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  <p:sldId id="267" r:id="rId14"/>
    <p:sldId id="268" r:id="rId15"/>
    <p:sldId id="275" r:id="rId16"/>
    <p:sldId id="277" r:id="rId17"/>
    <p:sldId id="276" r:id="rId18"/>
    <p:sldId id="269" r:id="rId19"/>
    <p:sldId id="270" r:id="rId20"/>
    <p:sldId id="271" r:id="rId21"/>
    <p:sldId id="272" r:id="rId22"/>
    <p:sldId id="27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29585-046E-4DF8-BADF-64617E5A450A}" type="datetimeFigureOut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F393F-35E9-416D-9257-9E4918590A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97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  <a:effectLst/>
        </p:spPr>
        <p:txBody>
          <a:bodyPr anchor="b">
            <a:norm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  <a:effectLst/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4F3E-9D66-4D2D-8BA4-E7E830C871D5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2917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272F-F75A-4B1A-A692-D3B2648432D4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89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3CFA-EB80-436C-8EB6-B006871DA2A5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1702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B616-0565-4CF4-9788-43E51EF0FF2D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4862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F5F04-E37C-4621-9AB6-F67981F95825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7859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90A6F-54DD-452D-890C-A9115C72F5BB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5988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BC29-1E4F-4EC1-B712-F7337DDD337A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9445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FDEC-83C4-4183-924A-28AEDF624E76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1503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AFF5-E153-4E4E-8982-5528CB4245C2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72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39E8-B8B7-4038-94A9-A8186E94ADDB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3490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  <a:effectLst/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  <a:effectLst/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9C235-BDB6-4DB5-95AF-260B21A37B18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27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>
            <a:lvl1pPr>
              <a:defRPr>
                <a:effectLst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A0F0-9080-4EAB-BA7F-10E70489BC8C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93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AC58-10E9-4E96-A11C-58A4FA25A8FD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445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754F-CC6A-481C-812C-0F1A47EF4359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68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2B44F-435C-4676-9C68-DFE664AC2029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685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8847-8957-4FE1-BE09-B23A44FB5FC7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301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BE00-A188-4CE9-9172-049B4EA822A5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216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01A99B4-4D57-4F9E-8FD0-46A2217D1BE1}" type="datetime1">
              <a:rPr lang="zh-TW" altLang="en-US" smtClean="0"/>
              <a:t>2024/9/23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8455" y="60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u="sng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4FFA69B-37BD-447E-973E-3BB7D5B8D3B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304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um.com/geekculture/a-beginners-guide-to-setup-opengl-in-linux-debian-2bfe02ccd1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18B173-B964-074E-88F7-3C17FA3568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Homework 01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Code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A86C718-5F19-0C69-F978-2AE6BA69C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2024/09/23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40C3CAA-81C4-F442-83E0-475E3A56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1255" y="759184"/>
            <a:ext cx="753545" cy="365125"/>
          </a:xfrm>
          <a:prstGeom prst="rect">
            <a:avLst/>
          </a:prstGeom>
        </p:spPr>
        <p:txBody>
          <a:bodyPr/>
          <a:lstStyle/>
          <a:p>
            <a:fld id="{34FFA69B-37BD-447E-973E-3BB7D5B8D3B8}" type="slidenum">
              <a:rPr lang="zh-TW" altLang="en-US" smtClean="0"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8683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D57A12-A148-A27E-D9AD-1EE425151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5F5EC8D-41BF-7883-4FDB-1F8B3ADD6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For Visual Studio, choose to build for </a:t>
            </a:r>
            <a:r>
              <a:rPr lang="en-US" altLang="zh-TW" sz="2400" b="1" dirty="0">
                <a:solidFill>
                  <a:srgbClr val="FF0000"/>
                </a:solidFill>
              </a:rPr>
              <a:t>release</a:t>
            </a:r>
            <a:r>
              <a:rPr lang="en-US" altLang="zh-TW" sz="2400" dirty="0"/>
              <a:t>.</a:t>
            </a:r>
          </a:p>
          <a:p>
            <a:r>
              <a:rPr lang="en-US" altLang="zh-TW" sz="2400" dirty="0"/>
              <a:t>In the solution explorer, choose </a:t>
            </a:r>
            <a:r>
              <a:rPr lang="en-US" altLang="zh-TW" sz="2400" b="1" dirty="0">
                <a:solidFill>
                  <a:srgbClr val="FF0000"/>
                </a:solidFill>
              </a:rPr>
              <a:t>Homework01</a:t>
            </a:r>
            <a:r>
              <a:rPr lang="en-US" altLang="zh-TW" sz="2400" dirty="0"/>
              <a:t> and </a:t>
            </a:r>
            <a:r>
              <a:rPr lang="en-US" altLang="zh-TW" sz="2400" b="1" dirty="0">
                <a:solidFill>
                  <a:srgbClr val="FF0000"/>
                </a:solidFill>
              </a:rPr>
              <a:t>build</a:t>
            </a:r>
            <a:r>
              <a:rPr lang="en-US" altLang="zh-TW" sz="2400" dirty="0"/>
              <a:t>.</a:t>
            </a:r>
          </a:p>
          <a:p>
            <a:r>
              <a:rPr lang="en-US" altLang="zh-TW" sz="2400" dirty="0"/>
              <a:t>You might want to check the platform and configuration.</a:t>
            </a:r>
          </a:p>
          <a:p>
            <a:pPr lvl="1"/>
            <a:r>
              <a:rPr lang="en-US" altLang="zh-TW" sz="2000" dirty="0"/>
              <a:t>CMAKE_CONFIGURATION_TYPES.</a:t>
            </a:r>
          </a:p>
          <a:p>
            <a:pPr lvl="1"/>
            <a:endParaRPr lang="en-US" altLang="zh-TW" sz="2000" dirty="0"/>
          </a:p>
          <a:p>
            <a:endParaRPr lang="zh-TW" altLang="en-US" sz="2400" dirty="0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FF695F26-C507-DE05-C9DA-CE725E159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87750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D74AEE3-3B22-BD5C-30CB-96473FA03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482FB21-1EBE-A7AD-1D13-4F6CA329F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B10AC7F-C13E-4F99-45AB-CCDF51C07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4" y="296003"/>
            <a:ext cx="12191999" cy="6561997"/>
          </a:xfrm>
          <a:prstGeom prst="rect">
            <a:avLst/>
          </a:prstGeom>
        </p:spPr>
      </p:pic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D575966-BB51-6A2A-04B0-88F4227C7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11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09AF595-5F0D-6667-3989-BD3B163A1728}"/>
              </a:ext>
            </a:extLst>
          </p:cNvPr>
          <p:cNvSpPr/>
          <p:nvPr/>
        </p:nvSpPr>
        <p:spPr>
          <a:xfrm>
            <a:off x="1699491" y="461818"/>
            <a:ext cx="498764" cy="2038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79A1ED2-2883-6F0A-8EC4-2A980D02B405}"/>
              </a:ext>
            </a:extLst>
          </p:cNvPr>
          <p:cNvSpPr/>
          <p:nvPr/>
        </p:nvSpPr>
        <p:spPr>
          <a:xfrm>
            <a:off x="7569200" y="1431637"/>
            <a:ext cx="4410363" cy="2961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3570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9D28FA-2860-98CF-FCB3-4BFE1FBE1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Run the Sample Code with Terminal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E24A0BE-44AC-FE9E-6E9A-8E2AB3941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32449"/>
            <a:ext cx="12192000" cy="4058751"/>
          </a:xfrm>
        </p:spPr>
        <p:txBody>
          <a:bodyPr/>
          <a:lstStyle/>
          <a:p>
            <a:r>
              <a:rPr lang="en-US" altLang="zh-TW" sz="2400" dirty="0"/>
              <a:t>If the build process is successful, you will see the following files in the </a:t>
            </a:r>
            <a:r>
              <a:rPr lang="en-US" altLang="zh-TW" sz="2400" u="sng" dirty="0"/>
              <a:t>build/bin/${Configuration type} </a:t>
            </a:r>
            <a:r>
              <a:rPr lang="en-US" altLang="zh-TW" sz="2400" dirty="0"/>
              <a:t>folder when it finished.</a:t>
            </a:r>
          </a:p>
          <a:p>
            <a:pPr lvl="1"/>
            <a:r>
              <a:rPr lang="en-US" altLang="zh-TW" sz="2000" dirty="0"/>
              <a:t>Resource folder</a:t>
            </a:r>
          </a:p>
          <a:p>
            <a:pPr lvl="2"/>
            <a:r>
              <a:rPr lang="en-US" altLang="zh-TW" sz="1800" dirty="0"/>
              <a:t>Copy from the root directory.</a:t>
            </a:r>
          </a:p>
          <a:p>
            <a:pPr lvl="1"/>
            <a:r>
              <a:rPr lang="en-US" altLang="zh-TW" sz="2000" dirty="0"/>
              <a:t>Shader folder</a:t>
            </a:r>
          </a:p>
          <a:p>
            <a:pPr lvl="2"/>
            <a:r>
              <a:rPr lang="en-US" altLang="zh-TW" sz="1800" dirty="0"/>
              <a:t>Copy from the source code directory.</a:t>
            </a:r>
          </a:p>
          <a:p>
            <a:pPr lvl="1"/>
            <a:r>
              <a:rPr lang="en-US" altLang="zh-TW" sz="2000" dirty="0"/>
              <a:t>Dynamic-link library (.</a:t>
            </a:r>
            <a:r>
              <a:rPr lang="en-US" altLang="zh-TW" sz="2000" dirty="0" err="1"/>
              <a:t>dll</a:t>
            </a:r>
            <a:r>
              <a:rPr lang="en-US" altLang="zh-TW" sz="2000" dirty="0"/>
              <a:t> &amp; .so)</a:t>
            </a:r>
          </a:p>
          <a:p>
            <a:pPr lvl="2"/>
            <a:r>
              <a:rPr lang="en-US" altLang="zh-TW" sz="1800" b="1" dirty="0"/>
              <a:t>Do not delete it.</a:t>
            </a:r>
          </a:p>
          <a:p>
            <a:pPr lvl="1"/>
            <a:r>
              <a:rPr lang="en-US" altLang="zh-TW" sz="2000" dirty="0"/>
              <a:t>Executable file</a:t>
            </a:r>
            <a:endParaRPr lang="en-US" altLang="zh-TW" sz="2000" b="1" dirty="0"/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C6AD0F8-A110-3015-F067-D630F17E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92882A3A-5659-7DAA-F547-2006BEF19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743" b="48746"/>
          <a:stretch/>
        </p:blipFill>
        <p:spPr>
          <a:xfrm>
            <a:off x="4631275" y="3777673"/>
            <a:ext cx="7560725" cy="308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4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39B655-3CE6-2F86-2512-868068171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Run the Sample Code with Terminal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71F8490-4388-D5BC-8C47-34A194E83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Use the following command to run the program</a:t>
            </a:r>
          </a:p>
          <a:p>
            <a:r>
              <a:rPr lang="en-US" altLang="zh-TW" dirty="0"/>
              <a:t>.\(program name) "resources/model/</a:t>
            </a:r>
            <a:r>
              <a:rPr lang="en-US" altLang="zh-TW" dirty="0" err="1"/>
              <a:t>Utah_teapot</a:t>
            </a:r>
            <a:r>
              <a:rPr lang="en-US" altLang="zh-TW" dirty="0"/>
              <a:t>_(solid)_texture.obj" "resources/texture/uv.png" "Shader/</a:t>
            </a:r>
            <a:r>
              <a:rPr lang="en-US" altLang="zh-TW" dirty="0" err="1"/>
              <a:t>BasicVertexShader.vs.glsl</a:t>
            </a:r>
            <a:r>
              <a:rPr lang="en-US" altLang="zh-TW" dirty="0"/>
              <a:t>" "Shader/</a:t>
            </a:r>
            <a:r>
              <a:rPr lang="en-US" altLang="zh-TW" dirty="0" err="1"/>
              <a:t>BasicFragmentShader.fs.glsl</a:t>
            </a:r>
            <a:r>
              <a:rPr lang="en-US" altLang="zh-TW" dirty="0"/>
              <a:t>"</a:t>
            </a:r>
          </a:p>
          <a:p>
            <a:r>
              <a:rPr lang="en-US" altLang="zh-TW" dirty="0"/>
              <a:t>Arguments:</a:t>
            </a:r>
          </a:p>
          <a:p>
            <a:pPr lvl="1"/>
            <a:r>
              <a:rPr lang="en-US" altLang="zh-TW" dirty="0"/>
              <a:t>Model path</a:t>
            </a:r>
          </a:p>
          <a:p>
            <a:pPr lvl="1"/>
            <a:r>
              <a:rPr lang="en-US" altLang="zh-TW" dirty="0"/>
              <a:t>Texture path</a:t>
            </a:r>
          </a:p>
          <a:p>
            <a:pPr lvl="1"/>
            <a:r>
              <a:rPr lang="en-US" altLang="zh-TW" dirty="0"/>
              <a:t>Vertex shader path</a:t>
            </a:r>
          </a:p>
          <a:p>
            <a:pPr lvl="1"/>
            <a:r>
              <a:rPr lang="en-US" altLang="zh-TW" dirty="0"/>
              <a:t>Fragment shader path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DE966D1-93E0-A1A5-305C-098035530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13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D5B898B8-084B-6EE3-B4E4-202FE27716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586"/>
          <a:stretch/>
        </p:blipFill>
        <p:spPr>
          <a:xfrm>
            <a:off x="779747" y="5337623"/>
            <a:ext cx="10621857" cy="152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94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0A9B40-D161-5727-8D83-0DE933172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5295"/>
            <a:ext cx="10353762" cy="970450"/>
          </a:xfrm>
        </p:spPr>
        <p:txBody>
          <a:bodyPr>
            <a:normAutofit/>
          </a:bodyPr>
          <a:lstStyle/>
          <a:p>
            <a:r>
              <a:rPr lang="en-US" altLang="zh-TW" dirty="0"/>
              <a:t>Run the Sample Code with Debug Button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29D595-F549-07AE-1637-C402E00DF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3668B33-578C-709A-B411-1B04E36C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AC956E46-673B-8165-57DA-7B8E33FA5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896" y="945155"/>
            <a:ext cx="7396207" cy="591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959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F0A9B40-D161-5727-8D83-0DE933172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639"/>
            <a:ext cx="10353762" cy="970450"/>
          </a:xfrm>
        </p:spPr>
        <p:txBody>
          <a:bodyPr>
            <a:normAutofit/>
          </a:bodyPr>
          <a:lstStyle/>
          <a:p>
            <a:r>
              <a:rPr lang="en-US" altLang="zh-TW" dirty="0"/>
              <a:t>Run the Sample Code with Debug Button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29D595-F549-07AE-1637-C402E00DF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972089"/>
            <a:ext cx="10353762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The debugging path starts from </a:t>
            </a:r>
            <a:r>
              <a:rPr lang="en-US" altLang="zh-TW" sz="2400" u="sng" dirty="0"/>
              <a:t>build/</a:t>
            </a:r>
            <a:r>
              <a:rPr lang="en-US" altLang="zh-TW" sz="2400" u="sng" dirty="0" err="1"/>
              <a:t>src</a:t>
            </a:r>
            <a:r>
              <a:rPr lang="en-US" altLang="zh-TW" sz="2400" dirty="0"/>
              <a:t>, so you must </a:t>
            </a:r>
            <a:r>
              <a:rPr lang="en-US" altLang="zh-TW" sz="2400" b="1" dirty="0">
                <a:solidFill>
                  <a:srgbClr val="FF0000"/>
                </a:solidFill>
              </a:rPr>
              <a:t>modify the relative path </a:t>
            </a:r>
            <a:r>
              <a:rPr lang="en-US" altLang="zh-TW" sz="2400" dirty="0"/>
              <a:t>to the files, or just use the </a:t>
            </a:r>
            <a:r>
              <a:rPr lang="en-US" altLang="zh-TW" sz="2400" b="1" dirty="0">
                <a:solidFill>
                  <a:srgbClr val="FF0000"/>
                </a:solidFill>
              </a:rPr>
              <a:t>absolute file path</a:t>
            </a:r>
            <a:r>
              <a:rPr lang="en-US" altLang="zh-TW" sz="2400" dirty="0"/>
              <a:t>.</a:t>
            </a:r>
            <a:endParaRPr lang="zh-TW" altLang="en-US" sz="24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3668B33-578C-709A-B411-1B04E36C2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15</a:t>
            </a:fld>
            <a:endParaRPr lang="zh-TW" altLang="en-US"/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331FF6E5-AD4D-6A94-7061-606BA513CBB4}"/>
              </a:ext>
            </a:extLst>
          </p:cNvPr>
          <p:cNvGrpSpPr/>
          <p:nvPr/>
        </p:nvGrpSpPr>
        <p:grpSpPr>
          <a:xfrm>
            <a:off x="0" y="1905239"/>
            <a:ext cx="12192000" cy="4213753"/>
            <a:chOff x="-5324" y="2644247"/>
            <a:chExt cx="12192000" cy="4213753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71043258-47AC-9513-CF61-74864146E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324" y="2644247"/>
              <a:ext cx="12192000" cy="421375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392A1EF-4626-5207-095B-A06B1D5C299A}"/>
                </a:ext>
              </a:extLst>
            </p:cNvPr>
            <p:cNvSpPr/>
            <p:nvPr/>
          </p:nvSpPr>
          <p:spPr>
            <a:xfrm>
              <a:off x="775855" y="2927927"/>
              <a:ext cx="674254" cy="27709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A9F76ED0-B589-CA47-74C6-D271EAF41D52}"/>
                </a:ext>
              </a:extLst>
            </p:cNvPr>
            <p:cNvSpPr/>
            <p:nvPr/>
          </p:nvSpPr>
          <p:spPr>
            <a:xfrm>
              <a:off x="1773381" y="3879272"/>
              <a:ext cx="9632115" cy="17746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pic>
        <p:nvPicPr>
          <p:cNvPr id="13" name="圖片 12">
            <a:extLst>
              <a:ext uri="{FF2B5EF4-FFF2-40B4-BE49-F238E27FC236}">
                <a16:creationId xmlns:a16="http://schemas.microsoft.com/office/drawing/2014/main" id="{3AACDF1A-0509-8FEC-9DCB-D0D7C407A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884" b="35333"/>
          <a:stretch/>
        </p:blipFill>
        <p:spPr>
          <a:xfrm>
            <a:off x="5447081" y="3429001"/>
            <a:ext cx="673959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948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7F7C57-BD87-C1D1-6412-C5916C837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CDD12D2-00CD-D891-5A4A-EEE570B8F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C0FF3D3-0A07-BF29-885C-09D0C18E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16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221C676-EFDA-1764-1287-E0638FEA6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4" y="296003"/>
            <a:ext cx="12192000" cy="656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91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E03D8B-FE04-F103-4844-24B7033A6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FA1104-D627-AF48-8480-65F9E4394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4DD1FC2-B635-41A8-2B4F-11832923E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17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D61316C-2C47-172B-A2AB-C687CAEA7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4" y="298450"/>
            <a:ext cx="12192000" cy="655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76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80E5D0-9934-16B5-3E2A-973D757F4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2" cy="970450"/>
          </a:xfrm>
        </p:spPr>
        <p:txBody>
          <a:bodyPr/>
          <a:lstStyle/>
          <a:p>
            <a:r>
              <a:rPr lang="en-US" altLang="zh-TW" dirty="0"/>
              <a:t>Build &amp; Run (Linux)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530571-0621-6229-4349-0B8B01283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0451"/>
            <a:ext cx="12191999" cy="5887550"/>
          </a:xfrm>
        </p:spPr>
        <p:txBody>
          <a:bodyPr>
            <a:normAutofit/>
          </a:bodyPr>
          <a:lstStyle/>
          <a:p>
            <a:r>
              <a:rPr lang="en-US" altLang="zh-TW" dirty="0"/>
              <a:t>Prerequisite</a:t>
            </a:r>
          </a:p>
          <a:p>
            <a:pPr lvl="1"/>
            <a:r>
              <a:rPr lang="en-US" altLang="zh-TW" dirty="0" err="1"/>
              <a:t>glfw</a:t>
            </a:r>
            <a:endParaRPr lang="en-US" altLang="zh-TW" dirty="0"/>
          </a:p>
          <a:p>
            <a:pPr lvl="1"/>
            <a:r>
              <a:rPr lang="en-US" altLang="zh-TW" dirty="0" err="1"/>
              <a:t>glm</a:t>
            </a:r>
            <a:endParaRPr lang="en-US" altLang="zh-TW" dirty="0"/>
          </a:p>
          <a:p>
            <a:pPr lvl="1"/>
            <a:r>
              <a:rPr lang="en-US" altLang="zh-TW" dirty="0" err="1"/>
              <a:t>cmake</a:t>
            </a:r>
            <a:endParaRPr lang="en-US" altLang="zh-TW" dirty="0"/>
          </a:p>
          <a:p>
            <a:r>
              <a:rPr lang="en-US" altLang="zh-TW" dirty="0"/>
              <a:t>Build</a:t>
            </a:r>
          </a:p>
          <a:p>
            <a:pPr lvl="1"/>
            <a:r>
              <a:rPr lang="en-US" altLang="zh-TW" i="1" dirty="0"/>
              <a:t>$ </a:t>
            </a:r>
            <a:r>
              <a:rPr lang="en-US" altLang="zh-TW" i="1" dirty="0" err="1"/>
              <a:t>mkdir</a:t>
            </a:r>
            <a:r>
              <a:rPr lang="en-US" altLang="zh-TW" i="1" dirty="0"/>
              <a:t> build</a:t>
            </a:r>
          </a:p>
          <a:p>
            <a:pPr lvl="1"/>
            <a:r>
              <a:rPr lang="en-US" altLang="zh-TW" i="1" dirty="0"/>
              <a:t>$ cd build</a:t>
            </a:r>
          </a:p>
          <a:p>
            <a:pPr lvl="1"/>
            <a:r>
              <a:rPr lang="en-US" altLang="zh-TW" i="1" dirty="0"/>
              <a:t>$ </a:t>
            </a:r>
            <a:r>
              <a:rPr lang="en-US" altLang="zh-TW" i="1" dirty="0" err="1"/>
              <a:t>cmake</a:t>
            </a:r>
            <a:r>
              <a:rPr lang="en-US" altLang="zh-TW" i="1" dirty="0"/>
              <a:t> ..</a:t>
            </a:r>
          </a:p>
          <a:p>
            <a:pPr lvl="1"/>
            <a:r>
              <a:rPr lang="en-US" altLang="zh-TW" i="1" dirty="0"/>
              <a:t>$ make</a:t>
            </a:r>
          </a:p>
          <a:p>
            <a:pPr lvl="1"/>
            <a:r>
              <a:rPr lang="en-US" altLang="zh-TW" dirty="0"/>
              <a:t>Your can find your program in build/bin </a:t>
            </a:r>
          </a:p>
          <a:p>
            <a:r>
              <a:rPr lang="en-US" altLang="zh-TW" dirty="0"/>
              <a:t>Run</a:t>
            </a:r>
          </a:p>
          <a:p>
            <a:pPr lvl="1"/>
            <a:r>
              <a:rPr lang="en-US" altLang="zh-TW" dirty="0"/>
              <a:t>$./(program name) "resources/model/</a:t>
            </a:r>
            <a:r>
              <a:rPr lang="en-US" altLang="zh-TW" dirty="0" err="1"/>
              <a:t>Utah_teapot</a:t>
            </a:r>
            <a:r>
              <a:rPr lang="en-US" altLang="zh-TW" dirty="0"/>
              <a:t>_(solid)_texture.obj" "resources/texture/uv.png" "Shader/</a:t>
            </a:r>
            <a:r>
              <a:rPr lang="en-US" altLang="zh-TW" dirty="0" err="1"/>
              <a:t>BasicVertexShader.vs.glsl</a:t>
            </a:r>
            <a:r>
              <a:rPr lang="en-US" altLang="zh-TW" dirty="0"/>
              <a:t>" "Shader/</a:t>
            </a:r>
            <a:r>
              <a:rPr lang="en-US" altLang="zh-TW" dirty="0" err="1"/>
              <a:t>BasicFragmentShader.fs.glsl</a:t>
            </a:r>
            <a:r>
              <a:rPr lang="en-US" altLang="zh-TW" dirty="0"/>
              <a:t>"</a:t>
            </a:r>
          </a:p>
          <a:p>
            <a:r>
              <a:rPr lang="en-US" altLang="zh-TW" dirty="0"/>
              <a:t>Reference: </a:t>
            </a:r>
            <a:r>
              <a:rPr lang="af-ZA" altLang="zh-TW" dirty="0">
                <a:hlinkClick r:id="rId2"/>
              </a:rPr>
              <a:t>https://medium.com/geekculture/a-beginners-guide-to-setup-opengl-in-linux-debian-2bfe02ccd1e</a:t>
            </a:r>
            <a:endParaRPr lang="zh-TW" altLang="en-US" dirty="0"/>
          </a:p>
          <a:p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50FA7E9-E678-0125-55A8-94E4D458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2284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231BA55-2036-E398-9771-80B235DE6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Files Need to be Modified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F3E28CF-3AD1-5396-E2A1-BDCCC5210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32449"/>
            <a:ext cx="12192000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The sample code has organized each section into classes and left some parts blank for you to fill in.</a:t>
            </a:r>
          </a:p>
          <a:p>
            <a:r>
              <a:rPr lang="en-US" altLang="zh-TW" sz="2400" dirty="0"/>
              <a:t>To complete it, there are five files that need modification.</a:t>
            </a:r>
          </a:p>
          <a:p>
            <a:r>
              <a:rPr lang="en-US" altLang="zh-TW" sz="2400" dirty="0"/>
              <a:t>Other components, such as shaders and file I/O operations, are already included in the sample code.</a:t>
            </a:r>
            <a:endParaRPr lang="zh-TW" altLang="en-US" sz="2400" dirty="0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A6A47F1-21AA-C568-3F8E-FD43494EA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19</a:t>
            </a:fld>
            <a:endParaRPr lang="zh-TW" altLang="en-US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DD7AD8CD-F335-A6DB-4350-17FFB0C6CC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098"/>
          <a:stretch/>
        </p:blipFill>
        <p:spPr>
          <a:xfrm>
            <a:off x="4646988" y="4273340"/>
            <a:ext cx="2887377" cy="1761793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F90C4405-D950-8124-D0F0-63B1268F16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606"/>
          <a:stretch/>
        </p:blipFill>
        <p:spPr>
          <a:xfrm>
            <a:off x="4646988" y="3815282"/>
            <a:ext cx="2887376" cy="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7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F97A46-47AD-8B05-4B9A-516EEB84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Requirements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B286E8-1FAC-873D-2851-D73F68879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C++ &amp; </a:t>
            </a:r>
            <a:r>
              <a:rPr lang="en-US" altLang="zh-TW" dirty="0" err="1"/>
              <a:t>Cmake</a:t>
            </a:r>
            <a:r>
              <a:rPr lang="en-US" altLang="zh-TW" dirty="0"/>
              <a:t> (Cross Platform)</a:t>
            </a:r>
          </a:p>
          <a:p>
            <a:r>
              <a:rPr lang="en-US" altLang="zh-TW" dirty="0"/>
              <a:t>OpenGL 3.3</a:t>
            </a:r>
          </a:p>
          <a:p>
            <a:r>
              <a:rPr lang="en-US" altLang="zh-TW" dirty="0"/>
              <a:t>Libraries</a:t>
            </a:r>
          </a:p>
          <a:p>
            <a:pPr lvl="1"/>
            <a:r>
              <a:rPr lang="en-US" altLang="zh-TW" dirty="0" err="1"/>
              <a:t>glfw</a:t>
            </a:r>
            <a:r>
              <a:rPr lang="en-US" altLang="zh-TW" dirty="0"/>
              <a:t> (not included): 		Creating windows, contexts and surfaces, handling events, etc.</a:t>
            </a:r>
          </a:p>
          <a:p>
            <a:pPr lvl="1"/>
            <a:r>
              <a:rPr lang="en-US" altLang="zh-TW" dirty="0"/>
              <a:t>glad: 					OpenGL loading library.</a:t>
            </a:r>
          </a:p>
          <a:p>
            <a:pPr lvl="1"/>
            <a:r>
              <a:rPr lang="en-US" altLang="zh-TW" dirty="0" err="1"/>
              <a:t>glm</a:t>
            </a:r>
            <a:r>
              <a:rPr lang="en-US" altLang="zh-TW" dirty="0"/>
              <a:t> (v0.9.9.8): 			Mathematic library.</a:t>
            </a:r>
          </a:p>
          <a:p>
            <a:pPr lvl="1"/>
            <a:r>
              <a:rPr lang="en-US" altLang="zh-TW" dirty="0" err="1"/>
              <a:t>stb_image</a:t>
            </a:r>
            <a:r>
              <a:rPr lang="en-US" altLang="zh-TW" dirty="0"/>
              <a:t> (v2.25): 		Image loader.</a:t>
            </a:r>
          </a:p>
          <a:p>
            <a:pPr lvl="1"/>
            <a:r>
              <a:rPr lang="en-US" altLang="zh-TW" dirty="0" err="1"/>
              <a:t>tinyobjloader</a:t>
            </a:r>
            <a:r>
              <a:rPr lang="en-US" altLang="zh-TW" dirty="0"/>
              <a:t> (v0.9.20): 	Obj file (3D model) loader.</a:t>
            </a:r>
          </a:p>
          <a:p>
            <a:pPr lvl="1"/>
            <a:r>
              <a:rPr lang="en-US" altLang="zh-TW" dirty="0"/>
              <a:t>dear </a:t>
            </a:r>
            <a:r>
              <a:rPr lang="en-US" altLang="zh-TW" dirty="0" err="1"/>
              <a:t>imgui</a:t>
            </a:r>
            <a:r>
              <a:rPr lang="en-US" altLang="zh-TW" dirty="0"/>
              <a:t> (v1.77): 		Graphical user interface.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3F6C495-6232-C37D-FBD3-79B8373CD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7862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87ABFC-5163-40F9-5200-31CE02AD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Places Need to Fill In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5659327-A17D-DDDD-413A-D8DE9EF8C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Locate the sections containing </a:t>
            </a:r>
            <a:r>
              <a:rPr lang="en-US" altLang="zh-TW" sz="2400" dirty="0">
                <a:solidFill>
                  <a:srgbClr val="00B050"/>
                </a:solidFill>
              </a:rPr>
              <a:t>//Fill in the blank </a:t>
            </a:r>
            <a:r>
              <a:rPr lang="en-US" altLang="zh-TW" sz="2400" dirty="0"/>
              <a:t>and insert the relevant OpenGL functions for this step. </a:t>
            </a:r>
          </a:p>
          <a:p>
            <a:r>
              <a:rPr lang="en-US" altLang="zh-TW" sz="2400" dirty="0"/>
              <a:t>The functionality of each function will be explained in comments within the corresponding .</a:t>
            </a:r>
            <a:r>
              <a:rPr lang="en-US" altLang="zh-TW" sz="2400" dirty="0" err="1"/>
              <a:t>hpp</a:t>
            </a:r>
            <a:r>
              <a:rPr lang="en-US" altLang="zh-TW" sz="2400" dirty="0"/>
              <a:t> file, and you can also find the object IDs to be used in the .</a:t>
            </a:r>
            <a:r>
              <a:rPr lang="en-US" altLang="zh-TW" sz="2400" dirty="0" err="1"/>
              <a:t>hpp</a:t>
            </a:r>
            <a:r>
              <a:rPr lang="en-US" altLang="zh-TW" sz="2400" dirty="0"/>
              <a:t> file</a:t>
            </a:r>
            <a:endParaRPr lang="zh-TW" altLang="en-US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0ABF363-0036-7327-37B8-D85562AF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5742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5BD6DC-5E5C-0A49-320B-16B8EB781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Example </a:t>
            </a:r>
            <a:r>
              <a:rPr lang="en-US" altLang="zh-TW" sz="4000" dirty="0"/>
              <a:t>(OpenGLShaderProgram.cpp)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BC70CF3-3EB0-2DEC-206A-A3E36B916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A3CE232A-A9B2-B9A3-5754-1F0EA7B8AD6B}"/>
              </a:ext>
            </a:extLst>
          </p:cNvPr>
          <p:cNvGrpSpPr/>
          <p:nvPr/>
        </p:nvGrpSpPr>
        <p:grpSpPr>
          <a:xfrm>
            <a:off x="2393013" y="1732449"/>
            <a:ext cx="7395325" cy="4868536"/>
            <a:chOff x="3202311" y="2341291"/>
            <a:chExt cx="5787378" cy="3905075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A24E0BF-EC4B-EA63-FEE0-B6B678038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2311" y="2341291"/>
              <a:ext cx="5787378" cy="3905075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DE959F51-D54B-AE51-297E-10D3033F757D}"/>
                </a:ext>
              </a:extLst>
            </p:cNvPr>
            <p:cNvSpPr/>
            <p:nvPr/>
          </p:nvSpPr>
          <p:spPr>
            <a:xfrm>
              <a:off x="3523376" y="3186122"/>
              <a:ext cx="2572624" cy="37750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70F2388D-506B-D4B0-B9C4-49A59FB0BA8C}"/>
                </a:ext>
              </a:extLst>
            </p:cNvPr>
            <p:cNvSpPr/>
            <p:nvPr/>
          </p:nvSpPr>
          <p:spPr>
            <a:xfrm>
              <a:off x="3523376" y="4760922"/>
              <a:ext cx="2572624" cy="377505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E4BC3F36-21A5-6D5C-A602-DEBBEA04A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0491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5149B5-8994-3E92-F2C8-C97BCBFD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OpenGLShaderProgram.hpp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D1FA0E-2D6F-8EFA-7401-31D8C77F8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>
                <a:ln w="9525" cap="flat" cmpd="sng" algn="ctr">
                  <a:solidFill>
                    <a:srgbClr val="FFFFFF">
                      <a:alpha val="10000"/>
                    </a:srgbClr>
                  </a:solidFill>
                  <a:prstDash val="solid"/>
                  <a:round/>
                </a:ln>
                <a:solidFill>
                  <a:srgbClr val="212123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F</a:t>
            </a:r>
            <a:r>
              <a:rPr lang="en-US" altLang="zh-TW" sz="2400" kern="1200" dirty="0">
                <a:ln w="9525" cap="flat" cmpd="sng" algn="ctr">
                  <a:solidFill>
                    <a:srgbClr val="FFFFFF">
                      <a:alpha val="10000"/>
                    </a:srgbClr>
                  </a:solidFill>
                  <a:prstDash val="solid"/>
                  <a:round/>
                </a:ln>
                <a:solidFill>
                  <a:srgbClr val="21212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+mn-cs"/>
              </a:rPr>
              <a:t>unctionality</a:t>
            </a:r>
            <a:endParaRPr lang="en-US" altLang="zh-TW" sz="2400" dirty="0">
              <a:ln w="9525" cap="flat" cmpd="sng" algn="ctr">
                <a:solidFill>
                  <a:srgbClr val="FFFFFF">
                    <a:alpha val="10000"/>
                  </a:srgbClr>
                </a:solidFill>
                <a:prstDash val="solid"/>
                <a:round/>
              </a:ln>
              <a:solidFill>
                <a:srgbClr val="212123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r>
              <a:rPr lang="en-US" altLang="zh-TW" sz="2400" kern="1200" dirty="0">
                <a:ln w="9525" cap="flat" cmpd="sng" algn="ctr">
                  <a:solidFill>
                    <a:srgbClr val="FFFFFF">
                      <a:alpha val="10000"/>
                    </a:srgbClr>
                  </a:solidFill>
                  <a:prstDash val="solid"/>
                  <a:round/>
                </a:ln>
                <a:solidFill>
                  <a:srgbClr val="212123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+mn-cs"/>
              </a:rPr>
              <a:t>Object IDs </a:t>
            </a:r>
            <a:endParaRPr lang="zh-TW" altLang="en-US" sz="2800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2299041-C42A-83A0-7A42-CF594AD31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22</a:t>
            </a:fld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442BA2C-C7FF-19BF-5BE0-FB2E37F38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108" y="1732449"/>
            <a:ext cx="8035637" cy="3559007"/>
          </a:xfrm>
          <a:prstGeom prst="rect">
            <a:avLst/>
          </a:prstGeom>
        </p:spPr>
      </p:pic>
      <p:pic>
        <p:nvPicPr>
          <p:cNvPr id="5" name="圖片 3">
            <a:extLst>
              <a:ext uri="{FF2B5EF4-FFF2-40B4-BE49-F238E27FC236}">
                <a16:creationId xmlns:a16="http://schemas.microsoft.com/office/drawing/2014/main" id="{08DE374F-BE9A-F2C3-9C2E-71BB67A31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108" y="5412406"/>
            <a:ext cx="6160656" cy="144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5F9F64-B421-D28D-8375-003020223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122EADC-786F-EAB7-F38C-19A23C069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You need </a:t>
            </a:r>
            <a:r>
              <a:rPr lang="en-US" altLang="zh-TW" dirty="0" err="1"/>
              <a:t>CMake</a:t>
            </a:r>
            <a:r>
              <a:rPr lang="en-US" altLang="zh-TW" dirty="0"/>
              <a:t> to build the sample code.</a:t>
            </a:r>
          </a:p>
          <a:p>
            <a:r>
              <a:rPr lang="en-US" altLang="zh-TW" dirty="0"/>
              <a:t>Aside from GLFW, other required libraries are in the </a:t>
            </a:r>
            <a:r>
              <a:rPr lang="en-US" altLang="zh-TW" b="1" dirty="0" err="1">
                <a:solidFill>
                  <a:srgbClr val="FF0000"/>
                </a:solidFill>
              </a:rPr>
              <a:t>thirdparty</a:t>
            </a:r>
            <a:r>
              <a:rPr lang="en-US" altLang="zh-TW" dirty="0"/>
              <a:t> directory.</a:t>
            </a:r>
          </a:p>
          <a:p>
            <a:r>
              <a:rPr lang="en-US" altLang="zh-TW" dirty="0"/>
              <a:t>You could download other libraries if you needed.</a:t>
            </a:r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4FE5EF9-900E-F833-8362-F7D9C00D6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219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8138EE-120C-E5CB-DB0D-9EF34980E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7EA096-68CD-186E-C962-30C75CABF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32449"/>
            <a:ext cx="7050745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Choose the </a:t>
            </a:r>
            <a:r>
              <a:rPr lang="en-US" altLang="zh-TW" sz="2400" b="1" dirty="0"/>
              <a:t>source code </a:t>
            </a:r>
            <a:r>
              <a:rPr lang="en-US" altLang="zh-TW" sz="2400" dirty="0"/>
              <a:t>and </a:t>
            </a:r>
            <a:r>
              <a:rPr lang="en-US" altLang="zh-TW" sz="2400" b="1" dirty="0"/>
              <a:t>binary code </a:t>
            </a:r>
            <a:r>
              <a:rPr lang="en-US" altLang="zh-TW" sz="2400" dirty="0"/>
              <a:t>directory.</a:t>
            </a:r>
          </a:p>
          <a:p>
            <a:pPr lvl="1"/>
            <a:r>
              <a:rPr lang="en-US" altLang="zh-TW" sz="2000" dirty="0"/>
              <a:t>You can create binary folder inside the source code directory.</a:t>
            </a:r>
          </a:p>
          <a:p>
            <a:pPr lvl="2"/>
            <a:r>
              <a:rPr lang="en-US" altLang="zh-TW" sz="1800" dirty="0"/>
              <a:t>e.g., </a:t>
            </a:r>
            <a:r>
              <a:rPr lang="en-US" altLang="zh-TW" sz="1800" u="sng" dirty="0" err="1"/>
              <a:t>sample_code</a:t>
            </a:r>
            <a:r>
              <a:rPr lang="en-US" altLang="zh-TW" sz="1800" u="sng" dirty="0"/>
              <a:t>/build</a:t>
            </a:r>
          </a:p>
          <a:p>
            <a:r>
              <a:rPr lang="en-US" altLang="zh-TW" sz="2400" dirty="0"/>
              <a:t>Click Configure</a:t>
            </a:r>
            <a:endParaRPr lang="zh-TW" altLang="en-US" sz="2400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75193BAA-7749-64E6-3824-81D7165984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525"/>
          <a:stretch/>
        </p:blipFill>
        <p:spPr>
          <a:xfrm>
            <a:off x="7050747" y="2230582"/>
            <a:ext cx="5141253" cy="462741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85A3364B-DE7A-47DC-C2D8-8A90819AF5D8}"/>
              </a:ext>
            </a:extLst>
          </p:cNvPr>
          <p:cNvSpPr/>
          <p:nvPr/>
        </p:nvSpPr>
        <p:spPr>
          <a:xfrm>
            <a:off x="7121236" y="2770909"/>
            <a:ext cx="5006109" cy="240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8E9FCF8-4430-136A-96BB-54561E94D0DD}"/>
              </a:ext>
            </a:extLst>
          </p:cNvPr>
          <p:cNvSpPr/>
          <p:nvPr/>
        </p:nvSpPr>
        <p:spPr>
          <a:xfrm>
            <a:off x="7118318" y="3255817"/>
            <a:ext cx="5006109" cy="240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FC92285-2066-C318-D6BD-D7B326281CB8}"/>
              </a:ext>
            </a:extLst>
          </p:cNvPr>
          <p:cNvSpPr/>
          <p:nvPr/>
        </p:nvSpPr>
        <p:spPr>
          <a:xfrm>
            <a:off x="7118319" y="6128327"/>
            <a:ext cx="704882" cy="240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投影片編號版面配置區 11">
            <a:extLst>
              <a:ext uri="{FF2B5EF4-FFF2-40B4-BE49-F238E27FC236}">
                <a16:creationId xmlns:a16="http://schemas.microsoft.com/office/drawing/2014/main" id="{3CD1C976-E4D7-BF0B-927D-081FA2AA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971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52B03E-B901-60B9-FB8A-7C0952B91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E3E49BE-DD13-2034-2D83-E596FD8FD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Choose a compiler.</a:t>
            </a:r>
          </a:p>
          <a:p>
            <a:pPr lvl="1"/>
            <a:r>
              <a:rPr lang="en-US" altLang="zh-TW" sz="2000" dirty="0"/>
              <a:t>MSVC, Clang, GCC…</a:t>
            </a:r>
          </a:p>
          <a:p>
            <a:pPr lvl="1"/>
            <a:r>
              <a:rPr lang="en-US" altLang="zh-TW" sz="2000" dirty="0"/>
              <a:t>Choose toolchain if you use package manager</a:t>
            </a:r>
          </a:p>
          <a:p>
            <a:pPr lvl="2"/>
            <a:r>
              <a:rPr lang="en-US" altLang="zh-TW" sz="1800" dirty="0"/>
              <a:t>Conan, </a:t>
            </a:r>
            <a:r>
              <a:rPr lang="en-US" altLang="zh-TW" sz="1800" dirty="0" err="1"/>
              <a:t>vcpkg</a:t>
            </a:r>
            <a:r>
              <a:rPr lang="en-US" altLang="zh-TW" sz="1800" dirty="0"/>
              <a:t>, etc.</a:t>
            </a:r>
          </a:p>
          <a:p>
            <a:endParaRPr lang="zh-TW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92F3E2D-7687-0D41-295F-ADCEC36DD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783" y="3314205"/>
            <a:ext cx="4782217" cy="3543795"/>
          </a:xfrm>
          <a:prstGeom prst="rect">
            <a:avLst/>
          </a:prstGeom>
        </p:spPr>
      </p:pic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B822AAB-56C3-30EA-701B-5D3B36369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4736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37FBFA-EA87-C9D7-D521-3EABA7E0E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502D8F-3CA9-B064-C82C-B150809C8F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/>
              <a:t>Generator (for Visual Studio)</a:t>
            </a:r>
          </a:p>
          <a:p>
            <a:pPr lvl="1"/>
            <a:r>
              <a:rPr lang="en-US" altLang="zh-TW" sz="2000" dirty="0"/>
              <a:t>It should be set based on the target platform</a:t>
            </a:r>
          </a:p>
          <a:p>
            <a:pPr lvl="2"/>
            <a:r>
              <a:rPr lang="en-US" altLang="zh-TW" sz="1800" dirty="0"/>
              <a:t>x86</a:t>
            </a:r>
          </a:p>
          <a:p>
            <a:pPr lvl="3"/>
            <a:r>
              <a:rPr lang="en-US" altLang="zh-TW" sz="1600" dirty="0"/>
              <a:t>Win32 (32-bit)</a:t>
            </a:r>
          </a:p>
          <a:p>
            <a:pPr lvl="3"/>
            <a:r>
              <a:rPr lang="en-US" altLang="zh-TW" sz="1600" dirty="0"/>
              <a:t>x64 (64-bit)</a:t>
            </a:r>
          </a:p>
          <a:p>
            <a:pPr lvl="2"/>
            <a:r>
              <a:rPr lang="en-US" altLang="zh-TW" sz="1800" dirty="0"/>
              <a:t>ARM</a:t>
            </a:r>
          </a:p>
          <a:p>
            <a:pPr lvl="3"/>
            <a:r>
              <a:rPr lang="en-US" altLang="zh-TW" sz="1600" dirty="0"/>
              <a:t>ARM based environment</a:t>
            </a:r>
          </a:p>
          <a:p>
            <a:r>
              <a:rPr lang="en-US" altLang="zh-TW" sz="2400" dirty="0"/>
              <a:t>After everything is set, click Finish.</a:t>
            </a:r>
          </a:p>
          <a:p>
            <a:endParaRPr lang="en-US" altLang="zh-TW" sz="2200" dirty="0"/>
          </a:p>
          <a:p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8738AB8-DF10-AF41-01D6-CC7F55C6E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783" y="3314205"/>
            <a:ext cx="4782217" cy="3543795"/>
          </a:xfrm>
          <a:prstGeom prst="rect">
            <a:avLst/>
          </a:prstGeom>
        </p:spPr>
      </p:pic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C9AD28D-081E-58B3-8A54-0A22CB20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394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03E7FB-64B2-2860-7486-AF888E782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7477066" cy="970450"/>
          </a:xfrm>
        </p:spPr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CCCDB4-AFAD-AB68-4653-1F24E05E5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7477066" cy="4058751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Configure process reads the computer setting, and decide which library, data, and program it should use.</a:t>
            </a:r>
          </a:p>
          <a:p>
            <a:r>
              <a:rPr lang="en-US" altLang="zh-TW" sz="2400" dirty="0"/>
              <a:t>Sometimes configure fails.</a:t>
            </a:r>
          </a:p>
          <a:p>
            <a:r>
              <a:rPr lang="en-US" altLang="zh-TW" sz="2400" dirty="0"/>
              <a:t>Read the error message carefully.</a:t>
            </a:r>
          </a:p>
          <a:p>
            <a:endParaRPr lang="zh-TW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1B29D5B-D2C9-075E-1171-79D1D9169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861" y="0"/>
            <a:ext cx="3801139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B829A25-0664-2650-066F-12629D705786}"/>
              </a:ext>
            </a:extLst>
          </p:cNvPr>
          <p:cNvSpPr/>
          <p:nvPr/>
        </p:nvSpPr>
        <p:spPr>
          <a:xfrm>
            <a:off x="8525164" y="5218545"/>
            <a:ext cx="3583709" cy="10621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CEA1B5E3-ACF5-3E7A-A757-9D8F8286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8587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12340D-9538-631C-4A0B-35EC4EC76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F690AF6-C1F2-9F00-2545-1C826DCC4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0451"/>
            <a:ext cx="5292435" cy="588755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${LIBRARY_NAME}_DIR</a:t>
            </a:r>
          </a:p>
          <a:p>
            <a:pPr lvl="1"/>
            <a:r>
              <a:rPr lang="en-US" altLang="zh-TW" sz="2000" dirty="0"/>
              <a:t>This will try to find the directory of the library.</a:t>
            </a:r>
          </a:p>
          <a:p>
            <a:pPr lvl="1"/>
            <a:r>
              <a:rPr lang="en-US" altLang="zh-TW" sz="2000" dirty="0"/>
              <a:t>Set it to the directory where it contains the following files. </a:t>
            </a:r>
          </a:p>
          <a:p>
            <a:pPr lvl="2"/>
            <a:r>
              <a:rPr lang="en-US" altLang="zh-TW" sz="1800" b="1" dirty="0"/>
              <a:t>${LIBRARY_NAME}-</a:t>
            </a:r>
            <a:r>
              <a:rPr lang="en-US" altLang="zh-TW" sz="1800" b="1" dirty="0" err="1"/>
              <a:t>config.cmake</a:t>
            </a:r>
            <a:endParaRPr lang="en-US" altLang="zh-TW" sz="1800" b="1" dirty="0"/>
          </a:p>
          <a:p>
            <a:pPr lvl="2"/>
            <a:r>
              <a:rPr lang="en-US" altLang="zh-TW" sz="1800" dirty="0"/>
              <a:t> </a:t>
            </a:r>
            <a:r>
              <a:rPr lang="en-US" altLang="zh-TW" sz="1800" b="1" dirty="0"/>
              <a:t>${LIBRARY_NAME}</a:t>
            </a:r>
            <a:r>
              <a:rPr lang="en-US" altLang="zh-TW" sz="1800" b="1" dirty="0" err="1"/>
              <a:t>Config.cmake</a:t>
            </a:r>
            <a:r>
              <a:rPr lang="en-US" altLang="zh-TW" sz="1800" dirty="0"/>
              <a:t>.</a:t>
            </a:r>
          </a:p>
          <a:p>
            <a:pPr lvl="1"/>
            <a:r>
              <a:rPr lang="en-US" altLang="zh-TW" sz="2000" dirty="0"/>
              <a:t>Usually under </a:t>
            </a:r>
            <a:r>
              <a:rPr lang="en-US" altLang="zh-TW" sz="2000" u="sng" dirty="0"/>
              <a:t>lib/</a:t>
            </a:r>
            <a:r>
              <a:rPr lang="en-US" altLang="zh-TW" sz="2000" u="sng" dirty="0" err="1"/>
              <a:t>cmake</a:t>
            </a:r>
            <a:r>
              <a:rPr lang="en-US" altLang="zh-TW" sz="2000" u="sng" dirty="0"/>
              <a:t>/glfw3</a:t>
            </a:r>
          </a:p>
          <a:p>
            <a:r>
              <a:rPr lang="en-US" altLang="zh-TW" sz="2400" dirty="0"/>
              <a:t>Click</a:t>
            </a:r>
            <a:r>
              <a:rPr lang="en-US" altLang="zh-TW" sz="2400" b="1" dirty="0"/>
              <a:t> Configure </a:t>
            </a:r>
            <a:r>
              <a:rPr lang="en-US" altLang="zh-TW" sz="2400" dirty="0"/>
              <a:t>again to enable the setting you changed.</a:t>
            </a:r>
          </a:p>
          <a:p>
            <a:r>
              <a:rPr lang="en-US" altLang="zh-TW" sz="2400" dirty="0"/>
              <a:t>Fix any new error that occurs, then re-click </a:t>
            </a:r>
            <a:r>
              <a:rPr lang="en-US" altLang="zh-TW" sz="2400" b="1" dirty="0"/>
              <a:t>Configure.</a:t>
            </a:r>
          </a:p>
          <a:p>
            <a:pPr lvl="1"/>
            <a:r>
              <a:rPr lang="en-US" altLang="zh-TW" sz="2200" dirty="0"/>
              <a:t>e.g., </a:t>
            </a:r>
            <a:r>
              <a:rPr lang="en-US" altLang="zh-TW" sz="2200" dirty="0" err="1"/>
              <a:t>glm_DIR</a:t>
            </a:r>
            <a:r>
              <a:rPr lang="en-US" altLang="zh-TW" sz="2200" dirty="0"/>
              <a:t> is under the </a:t>
            </a:r>
            <a:r>
              <a:rPr lang="en-US" altLang="zh-TW" sz="2200" dirty="0" err="1"/>
              <a:t>thirdparty</a:t>
            </a:r>
            <a:r>
              <a:rPr lang="en-US" altLang="zh-TW" sz="2200" dirty="0"/>
              <a:t> folder in the </a:t>
            </a:r>
            <a:r>
              <a:rPr lang="en-US" altLang="zh-TW" sz="2200" dirty="0" err="1"/>
              <a:t>sample_code</a:t>
            </a:r>
            <a:r>
              <a:rPr lang="en-US" altLang="zh-TW" sz="2200" dirty="0"/>
              <a:t>.</a:t>
            </a:r>
          </a:p>
          <a:p>
            <a:endParaRPr lang="en-US" altLang="zh-TW" sz="2200" dirty="0"/>
          </a:p>
          <a:p>
            <a:endParaRPr lang="zh-TW" altLang="en-US" sz="24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8010EA6-BED2-7A5A-97C0-F4531D2FD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084"/>
          <a:stretch/>
        </p:blipFill>
        <p:spPr>
          <a:xfrm>
            <a:off x="5292435" y="970450"/>
            <a:ext cx="6899565" cy="548307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A63420BE-AD6B-ED24-DCDC-3ED0CBF6A8E4}"/>
              </a:ext>
            </a:extLst>
          </p:cNvPr>
          <p:cNvSpPr/>
          <p:nvPr/>
        </p:nvSpPr>
        <p:spPr>
          <a:xfrm>
            <a:off x="5320146" y="5172364"/>
            <a:ext cx="6502399" cy="2955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44B9FF07-9528-CF85-AD15-B9A6B6E2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17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F4DCBF-A640-EBCD-1433-D61BD98A2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Build the Sample Code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4502CE-71C6-9BC6-FAFB-34098FBF8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Click</a:t>
            </a:r>
            <a:r>
              <a:rPr lang="en-US" altLang="zh-TW" b="1" dirty="0"/>
              <a:t> Configure </a:t>
            </a:r>
            <a:r>
              <a:rPr lang="en-US" altLang="zh-TW" dirty="0"/>
              <a:t>again to enable the setting you changed.</a:t>
            </a:r>
          </a:p>
          <a:p>
            <a:r>
              <a:rPr lang="en-US" altLang="zh-TW" dirty="0"/>
              <a:t>After the configuration, click </a:t>
            </a:r>
            <a:r>
              <a:rPr lang="en-US" altLang="zh-TW" b="1" dirty="0"/>
              <a:t>Generate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Now, you can open the project by clicking</a:t>
            </a:r>
            <a:br>
              <a:rPr lang="en-US" altLang="zh-TW" dirty="0"/>
            </a:br>
            <a:r>
              <a:rPr lang="en-US" altLang="zh-TW" b="1" dirty="0"/>
              <a:t>Open Project </a:t>
            </a:r>
            <a:r>
              <a:rPr lang="en-US" altLang="zh-TW" dirty="0"/>
              <a:t>button or the </a:t>
            </a:r>
            <a:r>
              <a:rPr lang="en-US" altLang="zh-TW" dirty="0" err="1"/>
              <a:t>sln</a:t>
            </a:r>
            <a:r>
              <a:rPr lang="en-US" altLang="zh-TW" dirty="0"/>
              <a:t> file under </a:t>
            </a:r>
            <a:r>
              <a:rPr lang="en-US" altLang="zh-TW" u="sng" dirty="0"/>
              <a:t>build</a:t>
            </a:r>
            <a:r>
              <a:rPr lang="en-US" altLang="zh-TW" dirty="0"/>
              <a:t>.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C2A5EDE6-0994-2061-28C7-9DD1FEEF5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534" y="2207490"/>
            <a:ext cx="5028466" cy="4650509"/>
          </a:xfrm>
          <a:prstGeom prst="rect">
            <a:avLst/>
          </a:prstGeom>
        </p:spPr>
      </p:pic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8DA7B21-38D6-A68F-A715-FE2E618A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FA69B-37BD-447E-973E-3BB7D5B8D3B8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2112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mon">
  <a:themeElements>
    <a:clrScheme name="石板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常用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石板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ommon" id="{0FE695B2-A1E8-41B4-BAB8-1B1E4A029DAB}" vid="{05990F3B-4F55-481D-ABB2-46C9B36DFD68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common</Template>
  <TotalTime>145</TotalTime>
  <Words>859</Words>
  <Application>Microsoft Office PowerPoint</Application>
  <PresentationFormat>寬螢幕</PresentationFormat>
  <Paragraphs>125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6" baseType="lpstr">
      <vt:lpstr>Calibri</vt:lpstr>
      <vt:lpstr>Times New Roman</vt:lpstr>
      <vt:lpstr>Wingdings 2</vt:lpstr>
      <vt:lpstr>common</vt:lpstr>
      <vt:lpstr>Homework 01 – Sample Code</vt:lpstr>
      <vt:lpstr>Requirements</vt:lpstr>
      <vt:lpstr>Build the Sample Code</vt:lpstr>
      <vt:lpstr>Build the Sample Code</vt:lpstr>
      <vt:lpstr>Build the Sample Code</vt:lpstr>
      <vt:lpstr>Build the Sample Code</vt:lpstr>
      <vt:lpstr>Build the Sample Code</vt:lpstr>
      <vt:lpstr>Build the Sample Code</vt:lpstr>
      <vt:lpstr>Build the Sample Code</vt:lpstr>
      <vt:lpstr>Build the Sample Code</vt:lpstr>
      <vt:lpstr>PowerPoint 簡報</vt:lpstr>
      <vt:lpstr>Run the Sample Code with Terminal</vt:lpstr>
      <vt:lpstr>Run the Sample Code with Terminal</vt:lpstr>
      <vt:lpstr>Run the Sample Code with Debug Button</vt:lpstr>
      <vt:lpstr>Run the Sample Code with Debug Button</vt:lpstr>
      <vt:lpstr>PowerPoint 簡報</vt:lpstr>
      <vt:lpstr>PowerPoint 簡報</vt:lpstr>
      <vt:lpstr>Build &amp; Run (Linux)</vt:lpstr>
      <vt:lpstr>Files Need to be Modified</vt:lpstr>
      <vt:lpstr>Places Need to Fill In</vt:lpstr>
      <vt:lpstr>Example (OpenGLShaderProgram.cpp)</vt:lpstr>
      <vt:lpstr>OpenGLShaderProgram.hpp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01 – Sample Code</dc:title>
  <dc:creator>張浩綸 CHANG HAO-LUN</dc:creator>
  <cp:lastModifiedBy>吳佩恩 WU,PEI-EN</cp:lastModifiedBy>
  <cp:revision>52</cp:revision>
  <dcterms:created xsi:type="dcterms:W3CDTF">2023-09-14T06:24:08Z</dcterms:created>
  <dcterms:modified xsi:type="dcterms:W3CDTF">2024-09-23T06:18:31Z</dcterms:modified>
</cp:coreProperties>
</file>