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8aec3372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8aec3372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8aec3372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8aec3372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8aec3372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28aec3372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8aec337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8aec337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8aec3372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8aec3372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8aec3372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8aec3372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8aec3372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8aec3372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8aec3372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8aec3372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8aec3372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8aec3372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8aec3372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8aec3372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8909456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8909456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8aec3372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28aec3372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8aec3372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28aec3372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8aec3372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8aec33722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a6f548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a6f548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8aec337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8aec337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8aec3372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8aec3372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8aec3372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8aec3372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8aec337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8aec337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8aec337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8aec337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8aec3372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8aec3372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aec337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8aec337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20250108 Meeting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Paper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Fine-Tuning Protocol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1. Affine-invariant depth normalization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2. 使用退火式多尺度雜訊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	疊加不同尺度的高斯雜訊來進行訓練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000000"/>
                </a:solidFill>
              </a:rPr>
              <a:t>	Interpolation的方式控制退火，訓練階段由多尺度慢慢減少到單一尺度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50" y="1574900"/>
            <a:ext cx="2333100" cy="5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Training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由初始深度圖 d0開始，並逐步添加高斯雜訊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Canonical standard noise objective：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025" y="1608800"/>
            <a:ext cx="2182125" cy="3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975" y="2045100"/>
            <a:ext cx="493324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600" y="3103125"/>
            <a:ext cx="3671400" cy="8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Inference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000000"/>
                </a:solidFill>
              </a:rPr>
              <a:t>取三通道深度圖的平均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1757650"/>
            <a:ext cx="59912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Test-time ensembling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去除Inference過程的不確定性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對每個輸入的樣本進行N次inference，得到一組深度估計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進行一次迭代，計算出每個深度估計對應的scale si 與shift ti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透過上述的公式將各個深度估計調整後再結合起來，即可得到結果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525" y="1720250"/>
            <a:ext cx="99556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50" y="2571750"/>
            <a:ext cx="1722225" cy="4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Experiments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實驗使用兩個虛擬資料集共74K筆資料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000000"/>
                </a:solidFill>
              </a:rPr>
              <a:t>沒有使用真實資料集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63" name="Google Shape;163;p26"/>
          <p:cNvGrpSpPr/>
          <p:nvPr/>
        </p:nvGrpSpPr>
        <p:grpSpPr>
          <a:xfrm>
            <a:off x="4422668" y="2137365"/>
            <a:ext cx="4584831" cy="2508725"/>
            <a:chOff x="4485818" y="2048425"/>
            <a:chExt cx="4584831" cy="2508725"/>
          </a:xfrm>
        </p:grpSpPr>
        <p:pic>
          <p:nvPicPr>
            <p:cNvPr id="164" name="Google Shape;164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85818" y="2048425"/>
              <a:ext cx="4584831" cy="1866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26"/>
            <p:cNvSpPr txBox="1"/>
            <p:nvPr/>
          </p:nvSpPr>
          <p:spPr>
            <a:xfrm>
              <a:off x="5838496" y="4095450"/>
              <a:ext cx="187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</a:rPr>
                <a:t>Hypersim (室內)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66" name="Google Shape;166;p26"/>
          <p:cNvGrpSpPr/>
          <p:nvPr/>
        </p:nvGrpSpPr>
        <p:grpSpPr>
          <a:xfrm>
            <a:off x="136500" y="2137379"/>
            <a:ext cx="3774519" cy="2508721"/>
            <a:chOff x="273000" y="1681054"/>
            <a:chExt cx="3774519" cy="2508721"/>
          </a:xfrm>
        </p:grpSpPr>
        <p:grpSp>
          <p:nvGrpSpPr>
            <p:cNvPr id="167" name="Google Shape;167;p26"/>
            <p:cNvGrpSpPr/>
            <p:nvPr/>
          </p:nvGrpSpPr>
          <p:grpSpPr>
            <a:xfrm>
              <a:off x="273000" y="1681054"/>
              <a:ext cx="3774519" cy="1866340"/>
              <a:chOff x="2116606" y="626763"/>
              <a:chExt cx="5762625" cy="3467100"/>
            </a:xfrm>
          </p:grpSpPr>
          <p:pic>
            <p:nvPicPr>
              <p:cNvPr id="168" name="Google Shape;168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21356" y="626763"/>
                <a:ext cx="5753100" cy="1724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16606" y="2350788"/>
                <a:ext cx="5762625" cy="1743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0" name="Google Shape;170;p26"/>
            <p:cNvSpPr txBox="1"/>
            <p:nvPr/>
          </p:nvSpPr>
          <p:spPr>
            <a:xfrm>
              <a:off x="1004060" y="3728075"/>
              <a:ext cx="2312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1"/>
                  </a:solidFill>
                </a:rPr>
                <a:t>KITTI virtual(戶外)</a:t>
              </a:r>
              <a:endParaRPr sz="1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Evaluation1 - NYUv2 室內資料集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1" y="1136974"/>
            <a:ext cx="3817877" cy="35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347" y="1144692"/>
            <a:ext cx="3855554" cy="3565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Evaluation2 - ScanNet 室內資料集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450" y="1017725"/>
            <a:ext cx="7149100" cy="41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Evaluation3 - KITTI 戶外街景資料集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163" y="1017725"/>
            <a:ext cx="6829675" cy="39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Evaluation4 - ETH3D 高解析度室內外資料集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519" y="1372575"/>
            <a:ext cx="2300517" cy="33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94" y="1385541"/>
            <a:ext cx="3276494" cy="335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713" y="1372575"/>
            <a:ext cx="2300517" cy="33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Evaluation5 - DIODE 高解析度室內外資料集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38" y="1017726"/>
            <a:ext cx="6578325" cy="39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774" y="0"/>
            <a:ext cx="676845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00" y="1722525"/>
            <a:ext cx="4953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622" y="0"/>
            <a:ext cx="71383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87" y="1152475"/>
            <a:ext cx="7674424" cy="37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32"/>
            <a:ext cx="9143999" cy="321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Versus HDN、DPT</a:t>
            </a:r>
            <a:endParaRPr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50" y="1152475"/>
            <a:ext cx="7958900" cy="3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Modern image diffusion models have been trained on internet-scale image collections specifically to generate high-quality images across a wide array of domains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26" y="2649125"/>
            <a:ext cx="6914150" cy="17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344500" y="4377650"/>
            <a:ext cx="445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2"/>
                </a:solidFill>
              </a:rPr>
              <a:t>stable diffusion 2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 - Intuition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Base on the visual world, should be possible to derive a broadly applicable depth estimator from a pretrained image diffusion model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525" y="2260574"/>
            <a:ext cx="6242951" cy="23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Introduction - contributions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1. A simple and resource-efficient fine-tuning protocol to convert a pretrained LDM image generator into an image-conditional depth estimator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chemeClr val="dk1"/>
                </a:solidFill>
              </a:rPr>
              <a:t>2. Marigold, a state-of-the-art, versatile monocular depth estimation module that offers excellent performance across a wide variety of natural images.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 - latent diffusion model(LDM)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000000"/>
                </a:solidFill>
              </a:rPr>
              <a:t>High-Resolution Image Synthesis with Latent Diffusion Models 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Stable diffusion version 2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37" y="2335900"/>
            <a:ext cx="3364175" cy="207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8"/>
          <p:cNvGrpSpPr/>
          <p:nvPr/>
        </p:nvGrpSpPr>
        <p:grpSpPr>
          <a:xfrm>
            <a:off x="4844538" y="2476550"/>
            <a:ext cx="3915424" cy="1792025"/>
            <a:chOff x="4880475" y="2328150"/>
            <a:chExt cx="3915424" cy="1792025"/>
          </a:xfrm>
        </p:grpSpPr>
        <p:pic>
          <p:nvPicPr>
            <p:cNvPr id="91" name="Google Shape;9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80475" y="2328150"/>
              <a:ext cx="3915424" cy="126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8"/>
            <p:cNvSpPr txBox="1"/>
            <p:nvPr/>
          </p:nvSpPr>
          <p:spPr>
            <a:xfrm>
              <a:off x="5125037" y="3658475"/>
              <a:ext cx="342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dk2"/>
                  </a:solidFill>
                </a:rPr>
                <a:t>58.5億張圖片，共80T的dataset</a:t>
              </a:r>
              <a:endParaRPr sz="18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12" y="1152475"/>
            <a:ext cx="7382169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342650" y="1790525"/>
            <a:ext cx="6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原圖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44600" y="3025050"/>
            <a:ext cx="92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深度圖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01" name="Google Shape;101;p19"/>
          <p:cNvCxnSpPr/>
          <p:nvPr/>
        </p:nvCxnSpPr>
        <p:spPr>
          <a:xfrm>
            <a:off x="3457350" y="1106050"/>
            <a:ext cx="49503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9"/>
          <p:cNvCxnSpPr/>
          <p:nvPr/>
        </p:nvCxnSpPr>
        <p:spPr>
          <a:xfrm>
            <a:off x="3449625" y="1106038"/>
            <a:ext cx="0" cy="2730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9"/>
          <p:cNvCxnSpPr/>
          <p:nvPr/>
        </p:nvCxnSpPr>
        <p:spPr>
          <a:xfrm rot="10800000">
            <a:off x="1260750" y="3836350"/>
            <a:ext cx="2196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9"/>
          <p:cNvCxnSpPr/>
          <p:nvPr/>
        </p:nvCxnSpPr>
        <p:spPr>
          <a:xfrm>
            <a:off x="1276100" y="3836350"/>
            <a:ext cx="0" cy="1206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1276100" y="5042950"/>
            <a:ext cx="71313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8407400" y="1106050"/>
            <a:ext cx="0" cy="3929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9"/>
          <p:cNvSpPr txBox="1"/>
          <p:nvPr/>
        </p:nvSpPr>
        <p:spPr>
          <a:xfrm>
            <a:off x="4977238" y="690775"/>
            <a:ext cx="27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FF"/>
                </a:solidFill>
              </a:rPr>
              <a:t>latent space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108" name="Google Shape;108;p19"/>
          <p:cNvCxnSpPr/>
          <p:nvPr/>
        </p:nvCxnSpPr>
        <p:spPr>
          <a:xfrm>
            <a:off x="6319150" y="1430900"/>
            <a:ext cx="0" cy="1593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6319150" y="3024200"/>
            <a:ext cx="850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9"/>
          <p:cNvCxnSpPr/>
          <p:nvPr/>
        </p:nvCxnSpPr>
        <p:spPr>
          <a:xfrm rot="10800000">
            <a:off x="7169950" y="1423050"/>
            <a:ext cx="0" cy="1608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6319150" y="1430900"/>
            <a:ext cx="850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5352388" y="2955813"/>
            <a:ext cx="27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finetuning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Network Architecture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Base on a pretrained text-to-image LDM (Stable Diffution v2)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825" y="1767024"/>
            <a:ext cx="4910351" cy="31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Fine-Tuning Protocol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Base on a pretrained text-to-image LDM (Stable Diffution v2)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微調該模型的U-net部分，使得U-net第一層可以接受更多輸入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1. 將深度圖複製三份，模擬RGB的三通道，再丟入encoder轉至Latent Space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2. 將Latent Space的深度圖與原圖concatenate後，得到U-net的輸入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3. 將U-net第一層輸入的權重複製後再除二，以維持activations的穩定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如螢幕大小 (16:9)</PresentationFormat>
  <Paragraphs>60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20250108 Meeting</vt:lpstr>
      <vt:lpstr>PowerPoint 簡報</vt:lpstr>
      <vt:lpstr>Introduction</vt:lpstr>
      <vt:lpstr>Introduction - Intuition</vt:lpstr>
      <vt:lpstr>Introduction - contributions </vt:lpstr>
      <vt:lpstr>Related Work - latent diffusion model(LDM)</vt:lpstr>
      <vt:lpstr>Method</vt:lpstr>
      <vt:lpstr>Network Architecture</vt:lpstr>
      <vt:lpstr>Fine-Tuning Protocol</vt:lpstr>
      <vt:lpstr>Fine-Tuning Protocol</vt:lpstr>
      <vt:lpstr>Training</vt:lpstr>
      <vt:lpstr>Inference</vt:lpstr>
      <vt:lpstr>Test-time ensembling</vt:lpstr>
      <vt:lpstr>Experiments</vt:lpstr>
      <vt:lpstr>Evaluation1 - NYUv2 室內資料集  </vt:lpstr>
      <vt:lpstr>Evaluation2 - ScanNet 室內資料集 </vt:lpstr>
      <vt:lpstr>Evaluation3 - KITTI 戶外街景資料集  </vt:lpstr>
      <vt:lpstr>Evaluation4 - ETH3D 高解析度室內外資料集</vt:lpstr>
      <vt:lpstr>Evaluation5 - DIODE 高解析度室內外資料集</vt:lpstr>
      <vt:lpstr>Result</vt:lpstr>
      <vt:lpstr>Result</vt:lpstr>
      <vt:lpstr>Result</vt:lpstr>
      <vt:lpstr>Versus HDN、DPT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林懋 LIN MAO</cp:lastModifiedBy>
  <cp:revision>1</cp:revision>
  <dcterms:modified xsi:type="dcterms:W3CDTF">2025-01-20T06:22:56Z</dcterms:modified>
</cp:coreProperties>
</file>