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PT Sans Narrow"/>
      <p:regular r:id="rId25"/>
      <p:bold r:id="rId26"/>
    </p:embeddedFont>
    <p:embeddedFont>
      <p:font typeface="Open San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53577A7-DD5E-4872-A33F-05D9AF74A181}">
  <a:tblStyle styleId="{753577A7-DD5E-4872-A33F-05D9AF74A181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PTSansNarrow-bold.fntdata"/><Relationship Id="rId25" Type="http://schemas.openxmlformats.org/officeDocument/2006/relationships/font" Target="fonts/PTSansNarrow-regular.fntdata"/><Relationship Id="rId28" Type="http://schemas.openxmlformats.org/officeDocument/2006/relationships/font" Target="fonts/OpenSans-bold.fntdata"/><Relationship Id="rId27" Type="http://schemas.openxmlformats.org/officeDocument/2006/relationships/font" Target="fonts/OpenSans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OpenSans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OpenSans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24c82247f4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24c82247f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24c82247f4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24c82247f4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24c82247f4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24c82247f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26279983c2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26279983c2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24c82247f4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24c82247f4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26279983c2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26279983c2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26279983c2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26279983c2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285801be4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285801be4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26279983c2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26279983c2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26279983c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26279983c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26279983c2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26279983c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26279983c2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26279983c2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26279983c2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26279983c2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24c82247f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24c82247f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24c82247f4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24c82247f4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24c82247f4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24c82247f4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24c82247f4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24c82247f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11" Type="http://schemas.openxmlformats.org/officeDocument/2006/relationships/image" Target="../media/image30.gif"/><Relationship Id="rId10" Type="http://schemas.openxmlformats.org/officeDocument/2006/relationships/image" Target="../media/image23.gif"/><Relationship Id="rId12" Type="http://schemas.openxmlformats.org/officeDocument/2006/relationships/image" Target="../media/image28.gif"/><Relationship Id="rId9" Type="http://schemas.openxmlformats.org/officeDocument/2006/relationships/image" Target="../media/image21.gif"/><Relationship Id="rId5" Type="http://schemas.openxmlformats.org/officeDocument/2006/relationships/image" Target="../media/image20.gif"/><Relationship Id="rId6" Type="http://schemas.openxmlformats.org/officeDocument/2006/relationships/image" Target="../media/image17.gif"/><Relationship Id="rId7" Type="http://schemas.openxmlformats.org/officeDocument/2006/relationships/image" Target="../media/image25.gif"/><Relationship Id="rId8" Type="http://schemas.openxmlformats.org/officeDocument/2006/relationships/image" Target="../media/image16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31.gif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7" Type="http://schemas.openxmlformats.org/officeDocument/2006/relationships/image" Target="../media/image22.png"/><Relationship Id="rId8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gif"/><Relationship Id="rId4" Type="http://schemas.openxmlformats.org/officeDocument/2006/relationships/image" Target="../media/image2.png"/><Relationship Id="rId5" Type="http://schemas.openxmlformats.org/officeDocument/2006/relationships/image" Target="../media/image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29850" y="1972025"/>
            <a:ext cx="90843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DynamiCrafter: Animating Open-domain Images with Video Diffusion Priors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6750" y="2994429"/>
            <a:ext cx="4870500" cy="10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Jinbo Xing, Menghan Xia, Yong Zhang, Haoxin Chen, Wangbo Yu,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Hanyuan Liu, Gongye Liu, Xintao Wang, Ying Shan, Tien-Tsin Wong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From CUHK and Tencent AI Lab.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ECCV 2024</a:t>
            </a:r>
            <a:endParaRPr/>
          </a:p>
        </p:txBody>
      </p:sp>
      <p:sp>
        <p:nvSpPr>
          <p:cNvPr id="68" name="Google Shape;6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Extract key semantic information from text features.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Extracting detailed visual details from image context features.</a:t>
            </a:r>
            <a:endParaRPr/>
          </a:p>
        </p:txBody>
      </p:sp>
      <p:sp>
        <p:nvSpPr>
          <p:cNvPr id="153" name="Google Shape;153;p22"/>
          <p:cNvSpPr txBox="1"/>
          <p:nvPr>
            <p:ph type="title"/>
          </p:nvPr>
        </p:nvSpPr>
        <p:spPr>
          <a:xfrm>
            <a:off x="311700" y="1044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Method - Image and Text </a:t>
            </a:r>
            <a:r>
              <a:rPr lang="zh-TW"/>
              <a:t>Fusion</a:t>
            </a:r>
            <a:endParaRPr/>
          </a:p>
        </p:txBody>
      </p:sp>
      <p:sp>
        <p:nvSpPr>
          <p:cNvPr id="154" name="Google Shape;15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075" y="2550950"/>
            <a:ext cx="6219825" cy="73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>
            <p:ph idx="1" type="body"/>
          </p:nvPr>
        </p:nvSpPr>
        <p:spPr>
          <a:xfrm>
            <a:off x="311700" y="811850"/>
            <a:ext cx="34311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I/O layer focus on </a:t>
            </a:r>
            <a:r>
              <a:rPr lang="zh-TW"/>
              <a:t>appearance, </a:t>
            </a:r>
            <a:r>
              <a:rPr lang="zh-TW"/>
              <a:t>middle layer focus on object structure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>
                <a:solidFill>
                  <a:srgbClr val="FF0000"/>
                </a:solidFill>
              </a:rPr>
              <a:t>Increasing</a:t>
            </a:r>
            <a:r>
              <a:rPr lang="zh-TW"/>
              <a:t> λ leads to suppressed cross-frame </a:t>
            </a:r>
            <a:r>
              <a:rPr lang="zh-TW">
                <a:solidFill>
                  <a:srgbClr val="FF0000"/>
                </a:solidFill>
              </a:rPr>
              <a:t>movements</a:t>
            </a:r>
            <a:r>
              <a:rPr lang="zh-TW"/>
              <a:t>, while </a:t>
            </a:r>
            <a:r>
              <a:rPr lang="zh-TW">
                <a:solidFill>
                  <a:srgbClr val="FF0000"/>
                </a:solidFill>
              </a:rPr>
              <a:t>decreasing</a:t>
            </a:r>
            <a:r>
              <a:rPr lang="zh-TW"/>
              <a:t> λ poses challenges in preserving the object’s </a:t>
            </a:r>
            <a:r>
              <a:rPr lang="zh-TW">
                <a:solidFill>
                  <a:srgbClr val="FF0000"/>
                </a:solidFill>
              </a:rPr>
              <a:t>shape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61" name="Google Shape;161;p23"/>
          <p:cNvSpPr txBox="1"/>
          <p:nvPr>
            <p:ph type="title"/>
          </p:nvPr>
        </p:nvSpPr>
        <p:spPr>
          <a:xfrm>
            <a:off x="311700" y="1044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Method - Image and Text Fusion</a:t>
            </a:r>
            <a:endParaRPr/>
          </a:p>
        </p:txBody>
      </p:sp>
      <p:sp>
        <p:nvSpPr>
          <p:cNvPr id="162" name="Google Shape;16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2825" y="858073"/>
            <a:ext cx="5401174" cy="20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9500" y="3054722"/>
            <a:ext cx="2931725" cy="195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open-source video LDM </a:t>
            </a:r>
            <a:r>
              <a:rPr i="1" lang="zh-TW"/>
              <a:t>VideoCrafter</a:t>
            </a:r>
            <a:r>
              <a:rPr lang="zh-TW"/>
              <a:t> (pre-trained T2V)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Text-aligned context representation (pre-trained CLIP) with </a:t>
            </a:r>
            <a:r>
              <a:rPr b="1" lang="zh-TW"/>
              <a:t>Query Transformer (Video Detail Guidance)</a:t>
            </a:r>
            <a:endParaRPr b="1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t/>
            </a:r>
            <a:endParaRPr/>
          </a:p>
        </p:txBody>
      </p:sp>
      <p:sp>
        <p:nvSpPr>
          <p:cNvPr id="170" name="Google Shape;170;p24"/>
          <p:cNvSpPr txBox="1"/>
          <p:nvPr>
            <p:ph type="title"/>
          </p:nvPr>
        </p:nvSpPr>
        <p:spPr>
          <a:xfrm>
            <a:off x="311700" y="1044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Method - System Detail</a:t>
            </a:r>
            <a:endParaRPr/>
          </a:p>
        </p:txBody>
      </p:sp>
      <p:sp>
        <p:nvSpPr>
          <p:cNvPr id="171" name="Google Shape;17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>
            <p:ph idx="1" type="body"/>
          </p:nvPr>
        </p:nvSpPr>
        <p:spPr>
          <a:xfrm>
            <a:off x="311700" y="920400"/>
            <a:ext cx="8709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FVD: Measuring the </a:t>
            </a:r>
            <a:r>
              <a:rPr lang="zh-TW">
                <a:solidFill>
                  <a:srgbClr val="FF0000"/>
                </a:solidFill>
              </a:rPr>
              <a:t>quality </a:t>
            </a:r>
            <a:r>
              <a:rPr lang="zh-TW"/>
              <a:t>and realism of generated videos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KVD: Measuring the </a:t>
            </a:r>
            <a:r>
              <a:rPr lang="zh-TW">
                <a:solidFill>
                  <a:srgbClr val="FF0000"/>
                </a:solidFill>
              </a:rPr>
              <a:t>dynamic behavior</a:t>
            </a:r>
            <a:r>
              <a:rPr lang="zh-TW"/>
              <a:t> of generated videos and real videos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PIC: </a:t>
            </a:r>
            <a:r>
              <a:rPr lang="zh-TW">
                <a:solidFill>
                  <a:srgbClr val="FF0000"/>
                </a:solidFill>
              </a:rPr>
              <a:t>Perceptual consistency</a:t>
            </a:r>
            <a:r>
              <a:rPr lang="zh-TW"/>
              <a:t> of the generated video, specifically how well it matches the input condition</a:t>
            </a:r>
            <a:endParaRPr/>
          </a:p>
        </p:txBody>
      </p:sp>
      <p:sp>
        <p:nvSpPr>
          <p:cNvPr id="177" name="Google Shape;177;p25"/>
          <p:cNvSpPr txBox="1"/>
          <p:nvPr>
            <p:ph type="title"/>
          </p:nvPr>
        </p:nvSpPr>
        <p:spPr>
          <a:xfrm>
            <a:off x="311700" y="1044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Experiment</a:t>
            </a:r>
            <a:endParaRPr/>
          </a:p>
        </p:txBody>
      </p:sp>
      <p:sp>
        <p:nvSpPr>
          <p:cNvPr id="178" name="Google Shape;17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79" name="Google Shape;1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088" y="2571738"/>
            <a:ext cx="6219825" cy="183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6"/>
          <p:cNvSpPr txBox="1"/>
          <p:nvPr>
            <p:ph type="title"/>
          </p:nvPr>
        </p:nvSpPr>
        <p:spPr>
          <a:xfrm>
            <a:off x="311700" y="1044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Ablation study</a:t>
            </a:r>
            <a:endParaRPr/>
          </a:p>
        </p:txBody>
      </p:sp>
      <p:sp>
        <p:nvSpPr>
          <p:cNvPr id="186" name="Google Shape;18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87" name="Google Shape;1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25" y="714175"/>
            <a:ext cx="4280950" cy="10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/>
          <p:cNvPicPr preferRelativeResize="0"/>
          <p:nvPr/>
        </p:nvPicPr>
        <p:blipFill rotWithShape="1">
          <a:blip r:embed="rId4">
            <a:alphaModFix/>
          </a:blip>
          <a:srcRect b="0" l="0" r="0" t="970"/>
          <a:stretch/>
        </p:blipFill>
        <p:spPr>
          <a:xfrm>
            <a:off x="4318075" y="384888"/>
            <a:ext cx="4703075" cy="457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045" y="1905025"/>
            <a:ext cx="4051125" cy="24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7"/>
          <p:cNvSpPr txBox="1"/>
          <p:nvPr>
            <p:ph type="title"/>
          </p:nvPr>
        </p:nvSpPr>
        <p:spPr>
          <a:xfrm>
            <a:off x="311700" y="1044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Compare</a:t>
            </a:r>
            <a:endParaRPr/>
          </a:p>
        </p:txBody>
      </p:sp>
      <p:sp>
        <p:nvSpPr>
          <p:cNvPr id="196" name="Google Shape;19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97" name="Google Shape;19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11850"/>
            <a:ext cx="4163201" cy="40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9100" y="811850"/>
            <a:ext cx="4163200" cy="4031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8"/>
          <p:cNvSpPr txBox="1"/>
          <p:nvPr>
            <p:ph type="title"/>
          </p:nvPr>
        </p:nvSpPr>
        <p:spPr>
          <a:xfrm>
            <a:off x="311700" y="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Compare</a:t>
            </a:r>
            <a:endParaRPr/>
          </a:p>
        </p:txBody>
      </p:sp>
      <p:sp>
        <p:nvSpPr>
          <p:cNvPr id="205" name="Google Shape;20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06" name="Google Shape;20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75" y="805625"/>
            <a:ext cx="1658150" cy="165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8"/>
          <p:cNvSpPr txBox="1"/>
          <p:nvPr/>
        </p:nvSpPr>
        <p:spPr>
          <a:xfrm>
            <a:off x="295896" y="2499263"/>
            <a:ext cx="125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200">
                <a:solidFill>
                  <a:srgbClr val="D4A845"/>
                </a:solidFill>
                <a:highlight>
                  <a:srgbClr val="FFFFFF"/>
                </a:highlight>
              </a:rPr>
              <a:t>"Girl dancing"</a:t>
            </a:r>
            <a:endParaRPr/>
          </a:p>
        </p:txBody>
      </p:sp>
      <p:pic>
        <p:nvPicPr>
          <p:cNvPr id="208" name="Google Shape;20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375" y="2859375"/>
            <a:ext cx="1658150" cy="165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/>
          <p:nvPr/>
        </p:nvSpPr>
        <p:spPr>
          <a:xfrm>
            <a:off x="249100" y="4569025"/>
            <a:ext cx="134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200">
                <a:solidFill>
                  <a:srgbClr val="D4A845"/>
                </a:solidFill>
                <a:highlight>
                  <a:srgbClr val="FFFFFF"/>
                </a:highlight>
              </a:rPr>
              <a:t>"Man clapping"</a:t>
            </a:r>
            <a:endParaRPr/>
          </a:p>
        </p:txBody>
      </p:sp>
      <p:sp>
        <p:nvSpPr>
          <p:cNvPr id="210" name="Google Shape;210;p28"/>
          <p:cNvSpPr txBox="1"/>
          <p:nvPr/>
        </p:nvSpPr>
        <p:spPr>
          <a:xfrm>
            <a:off x="2273625" y="401700"/>
            <a:ext cx="92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200">
                <a:solidFill>
                  <a:srgbClr val="4A4A4A"/>
                </a:solidFill>
                <a:highlight>
                  <a:srgbClr val="FFFFFF"/>
                </a:highlight>
              </a:rPr>
              <a:t>PikaLabs</a:t>
            </a:r>
            <a:endParaRPr/>
          </a:p>
        </p:txBody>
      </p:sp>
      <p:sp>
        <p:nvSpPr>
          <p:cNvPr id="211" name="Google Shape;211;p28"/>
          <p:cNvSpPr txBox="1"/>
          <p:nvPr/>
        </p:nvSpPr>
        <p:spPr>
          <a:xfrm>
            <a:off x="4248000" y="401700"/>
            <a:ext cx="64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200">
                <a:solidFill>
                  <a:srgbClr val="4A4A4A"/>
                </a:solidFill>
                <a:highlight>
                  <a:srgbClr val="FFFFFF"/>
                </a:highlight>
              </a:rPr>
              <a:t>Gen-2</a:t>
            </a:r>
            <a:endParaRPr/>
          </a:p>
        </p:txBody>
      </p:sp>
      <p:sp>
        <p:nvSpPr>
          <p:cNvPr id="212" name="Google Shape;212;p28"/>
          <p:cNvSpPr txBox="1"/>
          <p:nvPr/>
        </p:nvSpPr>
        <p:spPr>
          <a:xfrm>
            <a:off x="5438550" y="401700"/>
            <a:ext cx="183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200">
                <a:solidFill>
                  <a:srgbClr val="4A4A4A"/>
                </a:solidFill>
                <a:highlight>
                  <a:srgbClr val="FFFFFF"/>
                </a:highlight>
              </a:rPr>
              <a:t>DynamiCrafter (Ours)</a:t>
            </a:r>
            <a:endParaRPr/>
          </a:p>
        </p:txBody>
      </p:sp>
      <p:sp>
        <p:nvSpPr>
          <p:cNvPr id="213" name="Google Shape;213;p28"/>
          <p:cNvSpPr txBox="1"/>
          <p:nvPr/>
        </p:nvSpPr>
        <p:spPr>
          <a:xfrm>
            <a:off x="7212100" y="401700"/>
            <a:ext cx="197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200">
                <a:solidFill>
                  <a:srgbClr val="4A4A4A"/>
                </a:solidFill>
                <a:highlight>
                  <a:srgbClr val="FFFFFF"/>
                </a:highlight>
              </a:rPr>
              <a:t>DynamiCrafter</a:t>
            </a:r>
            <a:r>
              <a:rPr b="1" baseline="-25000" lang="zh-TW" sz="1100">
                <a:solidFill>
                  <a:srgbClr val="4A4A4A"/>
                </a:solidFill>
                <a:highlight>
                  <a:srgbClr val="FFFFFF"/>
                </a:highlight>
              </a:rPr>
              <a:t>DCP</a:t>
            </a:r>
            <a:r>
              <a:rPr b="1" lang="zh-TW" sz="1200">
                <a:solidFill>
                  <a:srgbClr val="4A4A4A"/>
                </a:solidFill>
                <a:highlight>
                  <a:srgbClr val="FFFFFF"/>
                </a:highlight>
              </a:rPr>
              <a:t> (Ours)</a:t>
            </a:r>
            <a:endParaRPr/>
          </a:p>
        </p:txBody>
      </p:sp>
      <p:pic>
        <p:nvPicPr>
          <p:cNvPr id="214" name="Google Shape;21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2700" y="2858650"/>
            <a:ext cx="1659600" cy="165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7875" y="2859387"/>
            <a:ext cx="1658125" cy="165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3038" y="2859375"/>
            <a:ext cx="1658150" cy="165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08213" y="2858650"/>
            <a:ext cx="1658150" cy="165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08200" y="805625"/>
            <a:ext cx="1658150" cy="165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23025" y="805625"/>
            <a:ext cx="1658150" cy="165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68024" y="805613"/>
            <a:ext cx="1658150" cy="165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52675" y="805625"/>
            <a:ext cx="1658150" cy="165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7" name="Google Shape;227;p29"/>
          <p:cNvSpPr txBox="1"/>
          <p:nvPr>
            <p:ph type="title"/>
          </p:nvPr>
        </p:nvSpPr>
        <p:spPr>
          <a:xfrm>
            <a:off x="311700" y="1044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Application</a:t>
            </a:r>
            <a:endParaRPr/>
          </a:p>
        </p:txBody>
      </p:sp>
      <p:pic>
        <p:nvPicPr>
          <p:cNvPr id="228" name="Google Shape;22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59337"/>
            <a:ext cx="2556426" cy="66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1500" y="811850"/>
            <a:ext cx="1472300" cy="1472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0" name="Google Shape;230;p29"/>
          <p:cNvGraphicFramePr/>
          <p:nvPr/>
        </p:nvGraphicFramePr>
        <p:xfrm>
          <a:off x="2662175" y="209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{753577A7-DD5E-4872-A33F-05D9AF74A181}</a:tableStyleId>
              </a:tblPr>
              <a:tblGrid>
                <a:gridCol w="19050"/>
                <a:gridCol w="1504950"/>
                <a:gridCol w="1276350"/>
              </a:tblGrid>
              <a:tr h="4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900">
                          <a:solidFill>
                            <a:srgbClr val="4A4A4A"/>
                          </a:solidFill>
                        </a:rPr>
                        <a:t>"A disheartened bear sat by the lake, hanging its head."</a:t>
                      </a:r>
                      <a:endParaRPr b="1" sz="900">
                        <a:solidFill>
                          <a:srgbClr val="4A4A4A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900">
                          <a:solidFill>
                            <a:srgbClr val="4A4A4A"/>
                          </a:solidFill>
                        </a:rPr>
                        <a:t>"He is meeting a girl and introducing himself."</a:t>
                      </a:r>
                      <a:endParaRPr b="1" sz="900">
                        <a:solidFill>
                          <a:srgbClr val="4A4A4A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31" name="Google Shape;23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6175" y="878300"/>
            <a:ext cx="1404450" cy="14044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2" name="Google Shape;232;p29"/>
          <p:cNvGraphicFramePr/>
          <p:nvPr/>
        </p:nvGraphicFramePr>
        <p:xfrm>
          <a:off x="2744725" y="2450000"/>
          <a:ext cx="3000000" cy="300000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{753577A7-DD5E-4872-A33F-05D9AF74A181}</a:tableStyleId>
              </a:tblPr>
              <a:tblGrid>
                <a:gridCol w="1343025"/>
                <a:gridCol w="1466850"/>
              </a:tblGrid>
              <a:tr h="4095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900">
                          <a:solidFill>
                            <a:srgbClr val="4A4A4A"/>
                          </a:solidFill>
                          <a:highlight>
                            <a:srgbClr val="FFFFFF"/>
                          </a:highlight>
                        </a:rPr>
                        <a:t>"He chatted happily with that girl by the lake."</a:t>
                      </a:r>
                      <a:endParaRPr b="1" sz="900">
                        <a:solidFill>
                          <a:srgbClr val="4A4A4A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900">
                          <a:solidFill>
                            <a:srgbClr val="4A4A4A"/>
                          </a:solidFill>
                          <a:highlight>
                            <a:srgbClr val="FFFFFF"/>
                          </a:highlight>
                        </a:rPr>
                        <a:t>"Before leaving, the girl told him to be positive."</a:t>
                      </a:r>
                      <a:endParaRPr b="1" sz="900">
                        <a:solidFill>
                          <a:srgbClr val="4A4A4A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900">
                        <a:solidFill>
                          <a:srgbClr val="4A4A4A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33" name="Google Shape;23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21500" y="3106100"/>
            <a:ext cx="1472300" cy="14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2825" y="3106100"/>
            <a:ext cx="1472300" cy="14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90625" y="2362926"/>
            <a:ext cx="1121125" cy="6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47775" y="1395075"/>
            <a:ext cx="2353350" cy="235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/>
          <p:nvPr>
            <p:ph idx="1" type="body"/>
          </p:nvPr>
        </p:nvSpPr>
        <p:spPr>
          <a:xfrm>
            <a:off x="311700" y="920400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zh-TW"/>
              <a:t>Innovative Framework:</a:t>
            </a:r>
            <a:r>
              <a:rPr lang="zh-TW"/>
              <a:t> Proposed DynamiCrafter with a </a:t>
            </a:r>
            <a:r>
              <a:rPr lang="zh-TW">
                <a:solidFill>
                  <a:srgbClr val="FF0000"/>
                </a:solidFill>
              </a:rPr>
              <a:t>dual-stream</a:t>
            </a:r>
            <a:r>
              <a:rPr lang="zh-TW"/>
              <a:t> </a:t>
            </a:r>
            <a:r>
              <a:rPr lang="zh-TW">
                <a:solidFill>
                  <a:srgbClr val="FF0000"/>
                </a:solidFill>
              </a:rPr>
              <a:t>image injection</a:t>
            </a:r>
            <a:r>
              <a:rPr lang="zh-TW"/>
              <a:t> mechanism for animating static images.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zh-TW"/>
              <a:t>Outstanding Performance:</a:t>
            </a:r>
            <a:r>
              <a:rPr lang="zh-TW"/>
              <a:t> Outperformed existing methods in visual consistency, temporal coherence, and motion quality.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zh-TW"/>
              <a:t>Dynamic Control: </a:t>
            </a:r>
            <a:r>
              <a:rPr lang="zh-TW"/>
              <a:t>Introduced text-guided motion generation for </a:t>
            </a:r>
            <a:r>
              <a:rPr lang="zh-TW">
                <a:solidFill>
                  <a:srgbClr val="FF0000"/>
                </a:solidFill>
              </a:rPr>
              <a:t>enhanced controllability and diversity</a:t>
            </a:r>
            <a:r>
              <a:rPr lang="zh-TW"/>
              <a:t> in animations.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zh-TW"/>
              <a:t>Future Impact:</a:t>
            </a:r>
            <a:r>
              <a:rPr lang="zh-TW"/>
              <a:t> Lays the foundation for advancements in </a:t>
            </a:r>
            <a:r>
              <a:rPr lang="zh-TW">
                <a:solidFill>
                  <a:srgbClr val="FF0000"/>
                </a:solidFill>
              </a:rPr>
              <a:t>open-domain image animation</a:t>
            </a:r>
            <a:r>
              <a:rPr lang="zh-TW"/>
              <a:t> and video generation technologies.</a:t>
            </a:r>
            <a:endParaRPr/>
          </a:p>
        </p:txBody>
      </p:sp>
      <p:sp>
        <p:nvSpPr>
          <p:cNvPr id="242" name="Google Shape;242;p30"/>
          <p:cNvSpPr txBox="1"/>
          <p:nvPr>
            <p:ph type="title"/>
          </p:nvPr>
        </p:nvSpPr>
        <p:spPr>
          <a:xfrm>
            <a:off x="311700" y="1044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Conclusion</a:t>
            </a:r>
            <a:endParaRPr/>
          </a:p>
        </p:txBody>
      </p:sp>
      <p:sp>
        <p:nvSpPr>
          <p:cNvPr id="243" name="Google Shape;24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311700" y="1044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Introduction</a:t>
            </a: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975" y="972325"/>
            <a:ext cx="2975075" cy="2975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Google Shape;75;p14"/>
          <p:cNvCxnSpPr/>
          <p:nvPr/>
        </p:nvCxnSpPr>
        <p:spPr>
          <a:xfrm>
            <a:off x="4126275" y="737050"/>
            <a:ext cx="17400" cy="4060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" name="Google Shape;76;p14"/>
          <p:cNvSpPr txBox="1"/>
          <p:nvPr/>
        </p:nvSpPr>
        <p:spPr>
          <a:xfrm>
            <a:off x="1613750" y="4117075"/>
            <a:ext cx="8775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Result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212600"/>
            <a:ext cx="1978950" cy="19789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4801725" y="4314950"/>
            <a:ext cx="15195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Input image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4801725" y="774450"/>
            <a:ext cx="15195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Text prompt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4840125" y="1144375"/>
            <a:ext cx="1442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bear playing guitar happily, snowing</a:t>
            </a:r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9575" y="1375800"/>
            <a:ext cx="2043275" cy="20432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/>
          <p:nvPr/>
        </p:nvSpPr>
        <p:spPr>
          <a:xfrm>
            <a:off x="7332438" y="3519100"/>
            <a:ext cx="8775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Result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>
            <p:ph idx="1" type="body"/>
          </p:nvPr>
        </p:nvSpPr>
        <p:spPr>
          <a:xfrm>
            <a:off x="311700" y="920400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I</a:t>
            </a:r>
            <a:r>
              <a:rPr lang="zh-TW"/>
              <a:t>ntroduce an innovative approach for </a:t>
            </a:r>
            <a:r>
              <a:rPr lang="zh-TW">
                <a:solidFill>
                  <a:srgbClr val="FF0000"/>
                </a:solidFill>
              </a:rPr>
              <a:t>animating open-domain images</a:t>
            </a:r>
            <a:r>
              <a:rPr lang="zh-TW"/>
              <a:t> by leveraging video diffusion prior, significantly outperforming contemporary competitors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A comprehensive analysis on the conditional space of text-to-video diffusion models and propose a </a:t>
            </a:r>
            <a:r>
              <a:rPr lang="zh-TW">
                <a:solidFill>
                  <a:srgbClr val="FF0000"/>
                </a:solidFill>
              </a:rPr>
              <a:t>dual-stream image injection</a:t>
            </a:r>
            <a:r>
              <a:rPr lang="zh-TW"/>
              <a:t> paradigm to achieve the challenging goal of image animation.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>
                <a:solidFill>
                  <a:srgbClr val="FF0000"/>
                </a:solidFill>
              </a:rPr>
              <a:t>Text-based motion control</a:t>
            </a:r>
            <a:r>
              <a:rPr lang="zh-TW"/>
              <a:t> for open-domain image animation and demonstrate the proof of concept through preliminary experiments.</a:t>
            </a:r>
            <a:endParaRPr/>
          </a:p>
        </p:txBody>
      </p:sp>
      <p:sp>
        <p:nvSpPr>
          <p:cNvPr id="89" name="Google Shape;89;p15"/>
          <p:cNvSpPr txBox="1"/>
          <p:nvPr>
            <p:ph type="title"/>
          </p:nvPr>
        </p:nvSpPr>
        <p:spPr>
          <a:xfrm>
            <a:off x="311700" y="1044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Introduction</a:t>
            </a:r>
            <a:endParaRPr/>
          </a:p>
        </p:txBody>
      </p:sp>
      <p:sp>
        <p:nvSpPr>
          <p:cNvPr id="90" name="Google Shape;9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idx="1" type="body"/>
          </p:nvPr>
        </p:nvSpPr>
        <p:spPr>
          <a:xfrm>
            <a:off x="311700" y="701950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Physical simulation-based approaches focus on </a:t>
            </a:r>
            <a:r>
              <a:rPr lang="zh-TW">
                <a:solidFill>
                  <a:srgbClr val="FF0000"/>
                </a:solidFill>
              </a:rPr>
              <a:t>simulating the motion</a:t>
            </a:r>
            <a:r>
              <a:rPr lang="zh-TW"/>
              <a:t> of specific objects.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>
                <a:solidFill>
                  <a:srgbClr val="FF0000"/>
                </a:solidFill>
              </a:rPr>
              <a:t>Reference-based</a:t>
            </a:r>
            <a:r>
              <a:rPr lang="zh-TW"/>
              <a:t> transfer motion or appearance from reference signals e.g. video, sketch, etc.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The animated object are limited to specific categories (</a:t>
            </a:r>
            <a:r>
              <a:rPr lang="zh-TW">
                <a:solidFill>
                  <a:srgbClr val="FF0000"/>
                </a:solidFill>
              </a:rPr>
              <a:t>Domain-specific</a:t>
            </a:r>
            <a:r>
              <a:rPr lang="zh-TW"/>
              <a:t>)</a:t>
            </a:r>
            <a:r>
              <a:rPr lang="zh-TW">
                <a:solidFill>
                  <a:srgbClr val="000000"/>
                </a:solidFill>
              </a:rPr>
              <a:t> </a:t>
            </a:r>
            <a:r>
              <a:rPr lang="zh-TW"/>
              <a:t>e.g. human hair, bodies and natural scene.</a:t>
            </a:r>
            <a:endParaRPr/>
          </a:p>
        </p:txBody>
      </p:sp>
      <p:sp>
        <p:nvSpPr>
          <p:cNvPr id="96" name="Google Shape;96;p16"/>
          <p:cNvSpPr txBox="1"/>
          <p:nvPr>
            <p:ph type="title"/>
          </p:nvPr>
        </p:nvSpPr>
        <p:spPr>
          <a:xfrm>
            <a:off x="311700" y="1044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Related </a:t>
            </a:r>
            <a:r>
              <a:rPr lang="zh-TW"/>
              <a:t>Work - Image Animation</a:t>
            </a:r>
            <a:endParaRPr/>
          </a:p>
        </p:txBody>
      </p:sp>
      <p:sp>
        <p:nvSpPr>
          <p:cNvPr id="97" name="Google Shape;9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98" name="Google Shape;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8800" y="2675898"/>
            <a:ext cx="5893652" cy="2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/>
        </p:nvSpPr>
        <p:spPr>
          <a:xfrm>
            <a:off x="183375" y="2781350"/>
            <a:ext cx="23229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e.g. AnimateAnyone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7"/>
          <p:cNvSpPr txBox="1"/>
          <p:nvPr>
            <p:ph type="title"/>
          </p:nvPr>
        </p:nvSpPr>
        <p:spPr>
          <a:xfrm>
            <a:off x="311700" y="1044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Method - Overview</a:t>
            </a:r>
            <a:endParaRPr/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87712"/>
            <a:ext cx="9143999" cy="336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8"/>
          <p:cNvSpPr txBox="1"/>
          <p:nvPr>
            <p:ph type="title"/>
          </p:nvPr>
        </p:nvSpPr>
        <p:spPr>
          <a:xfrm>
            <a:off x="311700" y="1044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Method - Input image and text prompt</a:t>
            </a:r>
            <a:endParaRPr/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87712"/>
            <a:ext cx="9143999" cy="336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6" name="Google Shape;116;p18"/>
          <p:cNvSpPr/>
          <p:nvPr/>
        </p:nvSpPr>
        <p:spPr>
          <a:xfrm>
            <a:off x="1329100" y="1514225"/>
            <a:ext cx="7815000" cy="2803200"/>
          </a:xfrm>
          <a:prstGeom prst="rect">
            <a:avLst/>
          </a:prstGeom>
          <a:solidFill>
            <a:srgbClr val="000000">
              <a:alpha val="440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9"/>
          <p:cNvSpPr txBox="1"/>
          <p:nvPr>
            <p:ph type="title"/>
          </p:nvPr>
        </p:nvSpPr>
        <p:spPr>
          <a:xfrm>
            <a:off x="311700" y="1044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Method - </a:t>
            </a:r>
            <a:r>
              <a:rPr lang="zh-TW"/>
              <a:t>Visual Detail Guidance</a:t>
            </a:r>
            <a:endParaRPr/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87712"/>
            <a:ext cx="9143999" cy="336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5" name="Google Shape;125;p19"/>
          <p:cNvSpPr/>
          <p:nvPr/>
        </p:nvSpPr>
        <p:spPr>
          <a:xfrm>
            <a:off x="0" y="1452600"/>
            <a:ext cx="1311600" cy="2803200"/>
          </a:xfrm>
          <a:prstGeom prst="rect">
            <a:avLst/>
          </a:prstGeom>
          <a:solidFill>
            <a:srgbClr val="000000">
              <a:alpha val="440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" name="Google Shape;126;p19"/>
          <p:cNvSpPr/>
          <p:nvPr/>
        </p:nvSpPr>
        <p:spPr>
          <a:xfrm>
            <a:off x="1235250" y="811850"/>
            <a:ext cx="3761700" cy="640800"/>
          </a:xfrm>
          <a:prstGeom prst="rect">
            <a:avLst/>
          </a:prstGeom>
          <a:solidFill>
            <a:srgbClr val="000000">
              <a:alpha val="440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" name="Google Shape;127;p19"/>
          <p:cNvSpPr/>
          <p:nvPr/>
        </p:nvSpPr>
        <p:spPr>
          <a:xfrm>
            <a:off x="1311600" y="1452600"/>
            <a:ext cx="7832400" cy="1214400"/>
          </a:xfrm>
          <a:prstGeom prst="rect">
            <a:avLst/>
          </a:prstGeom>
          <a:solidFill>
            <a:srgbClr val="000000">
              <a:alpha val="440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" name="Google Shape;128;p19"/>
          <p:cNvSpPr/>
          <p:nvPr/>
        </p:nvSpPr>
        <p:spPr>
          <a:xfrm>
            <a:off x="5382300" y="2667000"/>
            <a:ext cx="3761700" cy="1588800"/>
          </a:xfrm>
          <a:prstGeom prst="rect">
            <a:avLst/>
          </a:prstGeom>
          <a:solidFill>
            <a:srgbClr val="000000">
              <a:alpha val="440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0"/>
          <p:cNvSpPr txBox="1"/>
          <p:nvPr>
            <p:ph type="title"/>
          </p:nvPr>
        </p:nvSpPr>
        <p:spPr>
          <a:xfrm>
            <a:off x="311700" y="1044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Method - </a:t>
            </a:r>
            <a:r>
              <a:rPr lang="zh-TW"/>
              <a:t>Image and Text Fusion</a:t>
            </a:r>
            <a:endParaRPr/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87712"/>
            <a:ext cx="9143999" cy="336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7" name="Google Shape;137;p20"/>
          <p:cNvSpPr/>
          <p:nvPr/>
        </p:nvSpPr>
        <p:spPr>
          <a:xfrm>
            <a:off x="0" y="1452600"/>
            <a:ext cx="1311600" cy="2803200"/>
          </a:xfrm>
          <a:prstGeom prst="rect">
            <a:avLst/>
          </a:prstGeom>
          <a:solidFill>
            <a:srgbClr val="000000">
              <a:alpha val="440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" name="Google Shape;138;p20"/>
          <p:cNvSpPr/>
          <p:nvPr/>
        </p:nvSpPr>
        <p:spPr>
          <a:xfrm>
            <a:off x="1235250" y="811850"/>
            <a:ext cx="3761700" cy="640800"/>
          </a:xfrm>
          <a:prstGeom prst="rect">
            <a:avLst/>
          </a:prstGeom>
          <a:solidFill>
            <a:srgbClr val="000000">
              <a:alpha val="440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" name="Google Shape;139;p20"/>
          <p:cNvSpPr/>
          <p:nvPr/>
        </p:nvSpPr>
        <p:spPr>
          <a:xfrm>
            <a:off x="1311600" y="2667000"/>
            <a:ext cx="4070700" cy="1588800"/>
          </a:xfrm>
          <a:prstGeom prst="rect">
            <a:avLst/>
          </a:prstGeom>
          <a:solidFill>
            <a:srgbClr val="000000">
              <a:alpha val="440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>
            <p:ph idx="1" type="body"/>
          </p:nvPr>
        </p:nvSpPr>
        <p:spPr>
          <a:xfrm>
            <a:off x="311700" y="920400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Rich Context </a:t>
            </a:r>
            <a:r>
              <a:rPr lang="zh-TW">
                <a:solidFill>
                  <a:srgbClr val="B45F06"/>
                </a:solidFill>
              </a:rPr>
              <a:t>v.s.</a:t>
            </a:r>
            <a:r>
              <a:rPr lang="zh-TW"/>
              <a:t> +VDG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w/o text </a:t>
            </a:r>
            <a:r>
              <a:rPr lang="zh-TW">
                <a:solidFill>
                  <a:srgbClr val="B45F06"/>
                </a:solidFill>
              </a:rPr>
              <a:t>v.s.</a:t>
            </a:r>
            <a:r>
              <a:rPr lang="zh-TW"/>
              <a:t> w/ text</a:t>
            </a:r>
            <a:endParaRPr/>
          </a:p>
        </p:txBody>
      </p:sp>
      <p:sp>
        <p:nvSpPr>
          <p:cNvPr id="145" name="Google Shape;145;p21"/>
          <p:cNvSpPr txBox="1"/>
          <p:nvPr>
            <p:ph type="title"/>
          </p:nvPr>
        </p:nvSpPr>
        <p:spPr>
          <a:xfrm>
            <a:off x="311700" y="10445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Method - </a:t>
            </a:r>
            <a:r>
              <a:rPr lang="zh-TW"/>
              <a:t>Visual Detail Guidance</a:t>
            </a:r>
            <a:endParaRPr/>
          </a:p>
        </p:txBody>
      </p:sp>
      <p:sp>
        <p:nvSpPr>
          <p:cNvPr id="146" name="Google Shape;14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729" y="1838950"/>
            <a:ext cx="8520601" cy="2937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