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263" r:id="rId4"/>
    <p:sldId id="258" r:id="rId5"/>
    <p:sldId id="290" r:id="rId6"/>
    <p:sldId id="265" r:id="rId7"/>
    <p:sldId id="259" r:id="rId8"/>
    <p:sldId id="260" r:id="rId9"/>
    <p:sldId id="272" r:id="rId10"/>
    <p:sldId id="267" r:id="rId11"/>
    <p:sldId id="264" r:id="rId12"/>
    <p:sldId id="269" r:id="rId13"/>
    <p:sldId id="270" r:id="rId14"/>
    <p:sldId id="271" r:id="rId15"/>
    <p:sldId id="273" r:id="rId16"/>
    <p:sldId id="266" r:id="rId17"/>
    <p:sldId id="274" r:id="rId18"/>
    <p:sldId id="284" r:id="rId19"/>
    <p:sldId id="275" r:id="rId20"/>
    <p:sldId id="283" r:id="rId21"/>
    <p:sldId id="285" r:id="rId22"/>
    <p:sldId id="286" r:id="rId23"/>
    <p:sldId id="288" r:id="rId24"/>
    <p:sldId id="276" r:id="rId25"/>
    <p:sldId id="277" r:id="rId26"/>
    <p:sldId id="281" r:id="rId27"/>
    <p:sldId id="280" r:id="rId28"/>
    <p:sldId id="282" r:id="rId29"/>
    <p:sldId id="279" r:id="rId30"/>
    <p:sldId id="289" r:id="rId31"/>
    <p:sldId id="257" r:id="rId32"/>
    <p:sldId id="293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199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25261-FC2D-472E-BC16-46C80974ACD8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D940E-AF36-44DF-BB51-E1FC278EF9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160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Why we need new representation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D940E-AF36-44DF-BB51-E1FC278EF92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725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187EEF-0625-3FC4-5D29-70C6784FB5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8416B61-1133-8613-4787-7B951C713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054B402-7871-5BFE-3737-DA1F915E4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DB8A834-72BF-FF58-53FC-D4372C17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828C49D-A83D-18EC-D83D-52202A69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707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8AF65F-A315-6B3F-A6EA-D4EDD1A3B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4B92CAB-185F-53C9-81B5-565168232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DC27DF-8076-619D-BC92-C1A3B808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38E526-40DE-9C07-884A-A192754E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6F7C19-F2B1-0414-8199-47599F39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282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F81ED37-4315-814D-DA97-A581E46BAC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249F6DC-742E-10B3-795E-4D6639039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561593-D9DC-1B38-C422-2F70CA15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9248C6-6ACD-E770-1AB8-3234A84E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7C86C9-3E9D-B4A3-32DE-F598BA02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03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7903F9-247C-8FA0-58B5-149A83D6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8B4500-57D7-4A5A-D282-B1E0C108C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A227639-8669-7AED-4AD7-57EA2BDAD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C06CA8-76E3-FC2D-E3ED-03B62E476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D2C8E9-17E3-3E73-1C6A-19379947C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602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10E59B-E193-1185-A5FF-5E00D521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0FCCA4-0589-14A4-2393-D868D2256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65E8A0-58BA-C9B7-C771-C6FE1F6D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BB44BE-C0F5-FDC9-9E5E-32DC1FE16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40A049-2D80-98BA-BADC-EA77FDE0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657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86EC7A-8D6A-FABA-B210-EEAC77F8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EAC36D-1E73-EDEF-3B0F-63FE17D41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46C89EF-DF7F-5D50-C8F8-D8841C70A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D9D9766-0888-8AE7-08CB-56564C07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DC328FE-7450-C0A6-8B53-6BA44C10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B63F21-3FDB-38EC-19F4-79759448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47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B35B52-4694-6FE9-CA68-2DDF8A6D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4C465C-7FDF-64F2-908A-2DB9E06BD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60FB9E6-66F4-EF88-65EF-91D291A5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46F1331-C947-5F8D-2FCC-ECF3E230D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52CA87-FCB9-9668-5382-87FD66F92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F64B61-B7E4-23FE-71F6-488B5DCE6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1547491-EAE4-DDA8-5AB6-10E324C9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153E879-55F8-0DD8-2265-E1D4F5B3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926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75DC40-BFB2-0C66-EAD7-105BD5EA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6ECBB64-B1B6-CFA1-F756-C6E07B4A7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865C7B7-2CA7-D91F-90F3-0EFE135F8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ED9010-B0DD-8F17-44C1-72B4E046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58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9E585F1-FEF1-69E5-4CCF-C6013C376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AB5165C-F889-DB4E-43C3-01395A997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10B704D-C7FE-04E0-D1A7-48792DD3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98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B61894-B06E-648D-EB51-CCA96718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773E1A-2526-3C10-7A9D-7ADA21C89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EA22A7-060B-764D-2D37-4370FB4BA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5370CF-2843-3D28-0152-D62970C5E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6087581-AE08-00BF-E035-B4B2ABDE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3872392-5FA1-0811-8283-FE11A06E1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33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A02B0-FE4E-2AF0-971E-FE16775A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81A4568-987C-8789-FB38-9AD128522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4F4034-E893-E86C-0C2C-4B059C527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C4E18F4-99FD-A48F-10CB-3140E4DB0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D6ADBF-86A4-4F04-3CBE-E6A28255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EAAF2-CCA7-DC4B-2792-9EC5B3C4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41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922950F-4B3F-E976-B50E-27C101FC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06768B7-61ED-A245-B754-77FBB5476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597EAAD-E127-1DE8-EAD7-AE112DC60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FDE5FF-C638-463E-B694-75894ECEFA0C}" type="datetimeFigureOut">
              <a:rPr lang="zh-TW" altLang="en-US" smtClean="0"/>
              <a:t>2024/11/25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E89C6F-DD1D-1276-022B-0FCE05FE6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559EB0D-3DDC-610A-0784-22EBDCC11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8D0CE0-9E52-4005-B45E-C0A2919205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03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A62FD7-5AC1-029A-A51F-8DBFBE5A0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1884" y="1626057"/>
            <a:ext cx="11608231" cy="23876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2D Gaussian Splatting for Geometrically Accurate Radiance Fields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6629C9A-6B86-B761-10A5-C00BBE472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6953"/>
            <a:ext cx="9144000" cy="450769"/>
          </a:xfrm>
        </p:spPr>
        <p:txBody>
          <a:bodyPr/>
          <a:lstStyle/>
          <a:p>
            <a:r>
              <a:rPr lang="en-US" altLang="zh-TW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SIGGRAPH</a:t>
            </a:r>
            <a:r>
              <a:rPr lang="en-US" altLang="zh-TW" dirty="0"/>
              <a:t> 2024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5580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99027A-413C-CD0E-F0E7-1A31A9CB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3D Gaussian Scene Representation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D58438B-23BB-9D98-3A68-78494D827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High-end point cloud</a:t>
            </a:r>
          </a:p>
          <a:p>
            <a:pPr lvl="1"/>
            <a:r>
              <a:rPr lang="en-US" altLang="zh-TW" dirty="0"/>
              <a:t>Translation</a:t>
            </a:r>
          </a:p>
          <a:p>
            <a:pPr lvl="1"/>
            <a:r>
              <a:rPr lang="en-US" altLang="zh-TW" dirty="0"/>
              <a:t>Density</a:t>
            </a:r>
          </a:p>
          <a:p>
            <a:pPr lvl="1"/>
            <a:r>
              <a:rPr lang="en-US" altLang="zh-TW" dirty="0"/>
              <a:t>Rotation</a:t>
            </a:r>
          </a:p>
          <a:p>
            <a:pPr lvl="1"/>
            <a:r>
              <a:rPr lang="en-US" altLang="zh-TW" dirty="0"/>
              <a:t>Scale</a:t>
            </a:r>
          </a:p>
          <a:p>
            <a:pPr lvl="1"/>
            <a:r>
              <a:rPr lang="en-US" altLang="zh-TW" dirty="0"/>
              <a:t>Color: Spherical harmonics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285CAB1-3074-C5FD-D307-21682E63CB55}"/>
              </a:ext>
            </a:extLst>
          </p:cNvPr>
          <p:cNvSpPr txBox="1"/>
          <p:nvPr/>
        </p:nvSpPr>
        <p:spPr>
          <a:xfrm>
            <a:off x="7092412" y="6492875"/>
            <a:ext cx="60947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</a:rPr>
              <a:t>Credit: 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</a:rPr>
              <a:t>https://www.youtube.com/watch?v=Tnij_xHEnXc</a:t>
            </a:r>
          </a:p>
        </p:txBody>
      </p:sp>
      <p:pic>
        <p:nvPicPr>
          <p:cNvPr id="10" name="圖片 9" descr="一張含有 鮮豔 的圖片&#10;&#10;自動產生的描述">
            <a:extLst>
              <a:ext uri="{FF2B5EF4-FFF2-40B4-BE49-F238E27FC236}">
                <a16:creationId xmlns:a16="http://schemas.microsoft.com/office/drawing/2014/main" id="{A158549F-6AE0-3572-CFAC-5CA106FA6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50" y="1416802"/>
            <a:ext cx="3914613" cy="3914613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F779B02D-6BB9-021A-5BA9-9474ED71CC27}"/>
              </a:ext>
            </a:extLst>
          </p:cNvPr>
          <p:cNvSpPr/>
          <p:nvPr/>
        </p:nvSpPr>
        <p:spPr>
          <a:xfrm rot="4488370">
            <a:off x="10669668" y="927409"/>
            <a:ext cx="790413" cy="1162373"/>
          </a:xfrm>
          <a:prstGeom prst="ellipse">
            <a:avLst/>
          </a:prstGeom>
          <a:gradFill flip="none" rotWithShape="1">
            <a:gsLst>
              <a:gs pos="42000">
                <a:srgbClr val="FF8080"/>
              </a:gs>
              <a:gs pos="0">
                <a:srgbClr val="FF0000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ABDC6B5C-060C-90A6-FAAF-018628ABF868}"/>
              </a:ext>
            </a:extLst>
          </p:cNvPr>
          <p:cNvCxnSpPr>
            <a:cxnSpLocks/>
          </p:cNvCxnSpPr>
          <p:nvPr/>
        </p:nvCxnSpPr>
        <p:spPr>
          <a:xfrm flipV="1">
            <a:off x="8699773" y="1758589"/>
            <a:ext cx="1607890" cy="535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橢圓 14">
            <a:extLst>
              <a:ext uri="{FF2B5EF4-FFF2-40B4-BE49-F238E27FC236}">
                <a16:creationId xmlns:a16="http://schemas.microsoft.com/office/drawing/2014/main" id="{C08489CB-3918-7148-DBD6-C30607BCC394}"/>
              </a:ext>
            </a:extLst>
          </p:cNvPr>
          <p:cNvSpPr/>
          <p:nvPr/>
        </p:nvSpPr>
        <p:spPr>
          <a:xfrm>
            <a:off x="7555346" y="2567451"/>
            <a:ext cx="87457" cy="874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0A71B71-B993-9468-F7E4-516ED494465B}"/>
              </a:ext>
            </a:extLst>
          </p:cNvPr>
          <p:cNvSpPr txBox="1"/>
          <p:nvPr/>
        </p:nvSpPr>
        <p:spPr>
          <a:xfrm>
            <a:off x="6816436" y="2109374"/>
            <a:ext cx="124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position</a:t>
            </a:r>
            <a:endParaRPr lang="zh-TW" altLang="en-US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6E28B0C-9E87-85DB-7F0E-751F34CE1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439" y="5179427"/>
            <a:ext cx="2300586" cy="1407379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B13F9E-9A25-F8FA-47AE-0B87A151666C}"/>
              </a:ext>
            </a:extLst>
          </p:cNvPr>
          <p:cNvSpPr txBox="1"/>
          <p:nvPr/>
        </p:nvSpPr>
        <p:spPr>
          <a:xfrm>
            <a:off x="7555346" y="5655887"/>
            <a:ext cx="2203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Gaussian Function: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28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F18B2C-2F9A-86A4-FFE2-1C32BDBF1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NeRF</a:t>
            </a:r>
            <a:r>
              <a:rPr lang="en-US" altLang="zh-TW" dirty="0"/>
              <a:t> vs 3DGS</a:t>
            </a: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02DB237A-7D83-A438-4AF9-7BBF70A5B6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934785"/>
              </p:ext>
            </p:extLst>
          </p:nvPr>
        </p:nvGraphicFramePr>
        <p:xfrm>
          <a:off x="844658" y="1825625"/>
          <a:ext cx="1050913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8741">
                  <a:extLst>
                    <a:ext uri="{9D8B030D-6E8A-4147-A177-3AD203B41FA5}">
                      <a16:colId xmlns:a16="http://schemas.microsoft.com/office/drawing/2014/main" val="201151093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52985926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531656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err="1"/>
                        <a:t>NeRF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3DGS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578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Training speed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1x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1x-100x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875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Render speed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1x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10x-1000x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8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Render method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Ray tracing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Rasterization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186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Scene representation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Implicit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Explicit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71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Editability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Hard to edit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Easy to edit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56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Neural Network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Yes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No</a:t>
                      </a:r>
                      <a:endPara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396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Quality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Good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Good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56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Quality – In practice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Smarter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solidFill>
                            <a:schemeClr val="tx1"/>
                          </a:solidFill>
                        </a:rPr>
                        <a:t>Dumb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084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906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DAFFFC-2F24-C567-6486-0B5DE495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3D Gaussian Representation</a:t>
            </a:r>
            <a:endParaRPr lang="zh-TW" altLang="en-US" dirty="0"/>
          </a:p>
        </p:txBody>
      </p:sp>
      <p:pic>
        <p:nvPicPr>
          <p:cNvPr id="4" name="presentation_clip_3dgs">
            <a:hlinkClick r:id="" action="ppaction://media"/>
            <a:extLst>
              <a:ext uri="{FF2B5EF4-FFF2-40B4-BE49-F238E27FC236}">
                <a16:creationId xmlns:a16="http://schemas.microsoft.com/office/drawing/2014/main" id="{14584491-5544-31D9-EF96-FA9A006332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5870" t="17158" r="30762" b="9443"/>
          <a:stretch/>
        </p:blipFill>
        <p:spPr>
          <a:xfrm>
            <a:off x="6734175" y="1437982"/>
            <a:ext cx="5543550" cy="5277435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75D3977-1BB9-AECF-A2B5-660036A13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2445265"/>
            <a:ext cx="6236882" cy="30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F360D1-32D5-10D1-DCC0-29CEB8427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resentation_clip_point_cloud">
            <a:hlinkClick r:id="" action="ppaction://media"/>
            <a:extLst>
              <a:ext uri="{FF2B5EF4-FFF2-40B4-BE49-F238E27FC236}">
                <a16:creationId xmlns:a16="http://schemas.microsoft.com/office/drawing/2014/main" id="{2B96AC37-9FCA-D196-41FF-A0DFAF2DD0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5384" t="12988" r="31890" b="10835"/>
          <a:stretch/>
        </p:blipFill>
        <p:spPr>
          <a:xfrm>
            <a:off x="5408908" y="-12285"/>
            <a:ext cx="6783092" cy="6802641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7EA2956-CAB0-5460-AB41-5B1CFD76D083}"/>
              </a:ext>
            </a:extLst>
          </p:cNvPr>
          <p:cNvSpPr txBox="1"/>
          <p:nvPr/>
        </p:nvSpPr>
        <p:spPr>
          <a:xfrm>
            <a:off x="1203217" y="3429000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Disable color, scale, rotate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701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EC08C-8C62-0A77-CACA-B9D695798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F749E9-067E-EEFE-50CF-FA5CD5FA9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presentation_clip_point_cloud_color">
            <a:hlinkClick r:id="" action="ppaction://media"/>
            <a:extLst>
              <a:ext uri="{FF2B5EF4-FFF2-40B4-BE49-F238E27FC236}">
                <a16:creationId xmlns:a16="http://schemas.microsoft.com/office/drawing/2014/main" id="{E1ACA147-C352-9B9F-4887-4852A64B40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6403" t="16635" r="31825" b="10350"/>
          <a:stretch/>
        </p:blipFill>
        <p:spPr>
          <a:xfrm>
            <a:off x="5295727" y="0"/>
            <a:ext cx="6896273" cy="6780508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8FCC65F-8F5E-CF0A-E46B-16EE90ACA013}"/>
              </a:ext>
            </a:extLst>
          </p:cNvPr>
          <p:cNvSpPr txBox="1"/>
          <p:nvPr/>
        </p:nvSpPr>
        <p:spPr>
          <a:xfrm>
            <a:off x="1203217" y="3429000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Disable scale, rotate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300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AD00DA-1E9F-D9B7-7DEC-9024C8262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2D Gaussian vs 3D Gaussian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825849-417B-6528-7813-759F86785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30" y="2545828"/>
            <a:ext cx="4944165" cy="2448267"/>
          </a:xfrm>
          <a:prstGeom prst="rect">
            <a:avLst/>
          </a:prstGeom>
        </p:spPr>
      </p:pic>
      <p:pic>
        <p:nvPicPr>
          <p:cNvPr id="6" name="圖片 5" descr="一張含有 鮮豔 的圖片&#10;&#10;自動產生的描述">
            <a:extLst>
              <a:ext uri="{FF2B5EF4-FFF2-40B4-BE49-F238E27FC236}">
                <a16:creationId xmlns:a16="http://schemas.microsoft.com/office/drawing/2014/main" id="{1CC508FE-2F6E-DBF2-EE35-DF14B1CF6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61" y="1690688"/>
            <a:ext cx="3914613" cy="391461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5FF53F5-89D9-7567-79C9-13E652B08115}"/>
              </a:ext>
            </a:extLst>
          </p:cNvPr>
          <p:cNvSpPr txBox="1"/>
          <p:nvPr/>
        </p:nvSpPr>
        <p:spPr>
          <a:xfrm>
            <a:off x="2301498" y="5672380"/>
            <a:ext cx="261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2D Gaussian Disk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75B44C-6395-FC48-B8AC-677C0D0D7306}"/>
              </a:ext>
            </a:extLst>
          </p:cNvPr>
          <p:cNvSpPr txBox="1"/>
          <p:nvPr/>
        </p:nvSpPr>
        <p:spPr>
          <a:xfrm>
            <a:off x="7607084" y="5706466"/>
            <a:ext cx="261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3D Gaussian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5227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3ED1EB-74D7-58CD-5AF2-828B9DF9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2DGS?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038C1D-DA9A-3801-47F2-4A99ED9C4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6397"/>
            <a:ext cx="10515600" cy="4351338"/>
          </a:xfrm>
        </p:spPr>
        <p:txBody>
          <a:bodyPr/>
          <a:lstStyle/>
          <a:p>
            <a:pPr algn="l"/>
            <a:r>
              <a:rPr lang="en-US" altLang="zh-TW" sz="1800" b="0" i="0" u="none" strike="noStrike" baseline="0" dirty="0">
                <a:latin typeface="LinLibertineT"/>
              </a:rPr>
              <a:t>First, the volumetric radiance representation of 3D Gaussians conflicts with the thin nature of surfaces.</a:t>
            </a:r>
          </a:p>
          <a:p>
            <a:pPr algn="l"/>
            <a:r>
              <a:rPr lang="en-US" altLang="zh-TW" sz="1800" b="0" i="0" u="none" strike="noStrike" baseline="0" dirty="0">
                <a:latin typeface="LinLibertineT"/>
              </a:rPr>
              <a:t>Second, 3DGS does not natively model surface </a:t>
            </a:r>
            <a:r>
              <a:rPr lang="en-US" altLang="zh-TW" sz="1800" b="0" i="0" u="none" strike="noStrike" baseline="0" dirty="0" err="1">
                <a:latin typeface="LinLibertineT"/>
              </a:rPr>
              <a:t>normals</a:t>
            </a:r>
            <a:r>
              <a:rPr lang="en-US" altLang="zh-TW" sz="1800" b="0" i="0" u="none" strike="noStrike" baseline="0" dirty="0">
                <a:latin typeface="LinLibertineT"/>
              </a:rPr>
              <a:t>, essential for high-quality surface reconstruction.</a:t>
            </a:r>
          </a:p>
          <a:p>
            <a:pPr algn="l"/>
            <a:r>
              <a:rPr lang="en-US" altLang="zh-TW" sz="1800" b="0" i="0" u="none" strike="noStrike" baseline="0" dirty="0">
                <a:latin typeface="LinLibertineT"/>
              </a:rPr>
              <a:t>Third, the rasterization process in 3DGS lacks Multiview</a:t>
            </a:r>
            <a:r>
              <a:rPr lang="en-US" altLang="zh-TW" sz="1800" dirty="0">
                <a:latin typeface="LinLibertineT"/>
              </a:rPr>
              <a:t> </a:t>
            </a:r>
            <a:r>
              <a:rPr lang="en-US" altLang="zh-TW" sz="1800" b="0" i="0" u="none" strike="noStrike" baseline="0" dirty="0">
                <a:latin typeface="LinLibertineT"/>
              </a:rPr>
              <a:t>consistency, leading to varied 2D intersection planes for different viewpoints</a:t>
            </a:r>
          </a:p>
          <a:p>
            <a:pPr algn="l"/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495CA08-B04F-9B99-7F0D-5E6928007D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79"/>
          <a:stretch/>
        </p:blipFill>
        <p:spPr>
          <a:xfrm>
            <a:off x="74908" y="3538876"/>
            <a:ext cx="6021092" cy="265729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EDC4DD4-246F-2342-4084-FAA57E77AAE4}"/>
              </a:ext>
            </a:extLst>
          </p:cNvPr>
          <p:cNvSpPr/>
          <p:nvPr/>
        </p:nvSpPr>
        <p:spPr>
          <a:xfrm>
            <a:off x="1919205" y="3538876"/>
            <a:ext cx="1308030" cy="260620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C8B08F8-26E7-1906-3EC2-AB1A74B1A88E}"/>
              </a:ext>
            </a:extLst>
          </p:cNvPr>
          <p:cNvSpPr/>
          <p:nvPr/>
        </p:nvSpPr>
        <p:spPr>
          <a:xfrm>
            <a:off x="4641742" y="3538876"/>
            <a:ext cx="1308030" cy="263259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04E8F8-9B43-6026-C2B2-17E042C11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6"/>
          <a:stretch/>
        </p:blipFill>
        <p:spPr>
          <a:xfrm>
            <a:off x="6602278" y="2830500"/>
            <a:ext cx="2760906" cy="33656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D2DD412-438F-E195-FEE3-9F6DB09F9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185" y="4651405"/>
            <a:ext cx="2599298" cy="15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37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FDB5F6-E764-B461-51E6-1F492EC1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Modeling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1C5A01E-D109-E74D-B085-CC4C0F3A29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61354" y="1960562"/>
                <a:ext cx="3044125" cy="4351338"/>
              </a:xfrm>
            </p:spPr>
            <p:txBody>
              <a:bodyPr/>
              <a:lstStyle/>
              <a:p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/>
                  <a:t>: center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: scaling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: rotation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71C5A01E-D109-E74D-B085-CC4C0F3A29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61354" y="1960562"/>
                <a:ext cx="3044125" cy="4351338"/>
              </a:xfrm>
              <a:blipFill>
                <a:blip r:embed="rId2"/>
                <a:stretch>
                  <a:fillRect l="-3607" t="-25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09EB5045-9ADC-79DB-6223-718F5AA2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656"/>
          <a:stretch/>
        </p:blipFill>
        <p:spPr>
          <a:xfrm>
            <a:off x="986521" y="1996228"/>
            <a:ext cx="6603510" cy="151488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ABB0A54-8B1E-983D-C3EF-2B992632F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635" y="3917877"/>
            <a:ext cx="4944165" cy="24482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F683FF5-4487-ECB3-A132-2F3616C2E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015" y="4474017"/>
            <a:ext cx="2622972" cy="9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91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D0A2F9-2EEE-B857-5E0A-7BC92F240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Splatting</a:t>
            </a:r>
            <a:r>
              <a:rPr lang="zh-TW" altLang="en-US" dirty="0"/>
              <a:t> </a:t>
            </a:r>
            <a:r>
              <a:rPr lang="en-US" altLang="zh-TW" dirty="0"/>
              <a:t>(Rendering)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EFD842-51F6-93E6-A367-B17AA5A29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903"/>
            <a:ext cx="10515600" cy="4351338"/>
          </a:xfrm>
        </p:spPr>
        <p:txBody>
          <a:bodyPr/>
          <a:lstStyle/>
          <a:p>
            <a:r>
              <a:rPr lang="en-US" altLang="zh-TW" dirty="0"/>
              <a:t>Similar to 3DGS or classical rasterization</a:t>
            </a:r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648C6DC-68F8-AB6C-60AC-4D5472A94E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173859"/>
              </p:ext>
            </p:extLst>
          </p:nvPr>
        </p:nvGraphicFramePr>
        <p:xfrm>
          <a:off x="1700076" y="2740888"/>
          <a:ext cx="346861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61">
                  <a:extLst>
                    <a:ext uri="{9D8B030D-6E8A-4147-A177-3AD203B41FA5}">
                      <a16:colId xmlns:a16="http://schemas.microsoft.com/office/drawing/2014/main" val="3757312348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3193990164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656490253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2126985032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508730276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2425016487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60746443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3632061374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3245249835"/>
                    </a:ext>
                  </a:extLst>
                </a:gridCol>
                <a:gridCol w="346861">
                  <a:extLst>
                    <a:ext uri="{9D8B030D-6E8A-4147-A177-3AD203B41FA5}">
                      <a16:colId xmlns:a16="http://schemas.microsoft.com/office/drawing/2014/main" val="494808461"/>
                    </a:ext>
                  </a:extLst>
                </a:gridCol>
              </a:tblGrid>
              <a:tr h="35839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36575"/>
                  </a:ext>
                </a:extLst>
              </a:tr>
              <a:tr h="35839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449666"/>
                  </a:ext>
                </a:extLst>
              </a:tr>
              <a:tr h="35839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732249"/>
                  </a:ext>
                </a:extLst>
              </a:tr>
              <a:tr h="35839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191848"/>
                  </a:ext>
                </a:extLst>
              </a:tr>
              <a:tr h="35839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672100"/>
                  </a:ext>
                </a:extLst>
              </a:tr>
              <a:tr h="35839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030761"/>
                  </a:ext>
                </a:extLst>
              </a:tr>
              <a:tr h="35839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3795523"/>
                  </a:ext>
                </a:extLst>
              </a:tr>
              <a:tr h="358398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217357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5D6781A1-95A9-A1B0-B09E-39C30786069B}"/>
              </a:ext>
            </a:extLst>
          </p:cNvPr>
          <p:cNvSpPr txBox="1"/>
          <p:nvPr/>
        </p:nvSpPr>
        <p:spPr>
          <a:xfrm>
            <a:off x="1300995" y="4019262"/>
            <a:ext cx="79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16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0AE3054-106A-C42E-785E-AB43C3CF307B}"/>
              </a:ext>
            </a:extLst>
          </p:cNvPr>
          <p:cNvSpPr txBox="1"/>
          <p:nvPr/>
        </p:nvSpPr>
        <p:spPr>
          <a:xfrm>
            <a:off x="3219774" y="2409968"/>
            <a:ext cx="79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16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6D12A6B-A65F-9ADD-2380-9C1412CD3DB6}"/>
              </a:ext>
            </a:extLst>
          </p:cNvPr>
          <p:cNvSpPr txBox="1"/>
          <p:nvPr/>
        </p:nvSpPr>
        <p:spPr>
          <a:xfrm>
            <a:off x="2169762" y="5935191"/>
            <a:ext cx="34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Hierarchical Rasterization</a:t>
            </a:r>
            <a:endParaRPr lang="zh-TW" altLang="en-US" dirty="0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70B241C7-47C0-5116-6402-E5A6B4E084CA}"/>
              </a:ext>
            </a:extLst>
          </p:cNvPr>
          <p:cNvSpPr/>
          <p:nvPr/>
        </p:nvSpPr>
        <p:spPr>
          <a:xfrm rot="2324596">
            <a:off x="3014576" y="3757127"/>
            <a:ext cx="901267" cy="643146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67845A0-8AD6-F0E2-C708-7FC9D0CC0F41}"/>
              </a:ext>
            </a:extLst>
          </p:cNvPr>
          <p:cNvSpPr txBox="1"/>
          <p:nvPr/>
        </p:nvSpPr>
        <p:spPr>
          <a:xfrm>
            <a:off x="7874430" y="5921241"/>
            <a:ext cx="347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View frustrum culling</a:t>
            </a:r>
            <a:endParaRPr lang="zh-TW" altLang="en-US" dirty="0"/>
          </a:p>
        </p:txBody>
      </p:sp>
      <p:pic>
        <p:nvPicPr>
          <p:cNvPr id="1026" name="Picture 2" descr="Как работает Frustum Culling и Occlusion Culling в Unreal Engine - YouTube">
            <a:extLst>
              <a:ext uri="{FF2B5EF4-FFF2-40B4-BE49-F238E27FC236}">
                <a16:creationId xmlns:a16="http://schemas.microsoft.com/office/drawing/2014/main" id="{7DC1C63C-0651-2714-0AAA-DBA4BC56A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9"/>
          <a:stretch/>
        </p:blipFill>
        <p:spPr bwMode="auto">
          <a:xfrm>
            <a:off x="6030562" y="3061550"/>
            <a:ext cx="5064295" cy="223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38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69775C-6E46-52F6-52DF-5061DF91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Splatting</a:t>
            </a:r>
            <a:r>
              <a:rPr lang="zh-TW" altLang="en-US" dirty="0"/>
              <a:t> </a:t>
            </a:r>
            <a:r>
              <a:rPr lang="en-US" altLang="zh-TW" dirty="0"/>
              <a:t>(Rendering)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EB88600-9B26-6101-9DBB-F4473E05C7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∈4×4: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world-to-screen matrix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EB88600-9B26-6101-9DBB-F4473E05C7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671E42CA-295C-A0C4-2919-192541ACB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86" y="2704638"/>
            <a:ext cx="8526065" cy="8287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F32650E-E727-FAA3-AB1C-4D7060E46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315" y="3920119"/>
            <a:ext cx="2152950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10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1C18F6-DFAE-8351-5BD4-81E9A982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Why this paper?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B8C151-4412-E0B2-7366-D9B151505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Advancing multi-view wire art</a:t>
            </a:r>
            <a:r>
              <a:rPr lang="zh-TW" altLang="en-US" dirty="0"/>
              <a:t> </a:t>
            </a:r>
            <a:r>
              <a:rPr lang="en-US" altLang="zh-TW" dirty="0"/>
              <a:t>project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DA09FB-D450-8D68-8AC2-D2932AAB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35" y="2681897"/>
            <a:ext cx="7640116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22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E38A6A-563A-36E2-05A3-781899AF5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Challenges  - Instable convergence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0AFBDE-E8C1-D8F1-5631-F7A21CB2A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37" y="3042745"/>
            <a:ext cx="4299488" cy="1540804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Instable convergence</a:t>
            </a:r>
          </a:p>
          <a:p>
            <a:pPr lvl="1"/>
            <a:r>
              <a:rPr lang="en-US" altLang="zh-TW" dirty="0"/>
              <a:t>Cause by when gaussian disk degenerate into a line</a:t>
            </a:r>
          </a:p>
        </p:txBody>
      </p:sp>
    </p:spTree>
    <p:extLst>
      <p:ext uri="{BB962C8B-B14F-4D97-AF65-F5344CB8AC3E}">
        <p14:creationId xmlns:p14="http://schemas.microsoft.com/office/powerpoint/2010/main" val="1837975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CEF07A-E6DF-0EA0-C3AF-2F127C2DC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Solution 1: Ray-splat intersection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E0D83A-B439-C273-604A-D88CB9913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011" y="1690688"/>
            <a:ext cx="3798203" cy="4477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/>
              <a:t>Numerically unstable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EFB20B9-B0A6-64FE-BD9F-CC7AFF3A4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714" y="1690688"/>
            <a:ext cx="2152950" cy="4477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BEB2B6E-28D3-8B7C-8F9E-D57690C9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89" y="2729333"/>
            <a:ext cx="4251074" cy="5738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23EB23D-AD47-8D41-FEF2-417007EBA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608" y="3367151"/>
            <a:ext cx="6335811" cy="10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3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0D5676-9342-FDF3-1FD5-94922BD6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Solution 2: Low pass filter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EB80D1-891A-735A-CB9B-77B2C15A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148"/>
          <a:stretch/>
        </p:blipFill>
        <p:spPr>
          <a:xfrm>
            <a:off x="743918" y="3155277"/>
            <a:ext cx="3861360" cy="1033265"/>
          </a:xfrm>
          <a:prstGeom prst="rect">
            <a:avLst/>
          </a:prstGeom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8069E5B-B620-3957-07FB-F4558DA63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248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C21388-B764-B383-FD3F-BBC15EF9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Loss functions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368F617-F7E9-E95A-7FD6-0BD3AF2E4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Depth Distortion: </a:t>
            </a:r>
          </a:p>
          <a:p>
            <a:r>
              <a:rPr lang="en-US" altLang="zh-TW" dirty="0"/>
              <a:t>Normal Consistency: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C1F322-4B78-331E-47AB-24FFF2876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209" y="2466936"/>
            <a:ext cx="2757603" cy="71748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0DBC6-63E8-F471-5CAC-9F660FC3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714" y="1589929"/>
            <a:ext cx="2868621" cy="87763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1D0DD00-D250-C826-32A8-B56E080C5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835" y="736197"/>
            <a:ext cx="3867441" cy="697552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5218B68-F045-C558-6FBF-F2AEACAF584A}"/>
              </a:ext>
            </a:extLst>
          </p:cNvPr>
          <p:cNvSpPr txBox="1">
            <a:spLocks/>
          </p:cNvSpPr>
          <p:nvPr/>
        </p:nvSpPr>
        <p:spPr>
          <a:xfrm>
            <a:off x="893897" y="5342810"/>
            <a:ext cx="5752938" cy="788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D3216EB-B297-49FB-4650-82100776B2E7}"/>
              </a:ext>
            </a:extLst>
          </p:cNvPr>
          <p:cNvSpPr txBox="1"/>
          <p:nvPr/>
        </p:nvSpPr>
        <p:spPr>
          <a:xfrm>
            <a:off x="5540637" y="892377"/>
            <a:ext cx="1249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Final loss: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55335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C8358A-4FDC-E954-B787-3045FF1C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2D Gaussian to mesh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6EC831-C4CE-6F61-3CEC-85B8D851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93" y="1534331"/>
            <a:ext cx="10515600" cy="899791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zh-TW" sz="2800" b="0" i="0" u="none" strike="noStrike" baseline="0" dirty="0">
                <a:latin typeface="LinLibertineT"/>
              </a:rPr>
              <a:t>Fuse the reconstruction depth maps, using </a:t>
            </a:r>
            <a:r>
              <a:rPr lang="nl-NL" altLang="zh-TW" sz="2800" b="0" i="0" u="none" strike="noStrike" baseline="0" dirty="0">
                <a:latin typeface="LinLibertineT"/>
              </a:rPr>
              <a:t>Open3D [Zhou et al. 2018].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F1BBEC-F135-4FF7-09F0-1C0D7F520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42754"/>
            <a:ext cx="9827734" cy="45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41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A4525B-43EC-8D99-DB7C-8C6B9531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Experiments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9D32F63-77FC-1CAD-A7B5-D87145222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958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49ADAE-CD15-1480-54F8-36EE1CA4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Similar novel view quality to 3DGS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F0FF14B-2AEC-B60B-E4FC-9C8848C21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5" y="2004782"/>
            <a:ext cx="11812649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43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A3CE90-AF01-3041-162E-8DAA5AF02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4024E6-D508-77F0-A003-EC5EEB2AC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B518BE-477B-85A8-5BCA-3C41E129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82" y="647312"/>
            <a:ext cx="10469436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3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992A79-4FBD-D4BC-41AA-81FAB2BCA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Better surface quality</a:t>
            </a:r>
            <a:endParaRPr lang="zh-TW" altLang="en-US" dirty="0"/>
          </a:p>
        </p:txBody>
      </p:sp>
      <p:pic>
        <p:nvPicPr>
          <p:cNvPr id="4" name="2dgs_vs_3dgs_surface">
            <a:hlinkClick r:id="" action="ppaction://media"/>
            <a:extLst>
              <a:ext uri="{FF2B5EF4-FFF2-40B4-BE49-F238E27FC236}">
                <a16:creationId xmlns:a16="http://schemas.microsoft.com/office/drawing/2014/main" id="{0758E98D-7BC7-965B-4086-0AB39DDB8A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263" y="1825625"/>
            <a:ext cx="8243887" cy="4351338"/>
          </a:xfrm>
        </p:spPr>
      </p:pic>
    </p:spTree>
    <p:extLst>
      <p:ext uri="{BB962C8B-B14F-4D97-AF65-F5344CB8AC3E}">
        <p14:creationId xmlns:p14="http://schemas.microsoft.com/office/powerpoint/2010/main" val="19258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239E13-92DD-507F-D706-4FDCA25EC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High quality in significantly less time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002000B-2E97-01ED-FDB7-1EDF9D2F5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36" y="3401834"/>
            <a:ext cx="12058064" cy="1940882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B425327-A48B-A47E-054F-C765A2F759E2}"/>
              </a:ext>
            </a:extLst>
          </p:cNvPr>
          <p:cNvSpPr/>
          <p:nvPr/>
        </p:nvSpPr>
        <p:spPr>
          <a:xfrm>
            <a:off x="550190" y="4163048"/>
            <a:ext cx="11445498" cy="2092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FF01B3-1317-CB4D-81E1-275111A62A69}"/>
              </a:ext>
            </a:extLst>
          </p:cNvPr>
          <p:cNvSpPr/>
          <p:nvPr/>
        </p:nvSpPr>
        <p:spPr>
          <a:xfrm>
            <a:off x="550190" y="4804473"/>
            <a:ext cx="11507874" cy="46494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48F82BD-FBA6-EEDD-ABF4-D676300F708A}"/>
              </a:ext>
            </a:extLst>
          </p:cNvPr>
          <p:cNvSpPr txBox="1"/>
          <p:nvPr/>
        </p:nvSpPr>
        <p:spPr>
          <a:xfrm>
            <a:off x="838200" y="1698865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0" i="0" u="none" strike="noStrike" baseline="0" dirty="0">
                <a:latin typeface="LinLibertineTB"/>
              </a:rPr>
              <a:t>DTU Dataset: 15 scene, </a:t>
            </a:r>
            <a:r>
              <a:rPr lang="en-US" altLang="zh-TW" dirty="0"/>
              <a:t>Single RTX 3090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227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E8F88D-07CE-D8C7-D09A-456C0479C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Big Picture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433BF4-68C1-575B-3318-5BC37D48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089" y="1449965"/>
            <a:ext cx="9438469" cy="51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26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651A7-6C7D-AF6F-4FB0-07D450A54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3EB5DD-393C-7826-FB7F-9B0E2F872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Application to Our Work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134034-2084-9258-E0A4-69ECB1A17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172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dirty="0"/>
              <a:t>Significant Speed-up </a:t>
            </a:r>
          </a:p>
          <a:p>
            <a:r>
              <a:rPr lang="en-US" altLang="zh-TW" dirty="0"/>
              <a:t>Instant NGP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en-US" altLang="zh-TW" dirty="0" err="1"/>
              <a:t>NeRF</a:t>
            </a:r>
            <a:r>
              <a:rPr lang="en-US" altLang="zh-TW" dirty="0"/>
              <a:t>) (30 mins -&gt; 5 mins)</a:t>
            </a:r>
          </a:p>
          <a:p>
            <a:r>
              <a:rPr lang="en-US" altLang="zh-TW" dirty="0"/>
              <a:t>3DGS</a:t>
            </a:r>
          </a:p>
          <a:p>
            <a:r>
              <a:rPr lang="en-US" altLang="zh-TW" dirty="0"/>
              <a:t>2DGS: better surface quality</a:t>
            </a:r>
          </a:p>
        </p:txBody>
      </p:sp>
    </p:spTree>
    <p:extLst>
      <p:ext uri="{BB962C8B-B14F-4D97-AF65-F5344CB8AC3E}">
        <p14:creationId xmlns:p14="http://schemas.microsoft.com/office/powerpoint/2010/main" val="3126131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ABD413-680E-28B9-19C2-3F593619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Some Thoughts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14D073-6D77-A622-2FA2-DDA51684B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17216"/>
          </a:xfrm>
        </p:spPr>
        <p:txBody>
          <a:bodyPr/>
          <a:lstStyle/>
          <a:p>
            <a:r>
              <a:rPr lang="en-US" altLang="zh-TW" dirty="0" err="1"/>
              <a:t>NeRF</a:t>
            </a:r>
            <a:r>
              <a:rPr lang="en-US" altLang="zh-TW" dirty="0"/>
              <a:t>, 3DGS : novel view synthesis</a:t>
            </a:r>
          </a:p>
          <a:p>
            <a:pPr lvl="1"/>
            <a:r>
              <a:rPr lang="en-US" altLang="zh-TW" b="0" i="0" u="none" strike="noStrike" dirty="0">
                <a:effectLst/>
                <a:latin typeface="Arial" panose="020B0604020202020204" pitchFamily="34" charset="0"/>
              </a:rPr>
              <a:t>Existing scene -&gt; sensor capture -&gt; recreate scene</a:t>
            </a:r>
            <a:endParaRPr lang="en-US" altLang="zh-TW" dirty="0"/>
          </a:p>
          <a:p>
            <a:r>
              <a:rPr lang="en-US" altLang="zh-TW" dirty="0"/>
              <a:t>Our perspective:  as a design tools</a:t>
            </a:r>
          </a:p>
          <a:p>
            <a:pPr lvl="1"/>
            <a:r>
              <a:rPr lang="en-US" altLang="zh-TW" dirty="0"/>
              <a:t>Image cue -&gt; create new scene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06B675E8-80BF-DA2D-E717-26D6C420EA64}"/>
              </a:ext>
            </a:extLst>
          </p:cNvPr>
          <p:cNvSpPr txBox="1">
            <a:spLocks/>
          </p:cNvSpPr>
          <p:nvPr/>
        </p:nvSpPr>
        <p:spPr>
          <a:xfrm>
            <a:off x="533400" y="4078046"/>
            <a:ext cx="11020586" cy="2508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/>
              <a:t>Implication:</a:t>
            </a:r>
          </a:p>
          <a:p>
            <a:pPr marL="0" indent="0">
              <a:buNone/>
            </a:pPr>
            <a:r>
              <a:rPr lang="en-US" altLang="zh-TW" dirty="0"/>
              <a:t>Our setting is simpler: fewer input views, no color</a:t>
            </a:r>
          </a:p>
          <a:p>
            <a:pPr lvl="1"/>
            <a:r>
              <a:rPr lang="en-US" altLang="zh-TW" dirty="0"/>
              <a:t>Is </a:t>
            </a:r>
            <a:r>
              <a:rPr lang="en-US" altLang="zh-TW" dirty="0" err="1"/>
              <a:t>NeRF</a:t>
            </a:r>
            <a:r>
              <a:rPr lang="en-US" altLang="zh-TW" dirty="0"/>
              <a:t> or 3DGS really a suitable representation for our work?</a:t>
            </a:r>
          </a:p>
          <a:p>
            <a:pPr lvl="1"/>
            <a:r>
              <a:rPr lang="en-US" altLang="zh-TW" dirty="0"/>
              <a:t>Since model are more powerful, we can add much more functionality to our work, e.g., add color, add more views, dynamics, etc.</a:t>
            </a:r>
          </a:p>
        </p:txBody>
      </p:sp>
    </p:spTree>
    <p:extLst>
      <p:ext uri="{BB962C8B-B14F-4D97-AF65-F5344CB8AC3E}">
        <p14:creationId xmlns:p14="http://schemas.microsoft.com/office/powerpoint/2010/main" val="2955625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82A669-CC79-5A0F-9FDF-DECF3DA3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end of the presentation.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5271276-7C68-E201-C151-FB7CB93B9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152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792174-3C6A-AE10-D3A2-49C144B8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Radiance Field Representation Overview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BDE45A-4DDA-8FC4-49CA-F4458E42B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2020 </a:t>
            </a:r>
            <a:r>
              <a:rPr lang="en-US" altLang="zh-TW" dirty="0" err="1"/>
              <a:t>NeRF</a:t>
            </a:r>
            <a:endParaRPr lang="en-US" altLang="zh-TW" dirty="0"/>
          </a:p>
          <a:p>
            <a:pPr lvl="1"/>
            <a:r>
              <a:rPr lang="en-US" altLang="zh-TW" dirty="0" err="1"/>
              <a:t>NeuS</a:t>
            </a:r>
            <a:r>
              <a:rPr lang="en-US" altLang="zh-TW" dirty="0"/>
              <a:t> (our current implementation, surface, 2021)</a:t>
            </a:r>
          </a:p>
          <a:p>
            <a:pPr lvl="1"/>
            <a:r>
              <a:rPr lang="en-US" altLang="zh-TW" dirty="0"/>
              <a:t>Instant NGP (SIGGRAPH 2022)</a:t>
            </a:r>
          </a:p>
          <a:p>
            <a:pPr lvl="1"/>
            <a:r>
              <a:rPr lang="en-US" altLang="zh-TW" dirty="0" err="1"/>
              <a:t>Mip</a:t>
            </a:r>
            <a:r>
              <a:rPr lang="en-US" altLang="zh-TW" dirty="0"/>
              <a:t>-nerf 360 (</a:t>
            </a:r>
            <a:r>
              <a:rPr lang="en-US" altLang="zh-TW" dirty="0" err="1"/>
              <a:t>NeRF</a:t>
            </a:r>
            <a:r>
              <a:rPr lang="en-US" altLang="zh-TW" dirty="0"/>
              <a:t> quality SOTA, 2022)</a:t>
            </a:r>
          </a:p>
          <a:p>
            <a:pPr lvl="1"/>
            <a:r>
              <a:rPr lang="en-US" altLang="zh-TW" dirty="0"/>
              <a:t>D-</a:t>
            </a:r>
            <a:r>
              <a:rPr lang="en-US" altLang="zh-TW" dirty="0" err="1"/>
              <a:t>NeRF</a:t>
            </a:r>
            <a:r>
              <a:rPr lang="en-US" altLang="zh-TW" dirty="0"/>
              <a:t>: Neural Radiance Fields for Dynamic Scenes (2021)</a:t>
            </a:r>
          </a:p>
          <a:p>
            <a:r>
              <a:rPr lang="en-US" altLang="zh-TW" dirty="0"/>
              <a:t>2023 3DGS</a:t>
            </a:r>
          </a:p>
          <a:p>
            <a:r>
              <a:rPr lang="en-US" altLang="zh-TW" dirty="0"/>
              <a:t>2024 2DGS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4690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F03A6D-409A-DCA5-65BA-834DF99B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Instant NGP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50510A-2949-665F-6E2F-A95C8DD2B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instantNGP">
            <a:hlinkClick r:id="" action="ppaction://media"/>
            <a:extLst>
              <a:ext uri="{FF2B5EF4-FFF2-40B4-BE49-F238E27FC236}">
                <a16:creationId xmlns:a16="http://schemas.microsoft.com/office/drawing/2014/main" id="{7E96A34F-3DF0-7E2D-DBA4-EDAA1C82D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5540" y="365125"/>
            <a:ext cx="6297694" cy="629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F54AF-683A-3216-C053-36B4A7DDC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F232BA-7DBD-F357-F9B0-ACB88C6EE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3DGS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841AFD-D802-309E-343C-A9DF7151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376" y="2076773"/>
            <a:ext cx="4985690" cy="36981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515D238-8565-F7A9-26B9-025DBA6AC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81" y="3070407"/>
            <a:ext cx="6947744" cy="16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3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90E940-F666-D190-D0CC-CF858A446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3DGS replaces </a:t>
            </a:r>
            <a:r>
              <a:rPr lang="en-US" altLang="zh-TW" dirty="0" err="1"/>
              <a:t>NeRF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7741BF-114D-9563-5069-BC7358828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431" y="5320493"/>
            <a:ext cx="10515600" cy="1261739"/>
          </a:xfrm>
        </p:spPr>
        <p:txBody>
          <a:bodyPr/>
          <a:lstStyle/>
          <a:p>
            <a:r>
              <a:rPr lang="en-US" altLang="zh-TW" dirty="0"/>
              <a:t>Low resources (smart phone)</a:t>
            </a:r>
          </a:p>
          <a:p>
            <a:pPr lvl="1"/>
            <a:r>
              <a:rPr lang="en-US" altLang="zh-TW" dirty="0"/>
              <a:t>SMERF: </a:t>
            </a:r>
            <a:r>
              <a:rPr lang="en-US" altLang="zh-TW" dirty="0" err="1"/>
              <a:t>Streamable</a:t>
            </a:r>
            <a:r>
              <a:rPr lang="en-US" altLang="zh-TW" dirty="0"/>
              <a:t> Memory Efficient Radiance Fields for Real-Time Large-Scene Exploration (TOG 2024)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F78093FA-48D1-352C-D258-D5A2E6B0E5B5}"/>
              </a:ext>
            </a:extLst>
          </p:cNvPr>
          <p:cNvSpPr txBox="1">
            <a:spLocks/>
          </p:cNvSpPr>
          <p:nvPr/>
        </p:nvSpPr>
        <p:spPr>
          <a:xfrm>
            <a:off x="892444" y="1690688"/>
            <a:ext cx="10515600" cy="1261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Quality </a:t>
            </a:r>
            <a:r>
              <a:rPr lang="en-US" altLang="zh-TW" dirty="0" err="1"/>
              <a:t>NeRF</a:t>
            </a:r>
            <a:r>
              <a:rPr lang="en-US" altLang="zh-TW" dirty="0"/>
              <a:t> better: less artifact and capture requirement</a:t>
            </a:r>
          </a:p>
          <a:p>
            <a:r>
              <a:rPr lang="en-US" altLang="zh-TW" dirty="0"/>
              <a:t>Speed 3DGS better</a:t>
            </a:r>
            <a:endParaRPr lang="zh-TW" altLang="en-US" dirty="0"/>
          </a:p>
        </p:txBody>
      </p:sp>
      <p:pic>
        <p:nvPicPr>
          <p:cNvPr id="10" name="2DGS_3DGS">
            <a:hlinkClick r:id="" action="ppaction://media"/>
            <a:extLst>
              <a:ext uri="{FF2B5EF4-FFF2-40B4-BE49-F238E27FC236}">
                <a16:creationId xmlns:a16="http://schemas.microsoft.com/office/drawing/2014/main" id="{B6D44C85-94AB-2F5C-7800-28BBBD25DE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50000"/>
          <a:stretch/>
        </p:blipFill>
        <p:spPr>
          <a:xfrm>
            <a:off x="4664990" y="2560032"/>
            <a:ext cx="4140218" cy="231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96A5A9-3BDE-BCA6-768D-C1BBB9C5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174EC85-CC6B-36B2-287F-709D6DF25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1E23DBD-4CB3-4BCE-BADF-EB2F4FEAB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941"/>
            <a:ext cx="12192000" cy="565811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3BB4E88-30D3-C0BE-6732-D636759D636E}"/>
              </a:ext>
            </a:extLst>
          </p:cNvPr>
          <p:cNvSpPr txBox="1"/>
          <p:nvPr/>
        </p:nvSpPr>
        <p:spPr>
          <a:xfrm>
            <a:off x="2992581" y="3075057"/>
            <a:ext cx="65485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4000" dirty="0"/>
              <a:t>Drawback: Hard to optimize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205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A6A04A-57B0-44D9-97DD-87DE5780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NeRF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ECF9BB5-5DC1-9E44-F289-09A297B96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377" y="1542829"/>
            <a:ext cx="4448796" cy="15813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9FE0C9A-AAD2-5B32-CF78-B1EE083F5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706" y="3259137"/>
            <a:ext cx="8888065" cy="1905266"/>
          </a:xfrm>
          <a:prstGeom prst="rect">
            <a:avLst/>
          </a:prstGeom>
        </p:spPr>
      </p:pic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65E5D5BC-600F-BEA4-5B20-7586BFBDE59C}"/>
              </a:ext>
            </a:extLst>
          </p:cNvPr>
          <p:cNvCxnSpPr/>
          <p:nvPr/>
        </p:nvCxnSpPr>
        <p:spPr>
          <a:xfrm flipV="1">
            <a:off x="6292312" y="898902"/>
            <a:ext cx="2502976" cy="7051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2525868-8A85-A668-6638-68361C69AA4D}"/>
              </a:ext>
            </a:extLst>
          </p:cNvPr>
          <p:cNvSpPr txBox="1"/>
          <p:nvPr/>
        </p:nvSpPr>
        <p:spPr>
          <a:xfrm>
            <a:off x="8865030" y="575736"/>
            <a:ext cx="1650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Multilayer perceptron =matrices</a:t>
            </a:r>
            <a:endParaRPr lang="zh-TW" altLang="en-US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7F88375-2C1B-CBA8-8974-C3DF09656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713" y="5418817"/>
            <a:ext cx="4401164" cy="1105054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B0189E99-7D4E-8B80-F0CC-DF19FBE82051}"/>
              </a:ext>
            </a:extLst>
          </p:cNvPr>
          <p:cNvSpPr txBox="1"/>
          <p:nvPr/>
        </p:nvSpPr>
        <p:spPr>
          <a:xfrm>
            <a:off x="838200" y="5774432"/>
            <a:ext cx="4046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Input multi-view images: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4B4C6E8-596A-4931-DBA4-F661BFBA2126}"/>
              </a:ext>
            </a:extLst>
          </p:cNvPr>
          <p:cNvSpPr txBox="1"/>
          <p:nvPr/>
        </p:nvSpPr>
        <p:spPr>
          <a:xfrm>
            <a:off x="8006812" y="5786678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~100 images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0879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534</Words>
  <Application>Microsoft Office PowerPoint</Application>
  <PresentationFormat>寬螢幕</PresentationFormat>
  <Paragraphs>118</Paragraphs>
  <Slides>32</Slides>
  <Notes>1</Notes>
  <HiddenSlides>0</HiddenSlides>
  <MMClips>6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9" baseType="lpstr">
      <vt:lpstr>LinLibertineT</vt:lpstr>
      <vt:lpstr>LinLibertineTB</vt:lpstr>
      <vt:lpstr>Aptos</vt:lpstr>
      <vt:lpstr>Aptos Display</vt:lpstr>
      <vt:lpstr>Arial</vt:lpstr>
      <vt:lpstr>Cambria Math</vt:lpstr>
      <vt:lpstr>Office 佈景主題</vt:lpstr>
      <vt:lpstr>2D Gaussian Splatting for Geometrically Accurate Radiance Fields</vt:lpstr>
      <vt:lpstr>Why this paper?</vt:lpstr>
      <vt:lpstr>Big Picture</vt:lpstr>
      <vt:lpstr>Radiance Field Representation Overview</vt:lpstr>
      <vt:lpstr>Instant NGP</vt:lpstr>
      <vt:lpstr>3DGS</vt:lpstr>
      <vt:lpstr>3DGS replaces NeRF?</vt:lpstr>
      <vt:lpstr>PowerPoint 簡報</vt:lpstr>
      <vt:lpstr>NeRF</vt:lpstr>
      <vt:lpstr>3D Gaussian Scene Representation</vt:lpstr>
      <vt:lpstr>NeRF vs 3DGS</vt:lpstr>
      <vt:lpstr>3D Gaussian Representation</vt:lpstr>
      <vt:lpstr>PowerPoint 簡報</vt:lpstr>
      <vt:lpstr>PowerPoint 簡報</vt:lpstr>
      <vt:lpstr>2D Gaussian vs 3D Gaussian</vt:lpstr>
      <vt:lpstr>Why 2DGS?</vt:lpstr>
      <vt:lpstr>Modeling</vt:lpstr>
      <vt:lpstr>Splatting (Rendering)</vt:lpstr>
      <vt:lpstr>Splatting (Rendering)</vt:lpstr>
      <vt:lpstr>Challenges  - Instable convergence</vt:lpstr>
      <vt:lpstr>Solution 1: Ray-splat intersection</vt:lpstr>
      <vt:lpstr>Solution 2: Low pass filter</vt:lpstr>
      <vt:lpstr>Loss functions</vt:lpstr>
      <vt:lpstr>2D Gaussian to mesh</vt:lpstr>
      <vt:lpstr>Experiments</vt:lpstr>
      <vt:lpstr>Similar novel view quality to 3DGS</vt:lpstr>
      <vt:lpstr>PowerPoint 簡報</vt:lpstr>
      <vt:lpstr>Better surface quality</vt:lpstr>
      <vt:lpstr>High quality in significantly less time</vt:lpstr>
      <vt:lpstr>Application to Our Work</vt:lpstr>
      <vt:lpstr>Some Thoughts</vt:lpstr>
      <vt:lpstr>The end of the presentation.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吳東逸</dc:creator>
  <cp:lastModifiedBy>吳東逸</cp:lastModifiedBy>
  <cp:revision>34</cp:revision>
  <dcterms:created xsi:type="dcterms:W3CDTF">2024-11-18T09:15:10Z</dcterms:created>
  <dcterms:modified xsi:type="dcterms:W3CDTF">2024-11-25T09:07:41Z</dcterms:modified>
</cp:coreProperties>
</file>