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0" r:id="rId2"/>
    <p:sldId id="267" r:id="rId3"/>
    <p:sldId id="270" r:id="rId4"/>
    <p:sldId id="271" r:id="rId5"/>
    <p:sldId id="272" r:id="rId6"/>
    <p:sldId id="273" r:id="rId7"/>
    <p:sldId id="282" r:id="rId8"/>
    <p:sldId id="285" r:id="rId9"/>
    <p:sldId id="286" r:id="rId10"/>
    <p:sldId id="287" r:id="rId11"/>
    <p:sldId id="288" r:id="rId12"/>
    <p:sldId id="301" r:id="rId13"/>
    <p:sldId id="289" r:id="rId14"/>
    <p:sldId id="290" r:id="rId15"/>
    <p:sldId id="291" r:id="rId16"/>
    <p:sldId id="302" r:id="rId17"/>
    <p:sldId id="292" r:id="rId18"/>
    <p:sldId id="293" r:id="rId19"/>
    <p:sldId id="294" r:id="rId20"/>
    <p:sldId id="297" r:id="rId21"/>
    <p:sldId id="298" r:id="rId22"/>
    <p:sldId id="299" r:id="rId23"/>
    <p:sldId id="304" r:id="rId24"/>
    <p:sldId id="256" r:id="rId25"/>
    <p:sldId id="303" r:id="rId26"/>
    <p:sldId id="258" r:id="rId27"/>
    <p:sldId id="259" r:id="rId28"/>
    <p:sldId id="277" r:id="rId29"/>
    <p:sldId id="264" r:id="rId30"/>
    <p:sldId id="278" r:id="rId31"/>
    <p:sldId id="260" r:id="rId32"/>
    <p:sldId id="280" r:id="rId33"/>
    <p:sldId id="281" r:id="rId3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2CA42-DF6D-4E8F-A04C-8EA45FBE6D16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4DAFA-6D0D-42B4-A18E-6546A1201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47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4DAFA-6D0D-42B4-A18E-6546A1201C9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45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3DA254-0A87-3735-7FEE-B80737187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C7E3C83-1D63-4489-29A7-32069D524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5E9B97-372F-7C24-28D5-45B3BF1CC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6E6C-8D03-4EEF-89B5-F8EFDB171F6C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56C6E4-86D0-02D7-B99B-9A8BC235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73F0E5-DC7A-3703-F35E-EEED6BC5A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4E78-ACD8-48CA-80D5-ACD60F893B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99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263FD0-E4DA-815A-E06E-5EF8815C9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198C7F4-6790-E438-7E99-F4B27AE91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158D97-A065-488F-72D6-998280233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6E6C-8D03-4EEF-89B5-F8EFDB171F6C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3B98FF-AE63-BF9F-EFF5-651E89BC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0E355C-4E32-CAD1-6710-83C4F35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4E78-ACD8-48CA-80D5-ACD60F893B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84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58A7EE2-F980-B75A-6AB2-F1E18DC56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879190-B372-74F9-3EAA-4588096E8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C1C1B0-E705-F319-8C44-F15E5BF07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6E6C-8D03-4EEF-89B5-F8EFDB171F6C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D76E25-E580-0B9A-4C5F-3ECB8EA2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58EB58-EE57-8AEE-8003-F2D052C5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4E78-ACD8-48CA-80D5-ACD60F893B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47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5AB079-C4EB-025D-0313-BB58013B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TW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1C2107-0D5B-34D0-7062-BB6957078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zh-TW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E87A9B-125C-21DC-6168-8C2DAB65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6E6C-8D03-4EEF-89B5-F8EFDB171F6C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243A0E-E326-8BFA-5CEA-C36B46FF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20EA88-7670-C3FA-A244-8596B000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4E78-ACD8-48CA-80D5-ACD60F893B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5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6AA68D-F169-25FD-F312-2DA96477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91CABC-3C9C-3568-8508-BC6A608D6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3E24A1-05BE-D9F1-7C75-8C483210B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6E6C-8D03-4EEF-89B5-F8EFDB171F6C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741C42-B24B-3C2D-06CD-E617DDB02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CF5A39-44CB-549B-6BC7-3FCCDA8C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4E78-ACD8-48CA-80D5-ACD60F893B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91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D7A288-BD8B-96DF-B371-E323E3DDA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E5575E-7DDD-AB4F-90E6-0ACCF90CA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3E57AA-4639-7581-C690-5C8CBEAEA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4BA8A6-634B-6F8D-742B-77C0339D8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6E6C-8D03-4EEF-89B5-F8EFDB171F6C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2326D9-1B11-9878-FE2B-B9D7FA93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D209EF-10D3-EFF8-02FC-AB27C8D2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4E78-ACD8-48CA-80D5-ACD60F893B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55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96BC97-B94B-EEFA-7664-13C34335A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4230CA-A4D9-34BD-0BA4-4355A0C8E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A4E9A9A-EA55-2DF3-CC3B-CC72E4685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6FFD279-E8D3-E3EB-C933-F7DBA5719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8BC184-C19B-FC50-0693-0648B7451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076FB44-4845-2582-B2AC-F3D58E03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6E6C-8D03-4EEF-89B5-F8EFDB171F6C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4E7EEB1-72A1-8D3A-0AB4-74F07EAC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C435344-9909-BCE6-CA8F-E4887CC6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4E78-ACD8-48CA-80D5-ACD60F893B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117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75815A-4AC7-74C2-D28B-EBFDDC4BF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73AB87-935B-BE97-F0DF-FDF85AAF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6E6C-8D03-4EEF-89B5-F8EFDB171F6C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7A0F011-8B1C-E08D-9DB8-33D4161A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1960C11-0F7F-6826-6032-7B292C8C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4E78-ACD8-48CA-80D5-ACD60F893B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9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639CAA5-35B9-BACE-BA82-655185E9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6E6C-8D03-4EEF-89B5-F8EFDB171F6C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4446C9-8735-5A57-E88B-0D2FA542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C1FAC8-A37E-8D3F-E2E5-36421CAD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4E78-ACD8-48CA-80D5-ACD60F893B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3FBF04-2FCE-F42A-345D-51069F99C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216D0B-8BA8-FDF7-63C9-5BE3695E8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E5571C-3E91-F6BD-14B2-919400454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6F4FB1-B4DE-3B5C-4B57-8A5599EA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6E6C-8D03-4EEF-89B5-F8EFDB171F6C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A418EC-4AE0-C312-E798-2F627FED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948A25-635B-E8DE-5DD2-1C29F00C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4E78-ACD8-48CA-80D5-ACD60F893B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96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DA90D8-A81A-AE22-BBF2-6574AA0E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738F78-9D7F-1940-0F62-D8BF0B328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8EB65F-10AB-F2A0-C3B0-C3C00B2D9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143465-890D-EADB-D4B1-FE23C0D4A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6E6C-8D03-4EEF-89B5-F8EFDB171F6C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290022-3BE8-5689-FF87-D88BCA56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45BD11-8523-0D1B-D610-9DC8B2F5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4E78-ACD8-48CA-80D5-ACD60F893B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151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C60B2E0-AAEC-4C41-F996-EA269846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2A059A-42F3-8492-F20D-CC2ED5C03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DBA391-AEFF-BC5D-19F1-9B05C398A9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626E6C-8D03-4EEF-89B5-F8EFDB171F6C}" type="datetimeFigureOut">
              <a:rPr lang="zh-TW" altLang="en-US" smtClean="0"/>
              <a:t>2024/11/27</a:t>
            </a:fld>
            <a:endParaRPr lang="zh-TW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89ED31-A677-DEA4-600F-55CD7A231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FAFA42-3EE2-333C-BE3D-E9CC12ADD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154E78-ACD8-48CA-80D5-ACD60F893B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60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earch.nvidia.com/labs/dir/edify-3d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A83CDF-50D7-B097-184D-360715AE0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906000" cy="2387600"/>
          </a:xfrm>
        </p:spPr>
        <p:txBody>
          <a:bodyPr/>
          <a:lstStyle/>
          <a:p>
            <a:r>
              <a:rPr lang="en-US" altLang="zh-TW" dirty="0"/>
              <a:t>Single image 3D reconstruction</a:t>
            </a:r>
            <a:endParaRPr lang="zh-TW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8E8540B-C13F-438E-472F-C0FAF6CF1A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黃慧光</a:t>
            </a:r>
            <a:endParaRPr lang="en-US" altLang="zh-CN" dirty="0"/>
          </a:p>
          <a:p>
            <a:r>
              <a:rPr lang="en-US" altLang="zh-TW" dirty="0"/>
              <a:t>2024/11/27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1789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BD13C4-8699-938B-1004-4C6D67C4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Q1</a:t>
            </a:r>
            <a:endParaRPr lang="zh-TW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2CA084-5633-367C-5C6A-ABD296306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The prior 2D diffusion models generate each image separately, so that the resulting </a:t>
            </a:r>
            <a:r>
              <a:rPr lang="en-US" altLang="zh-TW" i="1" dirty="0"/>
              <a:t>images are not geometrically and visually consistent</a:t>
            </a:r>
            <a:r>
              <a:rPr lang="en-US" altLang="zh-TW" dirty="0"/>
              <a:t> across different views</a:t>
            </a:r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A939FE4-1981-556E-7071-0C438EFEC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991" y="3794760"/>
            <a:ext cx="45148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98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3EBBF7-3E0E-706D-6B14-2D7C24473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Q2</a:t>
            </a:r>
            <a:endParaRPr lang="zh-TW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8B1FEC7-6299-D8F6-AC4B-7698D00B5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487" y="2549525"/>
            <a:ext cx="4391025" cy="3762375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F0553E8C-3616-D9B9-E815-BD9BFCE30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How to output normal maps</a:t>
            </a: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866D6BD-0D4F-B032-8361-1F086AA77A46}"/>
              </a:ext>
            </a:extLst>
          </p:cNvPr>
          <p:cNvSpPr/>
          <p:nvPr/>
        </p:nvSpPr>
        <p:spPr>
          <a:xfrm>
            <a:off x="3855718" y="2549525"/>
            <a:ext cx="1338074" cy="376237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96424F-B3C0-383E-ECA3-8A44C128A2CC}"/>
              </a:ext>
            </a:extLst>
          </p:cNvPr>
          <p:cNvSpPr/>
          <p:nvPr/>
        </p:nvSpPr>
        <p:spPr>
          <a:xfrm>
            <a:off x="5660136" y="2549524"/>
            <a:ext cx="1338074" cy="376237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4F8CC04-9C98-C8ED-76E6-95F2EB9D466D}"/>
              </a:ext>
            </a:extLst>
          </p:cNvPr>
          <p:cNvSpPr/>
          <p:nvPr/>
        </p:nvSpPr>
        <p:spPr>
          <a:xfrm>
            <a:off x="7098792" y="2549524"/>
            <a:ext cx="1192720" cy="376237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0589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413CEF-60DB-C94A-9ACE-28F4A19A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Consistent Multi-view Generation</a:t>
            </a:r>
            <a:endParaRPr lang="zh-TW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BFFAA5-17BC-DFA0-CC01-54EA7BB5D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Related works: </a:t>
            </a:r>
            <a:r>
              <a:rPr lang="en-US" altLang="zh-TW" dirty="0" err="1"/>
              <a:t>SyncDreamer</a:t>
            </a:r>
            <a:r>
              <a:rPr lang="en-US" altLang="zh-TW" dirty="0"/>
              <a:t>, </a:t>
            </a:r>
            <a:r>
              <a:rPr lang="en-US" altLang="zh-TW" dirty="0" err="1"/>
              <a:t>MVDream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Use attention mechanism to facilitate information propagation across different views, implicitly encoding multi-view dependencies</a:t>
            </a:r>
            <a:endParaRPr lang="zh-TW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E45D257-E614-3671-CBE7-1798BA0C9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949" y="3340037"/>
            <a:ext cx="5162550" cy="32575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2DE8B66-E708-0FA5-E8B7-352A2A7D5BC0}"/>
              </a:ext>
            </a:extLst>
          </p:cNvPr>
          <p:cNvSpPr/>
          <p:nvPr/>
        </p:nvSpPr>
        <p:spPr>
          <a:xfrm>
            <a:off x="3172968" y="4076001"/>
            <a:ext cx="576072" cy="57607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AC84D174-3095-3B84-7BED-7F2E5C5A08F9}"/>
              </a:ext>
            </a:extLst>
          </p:cNvPr>
          <p:cNvCxnSpPr/>
          <p:nvPr/>
        </p:nvCxnSpPr>
        <p:spPr>
          <a:xfrm>
            <a:off x="3916680" y="4364037"/>
            <a:ext cx="256032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2DE957E0-DA1F-EEC9-A26B-045C7FC25069}"/>
              </a:ext>
            </a:extLst>
          </p:cNvPr>
          <p:cNvSpPr txBox="1"/>
          <p:nvPr/>
        </p:nvSpPr>
        <p:spPr>
          <a:xfrm>
            <a:off x="4300728" y="4179371"/>
            <a:ext cx="57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Q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BD29428-791E-95FE-F65E-F76D61A44E72}"/>
              </a:ext>
            </a:extLst>
          </p:cNvPr>
          <p:cNvSpPr/>
          <p:nvPr/>
        </p:nvSpPr>
        <p:spPr>
          <a:xfrm>
            <a:off x="3168396" y="4861433"/>
            <a:ext cx="576072" cy="57607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2DAF49A-38DC-329A-80D7-B6ED663E6CBB}"/>
              </a:ext>
            </a:extLst>
          </p:cNvPr>
          <p:cNvSpPr/>
          <p:nvPr/>
        </p:nvSpPr>
        <p:spPr>
          <a:xfrm>
            <a:off x="3218688" y="4921536"/>
            <a:ext cx="576072" cy="57607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59D0B33-8596-C9FD-D3DB-B477A9803F5B}"/>
              </a:ext>
            </a:extLst>
          </p:cNvPr>
          <p:cNvSpPr/>
          <p:nvPr/>
        </p:nvSpPr>
        <p:spPr>
          <a:xfrm>
            <a:off x="3268980" y="4981639"/>
            <a:ext cx="576072" cy="57607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5E1713F-D499-F04B-BDF8-134DF4E91158}"/>
              </a:ext>
            </a:extLst>
          </p:cNvPr>
          <p:cNvCxnSpPr/>
          <p:nvPr/>
        </p:nvCxnSpPr>
        <p:spPr>
          <a:xfrm>
            <a:off x="3916680" y="5252839"/>
            <a:ext cx="256032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29BB18FD-9835-5864-CA07-10D5F248EF48}"/>
              </a:ext>
            </a:extLst>
          </p:cNvPr>
          <p:cNvSpPr txBox="1"/>
          <p:nvPr/>
        </p:nvSpPr>
        <p:spPr>
          <a:xfrm>
            <a:off x="4300728" y="5068173"/>
            <a:ext cx="57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K,V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5569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F66DDB77-D7A2-D61A-CF88-2E12ADEA6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941" y="4500723"/>
            <a:ext cx="1073849" cy="154046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C6123CD-EE2A-5A6F-65B4-99701C190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Cross-Domain Diffusion</a:t>
            </a:r>
            <a:endParaRPr lang="zh-TW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1FC5112-C166-75B8-934F-559B5998FC25}"/>
              </a:ext>
            </a:extLst>
          </p:cNvPr>
          <p:cNvSpPr txBox="1"/>
          <p:nvPr/>
        </p:nvSpPr>
        <p:spPr>
          <a:xfrm>
            <a:off x="694944" y="1792089"/>
            <a:ext cx="9866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Naive Solutions 1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add more channels to the output of the </a:t>
            </a:r>
            <a:r>
              <a:rPr lang="en-US" altLang="zh-TW" sz="2400" dirty="0" err="1"/>
              <a:t>UNet</a:t>
            </a:r>
            <a:r>
              <a:rPr lang="en-US" altLang="zh-TW" sz="2400" dirty="0"/>
              <a:t> module</a:t>
            </a:r>
          </a:p>
          <a:p>
            <a:endParaRPr lang="en-US" altLang="zh-TW" sz="2400" dirty="0"/>
          </a:p>
          <a:p>
            <a:r>
              <a:rPr lang="en-US" altLang="zh-TW" sz="2400" dirty="0"/>
              <a:t>However, they notice that such a design suffers from low convergence speed and poor generalization. </a:t>
            </a:r>
          </a:p>
          <a:p>
            <a:r>
              <a:rPr lang="en-US" altLang="zh-TW" sz="2400" dirty="0"/>
              <a:t>This is because the channel expansion may perturb the pre-trained weights of stable diffusion models and therefore cause catastrophic model forgetting.</a:t>
            </a:r>
            <a:endParaRPr lang="zh-TW" altLang="en-US" sz="2400" dirty="0"/>
          </a:p>
          <a:p>
            <a:endParaRPr lang="zh-TW" altLang="en-US" sz="2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AE11DA0-239F-FCAD-1095-654C02A84670}"/>
              </a:ext>
            </a:extLst>
          </p:cNvPr>
          <p:cNvSpPr/>
          <p:nvPr/>
        </p:nvSpPr>
        <p:spPr>
          <a:xfrm>
            <a:off x="1630680" y="5237700"/>
            <a:ext cx="1682496" cy="7680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network</a:t>
            </a:r>
            <a:endParaRPr lang="zh-TW" altLang="en-US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1A83AF25-0610-4B41-08A3-E80FC3E5469B}"/>
              </a:ext>
            </a:extLst>
          </p:cNvPr>
          <p:cNvCxnSpPr/>
          <p:nvPr/>
        </p:nvCxnSpPr>
        <p:spPr>
          <a:xfrm>
            <a:off x="3413760" y="5621748"/>
            <a:ext cx="2651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421DA4BB-0175-B051-C1F7-113357A24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671" y="4808973"/>
            <a:ext cx="1073849" cy="150835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EEA8B0B-9693-7FC3-B5E7-2A4552262EC0}"/>
              </a:ext>
            </a:extLst>
          </p:cNvPr>
          <p:cNvSpPr/>
          <p:nvPr/>
        </p:nvSpPr>
        <p:spPr>
          <a:xfrm>
            <a:off x="6418135" y="5237700"/>
            <a:ext cx="1682496" cy="7680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network</a:t>
            </a:r>
            <a:endParaRPr lang="zh-TW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73296C25-BFA7-D1FE-09D7-DD30C3896EFC}"/>
              </a:ext>
            </a:extLst>
          </p:cNvPr>
          <p:cNvCxnSpPr/>
          <p:nvPr/>
        </p:nvCxnSpPr>
        <p:spPr>
          <a:xfrm>
            <a:off x="8201215" y="5621748"/>
            <a:ext cx="2651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B20ABFBB-ACC6-ED7E-2323-20ADEE52D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746" y="4794283"/>
            <a:ext cx="1073849" cy="150835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01670D2-B3A8-81C6-1D3E-06D91FC87738}"/>
              </a:ext>
            </a:extLst>
          </p:cNvPr>
          <p:cNvSpPr txBox="1"/>
          <p:nvPr/>
        </p:nvSpPr>
        <p:spPr>
          <a:xfrm>
            <a:off x="3808476" y="6395276"/>
            <a:ext cx="181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256*256*3</a:t>
            </a:r>
            <a:endParaRPr lang="zh-TW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7388D31-E73B-3E8F-20EE-7DF4F682389B}"/>
              </a:ext>
            </a:extLst>
          </p:cNvPr>
          <p:cNvSpPr txBox="1"/>
          <p:nvPr/>
        </p:nvSpPr>
        <p:spPr>
          <a:xfrm>
            <a:off x="8682561" y="6395276"/>
            <a:ext cx="181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256*256*6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6102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D91F3AB-1B23-F03E-4D1D-CECC5C1123FE}"/>
              </a:ext>
            </a:extLst>
          </p:cNvPr>
          <p:cNvSpPr txBox="1"/>
          <p:nvPr/>
        </p:nvSpPr>
        <p:spPr>
          <a:xfrm>
            <a:off x="1057656" y="868680"/>
            <a:ext cx="9692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Naive Solutions 2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Initially train a diffusion model to generate normal maps and then train another diffusion model to produce color images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r>
              <a:rPr lang="en-US" altLang="zh-TW" sz="2400" dirty="0"/>
              <a:t>The implementation of this two-stage framework introduces certain complications. It not only substantially increases the computational cost but also results in performance degradation</a:t>
            </a:r>
            <a:endParaRPr lang="zh-TW" altLang="en-US" sz="2400" dirty="0"/>
          </a:p>
          <a:p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630F710-51EC-9725-7B55-5EE9C2C80744}"/>
              </a:ext>
            </a:extLst>
          </p:cNvPr>
          <p:cNvSpPr/>
          <p:nvPr/>
        </p:nvSpPr>
        <p:spPr>
          <a:xfrm>
            <a:off x="1447800" y="4789644"/>
            <a:ext cx="1682496" cy="7680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network</a:t>
            </a:r>
            <a:endParaRPr lang="zh-TW" altLang="en-US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517AF3F9-64E9-0B2B-3B01-BFA200606B49}"/>
              </a:ext>
            </a:extLst>
          </p:cNvPr>
          <p:cNvCxnSpPr/>
          <p:nvPr/>
        </p:nvCxnSpPr>
        <p:spPr>
          <a:xfrm>
            <a:off x="3230880" y="5173692"/>
            <a:ext cx="2651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90438BBA-29EE-8979-9C37-6EC5C3FD9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791" y="4360917"/>
            <a:ext cx="1073849" cy="1508354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B27FF72F-EEF0-C479-B2E4-7E95897DB082}"/>
              </a:ext>
            </a:extLst>
          </p:cNvPr>
          <p:cNvSpPr/>
          <p:nvPr/>
        </p:nvSpPr>
        <p:spPr>
          <a:xfrm>
            <a:off x="6742176" y="4175821"/>
            <a:ext cx="1682496" cy="7680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network1</a:t>
            </a:r>
            <a:endParaRPr lang="zh-TW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B8A7BAB-FF73-EDF1-E8E0-B500DE23DAD3}"/>
              </a:ext>
            </a:extLst>
          </p:cNvPr>
          <p:cNvCxnSpPr/>
          <p:nvPr/>
        </p:nvCxnSpPr>
        <p:spPr>
          <a:xfrm>
            <a:off x="8525256" y="4559869"/>
            <a:ext cx="2651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E7636261-7691-79DD-4046-6DED1E78F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851" y="3577615"/>
            <a:ext cx="1073849" cy="15083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A843622-4314-A9E8-4B29-A06837057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851" y="5165359"/>
            <a:ext cx="1073849" cy="1540462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D13F91F-E823-E68C-5581-7AC3F0E51C20}"/>
              </a:ext>
            </a:extLst>
          </p:cNvPr>
          <p:cNvSpPr/>
          <p:nvPr/>
        </p:nvSpPr>
        <p:spPr>
          <a:xfrm>
            <a:off x="6742176" y="5485223"/>
            <a:ext cx="1682496" cy="7680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network2</a:t>
            </a:r>
            <a:endParaRPr lang="zh-TW" altLang="en-US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2D4AE4E8-3A56-521E-6F0C-B1C58F605F36}"/>
              </a:ext>
            </a:extLst>
          </p:cNvPr>
          <p:cNvCxnSpPr/>
          <p:nvPr/>
        </p:nvCxnSpPr>
        <p:spPr>
          <a:xfrm>
            <a:off x="8525256" y="5869271"/>
            <a:ext cx="2651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641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B8A989-F803-3157-1E52-74F0B2A9A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Domain Switcher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8B667F-7CE0-9E51-6E65-C1F7FE1498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/>
                  <a:t>Domain switcher, denoted as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/>
                  <a:t>. The switcher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/>
                  <a:t> is a one-dimensional vector serving as labels for distinct domains.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And further feed the switcher into the diffusion model as an extra input.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The domain switcher s is first encoded via </a:t>
                </a:r>
                <a:r>
                  <a:rPr lang="en-US" altLang="zh-TW" b="1" dirty="0"/>
                  <a:t>positional encoding</a:t>
                </a:r>
                <a:r>
                  <a:rPr lang="en-US" altLang="zh-TW" dirty="0"/>
                  <a:t> and subsequently concatenated with the time embedding.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This combined representation is then injected into the </a:t>
                </a:r>
                <a:r>
                  <a:rPr lang="en-US" altLang="zh-TW" dirty="0" err="1"/>
                  <a:t>UNet</a:t>
                </a:r>
                <a:r>
                  <a:rPr lang="en-US" altLang="zh-TW" dirty="0"/>
                  <a:t> of the stable diffusion models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8B667F-7CE0-9E51-6E65-C1F7FE1498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1739" b="-1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1FF5F91E-9451-430A-EE28-C24B645BD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673" y="3315652"/>
            <a:ext cx="66103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42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E165A0-E30C-2AC4-FABD-750816B51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Positional encoding</a:t>
            </a:r>
            <a:endParaRPr lang="zh-TW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9BB866F-3DC8-6FCC-6A06-622592528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507" y="3478627"/>
            <a:ext cx="4090157" cy="240296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EB7C530-AF53-74DD-D70C-62DFFAD86F22}"/>
              </a:ext>
            </a:extLst>
          </p:cNvPr>
          <p:cNvSpPr txBox="1"/>
          <p:nvPr/>
        </p:nvSpPr>
        <p:spPr>
          <a:xfrm>
            <a:off x="838200" y="1811129"/>
            <a:ext cx="95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normal</a:t>
            </a:r>
            <a:endParaRPr lang="zh-TW" altLang="en-US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A16B42D8-95DD-D1E6-5198-F5AD67AA693A}"/>
              </a:ext>
            </a:extLst>
          </p:cNvPr>
          <p:cNvCxnSpPr/>
          <p:nvPr/>
        </p:nvCxnSpPr>
        <p:spPr>
          <a:xfrm>
            <a:off x="1792224" y="2003153"/>
            <a:ext cx="3474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D98291DD-42A9-E696-32AA-F6E28887578A}"/>
              </a:ext>
            </a:extLst>
          </p:cNvPr>
          <p:cNvSpPr txBox="1"/>
          <p:nvPr/>
        </p:nvSpPr>
        <p:spPr>
          <a:xfrm>
            <a:off x="2364991" y="1811129"/>
            <a:ext cx="197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[256]</a:t>
            </a:r>
            <a:endParaRPr lang="zh-TW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3852C37-8531-E37E-FEC4-087480D3DD6B}"/>
              </a:ext>
            </a:extLst>
          </p:cNvPr>
          <p:cNvSpPr txBox="1"/>
          <p:nvPr/>
        </p:nvSpPr>
        <p:spPr>
          <a:xfrm>
            <a:off x="838200" y="2372485"/>
            <a:ext cx="95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color</a:t>
            </a:r>
            <a:endParaRPr lang="zh-TW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29F23889-4DF9-BD93-6639-4278B199190B}"/>
              </a:ext>
            </a:extLst>
          </p:cNvPr>
          <p:cNvCxnSpPr/>
          <p:nvPr/>
        </p:nvCxnSpPr>
        <p:spPr>
          <a:xfrm>
            <a:off x="1792224" y="2564509"/>
            <a:ext cx="3474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41C20A8B-0145-ED97-2DD5-4E3D8B11AE4E}"/>
              </a:ext>
            </a:extLst>
          </p:cNvPr>
          <p:cNvSpPr txBox="1"/>
          <p:nvPr/>
        </p:nvSpPr>
        <p:spPr>
          <a:xfrm>
            <a:off x="2364991" y="2372485"/>
            <a:ext cx="197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[256]</a:t>
            </a:r>
            <a:endParaRPr lang="zh-TW" altLang="en-US" dirty="0"/>
          </a:p>
        </p:txBody>
      </p:sp>
      <p:pic>
        <p:nvPicPr>
          <p:cNvPr id="6146" name="Picture 2" descr="U-Net: Convolutional Networks for Biomedical Image Segmentation">
            <a:extLst>
              <a:ext uri="{FF2B5EF4-FFF2-40B4-BE49-F238E27FC236}">
                <a16:creationId xmlns:a16="http://schemas.microsoft.com/office/drawing/2014/main" id="{18512490-BB37-915E-7C22-5CCE73A1E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4" y="3079528"/>
            <a:ext cx="5277739" cy="35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D8109739-D187-BA1B-D004-A053551645DE}"/>
              </a:ext>
            </a:extLst>
          </p:cNvPr>
          <p:cNvCxnSpPr>
            <a:cxnSpLocks/>
          </p:cNvCxnSpPr>
          <p:nvPr/>
        </p:nvCxnSpPr>
        <p:spPr>
          <a:xfrm flipH="1">
            <a:off x="1673352" y="2816352"/>
            <a:ext cx="1005840" cy="17739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4A440485-C985-F600-FAC4-E4425A1F0F99}"/>
              </a:ext>
            </a:extLst>
          </p:cNvPr>
          <p:cNvCxnSpPr>
            <a:cxnSpLocks/>
          </p:cNvCxnSpPr>
          <p:nvPr/>
        </p:nvCxnSpPr>
        <p:spPr>
          <a:xfrm flipH="1">
            <a:off x="1990344" y="2816352"/>
            <a:ext cx="688848" cy="2660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BD7247DA-B9A8-E3EF-661D-994095E0799D}"/>
              </a:ext>
            </a:extLst>
          </p:cNvPr>
          <p:cNvCxnSpPr>
            <a:cxnSpLocks/>
          </p:cNvCxnSpPr>
          <p:nvPr/>
        </p:nvCxnSpPr>
        <p:spPr>
          <a:xfrm flipH="1">
            <a:off x="2334768" y="2816352"/>
            <a:ext cx="344424" cy="30489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6D4EACC0-EB3A-1D69-178C-4972AA610FA3}"/>
              </a:ext>
            </a:extLst>
          </p:cNvPr>
          <p:cNvSpPr txBox="1"/>
          <p:nvPr/>
        </p:nvSpPr>
        <p:spPr>
          <a:xfrm>
            <a:off x="3511296" y="1916285"/>
            <a:ext cx="372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[B, 512, H, W]  +  [B, 256, H, W] </a:t>
            </a:r>
            <a:endParaRPr lang="zh-TW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C828745-40B3-FB4F-09E2-B6B986577989}"/>
              </a:ext>
            </a:extLst>
          </p:cNvPr>
          <p:cNvSpPr txBox="1"/>
          <p:nvPr/>
        </p:nvSpPr>
        <p:spPr>
          <a:xfrm>
            <a:off x="3511296" y="2267329"/>
            <a:ext cx="428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Image feature    positional encoding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5519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10EF16-5BBC-8EEA-1D1A-E76288DF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Cross-domain Attention</a:t>
            </a:r>
            <a:endParaRPr lang="zh-TW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9D7848-64FA-DAB0-52F2-EFBB6CCF0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However, it is important to note that for a single view, there is no guarantee that the generated color image and the normal map will be geometrically consistent</a:t>
            </a:r>
            <a:endParaRPr lang="zh-TW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6DDC6E4-B04E-ABDD-EE0D-384B97A5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15" y="2982155"/>
            <a:ext cx="4067507" cy="3875845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450E92AF-33F2-75C7-3F84-0180ADDD16CC}"/>
              </a:ext>
            </a:extLst>
          </p:cNvPr>
          <p:cNvCxnSpPr/>
          <p:nvPr/>
        </p:nvCxnSpPr>
        <p:spPr>
          <a:xfrm>
            <a:off x="5705856" y="5888736"/>
            <a:ext cx="557784" cy="0"/>
          </a:xfrm>
          <a:prstGeom prst="straightConnector1">
            <a:avLst/>
          </a:prstGeom>
          <a:ln w="38100">
            <a:solidFill>
              <a:schemeClr val="tx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957E1643-AB46-F383-EFE5-F123D4E093E1}"/>
              </a:ext>
            </a:extLst>
          </p:cNvPr>
          <p:cNvCxnSpPr/>
          <p:nvPr/>
        </p:nvCxnSpPr>
        <p:spPr>
          <a:xfrm>
            <a:off x="5705856" y="4096512"/>
            <a:ext cx="557784" cy="0"/>
          </a:xfrm>
          <a:prstGeom prst="straightConnector1">
            <a:avLst/>
          </a:prstGeom>
          <a:ln w="38100">
            <a:solidFill>
              <a:schemeClr val="tx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96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BEC86A-C5AD-37CE-FEC8-5AF318EC7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6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They introduce a </a:t>
            </a:r>
            <a:r>
              <a:rPr lang="en-US" altLang="zh-TW" dirty="0" err="1"/>
              <a:t>crossdomain</a:t>
            </a:r>
            <a:r>
              <a:rPr lang="en-US" altLang="zh-TW" dirty="0"/>
              <a:t> attention mechanism to facilitate the exchange of information between the two domains</a:t>
            </a:r>
            <a:endParaRPr lang="zh-TW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F718B3D-EB43-1533-CE62-1DABCDF40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728" y="2692527"/>
            <a:ext cx="53340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41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6E44CE-8D3C-9053-73EF-C9772F1B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Textured Mesh Extraction</a:t>
            </a:r>
            <a:endParaRPr lang="zh-TW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F1422E-9042-A246-7F38-438B5ED9A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To extract explicit 3D geometry from 2D normal maps and color images, we optimize a neural implicit signed distance field (SDF) to amalgamate all 2D generated data. </a:t>
            </a:r>
          </a:p>
        </p:txBody>
      </p:sp>
      <p:pic>
        <p:nvPicPr>
          <p:cNvPr id="4098" name="Picture 2" descr="14、三维表面重建-DeepSDF-CSDN博客">
            <a:extLst>
              <a:ext uri="{FF2B5EF4-FFF2-40B4-BE49-F238E27FC236}">
                <a16:creationId xmlns:a16="http://schemas.microsoft.com/office/drawing/2014/main" id="{95E4604E-162D-6A75-7CC7-65EE736AD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233" y="2998802"/>
            <a:ext cx="5856160" cy="359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D81EE19-392C-C267-754F-B23D27B0A3E0}"/>
              </a:ext>
            </a:extLst>
          </p:cNvPr>
          <p:cNvSpPr txBox="1"/>
          <p:nvPr/>
        </p:nvSpPr>
        <p:spPr>
          <a:xfrm>
            <a:off x="900208" y="3566160"/>
            <a:ext cx="46684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+mj-lt"/>
              </a:rPr>
              <a:t>SDF offers compactness and </a:t>
            </a:r>
            <a:r>
              <a:rPr lang="en-US" altLang="zh-TW" sz="2800" dirty="0">
                <a:solidFill>
                  <a:srgbClr val="FF0000"/>
                </a:solidFill>
                <a:latin typeface="+mj-lt"/>
              </a:rPr>
              <a:t>differentiability</a:t>
            </a:r>
            <a:r>
              <a:rPr lang="en-US" altLang="zh-TW" sz="2800" dirty="0">
                <a:latin typeface="+mj-lt"/>
              </a:rPr>
              <a:t>, making them ideal for stable optimization.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7982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C52E73-E908-3677-237F-F2A346A1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88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2.5D</a:t>
            </a:r>
            <a:endParaRPr lang="zh-TW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14C40EC-3DC5-5963-F52D-8B95E64F7ADB}"/>
              </a:ext>
            </a:extLst>
          </p:cNvPr>
          <p:cNvSpPr txBox="1"/>
          <p:nvPr/>
        </p:nvSpPr>
        <p:spPr>
          <a:xfrm>
            <a:off x="704086" y="2055708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2.5D Cartoon Models(TOG 2010)</a:t>
            </a:r>
            <a:endParaRPr lang="zh-TW" altLang="en-US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BBDB2F1-230A-55B3-C9E7-B863FF51A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33" y="3088415"/>
            <a:ext cx="3977259" cy="227116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3723757-297C-1240-1B01-E42F935589C0}"/>
              </a:ext>
            </a:extLst>
          </p:cNvPr>
          <p:cNvSpPr txBox="1"/>
          <p:nvPr/>
        </p:nvSpPr>
        <p:spPr>
          <a:xfrm>
            <a:off x="5271516" y="2055708"/>
            <a:ext cx="692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View-Dependent Formulation of 2.5D Cartoon Models(2021) </a:t>
            </a:r>
            <a:endParaRPr lang="zh-TW" altLang="en-US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E318CD-351A-77A4-F9AF-A6E0D75FF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416" y="2858281"/>
            <a:ext cx="3682462" cy="27314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6667097-D550-BE2E-2C76-AB6962026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438" y="3159393"/>
            <a:ext cx="3651885" cy="21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44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736BB6-3C12-FD60-C480-73F8E2E04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Normal Loss</a:t>
            </a:r>
            <a:endParaRPr lang="zh-TW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759555-590E-864E-0C34-5A05D955D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SDF is differentiable, we can easily extract normal values of the optimized SDF via calculating the second-order gradients of SDF.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To tolerate trivial inaccuracies of the generated </a:t>
            </a:r>
            <a:r>
              <a:rPr lang="en-US" altLang="zh-TW" dirty="0" err="1"/>
              <a:t>normals</a:t>
            </a:r>
            <a:r>
              <a:rPr lang="en-US" altLang="zh-TW" dirty="0"/>
              <a:t> from different views, they introduce a geometry-aware normal loss</a:t>
            </a:r>
            <a:endParaRPr lang="zh-TW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83E6F87-F210-9FE3-CB8F-6218BCA9E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804" y="4292600"/>
            <a:ext cx="60483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59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EB20F1-8771-6D34-45FA-1FCC0077F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10" y="2171408"/>
            <a:ext cx="10515600" cy="4576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If these multiple </a:t>
            </a:r>
            <a:r>
              <a:rPr lang="en-US" altLang="zh-TW" dirty="0" err="1"/>
              <a:t>normals</a:t>
            </a:r>
            <a:r>
              <a:rPr lang="en-US" altLang="zh-TW" dirty="0"/>
              <a:t> do not exhibit perfect consistency, the geometric supervision may become somewhat ambiguous, leading to imprecise geometry.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Assign higher weights to </a:t>
            </a:r>
            <a:r>
              <a:rPr lang="en-US" altLang="zh-TW" dirty="0" err="1"/>
              <a:t>normals</a:t>
            </a:r>
            <a:r>
              <a:rPr lang="en-US" altLang="zh-TW" dirty="0"/>
              <a:t> that form larger angles with the viewing rays</a:t>
            </a:r>
            <a:endParaRPr lang="zh-TW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612738-F6E7-5452-2E38-D93D28E0A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032" y="356617"/>
            <a:ext cx="6943725" cy="16383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A4285B4-C7A0-49E7-F098-99E3BAA38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383" y="3429000"/>
            <a:ext cx="5152454" cy="1376902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7CA52A6-FA6A-3EB5-094B-9817ACAE2F58}"/>
              </a:ext>
            </a:extLst>
          </p:cNvPr>
          <p:cNvCxnSpPr/>
          <p:nvPr/>
        </p:nvCxnSpPr>
        <p:spPr>
          <a:xfrm>
            <a:off x="2080068" y="4461710"/>
            <a:ext cx="7406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D38036B-5E94-583D-B7B5-F141FD3FCF8C}"/>
              </a:ext>
            </a:extLst>
          </p:cNvPr>
          <p:cNvCxnSpPr/>
          <p:nvPr/>
        </p:nvCxnSpPr>
        <p:spPr>
          <a:xfrm>
            <a:off x="2022156" y="4964630"/>
            <a:ext cx="7406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6C8B9DB-FDF5-6C76-A4E4-55094DB96029}"/>
              </a:ext>
            </a:extLst>
          </p:cNvPr>
          <p:cNvCxnSpPr>
            <a:cxnSpLocks/>
          </p:cNvCxnSpPr>
          <p:nvPr/>
        </p:nvCxnSpPr>
        <p:spPr>
          <a:xfrm flipV="1">
            <a:off x="2022156" y="4461710"/>
            <a:ext cx="57912" cy="502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41078FF-5278-95D5-22BD-BE608583F362}"/>
              </a:ext>
            </a:extLst>
          </p:cNvPr>
          <p:cNvCxnSpPr>
            <a:cxnSpLocks/>
          </p:cNvCxnSpPr>
          <p:nvPr/>
        </p:nvCxnSpPr>
        <p:spPr>
          <a:xfrm flipV="1">
            <a:off x="2762820" y="4461710"/>
            <a:ext cx="57912" cy="502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018023F-B9DA-D04D-59BB-02AD9BB58F94}"/>
              </a:ext>
            </a:extLst>
          </p:cNvPr>
          <p:cNvCxnSpPr>
            <a:cxnSpLocks/>
          </p:cNvCxnSpPr>
          <p:nvPr/>
        </p:nvCxnSpPr>
        <p:spPr>
          <a:xfrm flipV="1">
            <a:off x="1924784" y="4461710"/>
            <a:ext cx="155284" cy="3999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561F37A-14C3-F89F-8FFD-FB9E94B1596F}"/>
              </a:ext>
            </a:extLst>
          </p:cNvPr>
          <p:cNvCxnSpPr>
            <a:cxnSpLocks/>
          </p:cNvCxnSpPr>
          <p:nvPr/>
        </p:nvCxnSpPr>
        <p:spPr>
          <a:xfrm flipV="1">
            <a:off x="2260600" y="4459789"/>
            <a:ext cx="560132" cy="4018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E78E838-867E-027E-6EC1-9121E892E257}"/>
              </a:ext>
            </a:extLst>
          </p:cNvPr>
          <p:cNvCxnSpPr>
            <a:cxnSpLocks/>
          </p:cNvCxnSpPr>
          <p:nvPr/>
        </p:nvCxnSpPr>
        <p:spPr>
          <a:xfrm flipV="1">
            <a:off x="2260600" y="4962708"/>
            <a:ext cx="502220" cy="98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0EE967F2-4CFC-7F11-4E3B-5A092ED4B51B}"/>
              </a:ext>
            </a:extLst>
          </p:cNvPr>
          <p:cNvCxnSpPr>
            <a:cxnSpLocks/>
          </p:cNvCxnSpPr>
          <p:nvPr/>
        </p:nvCxnSpPr>
        <p:spPr>
          <a:xfrm flipV="1">
            <a:off x="1924784" y="4962708"/>
            <a:ext cx="97372" cy="98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3551C0A7-7151-DC2E-A73C-27D2B2D558D5}"/>
              </a:ext>
            </a:extLst>
          </p:cNvPr>
          <p:cNvCxnSpPr>
            <a:cxnSpLocks/>
          </p:cNvCxnSpPr>
          <p:nvPr/>
        </p:nvCxnSpPr>
        <p:spPr>
          <a:xfrm flipV="1">
            <a:off x="1924784" y="4861624"/>
            <a:ext cx="0" cy="1992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5721B88-F6D8-759F-C2D1-8EBA081727C4}"/>
              </a:ext>
            </a:extLst>
          </p:cNvPr>
          <p:cNvCxnSpPr>
            <a:cxnSpLocks/>
          </p:cNvCxnSpPr>
          <p:nvPr/>
        </p:nvCxnSpPr>
        <p:spPr>
          <a:xfrm flipV="1">
            <a:off x="2260600" y="4861624"/>
            <a:ext cx="0" cy="1992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2A1C081-858B-EE9B-0157-615AA518FB33}"/>
              </a:ext>
            </a:extLst>
          </p:cNvPr>
          <p:cNvCxnSpPr>
            <a:cxnSpLocks/>
          </p:cNvCxnSpPr>
          <p:nvPr/>
        </p:nvCxnSpPr>
        <p:spPr>
          <a:xfrm>
            <a:off x="1930050" y="4863084"/>
            <a:ext cx="3305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103AFE0F-A9CA-26AD-AD38-769ECE6F58B4}"/>
              </a:ext>
            </a:extLst>
          </p:cNvPr>
          <p:cNvCxnSpPr>
            <a:cxnSpLocks/>
          </p:cNvCxnSpPr>
          <p:nvPr/>
        </p:nvCxnSpPr>
        <p:spPr>
          <a:xfrm>
            <a:off x="1924784" y="5060871"/>
            <a:ext cx="3620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381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1FA84E-2753-CA03-4F6E-C3539D10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losses and regularizations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67F39E-FDBE-D2AA-930A-4EF6FB9868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𝑟𝑔𝑏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: MSE loss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𝑒𝑖𝑘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: denotes </a:t>
                </a:r>
                <a:r>
                  <a:rPr lang="en-US" altLang="zh-TW" sz="2400" dirty="0" err="1"/>
                  <a:t>eikonal</a:t>
                </a:r>
                <a:r>
                  <a:rPr lang="en-US" altLang="zh-TW" sz="2400" dirty="0"/>
                  <a:t> regularization term that encourages the magnitude of the SDF gradients to be unit length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𝑠𝑝𝑎𝑟𝑠𝑒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: denotes a sparsity regularization term that avoid floaters of SDF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𝑠𝑚𝑜𝑜𝑡h</m:t>
                        </m:r>
                      </m:sub>
                    </m:sSub>
                  </m:oMath>
                </a14:m>
                <a:r>
                  <a:rPr lang="en-US" altLang="zh-TW" sz="2400" dirty="0"/>
                  <a:t> : denotes a 3D smoothness regularization term that enforces the SDF gradients to be smooth in 3D space.</a:t>
                </a:r>
              </a:p>
              <a:p>
                <a:pPr marL="0" indent="0">
                  <a:buNone/>
                </a:pPr>
                <a:endParaRPr lang="zh-TW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67F39E-FDBE-D2AA-930A-4EF6FB9868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821" r="-11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38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2E5F1E-20FC-600F-3062-21D58674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 </a:t>
            </a:r>
            <a:endParaRPr lang="zh-TW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6AD944-4DA1-D51C-7CC3-586348282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00F7133-4F1E-5498-134C-1CB03D17F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85" y="1427660"/>
            <a:ext cx="8446827" cy="529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7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34F5F3E-9B06-8075-1F41-3FB5E796E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25727"/>
            <a:ext cx="9144000" cy="513227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6F118B5-01A4-6544-519D-3A406052BCB4}"/>
              </a:ext>
            </a:extLst>
          </p:cNvPr>
          <p:cNvSpPr txBox="1"/>
          <p:nvPr/>
        </p:nvSpPr>
        <p:spPr>
          <a:xfrm>
            <a:off x="1222248" y="388905"/>
            <a:ext cx="10198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Edify 3D: Scalable High-Quality 3D Asset Generation</a:t>
            </a:r>
          </a:p>
          <a:p>
            <a:pPr algn="ctr"/>
            <a:endParaRPr lang="en-US" altLang="zh-TW" sz="1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altLang="zh-TW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NVIDIA 2024</a:t>
            </a:r>
            <a:endParaRPr lang="zh-TW" altLang="en-US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923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0B1ED0-D3FA-E517-52E8-B41F65B7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E5B88B-BA5A-3E3E-B31E-D6E40D64E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920326B-B573-FAA3-8FAE-92CA053B9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488" y="0"/>
            <a:ext cx="873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10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7FCC39-73FD-1F95-C301-DEC8FA624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Multi-View Diffusion Model</a:t>
            </a:r>
            <a:endParaRPr lang="zh-TW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1162D8-F76F-745C-A71F-B2168099F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They </a:t>
            </a:r>
            <a:r>
              <a:rPr lang="en-US" altLang="zh-TW" u="sng" dirty="0"/>
              <a:t>finetune text-to-image models</a:t>
            </a:r>
            <a:r>
              <a:rPr lang="en-US" altLang="zh-TW" dirty="0"/>
              <a:t> into pose-aware multi-view diffusion models by conditioning them with camera poses. </a:t>
            </a:r>
          </a:p>
          <a:p>
            <a:pPr marL="0" indent="0">
              <a:buNone/>
            </a:pPr>
            <a:r>
              <a:rPr lang="en-US" altLang="zh-TW" dirty="0"/>
              <a:t>The models take a </a:t>
            </a:r>
            <a:r>
              <a:rPr lang="en-US" altLang="zh-TW" i="1" dirty="0"/>
              <a:t>text prompt</a:t>
            </a:r>
            <a:r>
              <a:rPr lang="en-US" altLang="zh-TW" dirty="0"/>
              <a:t> and </a:t>
            </a:r>
            <a:r>
              <a:rPr lang="en-US" altLang="zh-TW" i="1" dirty="0"/>
              <a:t>camera poses</a:t>
            </a:r>
            <a:r>
              <a:rPr lang="en-US" altLang="zh-TW" dirty="0"/>
              <a:t> as input and synthesize the object's appearance from different viewpoints</a:t>
            </a:r>
            <a:endParaRPr lang="zh-TW" altLang="en-US" dirty="0"/>
          </a:p>
        </p:txBody>
      </p:sp>
      <p:pic>
        <p:nvPicPr>
          <p:cNvPr id="2050" name="Picture 2" descr="Image 3">
            <a:extLst>
              <a:ext uri="{FF2B5EF4-FFF2-40B4-BE49-F238E27FC236}">
                <a16:creationId xmlns:a16="http://schemas.microsoft.com/office/drawing/2014/main" id="{D19CB050-E4E0-4491-5687-B516656EE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04" y="3732952"/>
            <a:ext cx="7083460" cy="304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148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A48A99-249A-9588-0244-A23596C4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Multi-View Diffusion Model</a:t>
            </a:r>
            <a:endParaRPr lang="zh-TW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A31024-604D-5E66-AAB9-B14723BEC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 A base multi-view diffusion model that synthesizes the RGB appearance conditioned on the input text prompt as well as the camera poses.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1205F45-F950-17DC-0E37-0BD795535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639" y="3252788"/>
            <a:ext cx="57340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91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AE8863-7303-E887-D89A-61B31310B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16" y="390017"/>
            <a:ext cx="10515600" cy="4351338"/>
          </a:xfrm>
        </p:spPr>
        <p:txBody>
          <a:bodyPr/>
          <a:lstStyle/>
          <a:p>
            <a:r>
              <a:rPr lang="en-US" altLang="zh-TW" dirty="0"/>
              <a:t>2. A multi-view ControlNet model that synthesizes the object's surface </a:t>
            </a:r>
            <a:r>
              <a:rPr lang="en-US" altLang="zh-TW" dirty="0" err="1"/>
              <a:t>normals</a:t>
            </a:r>
            <a:r>
              <a:rPr lang="en-US" altLang="zh-TW" dirty="0"/>
              <a:t>, conditioned on both the multi-view RGB synthesis and the text prompt.</a:t>
            </a:r>
            <a:endParaRPr lang="zh-TW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12BC586-037B-9539-F9D7-0E2FAED16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105" y="1491089"/>
            <a:ext cx="5394960" cy="53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9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E999AB-503F-7B9B-0912-C5BDA301A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Reconstruction Model</a:t>
            </a:r>
            <a:endParaRPr lang="zh-TW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655D3A-D6A3-9F80-10CB-6A88F2498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75248" cy="4351338"/>
          </a:xfrm>
        </p:spPr>
        <p:txBody>
          <a:bodyPr/>
          <a:lstStyle/>
          <a:p>
            <a:r>
              <a:rPr lang="en-US" altLang="zh-TW" dirty="0"/>
              <a:t>We use a Transformer-based reconstruction model to generate the 3D mesh geometry, texture map, and material map from multi-view images.</a:t>
            </a:r>
            <a:endParaRPr lang="zh-TW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FB6C0AC-3E67-1D37-DF9C-A3E7A7921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741" y="0"/>
            <a:ext cx="4857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2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619AFC-C58F-0254-D25E-B7DBD342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High Relief from Brush Painting(TVCG 2018)</a:t>
            </a:r>
            <a:endParaRPr lang="zh-TW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48F4F0-1A89-2379-41AA-E47A68FD1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456" y="1848504"/>
            <a:ext cx="7738872" cy="351339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F0FD6B-8786-82CF-60C4-5736A7B9CF3E}"/>
              </a:ext>
            </a:extLst>
          </p:cNvPr>
          <p:cNvSpPr txBox="1"/>
          <p:nvPr/>
        </p:nvSpPr>
        <p:spPr>
          <a:xfrm>
            <a:off x="1956816" y="5448408"/>
            <a:ext cx="339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haven't read it yet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0659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DC98AB-42A7-A4D9-B2D0-1CDD74E90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3504"/>
            <a:ext cx="10515600" cy="5573459"/>
          </a:xfrm>
        </p:spPr>
        <p:txBody>
          <a:bodyPr/>
          <a:lstStyle/>
          <a:p>
            <a:r>
              <a:rPr lang="en-US" altLang="zh-TW" dirty="0"/>
              <a:t>3. A multi-view upscaling ControlNet that super-resolves the multi-view RGB images to a higher resolution, conditioned on the rasterized texture and surface </a:t>
            </a:r>
            <a:r>
              <a:rPr lang="en-US" altLang="zh-TW" dirty="0" err="1"/>
              <a:t>normals</a:t>
            </a:r>
            <a:r>
              <a:rPr lang="en-US" altLang="zh-TW" dirty="0"/>
              <a:t> of a given 3D mesh.</a:t>
            </a:r>
            <a:endParaRPr lang="zh-TW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E8D77A-C5DA-562B-F11D-8F9DF916A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315" y="2370255"/>
            <a:ext cx="7488365" cy="40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37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EB3391-8825-6DA7-E2AD-4741B2D95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 </a:t>
            </a:r>
            <a:endParaRPr lang="zh-TW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0C7617-10DB-263E-FF48-662EA36A1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6480"/>
            <a:ext cx="4148549" cy="46528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04440A0-6ED2-6564-263D-D1AAD0E6E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376" y="1579438"/>
            <a:ext cx="4756358" cy="4489863"/>
          </a:xfrm>
          <a:prstGeom prst="rect">
            <a:avLst/>
          </a:prstGeom>
        </p:spPr>
      </p:pic>
      <p:sp>
        <p:nvSpPr>
          <p:cNvPr id="8" name="文本框 7">
            <a:hlinkClick r:id="rId4"/>
            <a:extLst>
              <a:ext uri="{FF2B5EF4-FFF2-40B4-BE49-F238E27FC236}">
                <a16:creationId xmlns:a16="http://schemas.microsoft.com/office/drawing/2014/main" id="{637999A7-4A6E-E9E4-B6D6-7272F34DF130}"/>
              </a:ext>
            </a:extLst>
          </p:cNvPr>
          <p:cNvSpPr txBox="1"/>
          <p:nvPr/>
        </p:nvSpPr>
        <p:spPr>
          <a:xfrm>
            <a:off x="356616" y="6492875"/>
            <a:ext cx="5910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/>
              <a:t>https://research.nvidia.com/labs/dir/edify-3d/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926567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F58368-31C2-D3C1-37DE-213DD053D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0688E2-5F56-EFF8-5D43-40C496316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608E01-B8F1-42B4-2729-B7A97F3F6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966787"/>
            <a:ext cx="94392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61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2A266-0757-B82A-FF6E-3C88B70B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51681A-8E99-60E3-B9E1-66E8D885F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C521B3-6388-30B2-D99E-DA1EB4A76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1409700"/>
            <a:ext cx="1010602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8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BE9A74-54F7-5DE1-353E-7722A5657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2.5D </a:t>
            </a:r>
            <a:r>
              <a:rPr lang="en-US" altLang="zh-CN" dirty="0"/>
              <a:t>sketch (3D reconstruction)</a:t>
            </a:r>
            <a:endParaRPr lang="zh-TW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2163BED-31B4-45CF-C372-D148A68CCB9B}"/>
              </a:ext>
            </a:extLst>
          </p:cNvPr>
          <p:cNvSpPr txBox="1"/>
          <p:nvPr/>
        </p:nvSpPr>
        <p:spPr>
          <a:xfrm>
            <a:off x="838200" y="1572768"/>
            <a:ext cx="9796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err="1">
                <a:effectLst/>
                <a:latin typeface="+mj-lt"/>
              </a:rPr>
              <a:t>MarrNet</a:t>
            </a:r>
            <a:r>
              <a:rPr lang="en-US" altLang="zh-TW" sz="2000" b="1" dirty="0">
                <a:effectLst/>
                <a:latin typeface="+mj-lt"/>
              </a:rPr>
              <a:t>: 3D Shape Reconstruction via 2.5D Sketches(NIPS 2017)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075AD86-866C-0C00-6013-3F4F047C8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89" y="3180521"/>
            <a:ext cx="6458712" cy="205533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7E934C8-73D5-ADC4-44E6-AB50A6D16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282" y="2217802"/>
            <a:ext cx="47815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6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B64F3CA-04CE-1BC7-33E6-AC8F848F1EA4}"/>
              </a:ext>
            </a:extLst>
          </p:cNvPr>
          <p:cNvSpPr txBox="1"/>
          <p:nvPr/>
        </p:nvSpPr>
        <p:spPr>
          <a:xfrm>
            <a:off x="829056" y="1051560"/>
            <a:ext cx="1069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Direct2.5: </a:t>
            </a:r>
            <a:r>
              <a:rPr lang="en-US" altLang="zh-TW" sz="2000" b="1" dirty="0">
                <a:latin typeface="+mj-lt"/>
              </a:rPr>
              <a:t>Diverse</a:t>
            </a:r>
            <a:r>
              <a:rPr lang="en-US" altLang="zh-TW" sz="2000" b="1" dirty="0"/>
              <a:t> Text-to-3D Generation via Multi-view 2.5D Diffusion(CVPR 2024)</a:t>
            </a:r>
            <a:endParaRPr lang="en-US" altLang="zh-TW" sz="2000" b="1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D1A3E76-4E6B-3BDA-695D-10CC9710B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344" y="1815203"/>
            <a:ext cx="8578977" cy="42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5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4585C9-9014-C02C-2030-72618794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Single image 3D reconstruction</a:t>
            </a:r>
            <a:endParaRPr lang="zh-TW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04FD3E-B1E1-4A69-3EF2-41D46403D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Wonder3D: Single Image to 3D using Cross-Domain Diffusion</a:t>
            </a:r>
          </a:p>
          <a:p>
            <a:pPr lvl="1"/>
            <a:r>
              <a:rPr lang="en-US" altLang="zh-TW" dirty="0"/>
              <a:t>2023 CVPR</a:t>
            </a:r>
          </a:p>
          <a:p>
            <a:pPr lvl="1"/>
            <a:endParaRPr lang="en-US" altLang="zh-TW" dirty="0"/>
          </a:p>
          <a:p>
            <a:r>
              <a:rPr lang="en-US" altLang="zh-TW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Edify 3D: Scalable High-Quality 3D Asset Generation</a:t>
            </a:r>
          </a:p>
          <a:p>
            <a:pPr lvl="1"/>
            <a:r>
              <a:rPr lang="en-US" altLang="zh-TW" dirty="0"/>
              <a:t>2024 NVIDIA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350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8358688-BAC2-7ED6-32B0-A49AE643F7F5}"/>
              </a:ext>
            </a:extLst>
          </p:cNvPr>
          <p:cNvSpPr txBox="1"/>
          <p:nvPr/>
        </p:nvSpPr>
        <p:spPr>
          <a:xfrm>
            <a:off x="1193292" y="630936"/>
            <a:ext cx="9805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+mj-lt"/>
              </a:rPr>
              <a:t>Wonder3D: Single Image to 3D using Cross-Domain Diffusion</a:t>
            </a:r>
          </a:p>
          <a:p>
            <a:pPr algn="ctr"/>
            <a:endParaRPr lang="en-US" altLang="zh-TW" sz="2000" b="1" dirty="0">
              <a:latin typeface="+mj-lt"/>
            </a:endParaRPr>
          </a:p>
          <a:p>
            <a:pPr algn="ctr"/>
            <a:r>
              <a:rPr lang="en-US" altLang="zh-TW" sz="2000" dirty="0">
                <a:latin typeface="+mj-lt"/>
              </a:rPr>
              <a:t>CVPR 2023</a:t>
            </a:r>
          </a:p>
          <a:p>
            <a:pPr algn="ctr"/>
            <a:endParaRPr lang="zh-TW" altLang="en-US" sz="2800" dirty="0">
              <a:latin typeface="+mj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7ED812D-7C9A-79A3-D39C-D1B8B1AA3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81" y="1723687"/>
            <a:ext cx="8293037" cy="494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58619-AB1A-83EB-226B-A55E0CF9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Pipeline of Wonder3D</a:t>
            </a:r>
            <a:endParaRPr lang="zh-TW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3C9DE45-17DF-9908-CCA0-43FD7FA01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984883"/>
            <a:ext cx="109156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0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D98F17-5977-27F7-0F03-C2E1C70B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Inputs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F9FA08D-2E9D-B921-97C3-26DA5C24AC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a conditional input image y</a:t>
                </a:r>
              </a:p>
              <a:p>
                <a:r>
                  <a:rPr lang="en-US" altLang="zh-TW" dirty="0"/>
                  <a:t>a set of cameras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Learn a model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dirty="0"/>
                  <a:t> synthesizes multiple normal maps and color images of a set of camera poses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F9FA08D-2E9D-B921-97C3-26DA5C24AC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886D9CCD-A9EE-3735-85B6-86DDCFD55A4C}"/>
              </a:ext>
            </a:extLst>
          </p:cNvPr>
          <p:cNvCxnSpPr/>
          <p:nvPr/>
        </p:nvCxnSpPr>
        <p:spPr>
          <a:xfrm>
            <a:off x="335280" y="3584448"/>
            <a:ext cx="50292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6E8CF62E-EEE6-0BE2-AD8A-7AA1CF1D8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498" y="4206198"/>
            <a:ext cx="7299198" cy="265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4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817</Words>
  <Application>Microsoft Office PowerPoint</Application>
  <PresentationFormat>宽屏</PresentationFormat>
  <Paragraphs>106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9" baseType="lpstr">
      <vt:lpstr>Aptos</vt:lpstr>
      <vt:lpstr>Arial</vt:lpstr>
      <vt:lpstr>Cambria Math</vt:lpstr>
      <vt:lpstr>Consolas</vt:lpstr>
      <vt:lpstr>Times New Roman</vt:lpstr>
      <vt:lpstr>Office 主题​​</vt:lpstr>
      <vt:lpstr>Single image 3D reconstruction</vt:lpstr>
      <vt:lpstr>2.5D</vt:lpstr>
      <vt:lpstr>High Relief from Brush Painting(TVCG 2018)</vt:lpstr>
      <vt:lpstr>2.5D sketch (3D reconstruction)</vt:lpstr>
      <vt:lpstr>PowerPoint 演示文稿</vt:lpstr>
      <vt:lpstr>Single image 3D reconstruction</vt:lpstr>
      <vt:lpstr>PowerPoint 演示文稿</vt:lpstr>
      <vt:lpstr>Pipeline of Wonder3D</vt:lpstr>
      <vt:lpstr>Inputs</vt:lpstr>
      <vt:lpstr>Q1</vt:lpstr>
      <vt:lpstr>Q2</vt:lpstr>
      <vt:lpstr>Consistent Multi-view Generation</vt:lpstr>
      <vt:lpstr>Cross-Domain Diffusion</vt:lpstr>
      <vt:lpstr>PowerPoint 演示文稿</vt:lpstr>
      <vt:lpstr>Domain Switcher</vt:lpstr>
      <vt:lpstr>Positional encoding</vt:lpstr>
      <vt:lpstr>Cross-domain Attention</vt:lpstr>
      <vt:lpstr>PowerPoint 演示文稿</vt:lpstr>
      <vt:lpstr>Textured Mesh Extraction</vt:lpstr>
      <vt:lpstr>Normal Loss</vt:lpstr>
      <vt:lpstr>PowerPoint 演示文稿</vt:lpstr>
      <vt:lpstr>Other losses and regularizations</vt:lpstr>
      <vt:lpstr>Results </vt:lpstr>
      <vt:lpstr>PowerPoint 演示文稿</vt:lpstr>
      <vt:lpstr>PowerPoint 演示文稿</vt:lpstr>
      <vt:lpstr>Multi-View Diffusion Model</vt:lpstr>
      <vt:lpstr>Multi-View Diffusion Model</vt:lpstr>
      <vt:lpstr>PowerPoint 演示文稿</vt:lpstr>
      <vt:lpstr>Reconstruction Model</vt:lpstr>
      <vt:lpstr>PowerPoint 演示文稿</vt:lpstr>
      <vt:lpstr>Results 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黃慧光 HUANG HUI GUANG</dc:creator>
  <cp:lastModifiedBy>黃慧光 HUANG HUI GUANG</cp:lastModifiedBy>
  <cp:revision>16</cp:revision>
  <dcterms:created xsi:type="dcterms:W3CDTF">2024-11-25T06:12:52Z</dcterms:created>
  <dcterms:modified xsi:type="dcterms:W3CDTF">2024-11-27T06:05:42Z</dcterms:modified>
</cp:coreProperties>
</file>