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9" r:id="rId9"/>
    <p:sldId id="267" r:id="rId10"/>
    <p:sldId id="268" r:id="rId11"/>
    <p:sldId id="262" r:id="rId12"/>
    <p:sldId id="264" r:id="rId13"/>
    <p:sldId id="263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029" autoAdjust="0"/>
    <p:restoredTop sz="94660"/>
  </p:normalViewPr>
  <p:slideViewPr>
    <p:cSldViewPr snapToGrid="0">
      <p:cViewPr>
        <p:scale>
          <a:sx n="50" d="100"/>
          <a:sy n="50" d="100"/>
        </p:scale>
        <p:origin x="342" y="12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49BE9DA-C46A-6D32-73C2-FBBB11103C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FA21E3C8-DF14-25F8-2769-08ABC4EF0F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283F2D7-65D6-A836-C305-6BAB3A689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A888FEA-A181-1AA0-4B8A-AA8868C58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351E3D6-9B70-AEFC-AB54-7BCC046F4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7406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0CA3B4-CDB5-DA26-2283-D0FC05152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ED48B715-C8EE-874A-B1BF-E56CF000BC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D3781AE-DFBE-CC99-C299-5497B68E6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A62FFC-5CB7-DFA9-E21B-6CC1A3E89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5D4D1A2-9B74-D561-B841-FAC527806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4222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EF12F88-E84C-D799-B8B5-CCD62BD8EA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674E4831-D83B-444A-FFDB-CDA3136E5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17617CC-7F87-3CD3-B6D0-A032D37F5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952840B-A23B-8891-537A-90D4CC05A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36C63B3-AA01-4E32-3748-8376A5199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30180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34B83B-73C2-E05E-53A0-79006B036E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F73D623-F320-760B-46BF-3A3AE75B4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2FF3747-CC1D-2C83-6A67-8F15487A4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155FE2-454C-0B6F-F611-235E7D0B0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7A94EEA-5DBE-C059-B20D-27BB6EDFC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1976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E051456-2877-6EA4-4E0C-90FC1E0EB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344DD46-7D56-2B4E-7930-39538504F3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429A99-54C7-2F08-12C8-DEF9CD4CD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5739451-0410-8A59-24EA-B1D3A69C3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E0EF517-C19A-9273-7A8C-E7DD70E81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861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E55EF6-2B87-7142-DF92-58A31D2DE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BB241AF-F193-04D8-7104-E39904E51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FB10C73-E929-5352-3232-7619B4ED0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A55DAFF-CCFF-4793-ED49-FFE997417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7BD8AB0-449F-D06B-97C5-AD69C0B9D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90513DE-24E5-8FA7-566E-9CB8B2298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921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EAA912-31B9-307A-1258-EF629CAE4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D938544-9A18-95FA-0E6F-9B3E8F6EC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D9A04A2-8202-5F8C-E194-8EFA87C1F7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87BF2A4-EAF6-9E59-E989-9B62AE44C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93B1767-8C57-EBB0-0709-611928217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53175F9-D270-1BFA-8B5F-FD228D3AA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1E41833-ACDF-EF06-0DEE-F20F751FA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0963176-0F1A-BF38-948F-58E58B73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43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7D19EC-EC95-7E29-35EC-5074C0BAF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0666A7D-6F9A-D09B-4249-685D3FB9C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B4FE4C7-32CD-7FEF-1D7D-D34B264DD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0EE37B0-5010-897B-D936-FF9B27731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34362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A09299A-ABD9-9BD2-D138-EC4BCEC76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445DA277-5CAC-9BBA-30FC-C23382555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55F8B19-5B5E-BB84-03A4-83BAFB8C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0764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A96F53-4363-9CF3-926E-79BF5F5C3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451551-44F3-96CF-CE65-26089546E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07763144-3498-FFDA-D252-91C622B41D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1D24C74-3E13-5873-C619-6E67A203B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C212036-D020-13DD-C430-07B919547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D2C637A-51E6-51D0-6FA2-23134B71A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1399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C22C0D-ED30-66DF-0472-B10FE77C9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1AC5816-B05D-BD70-2801-363A7A49A8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8BDE94C-BB54-511D-3989-79E9DBBBA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6B404BF-399C-5B6E-87E6-998611372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29B762B-A6E2-997A-9EC0-F28AD56D0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645E50C-CFBD-0548-09EA-49AE0668F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787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A4C07DC0-F5A9-96F4-AA60-B739F244F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80AADEE-776F-65CF-BDD4-175A307C8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4BC7FB3-AF17-641C-E224-6D673F3F77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F3CA66-F29E-489B-8BFC-75889F87C995}" type="datetimeFigureOut">
              <a:rPr lang="zh-TW" altLang="en-US" smtClean="0"/>
              <a:t>2024/12/18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0E63D9E-AC37-CA84-17DE-473A64156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B22428B-51E3-0DB2-6644-EC8813CAD2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F3AA05-2B3C-4640-B306-9710AFB62D6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4695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CD25BD9-2640-8D5E-6D34-8E6749EFDB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b="1" dirty="0"/>
              <a:t>Generative Camera Dolly: Extreme Monocular Dynamic Novel View Synthesis</a:t>
            </a:r>
            <a:endParaRPr lang="zh-TW" altLang="en-US" b="1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BC92479-ABC5-E038-4B9A-E0B7EA0030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2350" y="3957638"/>
            <a:ext cx="10147300" cy="1655762"/>
          </a:xfrm>
        </p:spPr>
        <p:txBody>
          <a:bodyPr/>
          <a:lstStyle/>
          <a:p>
            <a:r>
              <a:rPr lang="en-US" altLang="zh-TW" dirty="0"/>
              <a:t>Columbia University</a:t>
            </a:r>
            <a:r>
              <a:rPr lang="zh-TW" altLang="en-US" dirty="0"/>
              <a:t>、</a:t>
            </a:r>
            <a:r>
              <a:rPr lang="en-US" altLang="zh-TW" dirty="0"/>
              <a:t>Stanford University </a:t>
            </a:r>
            <a:r>
              <a:rPr lang="zh-TW" altLang="en-US" dirty="0"/>
              <a:t>、</a:t>
            </a:r>
            <a:r>
              <a:rPr lang="en-US" altLang="zh-TW" dirty="0"/>
              <a:t>Toyota Research Institute</a:t>
            </a:r>
          </a:p>
          <a:p>
            <a:endParaRPr lang="en-US" altLang="zh-TW" dirty="0"/>
          </a:p>
          <a:p>
            <a:r>
              <a:rPr lang="en-US" altLang="zh-TW" dirty="0"/>
              <a:t>(Computer Vision</a:t>
            </a:r>
            <a:r>
              <a:rPr lang="zh-TW" altLang="en-US" dirty="0"/>
              <a:t> </a:t>
            </a:r>
            <a:r>
              <a:rPr lang="en-US" altLang="zh-TW" dirty="0"/>
              <a:t>-</a:t>
            </a:r>
            <a:r>
              <a:rPr lang="zh-TW" altLang="en-US" dirty="0"/>
              <a:t> </a:t>
            </a:r>
            <a:r>
              <a:rPr lang="en-US" altLang="zh-TW" dirty="0"/>
              <a:t>ECCV2024)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54034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E357AB-AC5A-E036-73E5-808CA1541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C376F18-92CF-528F-2B2D-2E878F776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Approach – video conditioning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0CF36A-D364-5E60-D1C3-69648EED4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41537"/>
            <a:ext cx="11167533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By SVD, </a:t>
            </a:r>
          </a:p>
          <a:p>
            <a:pPr marL="0" indent="0">
              <a:buNone/>
            </a:pPr>
            <a:r>
              <a:rPr lang="en-US" altLang="zh-TW" b="1" dirty="0"/>
              <a:t>First stream </a:t>
            </a:r>
            <a:r>
              <a:rPr lang="en-US" altLang="zh-TW" dirty="0"/>
              <a:t>calculates the CLIP embedding               of the incoming </a:t>
            </a:r>
          </a:p>
          <a:p>
            <a:pPr marL="0" indent="0">
              <a:buNone/>
            </a:pPr>
            <a:r>
              <a:rPr lang="en-US" altLang="zh-TW" dirty="0"/>
              <a:t>Image to </a:t>
            </a:r>
            <a:r>
              <a:rPr lang="en-US" altLang="zh-TW" dirty="0" err="1"/>
              <a:t>condiction</a:t>
            </a:r>
            <a:r>
              <a:rPr lang="en-US" altLang="zh-TW" dirty="0"/>
              <a:t> the U-net via cross attention.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b="1" dirty="0"/>
              <a:t>Second stream </a:t>
            </a:r>
            <a:r>
              <a:rPr lang="en-US" altLang="zh-TW" dirty="0"/>
              <a:t>channel-concatenates the VAE-encoded image</a:t>
            </a:r>
          </a:p>
          <a:p>
            <a:pPr marL="0" indent="0">
              <a:buNone/>
            </a:pPr>
            <a:r>
              <a:rPr lang="en-US" altLang="zh-TW" dirty="0"/>
              <a:t>with all frames of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5" name="圖片 4" descr="一張含有 字型, 寫生, 白色, 圖形 的圖片&#10;&#10;自動產生的描述">
            <a:extLst>
              <a:ext uri="{FF2B5EF4-FFF2-40B4-BE49-F238E27FC236}">
                <a16:creationId xmlns:a16="http://schemas.microsoft.com/office/drawing/2014/main" id="{42ED6B4D-7E2E-040E-A138-F8E8136A91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1"/>
          <a:stretch/>
        </p:blipFill>
        <p:spPr>
          <a:xfrm>
            <a:off x="7611458" y="2658533"/>
            <a:ext cx="1066949" cy="511747"/>
          </a:xfrm>
          <a:prstGeom prst="rect">
            <a:avLst/>
          </a:prstGeom>
        </p:spPr>
      </p:pic>
      <p:pic>
        <p:nvPicPr>
          <p:cNvPr id="9" name="圖片 8" descr="一張含有 字型, 書法, 印刷術 的圖片&#10;&#10;自動產生的描述">
            <a:extLst>
              <a:ext uri="{FF2B5EF4-FFF2-40B4-BE49-F238E27FC236}">
                <a16:creationId xmlns:a16="http://schemas.microsoft.com/office/drawing/2014/main" id="{497C96F2-8ABE-BC88-8F3D-754E1753A5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303" y="4230667"/>
            <a:ext cx="536020" cy="409068"/>
          </a:xfrm>
          <a:prstGeom prst="rect">
            <a:avLst/>
          </a:prstGeom>
        </p:spPr>
      </p:pic>
      <p:pic>
        <p:nvPicPr>
          <p:cNvPr id="11" name="圖片 10" descr="一張含有 字型, 標誌, 符號, 白色 的圖片&#10;&#10;自動產生的描述">
            <a:extLst>
              <a:ext uri="{FF2B5EF4-FFF2-40B4-BE49-F238E27FC236}">
                <a16:creationId xmlns:a16="http://schemas.microsoft.com/office/drawing/2014/main" id="{EB96CDED-0F24-69AB-A1B7-1DC4AE8688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693" y="4639735"/>
            <a:ext cx="423297" cy="51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3016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6AA374-83A8-8A71-0A72-D9DF5E870D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452A34F-2469-EE2B-4C1E-BE9B5E9C5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Datasets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7B5190-7F07-E035-BDB3-718626CAD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Kubric-4D</a:t>
            </a:r>
          </a:p>
          <a:p>
            <a:r>
              <a:rPr lang="en-US" altLang="zh-TW" b="1" dirty="0"/>
              <a:t>ParrallelDomain-4D</a:t>
            </a:r>
          </a:p>
          <a:p>
            <a:r>
              <a:rPr lang="en-US" altLang="zh-TW" b="1" dirty="0"/>
              <a:t>Task details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728080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3D12D-D364-D233-6581-6185631BC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6FF8A0-90C5-8AC6-0E48-D85B39EFD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Datasets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4D55A6A-C15C-F699-81D9-CF9647714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Kubric-4D</a:t>
            </a:r>
          </a:p>
          <a:p>
            <a:r>
              <a:rPr lang="en-US" altLang="zh-TW" b="1" dirty="0"/>
              <a:t>ParrallelDomain-4D</a:t>
            </a:r>
          </a:p>
          <a:p>
            <a:r>
              <a:rPr lang="en-US" altLang="zh-TW" b="1" dirty="0"/>
              <a:t>Task details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109511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B3CCC-C637-4F86-B7E3-7E25F7A4FC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7EF0262-F6B1-9278-EC98-46F481000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Choice of camera trajectory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F66A56B-BD80-4DE5-FDA5-DAB2AADDF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030777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64D3F3-3BD7-CC33-7498-97AB2CCE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Outline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57D5BC2-BC4E-5DFB-1B3E-487F840A42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</a:p>
          <a:p>
            <a:r>
              <a:rPr lang="en-US" altLang="zh-TW" dirty="0"/>
              <a:t>Related work</a:t>
            </a:r>
          </a:p>
          <a:p>
            <a:r>
              <a:rPr lang="en-US" altLang="zh-TW" dirty="0"/>
              <a:t>Approach</a:t>
            </a:r>
          </a:p>
          <a:p>
            <a:r>
              <a:rPr lang="en-US" altLang="zh-TW" dirty="0"/>
              <a:t>Datasets</a:t>
            </a:r>
          </a:p>
          <a:p>
            <a:r>
              <a:rPr lang="en-US" altLang="zh-TW" dirty="0"/>
              <a:t>Choice of camera trajectory</a:t>
            </a:r>
          </a:p>
          <a:p>
            <a:r>
              <a:rPr lang="en-US" altLang="zh-TW" dirty="0"/>
              <a:t>Experiments</a:t>
            </a:r>
          </a:p>
        </p:txBody>
      </p:sp>
    </p:spTree>
    <p:extLst>
      <p:ext uri="{BB962C8B-B14F-4D97-AF65-F5344CB8AC3E}">
        <p14:creationId xmlns:p14="http://schemas.microsoft.com/office/powerpoint/2010/main" val="269071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A895D3-828F-166F-AE94-658BB1C8D4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19D8C96-B799-6BD9-0205-392BD1373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Introduction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3E5F1D3-C5FF-152B-3599-0E118215F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 </a:t>
            </a:r>
            <a:r>
              <a:rPr lang="en-US" altLang="zh-TW" sz="3200" dirty="0"/>
              <a:t>Authors aim to tackle the problem of </a:t>
            </a:r>
            <a:r>
              <a:rPr lang="en-US" altLang="zh-TW" sz="3200" b="1" dirty="0"/>
              <a:t>Dynamic Novel View Synthesis</a:t>
            </a:r>
          </a:p>
          <a:p>
            <a:pPr marL="0" indent="0">
              <a:buNone/>
            </a:pPr>
            <a:endParaRPr lang="en-US" altLang="zh-TW" sz="3200" b="1" dirty="0"/>
          </a:p>
          <a:p>
            <a:r>
              <a:rPr lang="en-US" altLang="zh-TW" sz="3200" dirty="0"/>
              <a:t>this task is naturally extremely </a:t>
            </a:r>
            <a:r>
              <a:rPr lang="en-US" altLang="zh-TW" sz="3200" b="1" dirty="0"/>
              <a:t>ill-posed</a:t>
            </a:r>
            <a:r>
              <a:rPr lang="en-US" altLang="zh-TW" sz="3200" dirty="0"/>
              <a:t> and </a:t>
            </a:r>
            <a:r>
              <a:rPr lang="en-US" altLang="zh-TW" sz="3200" b="1" dirty="0"/>
              <a:t>challenging</a:t>
            </a:r>
            <a:r>
              <a:rPr lang="en-US" altLang="zh-TW" sz="3200" dirty="0"/>
              <a:t>.</a:t>
            </a:r>
          </a:p>
          <a:p>
            <a:endParaRPr lang="en-US" altLang="zh-TW" sz="3200" dirty="0"/>
          </a:p>
          <a:p>
            <a:r>
              <a:rPr lang="en-US" altLang="zh-TW" sz="3200" dirty="0"/>
              <a:t>Free-viewpoint synthesis</a:t>
            </a:r>
            <a:r>
              <a:rPr lang="en-US" altLang="zh-TW" sz="3200" b="1" dirty="0"/>
              <a:t> from a single video </a:t>
            </a:r>
            <a:r>
              <a:rPr lang="en-US" altLang="zh-TW" sz="3200" dirty="0"/>
              <a:t>requires prior knowledge because it is highly under-constrained. </a:t>
            </a:r>
            <a:endParaRPr lang="en-US" altLang="zh-TW" sz="3200" b="1" dirty="0"/>
          </a:p>
        </p:txBody>
      </p:sp>
    </p:spTree>
    <p:extLst>
      <p:ext uri="{BB962C8B-B14F-4D97-AF65-F5344CB8AC3E}">
        <p14:creationId xmlns:p14="http://schemas.microsoft.com/office/powerpoint/2010/main" val="928415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19F461-8DE2-F603-E33A-421E48A3C4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474E3E-4EE2-77C0-0436-6A55A4CA8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Introduction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E73A0CE-6AD2-D109-2D4D-C2ECA0487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200" b="1" dirty="0"/>
              <a:t>GCD(Generative camera dolly)</a:t>
            </a:r>
            <a:r>
              <a:rPr lang="en-US" altLang="zh-TW" sz="3200" dirty="0"/>
              <a:t> essentially conceives a virtual camera that can </a:t>
            </a:r>
            <a:r>
              <a:rPr lang="en-US" altLang="zh-TW" sz="3200" b="1" dirty="0"/>
              <a:t>move around with up to six degrees of freedom</a:t>
            </a:r>
            <a:r>
              <a:rPr lang="en-US" altLang="zh-TW" sz="3200" dirty="0"/>
              <a:t>, reveal significant portions of the scene that are </a:t>
            </a:r>
            <a:r>
              <a:rPr lang="en-US" altLang="zh-TW" sz="3200" b="1" dirty="0"/>
              <a:t>otherwise unseen</a:t>
            </a:r>
            <a:r>
              <a:rPr lang="en-US" altLang="zh-TW" sz="3200" dirty="0"/>
              <a:t>.</a:t>
            </a:r>
          </a:p>
          <a:p>
            <a:endParaRPr lang="en-US" altLang="zh-TW" sz="3200" dirty="0"/>
          </a:p>
          <a:p>
            <a:r>
              <a:rPr lang="en-US" altLang="zh-TW" sz="3200" b="1" dirty="0"/>
              <a:t>Reconstruct hidden objects </a:t>
            </a:r>
            <a:r>
              <a:rPr lang="en-US" altLang="zh-TW" sz="3200" dirty="0"/>
              <a:t>behind occlusions, all within </a:t>
            </a:r>
            <a:r>
              <a:rPr lang="en-US" altLang="zh-TW" sz="3200" b="1" dirty="0"/>
              <a:t>complex dynamic scenes</a:t>
            </a:r>
            <a:r>
              <a:rPr lang="en-US" altLang="zh-TW" sz="3200" dirty="0"/>
              <a:t>, even when the </a:t>
            </a:r>
            <a:r>
              <a:rPr lang="en-US" altLang="zh-TW" sz="3200" b="1" dirty="0"/>
              <a:t>contents are moving</a:t>
            </a:r>
            <a:r>
              <a:rPr lang="en-US" altLang="zh-TW" sz="3200" dirty="0"/>
              <a:t>.</a:t>
            </a:r>
            <a:endParaRPr lang="en-US" altLang="zh-TW" sz="4400" dirty="0"/>
          </a:p>
        </p:txBody>
      </p:sp>
    </p:spTree>
    <p:extLst>
      <p:ext uri="{BB962C8B-B14F-4D97-AF65-F5344CB8AC3E}">
        <p14:creationId xmlns:p14="http://schemas.microsoft.com/office/powerpoint/2010/main" val="3241752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F5E0B6-C45F-92FB-DB12-5454FD5C1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B53436B-E7B8-CF47-8F40-86A8D37F1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Relative work</a:t>
            </a:r>
            <a:endParaRPr lang="zh-TW" altLang="en-US" b="1" dirty="0"/>
          </a:p>
        </p:txBody>
      </p:sp>
      <p:sp>
        <p:nvSpPr>
          <p:cNvPr id="5" name="內容版面配置區 4">
            <a:extLst>
              <a:ext uri="{FF2B5EF4-FFF2-40B4-BE49-F238E27FC236}">
                <a16:creationId xmlns:a16="http://schemas.microsoft.com/office/drawing/2014/main" id="{631D2781-117F-FBFB-8E29-6A731EB39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Dynamic scene reconstruction</a:t>
            </a:r>
          </a:p>
          <a:p>
            <a:r>
              <a:rPr lang="en-US" altLang="zh-TW" b="1" dirty="0"/>
              <a:t>Video diffusion models</a:t>
            </a:r>
          </a:p>
          <a:p>
            <a:r>
              <a:rPr lang="en-US" altLang="zh-TW" b="1" dirty="0"/>
              <a:t>3D and 4D generation</a:t>
            </a:r>
          </a:p>
          <a:p>
            <a:r>
              <a:rPr lang="en-US" altLang="zh-TW" b="1" dirty="0"/>
              <a:t>Object permanence and </a:t>
            </a:r>
            <a:r>
              <a:rPr lang="en-US" altLang="zh-TW" b="1" dirty="0" err="1"/>
              <a:t>amodal</a:t>
            </a:r>
            <a:r>
              <a:rPr lang="en-US" altLang="zh-TW" b="1" dirty="0"/>
              <a:t> completion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365281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55CC47-C6F4-A7A3-4E6E-DA043E12C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Approach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1F54CC-CF48-B347-410A-9035B35A73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/>
              <a:t>Camera viewpoint control</a:t>
            </a:r>
          </a:p>
          <a:p>
            <a:r>
              <a:rPr lang="en-US" altLang="zh-TW" b="1" dirty="0"/>
              <a:t>Video conditioning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89700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6DEA34-8C23-2761-85D0-EA7301351C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5F15BEB-5C34-203C-CBAD-36F97DF97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522"/>
            <a:ext cx="10515600" cy="1325563"/>
          </a:xfrm>
        </p:spPr>
        <p:txBody>
          <a:bodyPr/>
          <a:lstStyle/>
          <a:p>
            <a:r>
              <a:rPr lang="en-US" altLang="zh-TW" b="1" dirty="0"/>
              <a:t>Approach </a:t>
            </a:r>
            <a:endParaRPr lang="zh-TW" altLang="en-US" b="1" dirty="0"/>
          </a:p>
        </p:txBody>
      </p:sp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AA086A89-773C-23D8-C357-3A674E4A87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30325"/>
            <a:ext cx="3123182" cy="532635"/>
          </a:xfrm>
        </p:spPr>
      </p:pic>
      <p:sp>
        <p:nvSpPr>
          <p:cNvPr id="10" name="內容版面配置區 2">
            <a:extLst>
              <a:ext uri="{FF2B5EF4-FFF2-40B4-BE49-F238E27FC236}">
                <a16:creationId xmlns:a16="http://schemas.microsoft.com/office/drawing/2014/main" id="{38184A24-F2ED-BB19-CE44-B67FDEFE8E76}"/>
              </a:ext>
            </a:extLst>
          </p:cNvPr>
          <p:cNvSpPr txBox="1">
            <a:spLocks/>
          </p:cNvSpPr>
          <p:nvPr/>
        </p:nvSpPr>
        <p:spPr>
          <a:xfrm>
            <a:off x="914400" y="1901060"/>
            <a:ext cx="10515600" cy="49569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TW" dirty="0"/>
              <a:t>RGB frames captured from a single camera perspective.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Input camera extrinsic matrix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Target camera extrinsic matrix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Model f tasked with predicting a video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Cam intrinsics matrix</a:t>
            </a:r>
          </a:p>
          <a:p>
            <a:pPr marL="0" indent="0">
              <a:buNone/>
            </a:pPr>
            <a:endParaRPr lang="zh-TW" altLang="en-US" dirty="0"/>
          </a:p>
        </p:txBody>
      </p:sp>
      <p:pic>
        <p:nvPicPr>
          <p:cNvPr id="12" name="圖片 11">
            <a:extLst>
              <a:ext uri="{FF2B5EF4-FFF2-40B4-BE49-F238E27FC236}">
                <a16:creationId xmlns:a16="http://schemas.microsoft.com/office/drawing/2014/main" id="{AC50D58E-A947-6487-5743-19971935BE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62" y="2350981"/>
            <a:ext cx="2758755" cy="557621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C2355E70-866C-2F4E-EF4C-0CB219A669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162" y="3409906"/>
            <a:ext cx="2710657" cy="557621"/>
          </a:xfrm>
          <a:prstGeom prst="rect">
            <a:avLst/>
          </a:prstGeom>
        </p:spPr>
      </p:pic>
      <p:pic>
        <p:nvPicPr>
          <p:cNvPr id="16" name="圖片 15" descr="一張含有 字型, 印刷術, 白色, 文字 的圖片&#10;&#10;自動產生的描述">
            <a:extLst>
              <a:ext uri="{FF2B5EF4-FFF2-40B4-BE49-F238E27FC236}">
                <a16:creationId xmlns:a16="http://schemas.microsoft.com/office/drawing/2014/main" id="{889F0275-C791-D779-C0A2-1352AAAAC9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313683"/>
            <a:ext cx="3102640" cy="712769"/>
          </a:xfrm>
          <a:prstGeom prst="rect">
            <a:avLst/>
          </a:prstGeom>
        </p:spPr>
      </p:pic>
      <p:pic>
        <p:nvPicPr>
          <p:cNvPr id="18" name="圖片 17">
            <a:extLst>
              <a:ext uri="{FF2B5EF4-FFF2-40B4-BE49-F238E27FC236}">
                <a16:creationId xmlns:a16="http://schemas.microsoft.com/office/drawing/2014/main" id="{EF150655-96F1-9B3E-6558-33673FB625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5372608"/>
            <a:ext cx="1718942" cy="567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134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4AA3AE-74A8-2E27-5B2E-991146D477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045526-BE60-BC79-0234-EBEF343797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Approach – video conditioning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4523A9B-9DF5-0A13-0C1D-5795FD444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To accurately perform dynamic synthesis: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b="1" dirty="0"/>
              <a:t>High Level </a:t>
            </a:r>
            <a:r>
              <a:rPr lang="en-US" altLang="zh-TW" dirty="0"/>
              <a:t>(Infer the occluded regions, based on world knowledge as well as other observed frame.)</a:t>
            </a:r>
          </a:p>
          <a:p>
            <a:pPr marL="0" indent="0">
              <a:buNone/>
            </a:pPr>
            <a:r>
              <a:rPr lang="en-US" altLang="zh-TW" b="1" dirty="0"/>
              <a:t>Low Level </a:t>
            </a:r>
            <a:r>
              <a:rPr lang="en-US" altLang="zh-TW" dirty="0"/>
              <a:t>(Analyze the visible geometry</a:t>
            </a:r>
            <a:r>
              <a:rPr lang="zh-TW" altLang="en-US" dirty="0"/>
              <a:t>、</a:t>
            </a:r>
            <a:r>
              <a:rPr lang="en-US" altLang="zh-TW" dirty="0"/>
              <a:t>shapes</a:t>
            </a:r>
            <a:r>
              <a:rPr lang="zh-TW" altLang="en-US" dirty="0"/>
              <a:t>、</a:t>
            </a:r>
            <a:r>
              <a:rPr lang="en-US" altLang="zh-TW" dirty="0"/>
              <a:t>appearance.)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dirty="0"/>
              <a:t>of the input video required.</a:t>
            </a:r>
          </a:p>
        </p:txBody>
      </p:sp>
    </p:spTree>
    <p:extLst>
      <p:ext uri="{BB962C8B-B14F-4D97-AF65-F5344CB8AC3E}">
        <p14:creationId xmlns:p14="http://schemas.microsoft.com/office/powerpoint/2010/main" val="228004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DBC61A-4F21-B73F-D3DE-29E00272B9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64F4F4-7BA9-019F-F2F9-CE7F1E0FD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/>
              <a:t>Approach – video conditioning</a:t>
            </a:r>
            <a:endParaRPr lang="zh-TW" altLang="en-US" b="1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0876A2-6261-6801-518D-B31465191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41537"/>
            <a:ext cx="11167533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TW" dirty="0"/>
              <a:t>By SVD, </a:t>
            </a:r>
          </a:p>
          <a:p>
            <a:pPr marL="0" indent="0">
              <a:buNone/>
            </a:pPr>
            <a:r>
              <a:rPr lang="en-US" altLang="zh-TW" b="1" dirty="0"/>
              <a:t>First stream </a:t>
            </a:r>
            <a:r>
              <a:rPr lang="en-US" altLang="zh-TW" dirty="0"/>
              <a:t>calculates the CLIP embedding               of the incoming </a:t>
            </a:r>
          </a:p>
          <a:p>
            <a:pPr marL="0" indent="0">
              <a:buNone/>
            </a:pPr>
            <a:r>
              <a:rPr lang="en-US" altLang="zh-TW" dirty="0"/>
              <a:t>Image to </a:t>
            </a:r>
            <a:r>
              <a:rPr lang="en-US" altLang="zh-TW" dirty="0" err="1"/>
              <a:t>condiction</a:t>
            </a:r>
            <a:r>
              <a:rPr lang="en-US" altLang="zh-TW" dirty="0"/>
              <a:t> the U-net via cross attention.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r>
              <a:rPr lang="en-US" altLang="zh-TW" b="1" dirty="0"/>
              <a:t>Second stream </a:t>
            </a:r>
            <a:r>
              <a:rPr lang="en-US" altLang="zh-TW" dirty="0"/>
              <a:t>channel-concatenates the VAE-encoded image</a:t>
            </a:r>
          </a:p>
          <a:p>
            <a:pPr marL="0" indent="0">
              <a:buNone/>
            </a:pPr>
            <a:r>
              <a:rPr lang="en-US" altLang="zh-TW" dirty="0"/>
              <a:t>with all frames of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/>
          </a:p>
        </p:txBody>
      </p:sp>
      <p:pic>
        <p:nvPicPr>
          <p:cNvPr id="5" name="圖片 4" descr="一張含有 字型, 寫生, 白色, 圖形 的圖片&#10;&#10;自動產生的描述">
            <a:extLst>
              <a:ext uri="{FF2B5EF4-FFF2-40B4-BE49-F238E27FC236}">
                <a16:creationId xmlns:a16="http://schemas.microsoft.com/office/drawing/2014/main" id="{4020A97D-2A77-5949-6397-75957E927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731"/>
          <a:stretch/>
        </p:blipFill>
        <p:spPr>
          <a:xfrm>
            <a:off x="7611458" y="2658533"/>
            <a:ext cx="1066949" cy="511747"/>
          </a:xfrm>
          <a:prstGeom prst="rect">
            <a:avLst/>
          </a:prstGeom>
        </p:spPr>
      </p:pic>
      <p:pic>
        <p:nvPicPr>
          <p:cNvPr id="9" name="圖片 8" descr="一張含有 字型, 書法, 印刷術 的圖片&#10;&#10;自動產生的描述">
            <a:extLst>
              <a:ext uri="{FF2B5EF4-FFF2-40B4-BE49-F238E27FC236}">
                <a16:creationId xmlns:a16="http://schemas.microsoft.com/office/drawing/2014/main" id="{70A1277E-EAFC-5158-BE0F-B0A345259B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6303" y="4230667"/>
            <a:ext cx="536020" cy="409068"/>
          </a:xfrm>
          <a:prstGeom prst="rect">
            <a:avLst/>
          </a:prstGeom>
        </p:spPr>
      </p:pic>
      <p:pic>
        <p:nvPicPr>
          <p:cNvPr id="11" name="圖片 10" descr="一張含有 字型, 標誌, 符號, 白色 的圖片&#10;&#10;自動產生的描述">
            <a:extLst>
              <a:ext uri="{FF2B5EF4-FFF2-40B4-BE49-F238E27FC236}">
                <a16:creationId xmlns:a16="http://schemas.microsoft.com/office/drawing/2014/main" id="{B0BFEC06-A254-6A8D-EF2B-7BFD89D925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693" y="4639735"/>
            <a:ext cx="423297" cy="511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977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寬螢幕</PresentationFormat>
  <Paragraphs>73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佈景主題</vt:lpstr>
      <vt:lpstr>Generative Camera Dolly: Extreme Monocular Dynamic Novel View Synthesis</vt:lpstr>
      <vt:lpstr>Outline</vt:lpstr>
      <vt:lpstr>Introduction</vt:lpstr>
      <vt:lpstr>Introduction</vt:lpstr>
      <vt:lpstr>Relative work</vt:lpstr>
      <vt:lpstr>Approach</vt:lpstr>
      <vt:lpstr>Approach </vt:lpstr>
      <vt:lpstr>Approach – video conditioning</vt:lpstr>
      <vt:lpstr>Approach – video conditioning</vt:lpstr>
      <vt:lpstr>Approach – video conditioning</vt:lpstr>
      <vt:lpstr>Datasets</vt:lpstr>
      <vt:lpstr>Datasets</vt:lpstr>
      <vt:lpstr>Choice of camera trajectory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林懋 LIN MAO</dc:creator>
  <cp:lastModifiedBy>林懋 LIN MAO</cp:lastModifiedBy>
  <cp:revision>17</cp:revision>
  <dcterms:created xsi:type="dcterms:W3CDTF">2024-12-18T04:01:53Z</dcterms:created>
  <dcterms:modified xsi:type="dcterms:W3CDTF">2024-12-18T06:15:24Z</dcterms:modified>
</cp:coreProperties>
</file>