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58" r:id="rId3"/>
    <p:sldId id="259" r:id="rId4"/>
    <p:sldId id="269" r:id="rId5"/>
    <p:sldId id="260" r:id="rId6"/>
    <p:sldId id="297" r:id="rId7"/>
    <p:sldId id="261" r:id="rId8"/>
    <p:sldId id="271" r:id="rId9"/>
    <p:sldId id="270" r:id="rId10"/>
    <p:sldId id="272" r:id="rId11"/>
    <p:sldId id="281" r:id="rId12"/>
    <p:sldId id="262" r:id="rId13"/>
    <p:sldId id="263" r:id="rId14"/>
    <p:sldId id="264" r:id="rId15"/>
    <p:sldId id="274" r:id="rId16"/>
    <p:sldId id="276" r:id="rId17"/>
    <p:sldId id="277" r:id="rId18"/>
    <p:sldId id="278" r:id="rId19"/>
    <p:sldId id="279" r:id="rId20"/>
    <p:sldId id="280" r:id="rId21"/>
    <p:sldId id="291" r:id="rId22"/>
    <p:sldId id="292" r:id="rId23"/>
    <p:sldId id="282" r:id="rId24"/>
    <p:sldId id="275" r:id="rId25"/>
    <p:sldId id="284" r:id="rId26"/>
    <p:sldId id="283" r:id="rId27"/>
    <p:sldId id="285" r:id="rId28"/>
    <p:sldId id="286" r:id="rId29"/>
    <p:sldId id="287" r:id="rId30"/>
    <p:sldId id="295" r:id="rId31"/>
    <p:sldId id="293" r:id="rId32"/>
    <p:sldId id="294" r:id="rId33"/>
    <p:sldId id="296" r:id="rId34"/>
    <p:sldId id="289" r:id="rId35"/>
    <p:sldId id="290" r:id="rId36"/>
    <p:sldId id="288" r:id="rId37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ntent" id="{27DBF7A0-BA3F-4E03-A5C1-4249845E97B0}">
          <p14:sldIdLst>
            <p14:sldId id="256"/>
            <p14:sldId id="258"/>
          </p14:sldIdLst>
        </p14:section>
        <p14:section name="0. Overview" id="{9F91A512-6931-49A1-A3E3-AE0242C44264}">
          <p14:sldIdLst>
            <p14:sldId id="259"/>
          </p14:sldIdLst>
        </p14:section>
        <p14:section name="1. Introduction" id="{09316FAE-F157-40E7-9592-8091814D5C92}">
          <p14:sldIdLst>
            <p14:sldId id="269"/>
            <p14:sldId id="260"/>
            <p14:sldId id="297"/>
            <p14:sldId id="261"/>
            <p14:sldId id="271"/>
            <p14:sldId id="270"/>
            <p14:sldId id="272"/>
          </p14:sldIdLst>
        </p14:section>
        <p14:section name="2. Method" id="{61E67F76-D3C5-4841-951D-B759C5B22C6F}">
          <p14:sldIdLst>
            <p14:sldId id="281"/>
            <p14:sldId id="262"/>
            <p14:sldId id="263"/>
            <p14:sldId id="264"/>
            <p14:sldId id="274"/>
            <p14:sldId id="276"/>
            <p14:sldId id="277"/>
            <p14:sldId id="278"/>
            <p14:sldId id="279"/>
            <p14:sldId id="280"/>
            <p14:sldId id="291"/>
            <p14:sldId id="292"/>
          </p14:sldIdLst>
        </p14:section>
        <p14:section name="3. Experiment" id="{524BB292-05C9-4F8F-ACE2-15348A661A16}">
          <p14:sldIdLst>
            <p14:sldId id="282"/>
            <p14:sldId id="275"/>
            <p14:sldId id="284"/>
            <p14:sldId id="283"/>
            <p14:sldId id="285"/>
            <p14:sldId id="286"/>
            <p14:sldId id="287"/>
          </p14:sldIdLst>
        </p14:section>
        <p14:section name="4. Conclusion" id="{FA7A3D34-FDB8-46CA-A3D7-F014501D2D1F}">
          <p14:sldIdLst>
            <p14:sldId id="295"/>
            <p14:sldId id="293"/>
            <p14:sldId id="294"/>
            <p14:sldId id="296"/>
            <p14:sldId id="289"/>
            <p14:sldId id="290"/>
            <p14:sldId id="28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0606" autoAdjust="0"/>
  </p:normalViewPr>
  <p:slideViewPr>
    <p:cSldViewPr snapToGrid="0">
      <p:cViewPr varScale="1">
        <p:scale>
          <a:sx n="89" d="100"/>
          <a:sy n="89" d="100"/>
        </p:scale>
        <p:origin x="143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B39557-C7A9-44B2-8943-DE165746676E}" type="datetimeFigureOut">
              <a:rPr lang="zh-TW" altLang="en-US" smtClean="0"/>
              <a:t>2024/12/25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397823-012E-4979-BA0C-CBB48B9A0B5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40885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Grid Diffusion</a:t>
            </a:r>
          </a:p>
          <a:p>
            <a:endParaRPr lang="en-US" altLang="zh-TW" dirty="0"/>
          </a:p>
          <a:p>
            <a:r>
              <a:rPr lang="en-US" altLang="zh-TW" dirty="0"/>
              <a:t>CVPR2024</a:t>
            </a:r>
            <a:r>
              <a:rPr lang="zh-TW" altLang="en-US" dirty="0"/>
              <a:t> 提出一種新的影片的架構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97823-012E-4979-BA0C-CBB48B9A0B5D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12450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Consists of two main stage: </a:t>
            </a:r>
          </a:p>
          <a:p>
            <a:pPr marL="228600" indent="-228600">
              <a:buAutoNum type="arabicPeriod"/>
            </a:pPr>
            <a:r>
              <a:rPr lang="en-US" altLang="zh-TW" dirty="0"/>
              <a:t>Key grid image generation: generate a key grid image that represent video from text.</a:t>
            </a:r>
            <a:r>
              <a:rPr lang="zh-TW" altLang="en-US" dirty="0"/>
              <a:t> </a:t>
            </a:r>
            <a:r>
              <a:rPr lang="en-US" altLang="zh-TW" dirty="0"/>
              <a:t>(</a:t>
            </a:r>
            <a:r>
              <a:rPr lang="zh-TW" altLang="en-US" dirty="0"/>
              <a:t>可能是關鍵動作幀</a:t>
            </a:r>
            <a:r>
              <a:rPr lang="en-US" altLang="zh-TW" dirty="0"/>
              <a:t>)</a:t>
            </a:r>
          </a:p>
          <a:p>
            <a:pPr marL="228600" indent="-228600">
              <a:buAutoNum type="arabicPeriod"/>
            </a:pPr>
            <a:r>
              <a:rPr lang="en-US" altLang="zh-TW" dirty="0"/>
              <a:t>Autoregressive grid image interpolation: interpolate(</a:t>
            </a:r>
            <a:r>
              <a:rPr lang="zh-TW" altLang="en-US" dirty="0"/>
              <a:t>插值</a:t>
            </a:r>
            <a:r>
              <a:rPr lang="en-US" altLang="zh-TW" dirty="0"/>
              <a:t>) the generated key grid image to generate the whole video.</a:t>
            </a:r>
            <a:r>
              <a:rPr lang="zh-TW" altLang="en-US" dirty="0"/>
              <a:t> </a:t>
            </a:r>
            <a:r>
              <a:rPr lang="en-US" altLang="zh-TW" dirty="0"/>
              <a:t>(</a:t>
            </a:r>
            <a:r>
              <a:rPr lang="zh-TW" altLang="en-US" dirty="0"/>
              <a:t>去讓動作變化更合乎自然</a:t>
            </a:r>
            <a:r>
              <a:rPr lang="en-US" altLang="zh-TW" dirty="0"/>
              <a:t>)</a:t>
            </a:r>
          </a:p>
          <a:p>
            <a:pPr marL="228600" indent="-228600">
              <a:buAutoNum type="arabicPeriod"/>
            </a:pP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This framework enables generating high quality videos with fixed GPU size, and less training data than existing T2V model (</a:t>
            </a:r>
            <a:r>
              <a:rPr lang="en-US" altLang="zh-TW" dirty="0" err="1"/>
              <a:t>ImageVideo</a:t>
            </a:r>
            <a:r>
              <a:rPr lang="en-US" altLang="zh-TW" dirty="0"/>
              <a:t>, </a:t>
            </a:r>
            <a:r>
              <a:rPr lang="en-US" altLang="zh-TW" dirty="0" err="1"/>
              <a:t>VideoDiffusion</a:t>
            </a:r>
            <a:r>
              <a:rPr lang="en-US" altLang="zh-TW" dirty="0"/>
              <a:t>, </a:t>
            </a:r>
            <a:r>
              <a:rPr lang="en-US" altLang="zh-TW" dirty="0" err="1"/>
              <a:t>CogVideo</a:t>
            </a:r>
            <a:r>
              <a:rPr lang="en-US" altLang="zh-TW" dirty="0"/>
              <a:t>, </a:t>
            </a:r>
            <a:r>
              <a:rPr lang="en-US" altLang="zh-TW" dirty="0" err="1"/>
              <a:t>Videofusion</a:t>
            </a:r>
            <a:r>
              <a:rPr lang="en-US" altLang="zh-TW" dirty="0"/>
              <a:t>, Make-a-video, Godiva), and allow manipulating in the image dimension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97823-012E-4979-BA0C-CBB48B9A0B5D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45516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Frame: 512 x 512</a:t>
            </a:r>
          </a:p>
          <a:p>
            <a:r>
              <a:rPr lang="en-US" altLang="zh-TW" dirty="0"/>
              <a:t>Key Grid Image: 254 x 254</a:t>
            </a:r>
          </a:p>
          <a:p>
            <a:endParaRPr lang="en-US" altLang="zh-TW" dirty="0"/>
          </a:p>
          <a:p>
            <a:r>
              <a:rPr lang="en-US" altLang="zh-TW" dirty="0"/>
              <a:t>Fine-tune stable diffusion LAION-5B on 0.1 million samples of Webvid-10M</a:t>
            </a:r>
          </a:p>
          <a:p>
            <a:endParaRPr lang="en-US" altLang="zh-TW" dirty="0"/>
          </a:p>
          <a:p>
            <a:r>
              <a:rPr lang="en-US" altLang="zh-TW" dirty="0"/>
              <a:t>Key Grid:</a:t>
            </a:r>
            <a:r>
              <a:rPr lang="zh-TW" altLang="en-US" dirty="0"/>
              <a:t> 影片的關鍵幀並合成為一張含有四個格子的影片，理想下這些影片必須保持時間一致性。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訓練的方法是利用把影片也拆成幾個關鍵幀，然後使用</a:t>
            </a:r>
            <a:r>
              <a:rPr lang="en-US" altLang="zh-TW" dirty="0"/>
              <a:t>VAE</a:t>
            </a:r>
            <a:r>
              <a:rPr lang="zh-TW" altLang="en-US" dirty="0"/>
              <a:t>可以捕捉圖片全局空間性去重構影片的特性，要求這個模型可以達到依據文字去生成空間幀的效果。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97823-012E-4979-BA0C-CBB48B9A0B5D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0445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然而只有</a:t>
            </a:r>
            <a:r>
              <a:rPr lang="en-US" altLang="zh-TW" dirty="0"/>
              <a:t>4 frame</a:t>
            </a:r>
            <a:r>
              <a:rPr lang="zh-TW" altLang="en-US" dirty="0"/>
              <a:t>是遠遠不及生成影片的，代表需要有個方法可以去生成幀與幀之間的動作聯繫。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論文使用的是插值的方法，即對第一幀與第二幀之間生成中間幀。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97823-012E-4979-BA0C-CBB48B9A0B5D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23565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差值的模型被論文分成兩塊：一步差值與兩步差值。兩個模型是差不多的，推論過程會先做一步再做兩步差值。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97823-012E-4979-BA0C-CBB48B9A0B5D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95794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Channels in U-net architecture is expanded, as pre-trained on LAION-5B.</a:t>
            </a:r>
          </a:p>
          <a:p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Based on InstructPix2Pix approach, see section 3.2.1 on InstructPix2Pix paper.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訓練時是對影片進行訓練，一樣使用</a:t>
            </a:r>
            <a:r>
              <a:rPr lang="en-US" altLang="zh-TW" dirty="0"/>
              <a:t>VAE</a:t>
            </a:r>
            <a:r>
              <a:rPr lang="zh-TW" altLang="en-US" dirty="0"/>
              <a:t>。將影片的某連續四幀中的第二第三幀藏起來，讓模型去生成第二第三幀。</a:t>
            </a: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另外，為了讓模型可以學到文字與影片中的一些對應關係</a:t>
            </a:r>
            <a:r>
              <a:rPr lang="en-US" altLang="zh-TW" dirty="0"/>
              <a:t>(Conditioning)</a:t>
            </a:r>
            <a:r>
              <a:rPr lang="zh-TW" altLang="en-US" dirty="0"/>
              <a:t>，他們將</a:t>
            </a:r>
            <a:r>
              <a:rPr lang="en-US" altLang="zh-TW" dirty="0"/>
              <a:t>Masked</a:t>
            </a:r>
            <a:r>
              <a:rPr lang="zh-TW" altLang="en-US" dirty="0"/>
              <a:t> </a:t>
            </a:r>
            <a:r>
              <a:rPr lang="en-US" altLang="zh-TW" dirty="0"/>
              <a:t>Grid Image</a:t>
            </a:r>
            <a:r>
              <a:rPr lang="zh-TW" altLang="en-US" dirty="0"/>
              <a:t>的前四幀一同串接後餵入。這部分為參考</a:t>
            </a:r>
            <a:r>
              <a:rPr lang="en-US" altLang="zh-TW" dirty="0"/>
              <a:t>InstructPix2Pix</a:t>
            </a:r>
            <a:r>
              <a:rPr lang="zh-TW" altLang="en-US" dirty="0"/>
              <a:t>的方法。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97823-012E-4979-BA0C-CBB48B9A0B5D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0972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三個模型訓練完成後便可以開始進行推論。這邊我們用</a:t>
            </a:r>
            <a:r>
              <a:rPr lang="en-US" altLang="zh-TW" dirty="0"/>
              <a:t>M(1)</a:t>
            </a:r>
            <a:r>
              <a:rPr lang="zh-TW" altLang="en-US" dirty="0"/>
              <a:t>表示一步差值，</a:t>
            </a:r>
            <a:r>
              <a:rPr lang="en-US" altLang="zh-TW" dirty="0"/>
              <a:t>M(2)</a:t>
            </a:r>
            <a:r>
              <a:rPr lang="zh-TW" altLang="en-US" dirty="0"/>
              <a:t>表示二步差值。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97823-012E-4979-BA0C-CBB48B9A0B5D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44739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4 + 6 + 18 = 28</a:t>
            </a:r>
          </a:p>
          <a:p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首先流程中會先根據文字，用</a:t>
            </a:r>
            <a:r>
              <a:rPr lang="en-US" altLang="zh-TW" dirty="0"/>
              <a:t>Key Grid Image Generation Model</a:t>
            </a:r>
            <a:r>
              <a:rPr lang="zh-TW" altLang="en-US" dirty="0"/>
              <a:t>生成四個關鍵幀，然後餵入</a:t>
            </a:r>
            <a:r>
              <a:rPr lang="en-US" altLang="zh-TW" dirty="0"/>
              <a:t>M(1)</a:t>
            </a:r>
            <a:r>
              <a:rPr lang="zh-TW" altLang="en-US" dirty="0"/>
              <a:t>。這邊以</a:t>
            </a:r>
            <a:r>
              <a:rPr lang="en-US" altLang="zh-TW" dirty="0"/>
              <a:t>f1, f10, f19, f28</a:t>
            </a:r>
            <a:r>
              <a:rPr lang="zh-TW" altLang="en-US" dirty="0"/>
              <a:t>代稱。</a:t>
            </a: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再來一步差值中，會根據</a:t>
            </a:r>
            <a:r>
              <a:rPr lang="en-US" altLang="zh-TW" dirty="0"/>
              <a:t>f1, f10</a:t>
            </a:r>
            <a:r>
              <a:rPr lang="zh-TW" altLang="en-US" dirty="0"/>
              <a:t>間的空格，模型會生成</a:t>
            </a:r>
            <a:r>
              <a:rPr lang="en-US" altLang="zh-TW" dirty="0"/>
              <a:t>f4, f7</a:t>
            </a:r>
            <a:r>
              <a:rPr lang="zh-TW" altLang="en-US" dirty="0"/>
              <a:t>的幀並輸出。這樣原本的</a:t>
            </a:r>
            <a:r>
              <a:rPr lang="en-US" altLang="zh-TW" dirty="0"/>
              <a:t>4</a:t>
            </a:r>
            <a:r>
              <a:rPr lang="zh-TW" altLang="en-US" dirty="0"/>
              <a:t>幀就會變為共計</a:t>
            </a:r>
            <a:r>
              <a:rPr lang="en-US" altLang="zh-TW" dirty="0"/>
              <a:t>10</a:t>
            </a:r>
            <a:r>
              <a:rPr lang="zh-TW" altLang="en-US" dirty="0"/>
              <a:t>幀。</a:t>
            </a: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二步差值中，</a:t>
            </a:r>
            <a:r>
              <a:rPr lang="en-US" altLang="zh-TW" dirty="0"/>
              <a:t>M(1)</a:t>
            </a:r>
            <a:r>
              <a:rPr lang="zh-TW" altLang="en-US" dirty="0"/>
              <a:t>生成的</a:t>
            </a:r>
            <a:r>
              <a:rPr lang="en-US" altLang="zh-TW" dirty="0"/>
              <a:t>f4, f7</a:t>
            </a:r>
            <a:r>
              <a:rPr lang="zh-TW" altLang="en-US" dirty="0"/>
              <a:t>被作為輸入餵進去</a:t>
            </a:r>
            <a:r>
              <a:rPr lang="en-US" altLang="zh-TW" dirty="0"/>
              <a:t>M(2)</a:t>
            </a:r>
            <a:r>
              <a:rPr lang="zh-TW" altLang="en-US" dirty="0"/>
              <a:t>，使其可以產生更細部的</a:t>
            </a:r>
            <a:r>
              <a:rPr lang="en-US" altLang="zh-TW" dirty="0"/>
              <a:t>f2, f3</a:t>
            </a:r>
            <a:r>
              <a:rPr lang="zh-TW" altLang="en-US" dirty="0"/>
              <a:t>幀。組合起來就變成</a:t>
            </a:r>
            <a:r>
              <a:rPr lang="en-US" altLang="zh-TW" dirty="0"/>
              <a:t>28</a:t>
            </a:r>
            <a:r>
              <a:rPr lang="zh-TW" altLang="en-US" dirty="0"/>
              <a:t>幀的影片。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97823-012E-4979-BA0C-CBB48B9A0B5D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297305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這個流程可以生成長影片。如果要生成多餘</a:t>
            </a:r>
            <a:r>
              <a:rPr lang="en-US" altLang="zh-TW" dirty="0"/>
              <a:t>28</a:t>
            </a:r>
            <a:r>
              <a:rPr lang="zh-TW" altLang="en-US" dirty="0"/>
              <a:t>幀的影片，需要去訓練一個可以預測下一個</a:t>
            </a:r>
            <a:r>
              <a:rPr lang="en-US" altLang="zh-TW" dirty="0"/>
              <a:t>Key Grid Image</a:t>
            </a:r>
            <a:r>
              <a:rPr lang="zh-TW" altLang="en-US" dirty="0"/>
              <a:t>的模型，並將原</a:t>
            </a:r>
            <a:r>
              <a:rPr lang="en-US" altLang="zh-TW" dirty="0"/>
              <a:t>Key Grid Image</a:t>
            </a:r>
            <a:r>
              <a:rPr lang="zh-TW" altLang="en-US" dirty="0"/>
              <a:t>作為輸入。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這樣只要做同樣的流程就可以以</a:t>
            </a:r>
            <a:r>
              <a:rPr lang="en-US" altLang="zh-TW" dirty="0"/>
              <a:t>28</a:t>
            </a:r>
            <a:r>
              <a:rPr lang="zh-TW" altLang="en-US" dirty="0"/>
              <a:t> </a:t>
            </a:r>
            <a:r>
              <a:rPr lang="en-US" altLang="zh-TW" dirty="0"/>
              <a:t>+</a:t>
            </a:r>
            <a:r>
              <a:rPr lang="zh-TW" altLang="en-US" dirty="0"/>
              <a:t> </a:t>
            </a:r>
            <a:r>
              <a:rPr lang="en-US" altLang="zh-TW" dirty="0"/>
              <a:t>28</a:t>
            </a:r>
            <a:r>
              <a:rPr lang="zh-TW" altLang="en-US" dirty="0"/>
              <a:t>這樣子生成長影片。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97823-012E-4979-BA0C-CBB48B9A0B5D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156784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由於這個模型本質是一個</a:t>
            </a:r>
            <a:r>
              <a:rPr lang="en-US" altLang="zh-TW" dirty="0"/>
              <a:t>T2I</a:t>
            </a:r>
            <a:r>
              <a:rPr lang="zh-TW" altLang="en-US" dirty="0"/>
              <a:t>模型，所以可以對模型使用</a:t>
            </a:r>
            <a:r>
              <a:rPr lang="en-US" altLang="zh-TW" dirty="0"/>
              <a:t>Image Method</a:t>
            </a:r>
            <a:r>
              <a:rPr lang="zh-TW" altLang="en-US" dirty="0"/>
              <a:t>進行操作。比如增加物件，風格化等等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此外如果想要更高畫質也可以採用更高畫質的模型</a:t>
            </a:r>
            <a:r>
              <a:rPr lang="en-US" altLang="zh-TW" dirty="0"/>
              <a:t>(</a:t>
            </a:r>
            <a:r>
              <a:rPr lang="zh-TW" altLang="en-US" dirty="0"/>
              <a:t>論文採用 </a:t>
            </a:r>
            <a:r>
              <a:rPr lang="en-US" altLang="zh-TW" dirty="0"/>
              <a:t>LAION-5B)</a:t>
            </a:r>
            <a:r>
              <a:rPr lang="zh-TW" altLang="en-US" dirty="0"/>
              <a:t>，如</a:t>
            </a:r>
            <a:r>
              <a:rPr lang="en-US" altLang="zh-TW" dirty="0"/>
              <a:t>SD-XL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97823-012E-4979-BA0C-CBB48B9A0B5D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837900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短影片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97823-012E-4979-BA0C-CBB48B9A0B5D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46027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97823-012E-4979-BA0C-CBB48B9A0B5D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411297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長影片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97823-012E-4979-BA0C-CBB48B9A0B5D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31320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MSR-VTT: Video Captioning</a:t>
            </a:r>
          </a:p>
          <a:p>
            <a:r>
              <a:rPr lang="en-US" altLang="zh-TW" dirty="0"/>
              <a:t>UCF-101: Video Categorizing</a:t>
            </a:r>
          </a:p>
          <a:p>
            <a:endParaRPr lang="en-US" altLang="zh-TW" dirty="0"/>
          </a:p>
          <a:p>
            <a:r>
              <a:rPr lang="en-US" altLang="zh-TW" dirty="0"/>
              <a:t>IS: Inception Score evaluate quality and variety of picture</a:t>
            </a:r>
          </a:p>
          <a:p>
            <a:r>
              <a:rPr lang="en-US" altLang="zh-TW" dirty="0"/>
              <a:t>FVD: </a:t>
            </a:r>
            <a:r>
              <a:rPr lang="en-US" altLang="zh-TW" dirty="0" err="1"/>
              <a:t>Frechet</a:t>
            </a:r>
            <a:r>
              <a:rPr lang="en-US" altLang="zh-TW" dirty="0"/>
              <a:t> Video Distance, distance on feature level &lt;-&gt; FID</a:t>
            </a:r>
          </a:p>
          <a:p>
            <a:r>
              <a:rPr lang="en-US" altLang="zh-TW" dirty="0"/>
              <a:t>CLIPSIM: Evaluate correlation between prompt and video</a:t>
            </a:r>
          </a:p>
          <a:p>
            <a:endParaRPr lang="en-US" altLang="zh-TW" dirty="0"/>
          </a:p>
          <a:p>
            <a:r>
              <a:rPr lang="zh-TW" altLang="en-US" dirty="0"/>
              <a:t>在定量分析中，可以看到在訓練資料量比較少的情況下，在對影片進行</a:t>
            </a:r>
            <a:r>
              <a:rPr lang="en-US" altLang="zh-TW" dirty="0"/>
              <a:t>Prompt</a:t>
            </a:r>
            <a:r>
              <a:rPr lang="zh-TW" altLang="en-US" dirty="0"/>
              <a:t>配對、對影片進行分類等任務下，該模型都有比較好的成果。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97823-012E-4979-BA0C-CBB48B9A0B5D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47925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28BAA1-DECB-AAD2-4118-C03CF82BBB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9EF8B7CE-C0D9-377C-F224-C86BDF08CA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365FA999-2C41-412A-29E4-926E6750D6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MSR-VTT: Video Captioning</a:t>
            </a:r>
          </a:p>
          <a:p>
            <a:r>
              <a:rPr lang="en-US" altLang="zh-TW" dirty="0"/>
              <a:t>UCF-101: Video Categorizing</a:t>
            </a:r>
          </a:p>
          <a:p>
            <a:endParaRPr lang="en-US" altLang="zh-TW" dirty="0"/>
          </a:p>
          <a:p>
            <a:r>
              <a:rPr lang="en-US" altLang="zh-TW" dirty="0"/>
              <a:t>IS: Inception Score evaluate quality and variety of picture</a:t>
            </a:r>
          </a:p>
          <a:p>
            <a:r>
              <a:rPr lang="en-US" altLang="zh-TW" dirty="0"/>
              <a:t>FVD: </a:t>
            </a:r>
            <a:r>
              <a:rPr lang="en-US" altLang="zh-TW" dirty="0" err="1"/>
              <a:t>Frechet</a:t>
            </a:r>
            <a:r>
              <a:rPr lang="en-US" altLang="zh-TW" dirty="0"/>
              <a:t> Video Distance, distance on feature level &lt;-&gt; FID</a:t>
            </a:r>
          </a:p>
          <a:p>
            <a:r>
              <a:rPr lang="en-US" altLang="zh-TW" dirty="0"/>
              <a:t>CLIPSIM: Evaluate correlation between prompt and video</a:t>
            </a:r>
          </a:p>
          <a:p>
            <a:endParaRPr lang="en-US" altLang="zh-TW" dirty="0"/>
          </a:p>
          <a:p>
            <a:r>
              <a:rPr lang="zh-TW" altLang="en-US" dirty="0"/>
              <a:t>在較多</a:t>
            </a:r>
            <a:r>
              <a:rPr lang="en-US" altLang="zh-TW" dirty="0"/>
              <a:t>frame</a:t>
            </a:r>
            <a:r>
              <a:rPr lang="zh-TW" altLang="en-US" dirty="0"/>
              <a:t>的任務下，</a:t>
            </a:r>
            <a:r>
              <a:rPr lang="en-US" altLang="zh-TW" dirty="0"/>
              <a:t>64frame</a:t>
            </a:r>
            <a:r>
              <a:rPr lang="zh-TW" altLang="en-US" dirty="0"/>
              <a:t>仍高出</a:t>
            </a:r>
            <a:r>
              <a:rPr lang="en-US" altLang="zh-TW" dirty="0" err="1"/>
              <a:t>VideoFusion</a:t>
            </a:r>
            <a:r>
              <a:rPr lang="en-US" altLang="zh-TW" dirty="0"/>
              <a:t>, </a:t>
            </a:r>
            <a:r>
              <a:rPr lang="en-US" altLang="zh-TW" dirty="0" err="1"/>
              <a:t>FreeNoise</a:t>
            </a:r>
            <a:r>
              <a:rPr lang="zh-TW" altLang="en-US" dirty="0"/>
              <a:t>等模型。然而在</a:t>
            </a:r>
            <a:r>
              <a:rPr lang="en-US" altLang="zh-TW" dirty="0"/>
              <a:t>128frame</a:t>
            </a:r>
            <a:r>
              <a:rPr lang="zh-TW" altLang="en-US" dirty="0"/>
              <a:t>下在</a:t>
            </a:r>
            <a:r>
              <a:rPr lang="en-US" altLang="zh-TW" dirty="0"/>
              <a:t>CLIPSIM</a:t>
            </a:r>
            <a:r>
              <a:rPr lang="zh-TW" altLang="en-US" dirty="0"/>
              <a:t>下比</a:t>
            </a:r>
            <a:r>
              <a:rPr lang="en-US" altLang="zh-TW" dirty="0" err="1"/>
              <a:t>FreeNoise</a:t>
            </a:r>
            <a:r>
              <a:rPr lang="zh-TW" altLang="en-US" dirty="0"/>
              <a:t>略遜一籌。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588B5D2-AD47-EAAC-1AAE-C95ABA13D5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97823-012E-4979-BA0C-CBB48B9A0B5D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43544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Compare with </a:t>
            </a:r>
            <a:r>
              <a:rPr lang="en-US" altLang="zh-TW" dirty="0" err="1"/>
              <a:t>VideoFusion</a:t>
            </a:r>
            <a:r>
              <a:rPr lang="en-US" altLang="zh-TW" dirty="0"/>
              <a:t>, </a:t>
            </a:r>
            <a:r>
              <a:rPr lang="en-US" altLang="zh-TW" dirty="0" err="1"/>
              <a:t>VideoCrafter</a:t>
            </a:r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TM: Text Matching</a:t>
            </a:r>
          </a:p>
          <a:p>
            <a:r>
              <a:rPr lang="en-US" altLang="zh-TW" dirty="0"/>
              <a:t>VQ: Video Quality</a:t>
            </a:r>
          </a:p>
          <a:p>
            <a:r>
              <a:rPr lang="en-US" altLang="zh-TW" dirty="0"/>
              <a:t>TC: Temporal Consistent</a:t>
            </a:r>
          </a:p>
          <a:p>
            <a:r>
              <a:rPr lang="en-US" altLang="zh-TW" dirty="0"/>
              <a:t>MQ: Motion Quality</a:t>
            </a:r>
          </a:p>
          <a:p>
            <a:endParaRPr lang="en-US" altLang="zh-TW" dirty="0"/>
          </a:p>
          <a:p>
            <a:r>
              <a:rPr lang="zh-TW" altLang="en-US" dirty="0"/>
              <a:t>在定性分析中，該模型可以生成較多的影片動作與細節。此外透過</a:t>
            </a:r>
            <a:r>
              <a:rPr lang="en-US" altLang="zh-TW" dirty="0"/>
              <a:t>Human Evaluation</a:t>
            </a:r>
            <a:r>
              <a:rPr lang="zh-TW" altLang="en-US" dirty="0"/>
              <a:t>的方式對兩個模型生成的結果進行評分。雖然使用較少的訓練資料，但保持著較高的時間一致性與動作品質。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97823-012E-4979-BA0C-CBB48B9A0B5D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321100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948A54-B573-468B-C25D-D4B17DA47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05CB9A9C-5851-34CD-61AE-6A0D8F8996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C7B33E05-C9B9-49B8-CD45-4AF3DE26C6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Compare with </a:t>
            </a:r>
            <a:r>
              <a:rPr lang="en-US" altLang="zh-TW" dirty="0" err="1"/>
              <a:t>VideoFusion</a:t>
            </a:r>
            <a:r>
              <a:rPr lang="en-US" altLang="zh-TW" dirty="0"/>
              <a:t>, </a:t>
            </a:r>
            <a:r>
              <a:rPr lang="en-US" altLang="zh-TW" dirty="0" err="1"/>
              <a:t>FreeNoise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模型在較高的幀數也可以保持</a:t>
            </a:r>
            <a:r>
              <a:rPr lang="en-US" altLang="zh-TW" dirty="0"/>
              <a:t>TC</a:t>
            </a:r>
            <a:r>
              <a:rPr lang="zh-TW" altLang="en-US" dirty="0"/>
              <a:t>與</a:t>
            </a:r>
            <a:r>
              <a:rPr lang="en-US" altLang="zh-TW" dirty="0"/>
              <a:t>MQ</a:t>
            </a:r>
            <a:r>
              <a:rPr lang="zh-TW" altLang="en-US" dirty="0"/>
              <a:t>。而</a:t>
            </a:r>
            <a:r>
              <a:rPr lang="en-US" altLang="zh-TW" dirty="0" err="1"/>
              <a:t>VideoFusion</a:t>
            </a:r>
            <a:r>
              <a:rPr lang="zh-TW" altLang="en-US" dirty="0"/>
              <a:t>在超過</a:t>
            </a:r>
            <a:r>
              <a:rPr lang="en-US" altLang="zh-TW" dirty="0"/>
              <a:t>16</a:t>
            </a:r>
            <a:r>
              <a:rPr lang="zh-TW" altLang="en-US" dirty="0"/>
              <a:t>幀以上時開始生成背景噪音或者較單調的動作變化。可能是因為訓練幀數與推論幀數不同導致。</a:t>
            </a:r>
            <a:endParaRPr lang="en-US" altLang="zh-TW" dirty="0"/>
          </a:p>
          <a:p>
            <a:r>
              <a:rPr lang="en-US" altLang="zh-TW" dirty="0" err="1"/>
              <a:t>FreeNoise</a:t>
            </a:r>
            <a:r>
              <a:rPr lang="zh-TW" altLang="en-US" dirty="0"/>
              <a:t>在</a:t>
            </a:r>
            <a:r>
              <a:rPr lang="en-US" altLang="zh-TW" dirty="0"/>
              <a:t>25</a:t>
            </a:r>
            <a:r>
              <a:rPr lang="zh-TW" altLang="en-US" dirty="0"/>
              <a:t>幀以上比較常生成靜態動作，而我們的模型則可以生成較多的動態動作。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B994A92-A70D-8F2B-A883-B361006367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97823-012E-4979-BA0C-CBB48B9A0B5D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88294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0BB3FC-853F-A377-1801-E810121E6A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6F9F1229-0125-B542-2214-6ED5582726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DAF628F8-AD35-9BAB-71A0-0E73DED577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Add some detail by feeding input image</a:t>
            </a:r>
          </a:p>
          <a:p>
            <a:endParaRPr lang="en-US" altLang="zh-TW" dirty="0"/>
          </a:p>
          <a:p>
            <a:r>
              <a:rPr lang="zh-TW" altLang="en-US" dirty="0"/>
              <a:t>因為本質此模型是將</a:t>
            </a:r>
            <a:r>
              <a:rPr lang="en-US" altLang="zh-TW" dirty="0"/>
              <a:t>T2V</a:t>
            </a:r>
            <a:r>
              <a:rPr lang="zh-TW" altLang="en-US" dirty="0"/>
              <a:t>降維成</a:t>
            </a:r>
            <a:r>
              <a:rPr lang="en-US" altLang="zh-TW" dirty="0"/>
              <a:t>T2I</a:t>
            </a:r>
            <a:r>
              <a:rPr lang="zh-TW" altLang="en-US" dirty="0"/>
              <a:t>去做操作，模型可以輕鬆地去操縱影片生成。</a:t>
            </a:r>
            <a:endParaRPr lang="en-US" altLang="zh-TW" dirty="0"/>
          </a:p>
          <a:p>
            <a:r>
              <a:rPr lang="zh-TW" altLang="en-US" dirty="0"/>
              <a:t>比如對上面的城堡添加煙火背景，對下面的湖添加氣候變化，改變視角等等等。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F7FF065-7990-67D2-2935-D499117723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97823-012E-4979-BA0C-CBB48B9A0B5D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79883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86FBF3-DCD1-DF71-933F-EC995B97D9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DB7CC390-C089-9590-A7FC-C4B42DD5EF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DD960E99-5E35-92C7-7865-AD40CCB770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在利用</a:t>
            </a:r>
            <a:r>
              <a:rPr lang="en-US" altLang="zh-TW" dirty="0"/>
              <a:t>GPU</a:t>
            </a:r>
            <a:r>
              <a:rPr lang="zh-TW" altLang="en-US" dirty="0"/>
              <a:t>記憶體效率上，由於我們對影片的時間進行了降維處理，拆分成</a:t>
            </a:r>
            <a:r>
              <a:rPr lang="en-US" altLang="zh-TW" dirty="0"/>
              <a:t>28+28</a:t>
            </a:r>
            <a:r>
              <a:rPr lang="zh-TW" altLang="en-US" dirty="0"/>
              <a:t>幀處理，所以相比於一次產出</a:t>
            </a:r>
            <a:r>
              <a:rPr lang="en-US" altLang="zh-TW" dirty="0"/>
              <a:t>512</a:t>
            </a:r>
            <a:r>
              <a:rPr lang="zh-TW" altLang="en-US" dirty="0"/>
              <a:t>幀的模型需要耗掉</a:t>
            </a:r>
            <a:r>
              <a:rPr lang="en-US" altLang="zh-TW" dirty="0"/>
              <a:t>5</a:t>
            </a:r>
            <a:r>
              <a:rPr lang="zh-TW" altLang="en-US" dirty="0"/>
              <a:t>萬</a:t>
            </a:r>
            <a:r>
              <a:rPr lang="en-US" altLang="zh-TW" dirty="0"/>
              <a:t>MB</a:t>
            </a:r>
            <a:r>
              <a:rPr lang="zh-TW" altLang="en-US" dirty="0"/>
              <a:t>的記憶體，這個模型顯得更為有效率。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在時間效率上，</a:t>
            </a:r>
            <a:r>
              <a:rPr lang="en-US" altLang="zh-TW" dirty="0" err="1"/>
              <a:t>FreeNoise</a:t>
            </a:r>
            <a:r>
              <a:rPr lang="zh-TW" altLang="en-US" dirty="0"/>
              <a:t>平均用掉</a:t>
            </a:r>
            <a:r>
              <a:rPr lang="en-US" altLang="zh-TW" dirty="0"/>
              <a:t>1.68(64)~1.62(128)</a:t>
            </a:r>
            <a:r>
              <a:rPr lang="zh-TW" altLang="en-US" dirty="0"/>
              <a:t>秒處理每幀，我們的模型需要</a:t>
            </a:r>
            <a:r>
              <a:rPr lang="en-US" altLang="zh-TW" dirty="0"/>
              <a:t>1.71(64)~1.76(128)</a:t>
            </a:r>
            <a:r>
              <a:rPr lang="zh-TW" altLang="en-US" dirty="0"/>
              <a:t>秒。這代表我們的模型在保有推論時間競爭力下，消耗的</a:t>
            </a:r>
            <a:r>
              <a:rPr lang="en-US" altLang="zh-TW" dirty="0"/>
              <a:t>GPU</a:t>
            </a:r>
            <a:r>
              <a:rPr lang="zh-TW" altLang="en-US" dirty="0"/>
              <a:t>記憶體則比</a:t>
            </a:r>
            <a:r>
              <a:rPr lang="en-US" altLang="zh-TW" dirty="0" err="1"/>
              <a:t>FreeNoise</a:t>
            </a:r>
            <a:r>
              <a:rPr lang="zh-TW" altLang="en-US" dirty="0"/>
              <a:t>少一大截。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16A48BB-EA74-B7D3-6B8D-7E6CC77A85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97823-012E-4979-BA0C-CBB48B9A0B5D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797055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會反覆恆跳，有可能是因為</a:t>
            </a:r>
            <a:r>
              <a:rPr lang="en-US" altLang="zh-TW" dirty="0"/>
              <a:t>Keyframe</a:t>
            </a:r>
            <a:r>
              <a:rPr lang="zh-TW" altLang="en-US" dirty="0"/>
              <a:t>的關係。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97823-012E-4979-BA0C-CBB48B9A0B5D}" type="slidenum">
              <a:rPr lang="zh-TW" altLang="en-US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37609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8FD32D-13A0-F01C-E279-819DF2E11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6C660B10-AC48-D657-19D9-C786E49A78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129543FB-0DFF-66B0-42E4-3F5F683B86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A6F8B4B-0CF5-9288-1F50-CE3DCD496C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97823-012E-4979-BA0C-CBB48B9A0B5D}" type="slidenum">
              <a:rPr lang="zh-TW" altLang="en-US" smtClean="0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601838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97823-012E-4979-BA0C-CBB48B9A0B5D}" type="slidenum">
              <a:rPr lang="zh-TW" altLang="en-US" smtClean="0"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2130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Some Experience Result.</a:t>
            </a:r>
          </a:p>
          <a:p>
            <a:endParaRPr lang="en-US" altLang="zh-TW" dirty="0"/>
          </a:p>
          <a:p>
            <a:r>
              <a:rPr lang="zh-TW" altLang="en-US" dirty="0"/>
              <a:t>可以看到能生成一個有連續動作的影片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97823-012E-4979-BA0C-CBB48B9A0B5D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15122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提出新的影片生成架構，可以減少時間維度的消耗，使</a:t>
            </a:r>
            <a:r>
              <a:rPr lang="en-US" altLang="zh-TW" dirty="0"/>
              <a:t>GPU</a:t>
            </a:r>
            <a:r>
              <a:rPr lang="zh-TW" altLang="en-US" dirty="0"/>
              <a:t>記憶體消耗與資料集需求不會到那麼高。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分為三個部分：</a:t>
            </a:r>
            <a:endParaRPr lang="en-US" altLang="zh-TW" dirty="0"/>
          </a:p>
          <a:p>
            <a:r>
              <a:rPr lang="zh-TW" altLang="en-US" dirty="0"/>
              <a:t>第一個部分將影片視為連續性的圖片，並提取關鍵幀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第二個部分和第三個部分為對關鍵幀進行插值。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97823-012E-4979-BA0C-CBB48B9A0B5D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441360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E65DAA-7B4E-A7B6-2019-30439E2686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E6104655-38D7-0031-3771-F6C3745D01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2E759C65-B221-2B83-F9AD-CDE9A36F7A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InstructPix2Pix</a:t>
            </a:r>
            <a:r>
              <a:rPr lang="zh-TW" altLang="en-US" dirty="0"/>
              <a:t>可以讓人利用指令對圖像進行編輯。</a:t>
            </a:r>
            <a:endParaRPr lang="en-US" altLang="zh-TW" dirty="0"/>
          </a:p>
          <a:p>
            <a:endParaRPr lang="en-US" altLang="zh-TW" dirty="0"/>
          </a:p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https://arxiv.org/pdf/2211.09800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7298BF7-E753-6927-5EB9-A7CB5F0E1C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97823-012E-4979-BA0C-CBB48B9A0B5D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630025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Expand a diffusion-based T2I model (DALLE2) to T2V by leveraging(</a:t>
            </a:r>
            <a:r>
              <a:rPr lang="zh-TW" altLang="en-US" dirty="0"/>
              <a:t>利用</a:t>
            </a:r>
            <a:r>
              <a:rPr lang="en-US" altLang="zh-TW" dirty="0"/>
              <a:t>) joint text-image priors(</a:t>
            </a:r>
            <a:r>
              <a:rPr lang="zh-TW" altLang="en-US" dirty="0"/>
              <a:t>文本</a:t>
            </a:r>
            <a:r>
              <a:rPr lang="en-US" altLang="zh-TW" dirty="0"/>
              <a:t>-</a:t>
            </a:r>
            <a:r>
              <a:rPr lang="zh-TW" altLang="en-US" dirty="0"/>
              <a:t>影像聯合先驗，考慮文本與影像的語意關係</a:t>
            </a:r>
            <a:r>
              <a:rPr lang="en-US" altLang="zh-TW" dirty="0"/>
              <a:t>).</a:t>
            </a:r>
          </a:p>
          <a:p>
            <a:endParaRPr lang="en-US" altLang="zh-TW" dirty="0"/>
          </a:p>
          <a:p>
            <a:r>
              <a:rPr lang="en-US" altLang="zh-TW" dirty="0"/>
              <a:t>https://arxiv.org/pdf/2209.14792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97823-012E-4979-BA0C-CBB48B9A0B5D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84561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It trains image and video jointly. With 3D U-Net diffusion model architecture.</a:t>
            </a:r>
          </a:p>
          <a:p>
            <a:endParaRPr lang="en-US" altLang="zh-TW" dirty="0"/>
          </a:p>
          <a:p>
            <a:r>
              <a:rPr lang="en-US" altLang="zh-TW" dirty="0"/>
              <a:t>https://arxiv.org/pdf/2204.03458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97823-012E-4979-BA0C-CBB48B9A0B5D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37900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It generates video by shifting the spatial U-Net feature map forward and backward to ensure temporal coherence</a:t>
            </a:r>
          </a:p>
          <a:p>
            <a:endParaRPr lang="en-US" altLang="zh-TW" dirty="0"/>
          </a:p>
          <a:p>
            <a:r>
              <a:rPr lang="en-US" altLang="zh-TW" dirty="0"/>
              <a:t>https://arxiv.org/pdf/2304.08477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97823-012E-4979-BA0C-CBB48B9A0B5D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090520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E52E2E-D524-B2A8-98A7-48D3C15202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3C5EB6AC-8EB6-2102-3D33-21F64A401C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4AE1DD79-CE55-C8C1-B3C2-A5D66EC59E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It extends T2I model into a 3D dimension and fine-tune a pre-trained diffusion model, and it utilizes a noise prior(</a:t>
            </a:r>
            <a:r>
              <a:rPr lang="zh-TW" altLang="en-US" dirty="0"/>
              <a:t>噪聲先驗</a:t>
            </a:r>
            <a:r>
              <a:rPr lang="en-US" altLang="zh-TW" dirty="0"/>
              <a:t>) and a pre-trained </a:t>
            </a:r>
            <a:r>
              <a:rPr lang="en-US" altLang="zh-TW" dirty="0" err="1"/>
              <a:t>eDiff</a:t>
            </a:r>
            <a:r>
              <a:rPr lang="en-US" altLang="zh-TW" dirty="0"/>
              <a:t>-I model for generating videos</a:t>
            </a:r>
          </a:p>
          <a:p>
            <a:endParaRPr lang="en-US" altLang="zh-TW" dirty="0"/>
          </a:p>
          <a:p>
            <a:r>
              <a:rPr lang="en-US" altLang="zh-TW" dirty="0"/>
              <a:t>https://arxiv.org/pdf/2305.10474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0379FD4-2867-59F4-16CB-974FA55E75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97823-012E-4979-BA0C-CBB48B9A0B5D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0544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D4EB531-A072-63FB-033A-58ECA282E2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92905871-4DC3-4FE8-5AB0-57F1618FB1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A6EF165-F0EF-D9D5-87FC-8E2EE6DE0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7F155-0233-4E68-B7AC-D4ED6094368B}" type="datetimeFigureOut">
              <a:rPr lang="zh-TW" altLang="en-US" smtClean="0"/>
              <a:t>2024/12/25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136B7F6-2905-F0F2-FE5F-9092F84A7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D071AC3-3A15-292C-2A30-D83B23D14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EDB7F-92FB-49A2-BB3A-72D57B07E2E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36232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20BFF30-26E1-499C-D9DC-F6DED3E49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4CC5B69D-C6DC-9B7D-8DA5-900B294E20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5B87FB0-ADB5-226B-521D-28220C0A0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7F155-0233-4E68-B7AC-D4ED6094368B}" type="datetimeFigureOut">
              <a:rPr lang="zh-TW" altLang="en-US" smtClean="0"/>
              <a:t>2024/12/25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5FB9EB9-B79B-839E-DDDC-C188889F0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36BED60-4F51-984D-50DD-8957F3D4C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EDB7F-92FB-49A2-BB3A-72D57B07E2E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18699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7E9AFAA5-F5AB-B6CF-E450-307E73F23E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75A45CB7-BF48-5C81-FEDC-16FF2A3CBD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FD9D0B1-D665-FC50-A46C-41D89F2A8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7F155-0233-4E68-B7AC-D4ED6094368B}" type="datetimeFigureOut">
              <a:rPr lang="zh-TW" altLang="en-US" smtClean="0"/>
              <a:t>2024/12/25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43566B2-7925-07E6-BA8E-79C3FF9DC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69B9BBF-5487-9F93-63CD-DC6A6A1C6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EDB7F-92FB-49A2-BB3A-72D57B07E2E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8857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1A8917C-3FBA-152A-FEA3-EF88A0CA5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D7D99B5-38E4-172A-E4CC-CD753F194F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436EDB8-F7A3-F6DC-CABB-DB57A0650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7F155-0233-4E68-B7AC-D4ED6094368B}" type="datetimeFigureOut">
              <a:rPr lang="zh-TW" altLang="en-US" smtClean="0"/>
              <a:t>2024/12/25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35DD609-EB92-DEC8-DD58-79C57CF54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1DDE046-264D-A682-523D-8837C5879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EDB7F-92FB-49A2-BB3A-72D57B07E2E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0020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959AF9C-62CC-5776-EE7D-8AD3337A5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E75035E-F9CD-4AC4-4130-62DA4599E2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94B7711-6470-34C5-3D03-B1E42ED01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7F155-0233-4E68-B7AC-D4ED6094368B}" type="datetimeFigureOut">
              <a:rPr lang="zh-TW" altLang="en-US" smtClean="0"/>
              <a:t>2024/12/25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039DF14-C673-54C3-CFED-FB1F2E0FD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BB7A1B3-991F-2EAC-EE8B-3533D2E79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EDB7F-92FB-49A2-BB3A-72D57B07E2E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39002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980C77F-FD8D-E660-76E5-2FF8B2FD2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6A9A255-08BE-1106-0CAA-7E219E5DF2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D27015C0-0710-0721-5B57-563AAFB326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A37A622-A57E-9530-A321-2BE19BD60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7F155-0233-4E68-B7AC-D4ED6094368B}" type="datetimeFigureOut">
              <a:rPr lang="zh-TW" altLang="en-US" smtClean="0"/>
              <a:t>2024/12/25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6996FC7F-AAB1-D4CA-1781-C2A1D66AA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C3C718E-1A65-A677-5AFF-EBAC36C54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EDB7F-92FB-49A2-BB3A-72D57B07E2E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8385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9A982C8-13D7-846A-1002-5CDC02BF5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46609DA-4B8A-E984-2978-93B0CEFE71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05DB3D7C-D9FF-D178-B48C-82478CA70E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79A7660B-2129-C86D-10A6-B4D9EB08D8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538F25D4-CBEE-6A1C-43F4-C64ABEE8AA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E8716CBA-6A87-9514-C24C-47E231234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7F155-0233-4E68-B7AC-D4ED6094368B}" type="datetimeFigureOut">
              <a:rPr lang="zh-TW" altLang="en-US" smtClean="0"/>
              <a:t>2024/12/25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BA153689-9B54-2B04-8C2C-ABCB52AA6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31F9BEAE-F7EA-35E6-386E-253C98D83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EDB7F-92FB-49A2-BB3A-72D57B07E2E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4039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0A926FF-553A-FDF0-A0EE-2D937FB5D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68D42330-153A-0091-A4AD-25307A295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7F155-0233-4E68-B7AC-D4ED6094368B}" type="datetimeFigureOut">
              <a:rPr lang="zh-TW" altLang="en-US" smtClean="0"/>
              <a:t>2024/12/25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15083E5A-AA87-BCC9-BEAE-2D98F467B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F80FE7DF-A162-1D6F-33EF-1D8CFF62D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EDB7F-92FB-49A2-BB3A-72D57B07E2E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41113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FF0FD981-85D0-4CCF-D2D9-ECF99E059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7F155-0233-4E68-B7AC-D4ED6094368B}" type="datetimeFigureOut">
              <a:rPr lang="zh-TW" altLang="en-US" smtClean="0"/>
              <a:t>2024/12/25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14EEDDEC-9028-393D-2008-9657E550F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7F1312F-1140-130E-7AAC-FA4F46700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EDB7F-92FB-49A2-BB3A-72D57B07E2E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3088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1768658-D6BD-E17D-21FB-4C4F6A5C4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BF67FDE-1B48-E834-AFF6-129F88385B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B09F75AF-8FE3-8529-5D84-4A54A273F4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8CCDBD3-1CC3-3615-D582-DB86158D7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7F155-0233-4E68-B7AC-D4ED6094368B}" type="datetimeFigureOut">
              <a:rPr lang="zh-TW" altLang="en-US" smtClean="0"/>
              <a:t>2024/12/25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4F850E9-5F20-AB72-0953-4DF639E2D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376EBCB9-39F8-087B-2173-573771487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EDB7F-92FB-49A2-BB3A-72D57B07E2E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8248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02D123A-CEC8-F0C2-93F9-5FE821EC5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C2CB8270-53F7-3DA3-252D-580DAF5F6E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0158EC36-BF80-27AC-3280-B578AC0B33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1F1CD25-B1C0-BD66-E8DB-55760082B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7F155-0233-4E68-B7AC-D4ED6094368B}" type="datetimeFigureOut">
              <a:rPr lang="zh-TW" altLang="en-US" smtClean="0"/>
              <a:t>2024/12/25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9928FB3-0B8F-37DE-2928-A2CF4DEBF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C032D9C8-1E92-2845-BF70-3A812C851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EDB7F-92FB-49A2-BB3A-72D57B07E2E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29628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6676B67A-0972-3151-0C91-CF5F843BD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82A5951-7B28-1214-A773-9CBDE24063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7C266E6-89FA-9209-E3F5-72374AD2A8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E7F155-0233-4E68-B7AC-D4ED6094368B}" type="datetimeFigureOut">
              <a:rPr lang="zh-TW" altLang="en-US" smtClean="0"/>
              <a:t>2024/12/25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C19F8F7-D23A-6CD2-5D9A-03A2128BCD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C99BB81-79AE-2069-D2E7-1F7EE4EF14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42EDB7F-92FB-49A2-BB3A-72D57B07E2E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8955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aperswithcode.com/dataset/ucf101" TargetMode="External"/><Relationship Id="rId5" Type="http://schemas.openxmlformats.org/officeDocument/2006/relationships/hyperlink" Target="https://paperswithcode.com/dataset/msr-vtt" TargetMode="Externa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paperswithcode.com/dataset/msr-vtt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taegyeong-lee.github.io/text2video" TargetMode="External"/><Relationship Id="rId2" Type="http://schemas.openxmlformats.org/officeDocument/2006/relationships/hyperlink" Target="https://arxiv.org/pdf/2404.00234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pdf/2211.09800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o4eJmRUTBmtujVE19fWeN8gumcZ-ouVn0bEvbaaijH0/edit?tab=t.jig5j1on5kmo" TargetMode="External"/><Relationship Id="rId2" Type="http://schemas.openxmlformats.org/officeDocument/2006/relationships/hyperlink" Target="https://github.com/taegyeong-lee/Grid-Diffusion-Models-for-Text-to-Video-Generation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B57AAC5-481C-86C1-58C4-FD2F193BDF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Grid Diffusion Models for Text-to-Video Generation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EA0FF5F2-DBBF-FFF1-C4F8-673411DA08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T. Lee, S. Kwon, and T. Kim, "Grid Diffusion Models for Text-to-Video Generation," </a:t>
            </a:r>
            <a:r>
              <a:rPr lang="en-US" altLang="zh-TW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Proceedings of the IEEE/CVF Conference on Computer Vision and Pattern Recognition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pp. 8734-8743, 2024.</a:t>
            </a:r>
          </a:p>
        </p:txBody>
      </p:sp>
    </p:spTree>
    <p:extLst>
      <p:ext uri="{BB962C8B-B14F-4D97-AF65-F5344CB8AC3E}">
        <p14:creationId xmlns:p14="http://schemas.microsoft.com/office/powerpoint/2010/main" val="9769410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40D527-83D3-23ED-8EA9-FE41FABCCA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04F6FC7-ECF2-8941-DF68-AB6D1163F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Related Works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529CD1C-B239-9B80-113F-341718EFC5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PYoCo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0741DEC-0934-F407-8776-43E16AB73D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623" y="2606133"/>
            <a:ext cx="11126753" cy="3886742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B9CBC5A2-315B-F8F8-F49E-0259DF9157B7}"/>
              </a:ext>
            </a:extLst>
          </p:cNvPr>
          <p:cNvSpPr txBox="1"/>
          <p:nvPr/>
        </p:nvSpPr>
        <p:spPr>
          <a:xfrm>
            <a:off x="8341112" y="1836091"/>
            <a:ext cx="3318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https://arxiv.org/pdf/2305.10474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5766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7A89AA-DD77-4F31-F7A9-9313B69ED3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FCF06AB5-E823-AB85-9FF9-2E9512874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Method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0835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2CC182-D372-896B-CB03-35344DB38E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846CAE5-D7EE-7B8B-3FD8-7CFD715C3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 Overview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AEB7FE7-6C39-655D-976E-82E81C6EDC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內容版面配置區 6">
            <a:extLst>
              <a:ext uri="{FF2B5EF4-FFF2-40B4-BE49-F238E27FC236}">
                <a16:creationId xmlns:a16="http://schemas.microsoft.com/office/drawing/2014/main" id="{988EA02D-E2FC-AC5C-0806-DD8240FC8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384566"/>
            <a:ext cx="10515600" cy="323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3191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322B84-D961-DCE5-B43F-97992AA0CB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312FE5E-06D5-793A-04D1-356901F0D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Key Grid Image Generation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C23F953-56CC-8EA7-83EB-E87918D21BE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119"/>
          <a:stretch/>
        </p:blipFill>
        <p:spPr>
          <a:xfrm>
            <a:off x="4615031" y="2425335"/>
            <a:ext cx="7576970" cy="2976740"/>
          </a:xfrm>
          <a:prstGeom prst="rect">
            <a:avLst/>
          </a:prstGeom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06A10D1-2C46-743D-E7AA-30461FBEA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948953" cy="4351338"/>
          </a:xfrm>
        </p:spPr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Key grid image</a:t>
            </a:r>
          </a:p>
          <a:p>
            <a:pPr lvl="1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Consist of four frames representing primary motion in video.</a:t>
            </a:r>
          </a:p>
          <a:p>
            <a:pPr lvl="1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Ideally, each frame needs to keep temporal consistency.</a:t>
            </a:r>
          </a:p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VAE latent may capture global spatial structure in image and reconstruct image.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8794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57B9A4-D60C-09E1-DE46-79C130F257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C5AE085-3661-96F3-09CA-F3693B83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Autoregressive Grid Image Interpolation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05598B3-606F-F788-D9A4-C2C700D537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frames is required to generate a video</a:t>
            </a:r>
          </a:p>
          <a:p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Interpolation model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8593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A03A79-C677-F809-0E99-32BFC237F6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577DA93-F795-5DA2-0FFA-2F4BC3A45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Autoregressive Grid Image Interpolation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8FD1375-1BE1-6E69-C8AF-17086CC4D2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Interpolation model are composed of two models:</a:t>
            </a:r>
            <a:b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1-step</a:t>
            </a:r>
            <a:r>
              <a:rPr lang="zh-TW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interpolation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2-step interpolation</a:t>
            </a:r>
          </a:p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model is trained by different interval of previous grid images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14D57DE-4911-43A8-6D61-2C19B4EC2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8393" y="3429000"/>
            <a:ext cx="7475213" cy="306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7327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32AEA8-FED1-A32C-38B1-5B3B151E5B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E16E17E-120C-F0AC-10DE-C27753151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Autoregressive Grid Image Interpolation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B198CB4-64BB-6B6F-04D2-5221F11F02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28040" cy="4351338"/>
          </a:xfrm>
        </p:spPr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masked grid image on 2</a:t>
            </a:r>
            <a:r>
              <a:rPr lang="en-US" altLang="zh-TW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3</a:t>
            </a:r>
            <a:r>
              <a:rPr lang="en-US" altLang="zh-TW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rd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frame is used to train model and generate frames between non-mask frames.</a:t>
            </a:r>
          </a:p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Concatenate previous grid image and masked grid image.</a:t>
            </a:r>
          </a:p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“Fill in the blanks” as prefix instruction and text prompt is fed.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44AD772D-D6ED-BE8D-FE2D-1B3B194818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6240" y="1825625"/>
            <a:ext cx="6182588" cy="491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1389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BBFCCD-CB83-B68C-FE39-4F6EF3170F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FD02D67-0105-FF35-0B67-2E2F452F2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Inference for Video Generation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169FCE6-1268-04F0-024F-E43D27D11C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44254" cy="4351338"/>
          </a:xfrm>
        </p:spPr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inference process consists of 3 steps: </a:t>
            </a:r>
          </a:p>
          <a:p>
            <a:pPr lvl="1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Key Grid Generation</a:t>
            </a:r>
          </a:p>
          <a:p>
            <a:pPr lvl="1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1-step Interpolation</a:t>
            </a:r>
          </a:p>
          <a:p>
            <a:pPr lvl="1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2-step Interpolation 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0997B1D-6006-2148-38E5-F68AEBB2F3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730"/>
          <a:stretch/>
        </p:blipFill>
        <p:spPr>
          <a:xfrm>
            <a:off x="5856991" y="1203825"/>
            <a:ext cx="6335009" cy="565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8213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016B9E-0B54-4B2D-7FC6-98BEF8935A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98DC346-75F0-BE14-2D6D-2AC65CF33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Inference for Video Generation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DE0391F-1CC2-E9C8-854A-E2BB2ABB76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44254" cy="4351338"/>
          </a:xfrm>
        </p:spPr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 first generate key grid image as (f1, f10, f19, f28)</a:t>
            </a:r>
          </a:p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1-step Interpolation to generate two frames between (f1, f10)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(f4,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f7)</a:t>
            </a:r>
          </a:p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2-step Interpolation to generate (f2, f3) by feeding (f4) as conditioning image.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CF0CA56-B61A-65E5-C61D-94B7257AC9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730"/>
          <a:stretch/>
        </p:blipFill>
        <p:spPr>
          <a:xfrm>
            <a:off x="5856991" y="1203825"/>
            <a:ext cx="6335009" cy="565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2353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ABF30A-394F-DE6D-8609-6FB9C1DE26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42C164E-6C0F-42B0-CDFE-EDEB53826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Generate on more frame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04CDD29-27BE-114D-91C6-34B630E3C1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generate video more than 28 frames, a next key grid generation model is trained.</a:t>
            </a:r>
          </a:p>
          <a:p>
            <a:pPr lvl="1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generates the next key grid image autoregressively, conditioned on the previous key grid image.</a:t>
            </a:r>
          </a:p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the same instructions on the next key grid image consequently enabling us to generate more video frames.</a:t>
            </a:r>
          </a:p>
          <a:p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389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D7DF1E-B400-D02F-2330-09E1E237D3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F01BDE2-D9E5-0FAD-67EA-65CEB93F1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Content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465B2B9-5CF1-8C7C-7789-32F24C68D2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 Overview</a:t>
            </a:r>
          </a:p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</a:t>
            </a:r>
          </a:p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</a:t>
            </a:r>
          </a:p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Limitation &amp; Conclusion</a:t>
            </a:r>
          </a:p>
        </p:txBody>
      </p:sp>
    </p:spTree>
    <p:extLst>
      <p:ext uri="{BB962C8B-B14F-4D97-AF65-F5344CB8AC3E}">
        <p14:creationId xmlns:p14="http://schemas.microsoft.com/office/powerpoint/2010/main" val="26636369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8611E3-D28B-32EA-5C30-D87382D08C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84F7C81-6C39-82E5-4222-8EE955BBE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Extension of the method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42F28C6-6C66-5A00-B18D-F42506B539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Text-guided video manipulation</a:t>
            </a:r>
          </a:p>
          <a:p>
            <a:pPr lvl="1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reducing video generation to image generation, applying image-based method in video domain is possible.</a:t>
            </a:r>
          </a:p>
          <a:p>
            <a:pPr lvl="1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Interpolation model can generate videos in styles while preserving contents.</a:t>
            </a:r>
          </a:p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 generation with higher resolution</a:t>
            </a:r>
          </a:p>
          <a:p>
            <a:pPr lvl="1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Generate model is using a T2I model.</a:t>
            </a:r>
          </a:p>
          <a:p>
            <a:pPr lvl="1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higher resolution model can be applied (ex. SD-XL =&gt; 1024x1024) to generate video with resolution of their half. (510 x 510)</a:t>
            </a:r>
          </a:p>
        </p:txBody>
      </p:sp>
    </p:spTree>
    <p:extLst>
      <p:ext uri="{BB962C8B-B14F-4D97-AF65-F5344CB8AC3E}">
        <p14:creationId xmlns:p14="http://schemas.microsoft.com/office/powerpoint/2010/main" val="10337318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07622B-5982-73FC-6855-72A5D34466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21BE657-171F-91F1-E51C-FE8431DE0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 Results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3CD59D5C-5C6A-B8FE-A5C5-06EF20CBC541}"/>
              </a:ext>
            </a:extLst>
          </p:cNvPr>
          <p:cNvSpPr txBox="1"/>
          <p:nvPr/>
        </p:nvSpPr>
        <p:spPr>
          <a:xfrm>
            <a:off x="838200" y="5389582"/>
            <a:ext cx="3300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street musician playing a violin in a city center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2DDD6307-C97D-AF73-6B98-5743B06B6664}"/>
              </a:ext>
            </a:extLst>
          </p:cNvPr>
          <p:cNvSpPr txBox="1"/>
          <p:nvPr/>
        </p:nvSpPr>
        <p:spPr>
          <a:xfrm>
            <a:off x="4445570" y="5389582"/>
            <a:ext cx="3300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animating cat is being zoomed in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BA79D5AD-1462-0517-F41C-F60FCB624D62}"/>
              </a:ext>
            </a:extLst>
          </p:cNvPr>
          <p:cNvSpPr txBox="1"/>
          <p:nvPr/>
        </p:nvSpPr>
        <p:spPr>
          <a:xfrm>
            <a:off x="8052940" y="5389582"/>
            <a:ext cx="3300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man is enjoying his boat ride here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B8413CF-87E8-76A4-F588-EA3809EE1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1690687"/>
            <a:ext cx="3300859" cy="330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3731E7D-7E15-A002-3E94-3B8E778D4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570" y="1690687"/>
            <a:ext cx="3300858" cy="3300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68FB1081-08D7-D063-A5A0-5D8070CAD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940" y="1690687"/>
            <a:ext cx="3300858" cy="3300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42904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5F28E9-D9E2-903F-F6D0-1C06D327D6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3054558-9436-C890-CEF7-C0DB5C4F1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 Results – on more frames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C2508044-1A04-0E16-D5BB-0563D01D5457}"/>
              </a:ext>
            </a:extLst>
          </p:cNvPr>
          <p:cNvSpPr txBox="1"/>
          <p:nvPr/>
        </p:nvSpPr>
        <p:spPr>
          <a:xfrm>
            <a:off x="838200" y="5389582"/>
            <a:ext cx="3300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360-degree rotating view of the park during the day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B139C29D-F8BD-ADA7-B176-BEEE8D0EEF14}"/>
              </a:ext>
            </a:extLst>
          </p:cNvPr>
          <p:cNvSpPr txBox="1"/>
          <p:nvPr/>
        </p:nvSpPr>
        <p:spPr>
          <a:xfrm>
            <a:off x="4445570" y="5389582"/>
            <a:ext cx="3300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young woman walk in the city.</a:t>
            </a:r>
          </a:p>
          <a:p>
            <a:pPr algn="ctr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4K high resolution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1380CD7C-1410-88BF-A292-F992EA66FB53}"/>
              </a:ext>
            </a:extLst>
          </p:cNvPr>
          <p:cNvSpPr txBox="1"/>
          <p:nvPr/>
        </p:nvSpPr>
        <p:spPr>
          <a:xfrm>
            <a:off x="8052940" y="5389582"/>
            <a:ext cx="33008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busy city streets, lights flicker to illuminate the dynamic of life. People rush to their daily lives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79B288A-BD81-1CF6-E25A-4ABFAF8C4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1690686"/>
            <a:ext cx="3300857" cy="330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0C880132-3E36-8A51-F6D6-9B4A6F132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570" y="1690686"/>
            <a:ext cx="3300856" cy="330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3043A416-319A-0E3A-8694-29B3181FC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940" y="1690686"/>
            <a:ext cx="3300856" cy="330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37136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A571DE-8B2F-C4D3-01A6-CE80919676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A68C3B31-0E7C-9107-E175-4240C7747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Experiment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1793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D19D0D-9757-3B85-A728-E24761857C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5E51F3-FB8A-7EF3-FAD8-79317A1A8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Quantitative Result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E3DD7AE-851D-B0AD-5111-2693F2E83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116" y="1305343"/>
            <a:ext cx="5792439" cy="5187532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092DED9-B63F-2030-AD20-DB18C71387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7666" y="1366556"/>
            <a:ext cx="6011114" cy="4039164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98742341-A13E-64A0-F401-038B1D3D7F95}"/>
              </a:ext>
            </a:extLst>
          </p:cNvPr>
          <p:cNvSpPr txBox="1"/>
          <p:nvPr/>
        </p:nvSpPr>
        <p:spPr>
          <a:xfrm>
            <a:off x="6096000" y="5764631"/>
            <a:ext cx="58027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MSR-VTT: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https://paperswithcode.com/dataset/msr-vtt</a:t>
            </a:r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UCF-101: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https://paperswithcode.com/dataset/ucf101</a:t>
            </a:r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4981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49F2FC-5CA3-5A29-B726-D553B95364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02210B8-5565-A301-E060-7DABA2E44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Quantitative Result – on more frame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247B489B-586C-650D-8C47-3BFE75127005}"/>
              </a:ext>
            </a:extLst>
          </p:cNvPr>
          <p:cNvSpPr txBox="1"/>
          <p:nvPr/>
        </p:nvSpPr>
        <p:spPr>
          <a:xfrm>
            <a:off x="6096000" y="5764631"/>
            <a:ext cx="5802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MSR-VTT: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https://paperswithcode.com/dataset/msr-vtt</a:t>
            </a:r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41EA08D-A19D-0FF1-C050-9A6307D3EF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888" y="2358909"/>
            <a:ext cx="5325218" cy="3000794"/>
          </a:xfrm>
          <a:prstGeom prst="rect">
            <a:avLst/>
          </a:prstGeom>
        </p:spPr>
      </p:pic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3EC04C13-A49A-0094-32C5-21AB4AA15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25625"/>
            <a:ext cx="5257800" cy="4351338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Generate 64/128 frames</a:t>
            </a:r>
          </a:p>
        </p:txBody>
      </p:sp>
    </p:spTree>
    <p:extLst>
      <p:ext uri="{BB962C8B-B14F-4D97-AF65-F5344CB8AC3E}">
        <p14:creationId xmlns:p14="http://schemas.microsoft.com/office/powerpoint/2010/main" val="4560330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C906B9-7C38-305A-9544-8029148635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3E0A99A-2498-6482-257C-A12275658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Qualitative Result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CA985C2-7B5E-874C-562B-24B4C04FBC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417E206B-5920-F0E8-0D28-112E585518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911" y="1809938"/>
            <a:ext cx="6970955" cy="3834628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3226DE30-BE30-FB76-5FB3-E2DB4035CBC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434"/>
          <a:stretch/>
        </p:blipFill>
        <p:spPr>
          <a:xfrm>
            <a:off x="7196866" y="2672032"/>
            <a:ext cx="4995134" cy="2848373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37945D11-ACD4-B259-0003-8ADAA338F030}"/>
              </a:ext>
            </a:extLst>
          </p:cNvPr>
          <p:cNvSpPr txBox="1"/>
          <p:nvPr/>
        </p:nvSpPr>
        <p:spPr>
          <a:xfrm>
            <a:off x="8589981" y="2302700"/>
            <a:ext cx="2208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Evaluated by human</a:t>
            </a:r>
          </a:p>
        </p:txBody>
      </p:sp>
    </p:spTree>
    <p:extLst>
      <p:ext uri="{BB962C8B-B14F-4D97-AF65-F5344CB8AC3E}">
        <p14:creationId xmlns:p14="http://schemas.microsoft.com/office/powerpoint/2010/main" val="26745127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261602-8F14-A5F1-58E4-F942C8F45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4D543D8-737F-5BE6-577D-4270A704E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Qualitative Result – on more frame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BA0FC9F-C04D-542F-8036-E18C020EC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154" y="1769147"/>
            <a:ext cx="6023743" cy="4352351"/>
          </a:xfrm>
          <a:prstGeom prst="rect">
            <a:avLst/>
          </a:prstGeom>
        </p:spPr>
      </p:pic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727715D8-F444-7DA2-5633-DB3B79BF87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4200" y="1770160"/>
            <a:ext cx="5257800" cy="4351338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Generate 64/128 frames</a:t>
            </a:r>
          </a:p>
        </p:txBody>
      </p:sp>
    </p:spTree>
    <p:extLst>
      <p:ext uri="{BB962C8B-B14F-4D97-AF65-F5344CB8AC3E}">
        <p14:creationId xmlns:p14="http://schemas.microsoft.com/office/powerpoint/2010/main" val="32464741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BD6576-941C-F6F3-98CA-C1D7A1BF0A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427D7BF-B6BD-BFE5-E811-636A0DB7E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 Manipulation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6985318-B086-0C68-4EB5-8DB277B11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2591" y="1473797"/>
            <a:ext cx="8346817" cy="514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1491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A4D9AE-C947-0BEC-00B7-F37BB3BBC7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A1DFA27-5720-B811-219E-AA709D23B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Efficiency Comparison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66941F3-2911-7A81-288D-967CC1C86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982780"/>
            <a:ext cx="5382376" cy="3839111"/>
          </a:xfrm>
          <a:prstGeom prst="rect">
            <a:avLst/>
          </a:prstGeom>
        </p:spPr>
      </p:pic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C7340715-69E7-8689-D395-6AACCCA61C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3287" y="1770160"/>
            <a:ext cx="5257800" cy="4351338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GPU memory usage is almost the same in </a:t>
            </a:r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GridDiffusion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 T2V models require more memory when frame increases </a:t>
            </a:r>
          </a:p>
        </p:txBody>
      </p:sp>
    </p:spTree>
    <p:extLst>
      <p:ext uri="{BB962C8B-B14F-4D97-AF65-F5344CB8AC3E}">
        <p14:creationId xmlns:p14="http://schemas.microsoft.com/office/powerpoint/2010/main" val="513074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0A2EEC-F7E8-B8AD-890B-55AF82DEC3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244542E-0CB3-A7F6-BB69-0A1D3A518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977F411-3F40-1309-EF39-0D08E0FE5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90688"/>
            <a:ext cx="3300860" cy="3300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64050AB9-7A4B-2924-FFE1-58545D1A7FF5}"/>
              </a:ext>
            </a:extLst>
          </p:cNvPr>
          <p:cNvSpPr txBox="1"/>
          <p:nvPr/>
        </p:nvSpPr>
        <p:spPr>
          <a:xfrm>
            <a:off x="838200" y="5389582"/>
            <a:ext cx="3300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Earth from space, zooming in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D254816E-CFBC-E9C5-C9EC-ED8B1C9E1511}"/>
              </a:ext>
            </a:extLst>
          </p:cNvPr>
          <p:cNvSpPr txBox="1"/>
          <p:nvPr/>
        </p:nvSpPr>
        <p:spPr>
          <a:xfrm>
            <a:off x="4445570" y="5389582"/>
            <a:ext cx="33008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Teddy bear looking at the fireworks and Space Needle, 4k high resolution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2AB7B4D3-831C-FEBE-FF06-154EFEA656BB}"/>
              </a:ext>
            </a:extLst>
          </p:cNvPr>
          <p:cNvSpPr txBox="1"/>
          <p:nvPr/>
        </p:nvSpPr>
        <p:spPr>
          <a:xfrm>
            <a:off x="8052940" y="5389582"/>
            <a:ext cx="3300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Waves crashing against a lone lighthouse, ominous lighting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68E2FED-8DCB-6F1C-120E-7EABB1A67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570" y="1690688"/>
            <a:ext cx="3300860" cy="3300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7E4EB833-5F1D-8142-4DC5-081135F42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941" y="1690688"/>
            <a:ext cx="3300859" cy="330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44163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85E9A9-9A6F-CA89-51AC-4A9983B06E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EE818D38-94C3-52EA-B39C-8B200EB00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Limitation &amp; Conclusion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3199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5E8C86-F6C3-7C94-BA1D-A0D57D203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790F06A-73F3-8E5B-84B9-8C36F99BB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Limitation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74E04E4-5CD8-6AEC-D657-7E1002F957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02911" cy="4351338"/>
          </a:xfrm>
        </p:spPr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 result doesn’t preserve good motion quality on more frame generation.</a:t>
            </a:r>
          </a:p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 image flickering is frequently being seen.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D41C143-BE8F-91E5-4060-9E4C9B1BE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120" y="1689676"/>
            <a:ext cx="3589119" cy="3589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9A2835D0-7946-23F4-CB4F-22B0B064971C}"/>
              </a:ext>
            </a:extLst>
          </p:cNvPr>
          <p:cNvSpPr txBox="1"/>
          <p:nvPr/>
        </p:nvSpPr>
        <p:spPr>
          <a:xfrm>
            <a:off x="8052940" y="5389582"/>
            <a:ext cx="33008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cook in a black t-shirt is making a meatloaf he is convinced will be spectacular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8728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8C360B-796D-5814-B8B7-21283B500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3D7B6CA-FC09-903E-022B-ACF25F5F4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Limitation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284A006-C021-6D74-FB2C-7A0E3CF46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02911" cy="4351338"/>
          </a:xfrm>
        </p:spPr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there are foreground subject and background changing showing in the same picture, the model doesn’t behave well preserving background subject.</a:t>
            </a:r>
          </a:p>
          <a:p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1E591187-3FB4-253E-A909-1708CC1B3355}"/>
              </a:ext>
            </a:extLst>
          </p:cNvPr>
          <p:cNvSpPr txBox="1"/>
          <p:nvPr/>
        </p:nvSpPr>
        <p:spPr>
          <a:xfrm>
            <a:off x="8052940" y="5389582"/>
            <a:ext cx="3300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snowman sunbathing on a beach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64134527-7989-7492-1321-1F821415B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940" y="1655506"/>
            <a:ext cx="3443619" cy="3443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56267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E6CE10-CE00-A7F1-3696-C94BD81D2F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C926D01-D669-1D26-27C7-6887A1668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47292F7-A962-05FB-F10A-991EAF798C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model can generate high quality of video using a fixed amount of GPU regardless number of frames.</a:t>
            </a:r>
          </a:p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Various method can be applied to the model as video manipulation.</a:t>
            </a:r>
          </a:p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relies on a pre-train T2I model, but video contains rich visual content.</a:t>
            </a:r>
          </a:p>
        </p:txBody>
      </p:sp>
    </p:spTree>
    <p:extLst>
      <p:ext uri="{BB962C8B-B14F-4D97-AF65-F5344CB8AC3E}">
        <p14:creationId xmlns:p14="http://schemas.microsoft.com/office/powerpoint/2010/main" val="23051945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3A78AD-A479-3277-1E62-13EC59160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1799287-9F3A-232A-0FE3-F8ABD11EA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References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9DF2CA9-EEAB-92E7-01E3-50B0E240FB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https://arxiv.org/pdf/2404.00234</a:t>
            </a:r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https://taegyeong-lee.github.io/text2video</a:t>
            </a:r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https://arxiv.org/pdf/2211.09800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(InstructPix2Pix)</a:t>
            </a:r>
          </a:p>
          <a:p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6243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2E098E-4C43-653B-523F-F195B626F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C8664B8-225B-1519-5C8C-C73BCD52C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Code References 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E0A05B9-6E12-69E2-B26A-DC3F8412B3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https://github.com/taegyeong-lee/Grid-Diffusion-Models-for-Text-to-Video-Generation</a:t>
            </a:r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https://docs.google.com/document/d/1o4eJmRUTBmtujVE19fWeN8gumcZ-ouVn0bEvbaaijH0/edit?tab=t.jig5j1on5kmo</a:t>
            </a:r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6352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BCE341-21C1-C426-7069-3108BC5CC9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F8B62336-4775-857E-AE3D-70B6FAC14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1725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4225E4-9019-31FC-670F-C568DAD2A0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7F9C8A1C-A37E-1BA3-703E-111A46C91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Introduction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50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51484F-5E9C-0641-AE34-0B8C0B2A20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8A18172-B3F5-1AB2-8666-1ECE184DC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933CDD7-9942-153C-6B56-FD0D9ACA7A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proposes a novel grid-diffusion models</a:t>
            </a:r>
          </a:p>
          <a:p>
            <a:pPr lvl="1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Reduce high temporal dimension of video</a:t>
            </a:r>
          </a:p>
          <a:p>
            <a:pPr lvl="1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Allow high-quality video generation without substantial GPU memory cost and dataset</a:t>
            </a:r>
          </a:p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 consists of 2 stages:</a:t>
            </a:r>
          </a:p>
          <a:p>
            <a:pPr lvl="1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Key grid image generation</a:t>
            </a:r>
          </a:p>
          <a:p>
            <a:pPr lvl="2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model represent video as grid image</a:t>
            </a:r>
          </a:p>
          <a:p>
            <a:pPr lvl="1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Autoregressive grid image interpolation</a:t>
            </a:r>
          </a:p>
          <a:p>
            <a:pPr lvl="2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1-step Interpolation</a:t>
            </a:r>
          </a:p>
          <a:p>
            <a:pPr lvl="2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2-step Interpolation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478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AA84D4-5078-1580-BEA1-F4D3B46191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877F6FD-D3D4-8CBE-F680-5DEB302EB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Related Works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1B90966-17BE-FE29-DB6D-22F9B9F7EA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InstructPix2Pix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EEFD8797-E705-09FE-E473-EF903C9A3229}"/>
              </a:ext>
            </a:extLst>
          </p:cNvPr>
          <p:cNvSpPr txBox="1"/>
          <p:nvPr/>
        </p:nvSpPr>
        <p:spPr>
          <a:xfrm>
            <a:off x="8341112" y="1836091"/>
            <a:ext cx="3318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https://arxiv.org/pdf/2211.09800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1C0F389-0D7C-3C15-B160-EC4214314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292" y="2652332"/>
            <a:ext cx="10585416" cy="324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5854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A8DAC8-1A0B-DB4F-78ED-D3282952DA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35AF129-782B-8B87-AA37-40C8701B5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Related Works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D394E78-67CE-B586-7984-86589CA9BA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8105" y="1913866"/>
            <a:ext cx="9435790" cy="4174856"/>
          </a:xfrm>
          <a:prstGeom prst="rect">
            <a:avLst/>
          </a:prstGeom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9B7A49D-453A-9418-50FE-4AB081790B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Make-A-Video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F821793-AA68-02E1-1FDA-7928AE0B5FDF}"/>
              </a:ext>
            </a:extLst>
          </p:cNvPr>
          <p:cNvSpPr txBox="1"/>
          <p:nvPr/>
        </p:nvSpPr>
        <p:spPr>
          <a:xfrm>
            <a:off x="8341112" y="1836091"/>
            <a:ext cx="3318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https://arxiv.org/pdf/2209.14792</a:t>
            </a:r>
          </a:p>
        </p:txBody>
      </p:sp>
    </p:spTree>
    <p:extLst>
      <p:ext uri="{BB962C8B-B14F-4D97-AF65-F5344CB8AC3E}">
        <p14:creationId xmlns:p14="http://schemas.microsoft.com/office/powerpoint/2010/main" val="37838618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4A4824-9E06-26E3-7D07-BAF397C718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3062B8B-0B04-5BBF-8F79-94270DD65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Related Works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2AC36B0-9104-E247-F82A-660182720C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9590" y="1702342"/>
            <a:ext cx="8968236" cy="4790533"/>
          </a:xfrm>
          <a:prstGeom prst="rect">
            <a:avLst/>
          </a:prstGeom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D26A161-D68B-C5BB-EA8E-FDA6F84AE9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 Diffusion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5A6BD02-104F-BEFB-84C4-521E96D1DD81}"/>
              </a:ext>
            </a:extLst>
          </p:cNvPr>
          <p:cNvSpPr txBox="1"/>
          <p:nvPr/>
        </p:nvSpPr>
        <p:spPr>
          <a:xfrm>
            <a:off x="8341112" y="1836091"/>
            <a:ext cx="3318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https://arxiv.org/pdf/2204.03458</a:t>
            </a:r>
          </a:p>
        </p:txBody>
      </p:sp>
    </p:spTree>
    <p:extLst>
      <p:ext uri="{BB962C8B-B14F-4D97-AF65-F5344CB8AC3E}">
        <p14:creationId xmlns:p14="http://schemas.microsoft.com/office/powerpoint/2010/main" val="11580664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E160E5-5BE7-DD0A-58A0-EB342AB311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80C04C1-15C5-BA28-F701-F8787E1E8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Related Works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22FF9BE-9BDE-244F-51B9-25869EF051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Latent Shift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271FD047-270E-B0FD-99E8-7A637DA2A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859" y="2271852"/>
            <a:ext cx="10664282" cy="4446042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F09BC3CA-64DD-85B7-3E73-09573942B5FB}"/>
              </a:ext>
            </a:extLst>
          </p:cNvPr>
          <p:cNvSpPr txBox="1"/>
          <p:nvPr/>
        </p:nvSpPr>
        <p:spPr>
          <a:xfrm>
            <a:off x="8341112" y="1836091"/>
            <a:ext cx="3318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https://arxiv.org/pdf/2304.08477</a:t>
            </a:r>
          </a:p>
        </p:txBody>
      </p:sp>
    </p:spTree>
    <p:extLst>
      <p:ext uri="{BB962C8B-B14F-4D97-AF65-F5344CB8AC3E}">
        <p14:creationId xmlns:p14="http://schemas.microsoft.com/office/powerpoint/2010/main" val="10417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3632</TotalTime>
  <Words>2276</Words>
  <Application>Microsoft Office PowerPoint</Application>
  <PresentationFormat>寬螢幕</PresentationFormat>
  <Paragraphs>251</Paragraphs>
  <Slides>36</Slides>
  <Notes>29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36</vt:i4>
      </vt:variant>
    </vt:vector>
  </HeadingPairs>
  <TitlesOfParts>
    <vt:vector size="41" baseType="lpstr">
      <vt:lpstr>Aptos</vt:lpstr>
      <vt:lpstr>Aptos Display</vt:lpstr>
      <vt:lpstr>Arial</vt:lpstr>
      <vt:lpstr>Times New Roman</vt:lpstr>
      <vt:lpstr>Office 佈景主題</vt:lpstr>
      <vt:lpstr>Grid Diffusion Models for Text-to-Video Generation</vt:lpstr>
      <vt:lpstr>Content</vt:lpstr>
      <vt:lpstr>Result</vt:lpstr>
      <vt:lpstr>1. Introduction</vt:lpstr>
      <vt:lpstr>Introduction</vt:lpstr>
      <vt:lpstr>Related Works</vt:lpstr>
      <vt:lpstr>Related Works</vt:lpstr>
      <vt:lpstr>Related Works</vt:lpstr>
      <vt:lpstr>Related Works</vt:lpstr>
      <vt:lpstr>Related Works</vt:lpstr>
      <vt:lpstr>2. Method</vt:lpstr>
      <vt:lpstr>Method Overview</vt:lpstr>
      <vt:lpstr>Key Grid Image Generation</vt:lpstr>
      <vt:lpstr>Autoregressive Grid Image Interpolation</vt:lpstr>
      <vt:lpstr>Autoregressive Grid Image Interpolation</vt:lpstr>
      <vt:lpstr>Autoregressive Grid Image Interpolation</vt:lpstr>
      <vt:lpstr>Inference for Video Generation</vt:lpstr>
      <vt:lpstr>Inference for Video Generation</vt:lpstr>
      <vt:lpstr>Generate on more frame</vt:lpstr>
      <vt:lpstr>Extension of the method</vt:lpstr>
      <vt:lpstr>Some Results</vt:lpstr>
      <vt:lpstr>Some Results – on more frames</vt:lpstr>
      <vt:lpstr>3. Experiment</vt:lpstr>
      <vt:lpstr>Quantitative Result</vt:lpstr>
      <vt:lpstr>Quantitative Result – on more frame</vt:lpstr>
      <vt:lpstr>Qualitative Result</vt:lpstr>
      <vt:lpstr>Qualitative Result – on more frame</vt:lpstr>
      <vt:lpstr>Video Manipulation</vt:lpstr>
      <vt:lpstr>Efficiency Comparison</vt:lpstr>
      <vt:lpstr>4. Limitation &amp; Conclusion</vt:lpstr>
      <vt:lpstr>Limitation</vt:lpstr>
      <vt:lpstr>Limitation</vt:lpstr>
      <vt:lpstr>Conclusion</vt:lpstr>
      <vt:lpstr>References</vt:lpstr>
      <vt:lpstr>Code References </vt:lpstr>
      <vt:lpstr>FIN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競誠 張</dc:creator>
  <cp:lastModifiedBy>競誠 張</cp:lastModifiedBy>
  <cp:revision>22</cp:revision>
  <dcterms:created xsi:type="dcterms:W3CDTF">2024-10-29T11:14:59Z</dcterms:created>
  <dcterms:modified xsi:type="dcterms:W3CDTF">2024-12-25T05:32:02Z</dcterms:modified>
</cp:coreProperties>
</file>