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63" r:id="rId5"/>
    <p:sldId id="259" r:id="rId6"/>
    <p:sldId id="260" r:id="rId7"/>
    <p:sldId id="261" r:id="rId8"/>
    <p:sldId id="264" r:id="rId9"/>
    <p:sldId id="277" r:id="rId10"/>
    <p:sldId id="265" r:id="rId11"/>
    <p:sldId id="270" r:id="rId12"/>
    <p:sldId id="271" r:id="rId13"/>
    <p:sldId id="272" r:id="rId14"/>
    <p:sldId id="273" r:id="rId15"/>
    <p:sldId id="276" r:id="rId16"/>
    <p:sldId id="275" r:id="rId1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723" autoAdjust="0"/>
  </p:normalViewPr>
  <p:slideViewPr>
    <p:cSldViewPr snapToGrid="0">
      <p:cViewPr varScale="1">
        <p:scale>
          <a:sx n="47" d="100"/>
          <a:sy n="47" d="100"/>
        </p:scale>
        <p:origin x="206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9C1FA-6890-43FB-81A4-A267244E45C6}" type="datetimeFigureOut">
              <a:rPr lang="zh-TW" altLang="en-US" smtClean="0"/>
              <a:t>2026/1/7</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C93E1-B78C-4778-9D92-72F6B7B5436B}" type="slidenum">
              <a:rPr lang="zh-TW" altLang="en-US" smtClean="0"/>
              <a:t>‹#›</a:t>
            </a:fld>
            <a:endParaRPr lang="zh-TW" altLang="en-US"/>
          </a:p>
        </p:txBody>
      </p:sp>
    </p:spTree>
    <p:extLst>
      <p:ext uri="{BB962C8B-B14F-4D97-AF65-F5344CB8AC3E}">
        <p14:creationId xmlns:p14="http://schemas.microsoft.com/office/powerpoint/2010/main" val="57267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將圖片中某個物體移動到另一個位置看似簡單，</a:t>
            </a:r>
            <a:endParaRPr lang="en-US" altLang="zh-TW" dirty="0"/>
          </a:p>
          <a:p>
            <a:r>
              <a:rPr lang="zh-TW" altLang="en-US" dirty="0"/>
              <a:t>但實際上是一個極具挑戰性的圖像編輯任務，</a:t>
            </a:r>
            <a:endParaRPr lang="en-US" altLang="zh-TW" dirty="0"/>
          </a:p>
          <a:p>
            <a:r>
              <a:rPr lang="zh-TW" altLang="en-US" dirty="0"/>
              <a:t>主要困難包括以下幾點：</a:t>
            </a:r>
            <a:endParaRPr lang="en-US" altLang="zh-TW" dirty="0"/>
          </a:p>
          <a:p>
            <a:r>
              <a:rPr lang="zh-TW" altLang="en-US" dirty="0"/>
              <a:t>首先是光影一致性 </a:t>
            </a:r>
            <a:r>
              <a:rPr lang="en-US" altLang="zh-TW" dirty="0"/>
              <a:t>—— </a:t>
            </a:r>
            <a:r>
              <a:rPr lang="zh-TW" altLang="en-US" dirty="0"/>
              <a:t>必須重新調整光照與陰影，使物體在新位置看起來自然。</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視角與人物姿勢調整 </a:t>
            </a:r>
            <a:r>
              <a:rPr lang="en-US" altLang="zh-TW" dirty="0"/>
              <a:t>—— </a:t>
            </a:r>
            <a:r>
              <a:rPr lang="zh-TW" altLang="en-US" dirty="0"/>
              <a:t>物體視角需根據新位置自動更新。</a:t>
            </a:r>
            <a:endParaRPr lang="en-US" altLang="zh-TW" dirty="0"/>
          </a:p>
          <a:p>
            <a:r>
              <a:rPr lang="zh-TW" altLang="en-US" dirty="0"/>
              <a:t>遮擋缺失部分補全 </a:t>
            </a:r>
            <a:r>
              <a:rPr lang="en-US" altLang="zh-TW" dirty="0"/>
              <a:t>—— </a:t>
            </a:r>
            <a:r>
              <a:rPr lang="zh-TW" altLang="en-US" dirty="0"/>
              <a:t>被遮住的區域在移除物體後需要合理補齊背景。</a:t>
            </a:r>
            <a:endParaRPr lang="en-US" altLang="zh-TW" dirty="0"/>
          </a:p>
          <a:p>
            <a:r>
              <a:rPr lang="zh-TW" altLang="en-US" dirty="0"/>
              <a:t>物體身份保持 </a:t>
            </a:r>
            <a:r>
              <a:rPr lang="en-US" altLang="zh-TW" dirty="0"/>
              <a:t>—— </a:t>
            </a:r>
            <a:r>
              <a:rPr lang="zh-TW" altLang="en-US" dirty="0"/>
              <a:t>移動後仍要保留原物體的「身份特徵」。 </a:t>
            </a:r>
            <a:endParaRPr lang="en-US" altLang="zh-TW" dirty="0"/>
          </a:p>
        </p:txBody>
      </p:sp>
      <p:sp>
        <p:nvSpPr>
          <p:cNvPr id="4" name="投影片編號版面配置區 3"/>
          <p:cNvSpPr>
            <a:spLocks noGrp="1"/>
          </p:cNvSpPr>
          <p:nvPr>
            <p:ph type="sldNum" sz="quarter" idx="5"/>
          </p:nvPr>
        </p:nvSpPr>
        <p:spPr/>
        <p:txBody>
          <a:bodyPr/>
          <a:lstStyle/>
          <a:p>
            <a:fld id="{B6CC93E1-B78C-4778-9D92-72F6B7B5436B}" type="slidenum">
              <a:rPr lang="zh-TW" altLang="en-US" smtClean="0"/>
              <a:t>2</a:t>
            </a:fld>
            <a:endParaRPr lang="zh-TW" altLang="en-US"/>
          </a:p>
        </p:txBody>
      </p:sp>
    </p:spTree>
    <p:extLst>
      <p:ext uri="{BB962C8B-B14F-4D97-AF65-F5344CB8AC3E}">
        <p14:creationId xmlns:p14="http://schemas.microsoft.com/office/powerpoint/2010/main" val="4140895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那這是他的實驗結果，可以看到每個例子的光源還有陰影都處理得蠻好的，</a:t>
            </a:r>
            <a:br>
              <a:rPr lang="en-US" altLang="zh-TW" dirty="0"/>
            </a:br>
            <a:r>
              <a:rPr lang="zh-TW" altLang="en-US" dirty="0"/>
              <a:t>移動物體後也沒有留下原先物體的陰影或倒影，新物體也有契合的陰影或效果</a:t>
            </a:r>
          </a:p>
        </p:txBody>
      </p:sp>
      <p:sp>
        <p:nvSpPr>
          <p:cNvPr id="4" name="投影片編號版面配置區 3"/>
          <p:cNvSpPr>
            <a:spLocks noGrp="1"/>
          </p:cNvSpPr>
          <p:nvPr>
            <p:ph type="sldNum" sz="quarter" idx="5"/>
          </p:nvPr>
        </p:nvSpPr>
        <p:spPr/>
        <p:txBody>
          <a:bodyPr/>
          <a:lstStyle/>
          <a:p>
            <a:fld id="{B6CC93E1-B78C-4778-9D92-72F6B7B5436B}" type="slidenum">
              <a:rPr lang="zh-TW" altLang="en-US" smtClean="0"/>
              <a:t>11</a:t>
            </a:fld>
            <a:endParaRPr lang="zh-TW" altLang="en-US"/>
          </a:p>
        </p:txBody>
      </p:sp>
    </p:spTree>
    <p:extLst>
      <p:ext uri="{BB962C8B-B14F-4D97-AF65-F5344CB8AC3E}">
        <p14:creationId xmlns:p14="http://schemas.microsoft.com/office/powerpoint/2010/main" val="2078740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接下來是</a:t>
            </a:r>
            <a:r>
              <a:rPr lang="en-US" altLang="zh-TW" dirty="0" err="1"/>
              <a:t>ObjectMover</a:t>
            </a:r>
            <a:r>
              <a:rPr lang="en-US" altLang="zh-TW" dirty="0"/>
              <a:t> </a:t>
            </a:r>
            <a:r>
              <a:rPr lang="zh-TW" altLang="en-US" dirty="0"/>
              <a:t>與現有 </a:t>
            </a:r>
            <a:r>
              <a:rPr lang="en-US" altLang="zh-TW" dirty="0"/>
              <a:t>SOTA </a:t>
            </a:r>
            <a:r>
              <a:rPr lang="zh-TW" altLang="en-US" dirty="0"/>
              <a:t>方法進行比較。</a:t>
            </a:r>
            <a:br>
              <a:rPr lang="en-US" altLang="zh-TW" dirty="0"/>
            </a:br>
            <a:r>
              <a:rPr lang="zh-TW" altLang="en-US" dirty="0"/>
              <a:t>左側的視覺定性分析 </a:t>
            </a:r>
            <a:r>
              <a:rPr lang="en-US" altLang="zh-TW" dirty="0"/>
              <a:t>(Qualitative Results)</a:t>
            </a:r>
            <a:r>
              <a:rPr lang="zh-TW" altLang="en-US" dirty="0"/>
              <a:t>。</a:t>
            </a:r>
            <a:endParaRPr lang="en-US" altLang="zh-TW" dirty="0"/>
          </a:p>
          <a:p>
            <a:r>
              <a:rPr lang="zh-TW" altLang="en-US" dirty="0"/>
              <a:t>每一列代表一個不同的測試場景，最左邊是輸入圖像，</a:t>
            </a:r>
            <a:endParaRPr lang="en-US" altLang="zh-TW" dirty="0"/>
          </a:p>
          <a:p>
            <a:r>
              <a:rPr lang="zh-TW" altLang="en-US" dirty="0"/>
              <a:t>紅色框的部分是這篇論文的結果 。 以第一列的水杯和第二列的瓶子為例。</a:t>
            </a:r>
            <a:endParaRPr lang="en-US" altLang="zh-TW" dirty="0"/>
          </a:p>
          <a:p>
            <a:r>
              <a:rPr lang="zh-TW" altLang="en-US" dirty="0"/>
              <a:t>當物體移動時，作者的方法不僅精確地移動了物體，還保留了玻璃的折射與牆上的投影。</a:t>
            </a:r>
            <a:endParaRPr lang="en-US" altLang="zh-TW" dirty="0"/>
          </a:p>
          <a:p>
            <a:r>
              <a:rPr lang="zh-TW" altLang="en-US" dirty="0"/>
              <a:t>相比之下，其他方法往往會導致光影丟失，或者生成出不自然的幾何變形。</a:t>
            </a:r>
            <a:endParaRPr lang="en-US" altLang="zh-TW" dirty="0"/>
          </a:p>
          <a:p>
            <a:r>
              <a:rPr lang="zh-TW" altLang="en-US" dirty="0"/>
              <a:t>這證明了 </a:t>
            </a:r>
            <a:r>
              <a:rPr lang="en-US" altLang="zh-TW" dirty="0"/>
              <a:t>Video Prior </a:t>
            </a:r>
            <a:r>
              <a:rPr lang="zh-TW" altLang="en-US" dirty="0"/>
              <a:t>的確能有效理解場景的物理特性。</a:t>
            </a:r>
            <a:endParaRPr lang="en-US" altLang="zh-TW" dirty="0"/>
          </a:p>
          <a:p>
            <a:endParaRPr lang="en-US" altLang="zh-TW" dirty="0"/>
          </a:p>
          <a:p>
            <a:r>
              <a:rPr lang="zh-TW" altLang="en-US" dirty="0"/>
              <a:t>右側的定量評估 </a:t>
            </a:r>
            <a:r>
              <a:rPr lang="en-US" altLang="zh-TW" dirty="0"/>
              <a:t>(Quantitative Evaluation)</a:t>
            </a:r>
            <a:r>
              <a:rPr lang="zh-TW" altLang="en-US" dirty="0"/>
              <a:t>表格中，</a:t>
            </a:r>
            <a:br>
              <a:rPr lang="en-US" altLang="zh-TW" dirty="0"/>
            </a:br>
            <a:r>
              <a:rPr lang="zh-TW" altLang="en-US" dirty="0"/>
              <a:t>列出了 </a:t>
            </a:r>
            <a:r>
              <a:rPr lang="en-US" altLang="zh-TW" dirty="0"/>
              <a:t>PSNR</a:t>
            </a:r>
            <a:r>
              <a:rPr lang="zh-TW" altLang="en-US" dirty="0"/>
              <a:t>、</a:t>
            </a:r>
            <a:r>
              <a:rPr lang="en-US" altLang="zh-TW" dirty="0"/>
              <a:t>DINO-Score</a:t>
            </a:r>
            <a:r>
              <a:rPr lang="zh-TW" altLang="en-US" dirty="0"/>
              <a:t>（物件一致性）以及 </a:t>
            </a:r>
            <a:r>
              <a:rPr lang="en-US" altLang="zh-TW" dirty="0"/>
              <a:t>CLIP-Score </a:t>
            </a:r>
            <a:r>
              <a:rPr lang="zh-TW" altLang="en-US" dirty="0"/>
              <a:t>等指標。</a:t>
            </a:r>
            <a:endParaRPr lang="en-US" altLang="zh-TW" dirty="0"/>
          </a:p>
          <a:p>
            <a:r>
              <a:rPr lang="zh-TW" altLang="en-US" dirty="0"/>
              <a:t>紅色框起來的部分是</a:t>
            </a:r>
            <a:r>
              <a:rPr lang="en-US" altLang="zh-TW" dirty="0" err="1"/>
              <a:t>ObjectMover</a:t>
            </a:r>
            <a:r>
              <a:rPr lang="zh-TW" altLang="en-US" dirty="0"/>
              <a:t>，那他在所有指標上都取得了最佳成績。 </a:t>
            </a:r>
            <a:endParaRPr lang="en-US" altLang="zh-TW" dirty="0"/>
          </a:p>
          <a:p>
            <a:r>
              <a:rPr lang="zh-TW" altLang="en-US" dirty="0"/>
              <a:t>最右欄的 </a:t>
            </a:r>
            <a:r>
              <a:rPr lang="en-US" altLang="zh-TW" dirty="0"/>
              <a:t>User-Study</a:t>
            </a:r>
            <a:r>
              <a:rPr lang="zh-TW" altLang="en-US" dirty="0"/>
              <a:t>，獲得了 </a:t>
            </a:r>
            <a:r>
              <a:rPr lang="en-US" altLang="zh-TW" dirty="0"/>
              <a:t>64.17% </a:t>
            </a:r>
            <a:r>
              <a:rPr lang="zh-TW" altLang="en-US" dirty="0"/>
              <a:t>的用戶偏好度，證明了 </a:t>
            </a:r>
            <a:r>
              <a:rPr lang="en-US" altLang="zh-TW" dirty="0" err="1"/>
              <a:t>ObjectMover</a:t>
            </a:r>
            <a:r>
              <a:rPr lang="en-US" altLang="zh-TW" dirty="0"/>
              <a:t> </a:t>
            </a:r>
            <a:r>
              <a:rPr lang="zh-TW" altLang="en-US" dirty="0"/>
              <a:t>生成的結果在人類感官上是最真實、最自然的。</a:t>
            </a:r>
          </a:p>
        </p:txBody>
      </p:sp>
      <p:sp>
        <p:nvSpPr>
          <p:cNvPr id="4" name="投影片編號版面配置區 3"/>
          <p:cNvSpPr>
            <a:spLocks noGrp="1"/>
          </p:cNvSpPr>
          <p:nvPr>
            <p:ph type="sldNum" sz="quarter" idx="5"/>
          </p:nvPr>
        </p:nvSpPr>
        <p:spPr/>
        <p:txBody>
          <a:bodyPr/>
          <a:lstStyle/>
          <a:p>
            <a:fld id="{B6CC93E1-B78C-4778-9D92-72F6B7B5436B}" type="slidenum">
              <a:rPr lang="zh-TW" altLang="en-US" smtClean="0"/>
              <a:t>12</a:t>
            </a:fld>
            <a:endParaRPr lang="zh-TW" altLang="en-US"/>
          </a:p>
        </p:txBody>
      </p:sp>
    </p:spTree>
    <p:extLst>
      <p:ext uri="{BB962C8B-B14F-4D97-AF65-F5344CB8AC3E}">
        <p14:creationId xmlns:p14="http://schemas.microsoft.com/office/powerpoint/2010/main" val="2919447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「除了核心的物體移動任務外，</a:t>
            </a:r>
            <a:br>
              <a:rPr lang="en-US" altLang="zh-TW" dirty="0"/>
            </a:br>
            <a:r>
              <a:rPr lang="zh-TW" altLang="en-US" dirty="0"/>
              <a:t>作者也進一步評估了該模型在**</a:t>
            </a:r>
            <a:r>
              <a:rPr lang="en-US" altLang="zh-TW" dirty="0"/>
              <a:t>『</a:t>
            </a:r>
            <a:r>
              <a:rPr lang="zh-TW" altLang="en-US" dirty="0"/>
              <a:t>物件插入 </a:t>
            </a:r>
            <a:r>
              <a:rPr lang="en-US" altLang="zh-TW" dirty="0"/>
              <a:t>(Insertion)』</a:t>
            </a:r>
            <a:r>
              <a:rPr lang="zh-TW" altLang="en-US" b="1" dirty="0"/>
              <a:t>與</a:t>
            </a:r>
            <a:r>
              <a:rPr lang="en-US" altLang="zh-TW" dirty="0"/>
              <a:t>『</a:t>
            </a:r>
            <a:r>
              <a:rPr lang="zh-TW" altLang="en-US" dirty="0"/>
              <a:t>物件移除 </a:t>
            </a:r>
            <a:r>
              <a:rPr lang="en-US" altLang="zh-TW" dirty="0"/>
              <a:t>(Removal)』**</a:t>
            </a:r>
            <a:r>
              <a:rPr lang="zh-TW" altLang="en-US" dirty="0"/>
              <a:t>這兩個輔助任務上的表現。</a:t>
            </a:r>
            <a:endParaRPr lang="en-US" altLang="zh-TW" dirty="0"/>
          </a:p>
          <a:p>
            <a:endParaRPr lang="en-US" altLang="zh-TW" dirty="0"/>
          </a:p>
          <a:p>
            <a:r>
              <a:rPr lang="zh-TW" altLang="en-US" b="1" dirty="0"/>
              <a:t>左下角的圖（</a:t>
            </a:r>
            <a:r>
              <a:rPr lang="en-US" altLang="zh-TW" b="1" dirty="0"/>
              <a:t>Object Insertion</a:t>
            </a:r>
            <a:r>
              <a:rPr lang="zh-TW" altLang="en-US" b="1" dirty="0"/>
              <a:t>）</a:t>
            </a:r>
            <a:r>
              <a:rPr lang="zh-TW" altLang="en-US" dirty="0"/>
              <a:t>是物件插入的比較。</a:t>
            </a:r>
            <a:endParaRPr lang="en-US" altLang="zh-TW" dirty="0"/>
          </a:p>
          <a:p>
            <a:r>
              <a:rPr lang="zh-TW" altLang="en-US" dirty="0"/>
              <a:t>以第一列的啤酒杯為例，當插入一個透明物體時，</a:t>
            </a:r>
            <a:endParaRPr lang="en-US" altLang="zh-TW" dirty="0"/>
          </a:p>
          <a:p>
            <a:r>
              <a:rPr lang="zh-TW" altLang="en-US" dirty="0"/>
              <a:t>作者的方法能夠生成逼真的</a:t>
            </a:r>
            <a:r>
              <a:rPr lang="zh-TW" altLang="en-US" b="1" dirty="0"/>
              <a:t>玻璃反光與桌面倒影</a:t>
            </a:r>
            <a:r>
              <a:rPr lang="zh-TW" altLang="en-US" dirty="0"/>
              <a:t>，</a:t>
            </a:r>
            <a:endParaRPr lang="en-US" altLang="zh-TW" dirty="0"/>
          </a:p>
          <a:p>
            <a:r>
              <a:rPr lang="zh-TW" altLang="en-US" dirty="0"/>
              <a:t>對比中間的 </a:t>
            </a:r>
            <a:r>
              <a:rPr lang="en-US" altLang="zh-TW" dirty="0"/>
              <a:t>Paint-by-Example </a:t>
            </a:r>
            <a:r>
              <a:rPr lang="zh-TW" altLang="en-US" dirty="0"/>
              <a:t>或 </a:t>
            </a:r>
            <a:r>
              <a:rPr lang="en-US" altLang="zh-TW" dirty="0" err="1"/>
              <a:t>Anydoor</a:t>
            </a:r>
            <a:r>
              <a:rPr lang="zh-TW" altLang="en-US" dirty="0"/>
              <a:t>，效果明顯更為自然。</a:t>
            </a:r>
            <a:endParaRPr lang="en-US" altLang="zh-TW" dirty="0"/>
          </a:p>
          <a:p>
            <a:r>
              <a:rPr lang="zh-TW" altLang="en-US" dirty="0"/>
              <a:t>上方的表格數據也顯示，該模型在插入任務上的 </a:t>
            </a:r>
            <a:r>
              <a:rPr lang="en-US" altLang="zh-TW" dirty="0"/>
              <a:t>PSNR </a:t>
            </a:r>
            <a:r>
              <a:rPr lang="zh-TW" altLang="en-US" dirty="0"/>
              <a:t>和 </a:t>
            </a:r>
            <a:r>
              <a:rPr lang="en-US" altLang="zh-TW" dirty="0"/>
              <a:t>DINO-Score </a:t>
            </a:r>
            <a:r>
              <a:rPr lang="zh-TW" altLang="en-US" dirty="0"/>
              <a:t>均優於現有方法。</a:t>
            </a:r>
            <a:endParaRPr lang="en-US" altLang="zh-TW" dirty="0"/>
          </a:p>
          <a:p>
            <a:endParaRPr lang="zh-TW" altLang="en-US" dirty="0"/>
          </a:p>
          <a:p>
            <a:r>
              <a:rPr lang="zh-TW" altLang="en-US" b="1" dirty="0"/>
              <a:t>右下角的圖（</a:t>
            </a:r>
            <a:r>
              <a:rPr lang="en-US" altLang="zh-TW" b="1" dirty="0"/>
              <a:t>Object Removal</a:t>
            </a:r>
            <a:r>
              <a:rPr lang="zh-TW" altLang="en-US" b="1" dirty="0"/>
              <a:t>）則</a:t>
            </a:r>
            <a:r>
              <a:rPr lang="zh-TW" altLang="en-US" dirty="0"/>
              <a:t>是物件移除的比較。</a:t>
            </a:r>
            <a:endParaRPr lang="en-US" altLang="zh-TW" dirty="0"/>
          </a:p>
          <a:p>
            <a:r>
              <a:rPr lang="zh-TW" altLang="en-US" dirty="0"/>
              <a:t>這裡挑戰在於移除物體後，如何合理填補背景（</a:t>
            </a:r>
            <a:r>
              <a:rPr lang="en-US" altLang="zh-TW" dirty="0"/>
              <a:t>Inpainting</a:t>
            </a:r>
            <a:r>
              <a:rPr lang="zh-TW" altLang="en-US" dirty="0"/>
              <a:t>）。</a:t>
            </a:r>
            <a:endParaRPr lang="en-US" altLang="zh-TW" dirty="0"/>
          </a:p>
          <a:p>
            <a:r>
              <a:rPr lang="zh-TW" altLang="en-US" dirty="0"/>
              <a:t> 以第一列的海灘場景為例，移除人物後，該模型不僅填補了背景，</a:t>
            </a:r>
            <a:endParaRPr lang="en-US" altLang="zh-TW" dirty="0"/>
          </a:p>
          <a:p>
            <a:r>
              <a:rPr lang="zh-TW" altLang="en-US" dirty="0"/>
              <a:t>還正確處理了</a:t>
            </a:r>
            <a:r>
              <a:rPr lang="zh-TW" altLang="en-US" b="1" dirty="0"/>
              <a:t>水面上的倒影</a:t>
            </a:r>
            <a:r>
              <a:rPr lang="zh-TW" altLang="en-US" dirty="0"/>
              <a:t>，保持了場景的一致性。</a:t>
            </a:r>
            <a:endParaRPr lang="en-US" altLang="zh-TW" dirty="0"/>
          </a:p>
          <a:p>
            <a:r>
              <a:rPr lang="zh-TW" altLang="en-US" dirty="0"/>
              <a:t>相較於專門做 </a:t>
            </a:r>
            <a:r>
              <a:rPr lang="en-US" altLang="zh-TW" dirty="0"/>
              <a:t>Inpainting </a:t>
            </a:r>
            <a:r>
              <a:rPr lang="zh-TW" altLang="en-US" dirty="0"/>
              <a:t>的 </a:t>
            </a:r>
            <a:r>
              <a:rPr lang="en-US" altLang="zh-TW" dirty="0" err="1"/>
              <a:t>LaMa</a:t>
            </a:r>
            <a:r>
              <a:rPr lang="en-US" altLang="zh-TW" dirty="0"/>
              <a:t> </a:t>
            </a:r>
            <a:r>
              <a:rPr lang="zh-TW" altLang="en-US" dirty="0"/>
              <a:t>或 </a:t>
            </a:r>
            <a:r>
              <a:rPr lang="en-US" altLang="zh-TW" dirty="0"/>
              <a:t>SD-</a:t>
            </a:r>
            <a:r>
              <a:rPr lang="en-US" altLang="zh-TW" dirty="0" err="1"/>
              <a:t>Inpaint</a:t>
            </a:r>
            <a:r>
              <a:rPr lang="zh-TW" altLang="en-US" dirty="0"/>
              <a:t>，</a:t>
            </a:r>
            <a:r>
              <a:rPr lang="en-US" altLang="zh-TW" dirty="0" err="1"/>
              <a:t>ObjectMover</a:t>
            </a:r>
            <a:r>
              <a:rPr lang="en-US" altLang="zh-TW" dirty="0"/>
              <a:t> </a:t>
            </a:r>
            <a:r>
              <a:rPr lang="zh-TW" altLang="en-US" dirty="0"/>
              <a:t>展現了更好的細節修復能力。</a:t>
            </a:r>
          </a:p>
          <a:p>
            <a:r>
              <a:rPr lang="zh-TW" altLang="en-US" dirty="0"/>
              <a:t>這部分的實驗證明了，影片模型並不僅僅是死記硬背物體的移動，</a:t>
            </a:r>
            <a:endParaRPr lang="en-US" altLang="zh-TW" dirty="0"/>
          </a:p>
          <a:p>
            <a:r>
              <a:rPr lang="zh-TW" altLang="en-US" dirty="0"/>
              <a:t>而是真正理解了場景的幾何結構與光影物理</a:t>
            </a:r>
          </a:p>
        </p:txBody>
      </p:sp>
      <p:sp>
        <p:nvSpPr>
          <p:cNvPr id="4" name="投影片編號版面配置區 3"/>
          <p:cNvSpPr>
            <a:spLocks noGrp="1"/>
          </p:cNvSpPr>
          <p:nvPr>
            <p:ph type="sldNum" sz="quarter" idx="5"/>
          </p:nvPr>
        </p:nvSpPr>
        <p:spPr/>
        <p:txBody>
          <a:bodyPr/>
          <a:lstStyle/>
          <a:p>
            <a:fld id="{B6CC93E1-B78C-4778-9D92-72F6B7B5436B}" type="slidenum">
              <a:rPr lang="zh-TW" altLang="en-US" smtClean="0"/>
              <a:t>13</a:t>
            </a:fld>
            <a:endParaRPr lang="zh-TW" altLang="en-US"/>
          </a:p>
        </p:txBody>
      </p:sp>
    </p:spTree>
    <p:extLst>
      <p:ext uri="{BB962C8B-B14F-4D97-AF65-F5344CB8AC3E}">
        <p14:creationId xmlns:p14="http://schemas.microsoft.com/office/powerpoint/2010/main" val="4186125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最後，總結四個重點：</a:t>
            </a:r>
          </a:p>
          <a:p>
            <a:r>
              <a:rPr lang="zh-TW" altLang="en-US" b="1" dirty="0"/>
              <a:t>第一，</a:t>
            </a:r>
            <a:r>
              <a:rPr lang="en-US" altLang="zh-TW" b="1" dirty="0"/>
              <a:t>Treats object movement as video generation</a:t>
            </a:r>
            <a:r>
              <a:rPr lang="zh-TW" altLang="en-US" b="1" dirty="0"/>
              <a:t>（把移動當作影片生成）。</a:t>
            </a:r>
            <a:endParaRPr lang="en-US" altLang="zh-TW" b="1" dirty="0"/>
          </a:p>
          <a:p>
            <a:r>
              <a:rPr lang="zh-TW" altLang="en-US" dirty="0"/>
              <a:t> 作者沒有把他當成傳統修圖，而是利用預訓練的影片模型，</a:t>
            </a:r>
            <a:endParaRPr lang="en-US" altLang="zh-TW" dirty="0"/>
          </a:p>
          <a:p>
            <a:r>
              <a:rPr lang="zh-TW" altLang="en-US" dirty="0"/>
              <a:t>把移動過程當作一段影片來生成，這樣動作才連貫。</a:t>
            </a:r>
          </a:p>
          <a:p>
            <a:r>
              <a:rPr lang="zh-TW" altLang="en-US" b="1" dirty="0"/>
              <a:t>第二，</a:t>
            </a:r>
            <a:r>
              <a:rPr lang="en-US" altLang="zh-TW" b="1" dirty="0"/>
              <a:t>Maintains consistent lighting and shadows</a:t>
            </a:r>
            <a:r>
              <a:rPr lang="zh-TW" altLang="en-US" b="1" dirty="0"/>
              <a:t>（自動維持光影一致）。</a:t>
            </a:r>
            <a:endParaRPr lang="en-US" altLang="zh-TW" b="1" dirty="0"/>
          </a:p>
          <a:p>
            <a:r>
              <a:rPr lang="zh-TW" altLang="en-US" dirty="0"/>
              <a:t>那透過影片模型的物理常識，便能自動處理好最麻煩的影子、倒影和光線變化，</a:t>
            </a:r>
            <a:endParaRPr lang="en-US" altLang="zh-TW" dirty="0"/>
          </a:p>
          <a:p>
            <a:r>
              <a:rPr lang="zh-TW" altLang="en-US" dirty="0"/>
              <a:t>不用手動去修。</a:t>
            </a:r>
          </a:p>
          <a:p>
            <a:r>
              <a:rPr lang="zh-TW" altLang="en-US" b="1" dirty="0"/>
              <a:t>第三，</a:t>
            </a:r>
            <a:r>
              <a:rPr lang="en-US" altLang="zh-TW" b="1" dirty="0"/>
              <a:t>Overcomes data scarcity</a:t>
            </a:r>
            <a:r>
              <a:rPr lang="zh-TW" altLang="en-US" b="1" dirty="0"/>
              <a:t>（克服數據不足）。</a:t>
            </a:r>
            <a:r>
              <a:rPr lang="zh-TW" altLang="en-US" dirty="0"/>
              <a:t> </a:t>
            </a:r>
            <a:endParaRPr lang="en-US" altLang="zh-TW" dirty="0"/>
          </a:p>
          <a:p>
            <a:r>
              <a:rPr lang="zh-TW" altLang="en-US" dirty="0"/>
              <a:t>使用遊戲引擎生成數據，再混合真實影片來訓練，解決了真實世界很難蒐集訓練資料的問題。</a:t>
            </a:r>
          </a:p>
          <a:p>
            <a:r>
              <a:rPr lang="zh-TW" altLang="en-US" b="1" dirty="0"/>
              <a:t>第四，</a:t>
            </a:r>
            <a:r>
              <a:rPr lang="en-US" altLang="zh-TW" b="1" dirty="0"/>
              <a:t>Produces more realistic results</a:t>
            </a:r>
            <a:r>
              <a:rPr lang="zh-TW" altLang="en-US" b="1" dirty="0"/>
              <a:t>（效果更逼真）。</a:t>
            </a:r>
            <a:r>
              <a:rPr lang="zh-TW" altLang="en-US" dirty="0"/>
              <a:t> </a:t>
            </a:r>
            <a:endParaRPr lang="en-US" altLang="zh-TW" dirty="0"/>
          </a:p>
          <a:p>
            <a:r>
              <a:rPr lang="zh-TW" altLang="en-US" dirty="0"/>
              <a:t>比起傳統純做圖像處理的方法，這個方法的結果看起來更像真的照片，邏輯也更通順。</a:t>
            </a:r>
          </a:p>
          <a:p>
            <a:endParaRPr lang="zh-TW" altLang="en-US" dirty="0"/>
          </a:p>
        </p:txBody>
      </p:sp>
      <p:sp>
        <p:nvSpPr>
          <p:cNvPr id="4" name="投影片編號版面配置區 3"/>
          <p:cNvSpPr>
            <a:spLocks noGrp="1"/>
          </p:cNvSpPr>
          <p:nvPr>
            <p:ph type="sldNum" sz="quarter" idx="5"/>
          </p:nvPr>
        </p:nvSpPr>
        <p:spPr/>
        <p:txBody>
          <a:bodyPr/>
          <a:lstStyle/>
          <a:p>
            <a:fld id="{B6CC93E1-B78C-4778-9D92-72F6B7B5436B}" type="slidenum">
              <a:rPr lang="zh-TW" altLang="en-US" smtClean="0"/>
              <a:t>14</a:t>
            </a:fld>
            <a:endParaRPr lang="zh-TW" altLang="en-US"/>
          </a:p>
        </p:txBody>
      </p:sp>
    </p:spTree>
    <p:extLst>
      <p:ext uri="{BB962C8B-B14F-4D97-AF65-F5344CB8AC3E}">
        <p14:creationId xmlns:p14="http://schemas.microsoft.com/office/powerpoint/2010/main" val="1599190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dirty="0"/>
              <a:t>第一，</a:t>
            </a:r>
            <a:r>
              <a:rPr lang="en-US" altLang="zh-TW" b="1" dirty="0"/>
              <a:t>Exhibits unintended pose changes</a:t>
            </a:r>
            <a:r>
              <a:rPr lang="zh-TW" altLang="en-US" b="1" dirty="0"/>
              <a:t>（非剛性物體姿勢改變）。</a:t>
            </a:r>
            <a:endParaRPr lang="en-US" altLang="zh-TW" b="1" dirty="0"/>
          </a:p>
          <a:p>
            <a:r>
              <a:rPr lang="zh-TW" altLang="en-US" dirty="0"/>
              <a:t> 特別是在移動</a:t>
            </a:r>
            <a:r>
              <a:rPr lang="en-US" altLang="zh-TW" dirty="0"/>
              <a:t>『</a:t>
            </a:r>
            <a:r>
              <a:rPr lang="zh-TW" altLang="en-US" dirty="0"/>
              <a:t>人類</a:t>
            </a:r>
            <a:r>
              <a:rPr lang="en-US" altLang="zh-TW" dirty="0"/>
              <a:t>』</a:t>
            </a:r>
            <a:r>
              <a:rPr lang="zh-TW" altLang="en-US" dirty="0"/>
              <a:t>這種非剛性物體時，模型有時候會過度改變人物的姿勢。</a:t>
            </a:r>
            <a:endParaRPr lang="en-US" altLang="zh-TW" dirty="0"/>
          </a:p>
          <a:p>
            <a:r>
              <a:rPr lang="zh-TW" altLang="en-US" dirty="0"/>
              <a:t>作者推測是因為訓練用的真實影片包含太多人類動作，導致模型傾向於讓人物</a:t>
            </a:r>
            <a:r>
              <a:rPr lang="en-US" altLang="zh-TW" dirty="0"/>
              <a:t>『</a:t>
            </a:r>
            <a:r>
              <a:rPr lang="zh-TW" altLang="en-US" dirty="0"/>
              <a:t>動起來</a:t>
            </a:r>
            <a:r>
              <a:rPr lang="en-US" altLang="zh-TW" dirty="0"/>
              <a:t>』</a:t>
            </a:r>
            <a:r>
              <a:rPr lang="zh-TW" altLang="en-US" dirty="0"/>
              <a:t>，而不只是單純位移。</a:t>
            </a:r>
          </a:p>
          <a:p>
            <a:r>
              <a:rPr lang="zh-TW" altLang="en-US" b="1" dirty="0"/>
              <a:t>第二，</a:t>
            </a:r>
            <a:r>
              <a:rPr lang="en-US" altLang="zh-TW" b="1" dirty="0"/>
              <a:t>Causes nearby objects to disappear</a:t>
            </a:r>
            <a:r>
              <a:rPr lang="zh-TW" altLang="en-US" b="1" dirty="0"/>
              <a:t>（導致鄰近物體消失）。</a:t>
            </a:r>
            <a:endParaRPr lang="en-US" altLang="zh-TW" b="1" dirty="0"/>
          </a:p>
          <a:p>
            <a:r>
              <a:rPr lang="zh-TW" altLang="en-US" dirty="0"/>
              <a:t> 當我們把物體移得離其他東西太近（例如擦身而過）時，旁邊原本的物體偶爾會不見。</a:t>
            </a:r>
            <a:endParaRPr lang="en-US" altLang="zh-TW" dirty="0"/>
          </a:p>
          <a:p>
            <a:r>
              <a:rPr lang="zh-TW" altLang="en-US" dirty="0"/>
              <a:t>這是因為合成數據集中，缺乏這種</a:t>
            </a:r>
            <a:r>
              <a:rPr lang="en-US" altLang="zh-TW" dirty="0"/>
              <a:t>『</a:t>
            </a:r>
            <a:r>
              <a:rPr lang="zh-TW" altLang="en-US" dirty="0"/>
              <a:t>物體互相交錯</a:t>
            </a:r>
            <a:r>
              <a:rPr lang="en-US" altLang="zh-TW" dirty="0"/>
              <a:t>』</a:t>
            </a:r>
            <a:r>
              <a:rPr lang="zh-TW" altLang="en-US" dirty="0"/>
              <a:t>的訓練範例。</a:t>
            </a:r>
          </a:p>
          <a:p>
            <a:r>
              <a:rPr lang="zh-TW" altLang="en-US" b="1" dirty="0"/>
              <a:t>第三，</a:t>
            </a:r>
            <a:r>
              <a:rPr lang="en-US" altLang="zh-TW" b="1" dirty="0"/>
              <a:t>Distorts text details</a:t>
            </a:r>
            <a:r>
              <a:rPr lang="zh-TW" altLang="en-US" b="1" dirty="0"/>
              <a:t>（文字細節扭曲）。</a:t>
            </a:r>
            <a:r>
              <a:rPr lang="zh-TW" altLang="en-US" dirty="0"/>
              <a:t> </a:t>
            </a:r>
            <a:endParaRPr lang="en-US" altLang="zh-TW" dirty="0"/>
          </a:p>
          <a:p>
            <a:r>
              <a:rPr lang="zh-TW" altLang="en-US" dirty="0"/>
              <a:t>如果移動的物體上面有文字（例如招牌或標籤），文字往往會變形。</a:t>
            </a:r>
            <a:endParaRPr lang="en-US" altLang="zh-TW" dirty="0"/>
          </a:p>
          <a:p>
            <a:r>
              <a:rPr lang="zh-TW" altLang="en-US" dirty="0"/>
              <a:t>這不是這篇論文特有的問題，而是目前所有基於 </a:t>
            </a:r>
            <a:r>
              <a:rPr lang="en-US" altLang="zh-TW" dirty="0"/>
              <a:t>Latent Diffusion </a:t>
            </a:r>
            <a:r>
              <a:rPr lang="zh-TW" altLang="en-US" dirty="0"/>
              <a:t>的模型在 </a:t>
            </a:r>
            <a:r>
              <a:rPr lang="en-US" altLang="zh-TW" dirty="0"/>
              <a:t>VAE </a:t>
            </a:r>
            <a:r>
              <a:rPr lang="zh-TW" altLang="en-US" dirty="0"/>
              <a:t>重建上的通病。</a:t>
            </a:r>
          </a:p>
          <a:p>
            <a:r>
              <a:rPr lang="zh-TW" altLang="en-US" b="1" dirty="0"/>
              <a:t>第四，</a:t>
            </a:r>
            <a:r>
              <a:rPr lang="en-US" altLang="zh-TW" b="1" dirty="0"/>
              <a:t>Requires longer inference time</a:t>
            </a:r>
            <a:r>
              <a:rPr lang="zh-TW" altLang="en-US" b="1" dirty="0"/>
              <a:t>（推論時間較長）。</a:t>
            </a:r>
            <a:endParaRPr lang="en-US" altLang="zh-TW" b="1" dirty="0"/>
          </a:p>
          <a:p>
            <a:r>
              <a:rPr lang="zh-TW" altLang="en-US" dirty="0"/>
              <a:t> 目前生成一張 </a:t>
            </a:r>
            <a:r>
              <a:rPr lang="en-US" altLang="zh-TW" dirty="0"/>
              <a:t>512x512 </a:t>
            </a:r>
            <a:r>
              <a:rPr lang="zh-TW" altLang="en-US" dirty="0"/>
              <a:t>的圖片大約需要 </a:t>
            </a:r>
            <a:r>
              <a:rPr lang="en-US" altLang="zh-TW" dirty="0"/>
              <a:t>20 </a:t>
            </a:r>
            <a:r>
              <a:rPr lang="zh-TW" altLang="en-US" dirty="0"/>
              <a:t>秒（在 </a:t>
            </a:r>
            <a:r>
              <a:rPr lang="en-US" altLang="zh-TW" dirty="0"/>
              <a:t>A100 GPU </a:t>
            </a:r>
            <a:r>
              <a:rPr lang="zh-TW" altLang="en-US" dirty="0"/>
              <a:t>上），</a:t>
            </a:r>
            <a:endParaRPr lang="en-US" altLang="zh-TW" dirty="0"/>
          </a:p>
          <a:p>
            <a:r>
              <a:rPr lang="zh-TW" altLang="en-US" dirty="0"/>
              <a:t>這比傳統基於 </a:t>
            </a:r>
            <a:r>
              <a:rPr lang="en-US" altLang="zh-TW" dirty="0"/>
              <a:t>U-Net </a:t>
            </a:r>
            <a:r>
              <a:rPr lang="zh-TW" altLang="en-US" dirty="0"/>
              <a:t>的圖像修補模型要慢上許多。</a:t>
            </a:r>
          </a:p>
          <a:p>
            <a:endParaRPr lang="zh-TW" altLang="en-US" dirty="0"/>
          </a:p>
        </p:txBody>
      </p:sp>
      <p:sp>
        <p:nvSpPr>
          <p:cNvPr id="4" name="投影片編號版面配置區 3"/>
          <p:cNvSpPr>
            <a:spLocks noGrp="1"/>
          </p:cNvSpPr>
          <p:nvPr>
            <p:ph type="sldNum" sz="quarter" idx="5"/>
          </p:nvPr>
        </p:nvSpPr>
        <p:spPr/>
        <p:txBody>
          <a:bodyPr/>
          <a:lstStyle/>
          <a:p>
            <a:fld id="{B6CC93E1-B78C-4778-9D92-72F6B7B5436B}" type="slidenum">
              <a:rPr lang="zh-TW" altLang="en-US" smtClean="0"/>
              <a:t>15</a:t>
            </a:fld>
            <a:endParaRPr lang="zh-TW" altLang="en-US"/>
          </a:p>
        </p:txBody>
      </p:sp>
    </p:spTree>
    <p:extLst>
      <p:ext uri="{BB962C8B-B14F-4D97-AF65-F5344CB8AC3E}">
        <p14:creationId xmlns:p14="http://schemas.microsoft.com/office/powerpoint/2010/main" val="83708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傳統圖像編輯方法（例如 </a:t>
            </a:r>
            <a:r>
              <a:rPr lang="en-US" altLang="zh-TW" dirty="0"/>
              <a:t>patch-based </a:t>
            </a:r>
            <a:r>
              <a:rPr lang="zh-TW" altLang="en-US" dirty="0"/>
              <a:t>修補、手工陰影匹配等）</a:t>
            </a:r>
            <a:br>
              <a:rPr lang="en-US" altLang="zh-TW" dirty="0"/>
            </a:br>
            <a:r>
              <a:rPr lang="zh-TW" altLang="en-US" dirty="0"/>
              <a:t>往往需要大量人工設計規則與中間標注，</a:t>
            </a:r>
            <a:br>
              <a:rPr lang="en-US" altLang="zh-TW" dirty="0"/>
            </a:br>
            <a:r>
              <a:rPr lang="zh-TW" altLang="en-US" dirty="0"/>
              <a:t>需要花費許多時間，</a:t>
            </a:r>
          </a:p>
          <a:p>
            <a:r>
              <a:rPr lang="zh-TW" altLang="en-US" dirty="0"/>
              <a:t>並且在對物件進行移動、移除或者插入時，</a:t>
            </a:r>
            <a:br>
              <a:rPr lang="en-US" altLang="zh-TW" dirty="0"/>
            </a:br>
            <a:r>
              <a:rPr lang="zh-TW" altLang="en-US" dirty="0"/>
              <a:t>可能會導致物件的原始倒影或陰影沒有完整去除，</a:t>
            </a:r>
            <a:br>
              <a:rPr lang="en-US" altLang="zh-TW" dirty="0"/>
            </a:br>
            <a:r>
              <a:rPr lang="zh-TW" altLang="en-US" dirty="0"/>
              <a:t>或是沒有在圖像上產生適合新物件的陰影</a:t>
            </a:r>
          </a:p>
        </p:txBody>
      </p:sp>
      <p:sp>
        <p:nvSpPr>
          <p:cNvPr id="4" name="投影片編號版面配置區 3"/>
          <p:cNvSpPr>
            <a:spLocks noGrp="1"/>
          </p:cNvSpPr>
          <p:nvPr>
            <p:ph type="sldNum" sz="quarter" idx="5"/>
          </p:nvPr>
        </p:nvSpPr>
        <p:spPr/>
        <p:txBody>
          <a:bodyPr/>
          <a:lstStyle/>
          <a:p>
            <a:fld id="{B6CC93E1-B78C-4778-9D92-72F6B7B5436B}" type="slidenum">
              <a:rPr lang="zh-TW" altLang="en-US" smtClean="0"/>
              <a:t>3</a:t>
            </a:fld>
            <a:endParaRPr lang="zh-TW" altLang="en-US"/>
          </a:p>
        </p:txBody>
      </p:sp>
    </p:spTree>
    <p:extLst>
      <p:ext uri="{BB962C8B-B14F-4D97-AF65-F5344CB8AC3E}">
        <p14:creationId xmlns:p14="http://schemas.microsoft.com/office/powerpoint/2010/main" val="115249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所以他們的目標就是：</a:t>
            </a:r>
            <a:endParaRPr lang="en-US" altLang="zh-TW" dirty="0"/>
          </a:p>
          <a:p>
            <a:r>
              <a:rPr lang="zh-TW" altLang="en-US" dirty="0"/>
              <a:t>讓使用者能將圖片中的物體移動到任意指定位置，</a:t>
            </a:r>
            <a:endParaRPr lang="en-US" altLang="zh-TW" dirty="0"/>
          </a:p>
          <a:p>
            <a:r>
              <a:rPr lang="zh-TW" altLang="en-US" dirty="0"/>
              <a:t>同時</a:t>
            </a:r>
            <a:r>
              <a:rPr lang="zh-TW" altLang="en-US" b="1" dirty="0"/>
              <a:t>保持物體的外觀特徵（</a:t>
            </a:r>
            <a:r>
              <a:rPr lang="en-US" altLang="zh-TW" b="1" dirty="0"/>
              <a:t>Identity</a:t>
            </a:r>
            <a:r>
              <a:rPr lang="zh-TW" altLang="en-US" b="1" dirty="0"/>
              <a:t>）不變</a:t>
            </a:r>
            <a:r>
              <a:rPr lang="zh-TW" altLang="en-US" dirty="0"/>
              <a:t>，</a:t>
            </a:r>
            <a:endParaRPr lang="en-US" altLang="zh-TW" dirty="0"/>
          </a:p>
          <a:p>
            <a:r>
              <a:rPr lang="zh-TW" altLang="en-US" dirty="0"/>
              <a:t>且移動後的結果必須看起來像是一張真實拍攝的照片，而非簡單的剪貼</a:t>
            </a:r>
            <a:endParaRPr lang="en-US" altLang="zh-TW" dirty="0"/>
          </a:p>
          <a:p>
            <a:r>
              <a:rPr lang="zh-TW" altLang="en-US" dirty="0"/>
              <a:t>同時，讓模型自動根據新位置的環境，</a:t>
            </a:r>
            <a:endParaRPr lang="en-US" altLang="zh-TW" dirty="0"/>
          </a:p>
          <a:p>
            <a:r>
              <a:rPr lang="zh-TW" altLang="en-US" dirty="0"/>
              <a:t>生成正確的</a:t>
            </a:r>
            <a:r>
              <a:rPr lang="zh-TW" altLang="en-US" b="1" dirty="0"/>
              <a:t>光影變化或反射等等</a:t>
            </a:r>
            <a:r>
              <a:rPr lang="zh-TW" altLang="en-US" dirty="0"/>
              <a:t>，</a:t>
            </a:r>
            <a:endParaRPr lang="en-US" altLang="zh-TW" dirty="0"/>
          </a:p>
          <a:p>
            <a:r>
              <a:rPr lang="zh-TW" altLang="en-US" dirty="0"/>
              <a:t>解決傳統圖像模型（</a:t>
            </a:r>
            <a:r>
              <a:rPr lang="en-US" altLang="zh-TW" dirty="0"/>
              <a:t>Inpainting</a:t>
            </a:r>
            <a:r>
              <a:rPr lang="zh-TW" altLang="en-US" dirty="0"/>
              <a:t>）容易導致光影錯誤或物體懸浮的問題</a:t>
            </a:r>
          </a:p>
        </p:txBody>
      </p:sp>
      <p:sp>
        <p:nvSpPr>
          <p:cNvPr id="4" name="投影片編號版面配置區 3"/>
          <p:cNvSpPr>
            <a:spLocks noGrp="1"/>
          </p:cNvSpPr>
          <p:nvPr>
            <p:ph type="sldNum" sz="quarter" idx="5"/>
          </p:nvPr>
        </p:nvSpPr>
        <p:spPr/>
        <p:txBody>
          <a:bodyPr/>
          <a:lstStyle/>
          <a:p>
            <a:fld id="{B6CC93E1-B78C-4778-9D92-72F6B7B5436B}" type="slidenum">
              <a:rPr lang="zh-TW" altLang="en-US" smtClean="0"/>
              <a:t>4</a:t>
            </a:fld>
            <a:endParaRPr lang="zh-TW" altLang="en-US"/>
          </a:p>
        </p:txBody>
      </p:sp>
    </p:spTree>
    <p:extLst>
      <p:ext uri="{BB962C8B-B14F-4D97-AF65-F5344CB8AC3E}">
        <p14:creationId xmlns:p14="http://schemas.microsoft.com/office/powerpoint/2010/main" val="231382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Generative Removal &amp; Insertion</a:t>
            </a:r>
          </a:p>
          <a:p>
            <a:r>
              <a:rPr lang="zh-TW" altLang="en-US" dirty="0"/>
              <a:t>生成式移除與插入方法透過周圍背景條件來補全被刪除或新增的物體，</a:t>
            </a:r>
            <a:br>
              <a:rPr lang="en-US" altLang="zh-TW" dirty="0"/>
            </a:br>
            <a:r>
              <a:rPr lang="zh-TW" altLang="en-US" dirty="0"/>
              <a:t>但它沒有真的理解物體是怎麼移動的，只是把東西「貼到新位置」，</a:t>
            </a:r>
            <a:br>
              <a:rPr lang="en-US" altLang="zh-TW" dirty="0"/>
            </a:br>
            <a:r>
              <a:rPr lang="zh-TW" altLang="en-US" dirty="0"/>
              <a:t>不是真的在移動物體。所以在物體重定位時容易造成特徵不一致的問題。</a:t>
            </a:r>
            <a:br>
              <a:rPr lang="en-US" altLang="zh-TW" dirty="0"/>
            </a:br>
            <a:br>
              <a:rPr lang="en-US" altLang="zh-TW" dirty="0"/>
            </a:br>
            <a:r>
              <a:rPr lang="en-US" altLang="zh-TW" dirty="0"/>
              <a:t>Generative Movement</a:t>
            </a:r>
            <a:br>
              <a:rPr lang="en-US" altLang="zh-TW" dirty="0"/>
            </a:br>
            <a:r>
              <a:rPr lang="zh-TW" altLang="en-US" dirty="0"/>
              <a:t>生成式移動方法透過空間約束或使用者互動來引導物體移動，</a:t>
            </a:r>
            <a:br>
              <a:rPr lang="en-US" altLang="zh-TW" dirty="0"/>
            </a:br>
            <a:r>
              <a:rPr lang="zh-TW" altLang="en-US" dirty="0"/>
              <a:t>但通常需要逐步控制或反覆優化，效率較低落且容易累積誤差。</a:t>
            </a:r>
            <a:br>
              <a:rPr lang="en-US" altLang="zh-TW" dirty="0"/>
            </a:br>
            <a:br>
              <a:rPr lang="en-US" altLang="zh-TW" dirty="0"/>
            </a:br>
            <a:r>
              <a:rPr lang="en-US" altLang="zh-TW" dirty="0"/>
              <a:t>Motion-Controlled Video Generators</a:t>
            </a:r>
            <a:br>
              <a:rPr lang="en-US" altLang="zh-TW" dirty="0"/>
            </a:br>
            <a:r>
              <a:rPr lang="zh-TW" altLang="en-US" dirty="0"/>
              <a:t>動作控制影片生成方法依賴光流或軌跡等明確的運動訊號進行生成，</a:t>
            </a:r>
            <a:br>
              <a:rPr lang="en-US" altLang="zh-TW" dirty="0"/>
            </a:br>
            <a:r>
              <a:rPr lang="zh-TW" altLang="en-US" dirty="0"/>
              <a:t>但由於高度依賴時間序列與密集監督，</a:t>
            </a:r>
            <a:br>
              <a:rPr lang="en-US" altLang="zh-TW" dirty="0"/>
            </a:br>
            <a:r>
              <a:rPr lang="zh-TW" altLang="en-US" dirty="0"/>
              <a:t>並不適用於單張影像的物體移動任務。</a:t>
            </a:r>
          </a:p>
        </p:txBody>
      </p:sp>
      <p:sp>
        <p:nvSpPr>
          <p:cNvPr id="4" name="投影片編號版面配置區 3"/>
          <p:cNvSpPr>
            <a:spLocks noGrp="1"/>
          </p:cNvSpPr>
          <p:nvPr>
            <p:ph type="sldNum" sz="quarter" idx="5"/>
          </p:nvPr>
        </p:nvSpPr>
        <p:spPr/>
        <p:txBody>
          <a:bodyPr/>
          <a:lstStyle/>
          <a:p>
            <a:fld id="{B6CC93E1-B78C-4778-9D92-72F6B7B5436B}" type="slidenum">
              <a:rPr lang="zh-TW" altLang="en-US" smtClean="0"/>
              <a:t>5</a:t>
            </a:fld>
            <a:endParaRPr lang="zh-TW" altLang="en-US"/>
          </a:p>
        </p:txBody>
      </p:sp>
    </p:spTree>
    <p:extLst>
      <p:ext uri="{BB962C8B-B14F-4D97-AF65-F5344CB8AC3E}">
        <p14:creationId xmlns:p14="http://schemas.microsoft.com/office/powerpoint/2010/main" val="148106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zh-TW" altLang="en-US" dirty="0"/>
              <a:t>那接下來進入到</a:t>
            </a:r>
            <a:r>
              <a:rPr lang="en-US" altLang="zh-TW" dirty="0" err="1"/>
              <a:t>ObjectMover</a:t>
            </a:r>
            <a:r>
              <a:rPr lang="zh-TW" altLang="en-US" dirty="0"/>
              <a:t>的核心概念：</a:t>
            </a:r>
            <a:endParaRPr lang="en-US" altLang="zh-TW" dirty="0"/>
          </a:p>
          <a:p>
            <a:pPr marL="228600" indent="-228600">
              <a:buAutoNum type="arabicPeriod"/>
            </a:pPr>
            <a:r>
              <a:rPr lang="zh-TW" altLang="en-US" dirty="0"/>
              <a:t>將圖像中的物體移動重新定義為隱含的影片生成問題，而非逐張影像的編輯任務。</a:t>
            </a:r>
            <a:br>
              <a:rPr lang="en-US" altLang="zh-TW" dirty="0"/>
            </a:br>
            <a:r>
              <a:rPr lang="zh-TW" altLang="en-US" dirty="0"/>
              <a:t>作者認為物體移動本質上具有時間連續性，主張單張影像編輯無法有效維持幾何、外觀與物理一致性。</a:t>
            </a:r>
            <a:endParaRPr lang="en-US" altLang="zh-TW" dirty="0"/>
          </a:p>
          <a:p>
            <a:pPr marL="228600" indent="-228600">
              <a:buAutoNum type="arabicPeriod"/>
            </a:pPr>
            <a:r>
              <a:rPr lang="zh-TW" altLang="en-US" dirty="0"/>
              <a:t>將物體移動視為</a:t>
            </a:r>
            <a:r>
              <a:rPr lang="en-US" altLang="zh-TW" dirty="0"/>
              <a:t>Sequence-to-sequence</a:t>
            </a:r>
            <a:r>
              <a:rPr lang="zh-TW" altLang="en-US" dirty="0"/>
              <a:t>的預測任務，將預訓練的影片擴散模型應用於單張影像的物體移動。</a:t>
            </a:r>
            <a:endParaRPr lang="en-US" altLang="zh-TW" dirty="0"/>
          </a:p>
          <a:p>
            <a:pPr marL="228600" indent="-228600">
              <a:buAutoNum type="arabicPeriod"/>
            </a:pPr>
            <a:r>
              <a:rPr lang="zh-TW" altLang="en-US" dirty="0"/>
              <a:t>不採用傳統圖像生成模型，而是利用影片生成模型所學到的</a:t>
            </a:r>
            <a:r>
              <a:rPr lang="en-US" altLang="zh-TW" dirty="0"/>
              <a:t>strong temporal priors</a:t>
            </a:r>
            <a:r>
              <a:rPr lang="zh-TW" altLang="en-US" dirty="0"/>
              <a:t>來達成目標。</a:t>
            </a:r>
            <a:br>
              <a:rPr lang="en-US" altLang="zh-TW" dirty="0"/>
            </a:br>
            <a:endParaRPr lang="en-US" altLang="zh-TW" dirty="0"/>
          </a:p>
          <a:p>
            <a:r>
              <a:rPr lang="zh-TW" altLang="en-US" dirty="0"/>
              <a:t>這篇論文最大的一個創新點在於，</a:t>
            </a:r>
            <a:endParaRPr lang="en-US" altLang="zh-TW" dirty="0"/>
          </a:p>
          <a:p>
            <a:r>
              <a:rPr lang="zh-TW" altLang="en-US" dirty="0"/>
              <a:t>作者</a:t>
            </a:r>
            <a:r>
              <a:rPr lang="zh-TW" altLang="en-US" b="1" dirty="0"/>
              <a:t>並非</a:t>
            </a:r>
            <a:r>
              <a:rPr lang="zh-TW" altLang="en-US" dirty="0"/>
              <a:t>使用傳統的靜態圖像生成模型（如 </a:t>
            </a:r>
            <a:r>
              <a:rPr lang="en-US" altLang="zh-TW" dirty="0"/>
              <a:t>Stable Diffusion</a:t>
            </a:r>
            <a:r>
              <a:rPr lang="zh-TW" altLang="en-US" dirty="0"/>
              <a:t>）來進行物件移動，</a:t>
            </a:r>
            <a:endParaRPr lang="en-US" altLang="zh-TW" dirty="0"/>
          </a:p>
          <a:p>
            <a:r>
              <a:rPr lang="zh-TW" altLang="en-US" dirty="0"/>
              <a:t>而是使用</a:t>
            </a:r>
            <a:r>
              <a:rPr lang="zh-TW" altLang="en-US" b="1" dirty="0"/>
              <a:t>了一個預訓練的影片生成模型</a:t>
            </a:r>
            <a:r>
              <a:rPr lang="zh-TW" altLang="en-US" dirty="0"/>
              <a:t>。</a:t>
            </a:r>
            <a:endParaRPr lang="en-US" altLang="zh-TW" dirty="0"/>
          </a:p>
          <a:p>
            <a:r>
              <a:rPr lang="zh-TW" altLang="en-US" dirty="0"/>
              <a:t>因為作者認為，物體的移動本質上可以被視為一段極短的影片。</a:t>
            </a:r>
            <a:endParaRPr lang="en-US" altLang="zh-TW" dirty="0"/>
          </a:p>
          <a:p>
            <a:r>
              <a:rPr lang="zh-TW" altLang="en-US" dirty="0"/>
              <a:t>原始圖片是</a:t>
            </a:r>
            <a:r>
              <a:rPr lang="en-US" altLang="zh-TW" dirty="0"/>
              <a:t>『</a:t>
            </a:r>
            <a:r>
              <a:rPr lang="zh-TW" altLang="en-US" dirty="0"/>
              <a:t>第一幀</a:t>
            </a:r>
            <a:r>
              <a:rPr lang="en-US" altLang="zh-TW" dirty="0"/>
              <a:t>』</a:t>
            </a:r>
            <a:r>
              <a:rPr lang="zh-TW" altLang="en-US" dirty="0"/>
              <a:t>，而移動後的結果則是</a:t>
            </a:r>
            <a:r>
              <a:rPr lang="en-US" altLang="zh-TW" dirty="0"/>
              <a:t>『</a:t>
            </a:r>
            <a:r>
              <a:rPr lang="zh-TW" altLang="en-US" dirty="0"/>
              <a:t>後續幀</a:t>
            </a:r>
            <a:r>
              <a:rPr lang="en-US" altLang="zh-TW" dirty="0"/>
              <a:t>』</a:t>
            </a:r>
            <a:r>
              <a:rPr lang="zh-TW" altLang="en-US" dirty="0"/>
              <a:t>。</a:t>
            </a:r>
            <a:endParaRPr lang="en-US" altLang="zh-TW" dirty="0"/>
          </a:p>
          <a:p>
            <a:r>
              <a:rPr lang="zh-TW" altLang="en-US" dirty="0"/>
              <a:t>透過這種轉換，模型就能利用影片生成模型中內建的物理先驗知識（</a:t>
            </a:r>
            <a:r>
              <a:rPr lang="en-US" altLang="zh-TW" dirty="0"/>
              <a:t>Video Prior</a:t>
            </a:r>
            <a:r>
              <a:rPr lang="zh-TW" altLang="en-US" dirty="0"/>
              <a:t>），</a:t>
            </a:r>
            <a:endParaRPr lang="en-US" altLang="zh-TW" dirty="0"/>
          </a:p>
          <a:p>
            <a:r>
              <a:rPr lang="zh-TW" altLang="en-US" dirty="0"/>
              <a:t>來解決光影連貫性的問題。</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再加上影片模型會學到</a:t>
            </a:r>
            <a:r>
              <a:rPr lang="zh-TW" altLang="en-US" b="1" dirty="0"/>
              <a:t>物體在空間中連續變化時，外觀、反射、光影應該如何一致地變化</a:t>
            </a:r>
            <a:r>
              <a:rPr lang="zh-TW" altLang="en-US" dirty="0"/>
              <a:t>。</a:t>
            </a:r>
            <a:br>
              <a:rPr lang="en-US" altLang="zh-TW" dirty="0"/>
            </a:br>
            <a:r>
              <a:rPr lang="zh-TW" altLang="en-US" dirty="0"/>
              <a:t>然而這是圖像生成模型沒有學習到的，</a:t>
            </a:r>
            <a:br>
              <a:rPr lang="en-US" altLang="zh-TW" dirty="0"/>
            </a:br>
            <a:r>
              <a:rPr lang="zh-TW" altLang="en-US" dirty="0"/>
              <a:t>所以使用影片生成模型便能讓物件產生的各種陰影效果看起來更自然</a:t>
            </a:r>
          </a:p>
          <a:p>
            <a:pPr marL="0" indent="0">
              <a:buNone/>
            </a:pPr>
            <a:endParaRPr lang="zh-TW" altLang="en-US" dirty="0"/>
          </a:p>
        </p:txBody>
      </p:sp>
      <p:sp>
        <p:nvSpPr>
          <p:cNvPr id="4" name="投影片編號版面配置區 3"/>
          <p:cNvSpPr>
            <a:spLocks noGrp="1"/>
          </p:cNvSpPr>
          <p:nvPr>
            <p:ph type="sldNum" sz="quarter" idx="5"/>
          </p:nvPr>
        </p:nvSpPr>
        <p:spPr/>
        <p:txBody>
          <a:bodyPr/>
          <a:lstStyle/>
          <a:p>
            <a:fld id="{B6CC93E1-B78C-4778-9D92-72F6B7B5436B}" type="slidenum">
              <a:rPr lang="zh-TW" altLang="en-US" smtClean="0"/>
              <a:t>6</a:t>
            </a:fld>
            <a:endParaRPr lang="zh-TW" altLang="en-US"/>
          </a:p>
        </p:txBody>
      </p:sp>
    </p:spTree>
    <p:extLst>
      <p:ext uri="{BB962C8B-B14F-4D97-AF65-F5344CB8AC3E}">
        <p14:creationId xmlns:p14="http://schemas.microsoft.com/office/powerpoint/2010/main" val="3253682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ObjectMover</a:t>
            </a:r>
            <a:r>
              <a:rPr lang="en-US" altLang="zh-TW" dirty="0"/>
              <a:t> </a:t>
            </a:r>
            <a:r>
              <a:rPr lang="zh-TW" altLang="en-US" dirty="0"/>
              <a:t>並不是從頭開始訓練一個模型，</a:t>
            </a:r>
            <a:endParaRPr lang="en-US" altLang="zh-TW" dirty="0"/>
          </a:p>
          <a:p>
            <a:r>
              <a:rPr lang="zh-TW" altLang="en-US" dirty="0"/>
              <a:t>而是</a:t>
            </a:r>
            <a:r>
              <a:rPr lang="zh-TW" altLang="en-US" b="1" dirty="0"/>
              <a:t>基於一個已經訓練好的影片生成模型</a:t>
            </a:r>
            <a:r>
              <a:rPr lang="zh-TW" altLang="en-US" dirty="0"/>
              <a:t>來進行微調</a:t>
            </a:r>
            <a:endParaRPr lang="en-US" altLang="zh-TW" dirty="0"/>
          </a:p>
          <a:p>
            <a:endParaRPr lang="en-US" altLang="zh-TW" dirty="0"/>
          </a:p>
          <a:p>
            <a:r>
              <a:rPr lang="zh-TW" altLang="en-US" sz="1200" b="1" kern="1200" dirty="0">
                <a:solidFill>
                  <a:schemeClr val="tx1"/>
                </a:solidFill>
                <a:effectLst/>
                <a:latin typeface="+mn-lt"/>
                <a:ea typeface="+mn-ea"/>
                <a:cs typeface="+mn-cs"/>
              </a:rPr>
              <a:t>下方的架構圖，可以將流程分為三個步驟：</a:t>
            </a:r>
            <a:endParaRPr lang="zh-TW" altLang="en-US"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左側的輸入端 </a:t>
            </a:r>
            <a:r>
              <a:rPr lang="en-US" altLang="zh-TW" sz="1200" kern="1200" dirty="0">
                <a:solidFill>
                  <a:schemeClr val="tx1"/>
                </a:solidFill>
                <a:effectLst/>
                <a:latin typeface="+mn-lt"/>
                <a:ea typeface="+mn-ea"/>
                <a:cs typeface="+mn-cs"/>
              </a:rPr>
              <a:t>(Input &amp; Tokenizer)</a:t>
            </a:r>
            <a:r>
              <a:rPr lang="zh-TW" altLang="en-US" sz="1200" kern="1200" dirty="0">
                <a:solidFill>
                  <a:schemeClr val="tx1"/>
                </a:solidFill>
                <a:effectLst/>
                <a:latin typeface="+mn-lt"/>
                <a:ea typeface="+mn-ea"/>
                <a:cs typeface="+mn-cs"/>
              </a:rPr>
              <a:t>：</a:t>
            </a:r>
          </a:p>
          <a:p>
            <a:r>
              <a:rPr lang="zh-TW" altLang="en-US" sz="1200" kern="1200" dirty="0">
                <a:solidFill>
                  <a:schemeClr val="tx1"/>
                </a:solidFill>
                <a:effectLst/>
                <a:latin typeface="+mn-lt"/>
                <a:ea typeface="+mn-ea"/>
                <a:cs typeface="+mn-cs"/>
              </a:rPr>
              <a:t>模型接收多組輸入，包含：</a:t>
            </a:r>
          </a:p>
          <a:p>
            <a:pPr marL="171450" lvl="0" indent="-171450">
              <a:buFont typeface="Arial" panose="020B0604020202020204" pitchFamily="34" charset="0"/>
              <a:buChar char="•"/>
            </a:pPr>
            <a:r>
              <a:rPr lang="en-US" altLang="zh-TW" sz="1200" b="1" kern="1200" dirty="0">
                <a:solidFill>
                  <a:schemeClr val="tx1"/>
                </a:solidFill>
                <a:effectLst/>
                <a:latin typeface="+mn-lt"/>
                <a:ea typeface="+mn-ea"/>
                <a:cs typeface="+mn-cs"/>
              </a:rPr>
              <a:t>Input Image</a:t>
            </a:r>
            <a:r>
              <a:rPr lang="zh-TW" altLang="en-US" sz="1200" kern="1200" dirty="0">
                <a:solidFill>
                  <a:schemeClr val="tx1"/>
                </a:solidFill>
                <a:effectLst/>
                <a:latin typeface="+mn-lt"/>
                <a:ea typeface="+mn-ea"/>
                <a:cs typeface="+mn-cs"/>
              </a:rPr>
              <a:t>：原始的影像。</a:t>
            </a:r>
          </a:p>
          <a:p>
            <a:pPr marL="171450" lvl="0" indent="-171450">
              <a:buFont typeface="Arial" panose="020B0604020202020204" pitchFamily="34" charset="0"/>
              <a:buChar char="•"/>
            </a:pPr>
            <a:r>
              <a:rPr lang="en-US" altLang="zh-TW" sz="1200" b="1" kern="1200" dirty="0">
                <a:solidFill>
                  <a:schemeClr val="tx1"/>
                </a:solidFill>
                <a:effectLst/>
                <a:latin typeface="+mn-lt"/>
                <a:ea typeface="+mn-ea"/>
                <a:cs typeface="+mn-cs"/>
              </a:rPr>
              <a:t>Object Image</a:t>
            </a:r>
            <a:r>
              <a:rPr lang="zh-TW" altLang="en-US" sz="1200" kern="1200" dirty="0">
                <a:solidFill>
                  <a:schemeClr val="tx1"/>
                </a:solidFill>
                <a:effectLst/>
                <a:latin typeface="+mn-lt"/>
                <a:ea typeface="+mn-ea"/>
                <a:cs typeface="+mn-cs"/>
              </a:rPr>
              <a:t>：要被移動的物體。</a:t>
            </a:r>
          </a:p>
          <a:p>
            <a:pPr marL="171450" lvl="0" indent="-171450">
              <a:buFont typeface="Arial" panose="020B0604020202020204" pitchFamily="34" charset="0"/>
              <a:buChar char="•"/>
            </a:pPr>
            <a:r>
              <a:rPr lang="en-US" altLang="zh-TW" sz="1200" kern="1200" dirty="0">
                <a:solidFill>
                  <a:schemeClr val="tx1"/>
                </a:solidFill>
                <a:effectLst/>
                <a:latin typeface="+mn-lt"/>
                <a:ea typeface="+mn-ea"/>
                <a:cs typeface="+mn-cs"/>
              </a:rPr>
              <a:t>Instruction Map</a:t>
            </a:r>
            <a:r>
              <a:rPr lang="zh-TW" altLang="en-US" sz="1200" kern="1200" dirty="0">
                <a:solidFill>
                  <a:schemeClr val="tx1"/>
                </a:solidFill>
                <a:effectLst/>
                <a:latin typeface="+mn-lt"/>
                <a:ea typeface="+mn-ea"/>
                <a:cs typeface="+mn-cs"/>
              </a:rPr>
              <a:t>：指示物體起始位置與目標位置的紅藍框圖。</a:t>
            </a:r>
            <a:endParaRPr lang="en-US" altLang="zh-TW"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altLang="zh-TW" sz="1200" kern="1200" dirty="0">
                <a:solidFill>
                  <a:schemeClr val="tx1"/>
                </a:solidFill>
                <a:effectLst/>
                <a:latin typeface="+mn-lt"/>
                <a:ea typeface="+mn-ea"/>
                <a:cs typeface="+mn-cs"/>
              </a:rPr>
              <a:t>Ground Truth</a:t>
            </a:r>
          </a:p>
          <a:p>
            <a:pPr marL="0" lvl="0" indent="0">
              <a:buFont typeface="Arial" panose="020B0604020202020204" pitchFamily="34" charset="0"/>
              <a:buNone/>
            </a:pPr>
            <a:r>
              <a:rPr lang="zh-TW" altLang="en-US" sz="1200" kern="1200" dirty="0">
                <a:solidFill>
                  <a:schemeClr val="tx1"/>
                </a:solidFill>
                <a:effectLst/>
                <a:latin typeface="+mn-lt"/>
                <a:ea typeface="+mn-ea"/>
                <a:cs typeface="+mn-cs"/>
              </a:rPr>
              <a:t>這些輸入會經過 </a:t>
            </a:r>
            <a:r>
              <a:rPr lang="en-US" altLang="zh-TW" sz="1200" kern="1200" dirty="0">
                <a:solidFill>
                  <a:schemeClr val="tx1"/>
                </a:solidFill>
                <a:effectLst/>
                <a:latin typeface="+mn-lt"/>
                <a:ea typeface="+mn-ea"/>
                <a:cs typeface="+mn-cs"/>
              </a:rPr>
              <a:t>Key Frames Tokenizer </a:t>
            </a:r>
            <a:r>
              <a:rPr lang="zh-TW" altLang="en-US" sz="1200" kern="1200" dirty="0">
                <a:solidFill>
                  <a:schemeClr val="tx1"/>
                </a:solidFill>
                <a:effectLst/>
                <a:latin typeface="+mn-lt"/>
                <a:ea typeface="+mn-ea"/>
                <a:cs typeface="+mn-cs"/>
              </a:rPr>
              <a:t>進行編碼，轉化為模型可理解的特徵。</a:t>
            </a:r>
            <a:endParaRPr lang="en-US" altLang="zh-TW" sz="1200" kern="1200" dirty="0">
              <a:solidFill>
                <a:schemeClr val="tx1"/>
              </a:solidFill>
              <a:effectLst/>
              <a:latin typeface="+mn-lt"/>
              <a:ea typeface="+mn-ea"/>
              <a:cs typeface="+mn-cs"/>
            </a:endParaRPr>
          </a:p>
          <a:p>
            <a:pPr marL="0" lvl="0" indent="0">
              <a:buFont typeface="Arial" panose="020B0604020202020204" pitchFamily="34" charset="0"/>
              <a:buNone/>
            </a:pPr>
            <a:endParaRPr lang="zh-TW" altLang="en-US"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右側的核心模型 </a:t>
            </a:r>
            <a:r>
              <a:rPr lang="en-US" altLang="zh-TW" sz="1200" kern="1200" dirty="0">
                <a:solidFill>
                  <a:schemeClr val="tx1"/>
                </a:solidFill>
                <a:effectLst/>
                <a:latin typeface="+mn-lt"/>
                <a:ea typeface="+mn-ea"/>
                <a:cs typeface="+mn-cs"/>
              </a:rPr>
              <a:t>(Image-to-Video Model)</a:t>
            </a:r>
            <a:r>
              <a:rPr lang="zh-TW" altLang="en-US" sz="1200" kern="1200" dirty="0">
                <a:solidFill>
                  <a:schemeClr val="tx1"/>
                </a:solidFill>
                <a:effectLst/>
                <a:latin typeface="+mn-lt"/>
                <a:ea typeface="+mn-ea"/>
                <a:cs typeface="+mn-cs"/>
              </a:rPr>
              <a:t>：</a:t>
            </a:r>
          </a:p>
          <a:p>
            <a:r>
              <a:rPr lang="zh-TW" altLang="en-US" sz="1200" kern="1200" dirty="0">
                <a:solidFill>
                  <a:schemeClr val="tx1"/>
                </a:solidFill>
                <a:effectLst/>
                <a:latin typeface="+mn-lt"/>
                <a:ea typeface="+mn-ea"/>
                <a:cs typeface="+mn-cs"/>
              </a:rPr>
              <a:t>這是架構的核心。作者採用了基於 </a:t>
            </a:r>
            <a:r>
              <a:rPr lang="en-US" altLang="zh-TW" sz="1200" kern="1200" dirty="0">
                <a:solidFill>
                  <a:schemeClr val="tx1"/>
                </a:solidFill>
                <a:effectLst/>
                <a:latin typeface="+mn-lt"/>
                <a:ea typeface="+mn-ea"/>
                <a:cs typeface="+mn-cs"/>
              </a:rPr>
              <a:t>Diffusion Transformer (</a:t>
            </a:r>
            <a:r>
              <a:rPr lang="en-US" altLang="zh-TW" sz="1200" kern="1200" dirty="0" err="1">
                <a:solidFill>
                  <a:schemeClr val="tx1"/>
                </a:solidFill>
                <a:effectLst/>
                <a:latin typeface="+mn-lt"/>
                <a:ea typeface="+mn-ea"/>
                <a:cs typeface="+mn-cs"/>
              </a:rPr>
              <a:t>DiT</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的架構，像是 </a:t>
            </a:r>
            <a:r>
              <a:rPr lang="en-US" altLang="zh-TW" sz="1200" kern="1200" dirty="0">
                <a:solidFill>
                  <a:schemeClr val="tx1"/>
                </a:solidFill>
                <a:effectLst/>
                <a:latin typeface="+mn-lt"/>
                <a:ea typeface="+mn-ea"/>
                <a:cs typeface="+mn-cs"/>
              </a:rPr>
              <a:t>Sora </a:t>
            </a:r>
            <a:r>
              <a:rPr lang="zh-TW" altLang="en-US" sz="1200" kern="1200" dirty="0">
                <a:solidFill>
                  <a:schemeClr val="tx1"/>
                </a:solidFill>
                <a:effectLst/>
                <a:latin typeface="+mn-lt"/>
                <a:ea typeface="+mn-ea"/>
                <a:cs typeface="+mn-cs"/>
              </a:rPr>
              <a:t>這類的模型</a:t>
            </a:r>
          </a:p>
          <a:p>
            <a:r>
              <a:rPr lang="zh-TW" altLang="en-US" sz="1200" kern="1200" dirty="0">
                <a:solidFill>
                  <a:schemeClr val="tx1"/>
                </a:solidFill>
                <a:effectLst/>
                <a:latin typeface="+mn-lt"/>
                <a:ea typeface="+mn-ea"/>
                <a:cs typeface="+mn-cs"/>
              </a:rPr>
              <a:t>在這裡，模型將圖像編輯視為序列預測任務。</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可以看到圖中的 </a:t>
            </a:r>
            <a:r>
              <a:rPr lang="en-US" altLang="zh-TW" sz="1200" kern="1200" dirty="0">
                <a:solidFill>
                  <a:schemeClr val="tx1"/>
                </a:solidFill>
                <a:effectLst/>
                <a:latin typeface="+mn-lt"/>
                <a:ea typeface="+mn-ea"/>
                <a:cs typeface="+mn-cs"/>
              </a:rPr>
              <a:t>Frame #1 </a:t>
            </a:r>
            <a:r>
              <a:rPr lang="zh-TW" altLang="en-US" sz="1200" kern="1200" dirty="0">
                <a:solidFill>
                  <a:schemeClr val="tx1"/>
                </a:solidFill>
                <a:effectLst/>
                <a:latin typeface="+mn-lt"/>
                <a:ea typeface="+mn-ea"/>
                <a:cs typeface="+mn-cs"/>
              </a:rPr>
              <a:t>到 </a:t>
            </a:r>
            <a:r>
              <a:rPr lang="en-US" altLang="zh-TW" sz="1200" kern="1200" dirty="0">
                <a:solidFill>
                  <a:schemeClr val="tx1"/>
                </a:solidFill>
                <a:effectLst/>
                <a:latin typeface="+mn-lt"/>
                <a:ea typeface="+mn-ea"/>
                <a:cs typeface="+mn-cs"/>
              </a:rPr>
              <a:t>Frame #4 </a:t>
            </a:r>
            <a:r>
              <a:rPr lang="zh-TW" altLang="en-US" sz="1200" kern="1200" dirty="0">
                <a:solidFill>
                  <a:schemeClr val="tx1"/>
                </a:solidFill>
                <a:effectLst/>
                <a:latin typeface="+mn-lt"/>
                <a:ea typeface="+mn-ea"/>
                <a:cs typeface="+mn-cs"/>
              </a:rPr>
              <a:t>的示意，</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這代表模型在潛在空間中模擬了物體移動的時間序列過程，</a:t>
            </a:r>
            <a:endParaRPr lang="en-US" altLang="zh-TW"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從而推導出合理的光影變化。</a:t>
            </a:r>
            <a:endParaRPr lang="en-US" altLang="zh-TW" sz="1200" kern="1200" dirty="0">
              <a:solidFill>
                <a:schemeClr val="tx1"/>
              </a:solidFill>
              <a:effectLst/>
              <a:latin typeface="+mn-lt"/>
              <a:ea typeface="+mn-ea"/>
              <a:cs typeface="+mn-cs"/>
            </a:endParaRPr>
          </a:p>
          <a:p>
            <a:endParaRPr lang="zh-TW" altLang="en-US" sz="1200" kern="1200" dirty="0">
              <a:solidFill>
                <a:schemeClr val="tx1"/>
              </a:solidFill>
              <a:effectLst/>
              <a:latin typeface="+mn-lt"/>
              <a:ea typeface="+mn-ea"/>
              <a:cs typeface="+mn-cs"/>
            </a:endParaRPr>
          </a:p>
          <a:p>
            <a:r>
              <a:rPr lang="zh-TW" altLang="en-US" sz="1200" kern="1200" dirty="0">
                <a:solidFill>
                  <a:schemeClr val="tx1"/>
                </a:solidFill>
                <a:effectLst/>
                <a:latin typeface="+mn-lt"/>
                <a:ea typeface="+mn-ea"/>
                <a:cs typeface="+mn-cs"/>
              </a:rPr>
              <a:t>輸出 </a:t>
            </a:r>
            <a:r>
              <a:rPr lang="en-US" altLang="zh-TW" sz="1200" kern="1200" dirty="0">
                <a:solidFill>
                  <a:schemeClr val="tx1"/>
                </a:solidFill>
                <a:effectLst/>
                <a:latin typeface="+mn-lt"/>
                <a:ea typeface="+mn-ea"/>
                <a:cs typeface="+mn-cs"/>
              </a:rPr>
              <a:t>(Decoder &amp; Result)</a:t>
            </a:r>
            <a:r>
              <a:rPr lang="zh-TW" altLang="en-US" sz="1200" kern="1200" dirty="0">
                <a:solidFill>
                  <a:schemeClr val="tx1"/>
                </a:solidFill>
                <a:effectLst/>
                <a:latin typeface="+mn-lt"/>
                <a:ea typeface="+mn-ea"/>
                <a:cs typeface="+mn-cs"/>
              </a:rPr>
              <a:t>：</a:t>
            </a:r>
          </a:p>
          <a:p>
            <a:r>
              <a:rPr lang="zh-TW" altLang="en-US" sz="1200" kern="1200" dirty="0">
                <a:solidFill>
                  <a:schemeClr val="tx1"/>
                </a:solidFill>
                <a:effectLst/>
                <a:latin typeface="+mn-lt"/>
                <a:ea typeface="+mn-ea"/>
                <a:cs typeface="+mn-cs"/>
              </a:rPr>
              <a:t>最後，經過多層 </a:t>
            </a:r>
            <a:r>
              <a:rPr lang="en-US" altLang="zh-TW" sz="1200" kern="1200" dirty="0">
                <a:solidFill>
                  <a:schemeClr val="tx1"/>
                </a:solidFill>
                <a:effectLst/>
                <a:latin typeface="+mn-lt"/>
                <a:ea typeface="+mn-ea"/>
                <a:cs typeface="+mn-cs"/>
              </a:rPr>
              <a:t>Transformer Block </a:t>
            </a:r>
            <a:r>
              <a:rPr lang="zh-TW" altLang="en-US" sz="1200" kern="1200" dirty="0">
                <a:solidFill>
                  <a:schemeClr val="tx1"/>
                </a:solidFill>
                <a:effectLst/>
                <a:latin typeface="+mn-lt"/>
                <a:ea typeface="+mn-ea"/>
                <a:cs typeface="+mn-cs"/>
              </a:rPr>
              <a:t>處理後的特徵，會通過 </a:t>
            </a:r>
            <a:r>
              <a:rPr lang="en-US" altLang="zh-TW" sz="1200" kern="1200" dirty="0">
                <a:solidFill>
                  <a:schemeClr val="tx1"/>
                </a:solidFill>
                <a:effectLst/>
                <a:latin typeface="+mn-lt"/>
                <a:ea typeface="+mn-ea"/>
                <a:cs typeface="+mn-cs"/>
              </a:rPr>
              <a:t>Image Decoder </a:t>
            </a:r>
            <a:r>
              <a:rPr lang="zh-TW" altLang="en-US" sz="1200" kern="1200" dirty="0">
                <a:solidFill>
                  <a:schemeClr val="tx1"/>
                </a:solidFill>
                <a:effectLst/>
                <a:latin typeface="+mn-lt"/>
                <a:ea typeface="+mn-ea"/>
                <a:cs typeface="+mn-cs"/>
              </a:rPr>
              <a:t>解碼，生成最終的 </a:t>
            </a:r>
            <a:r>
              <a:rPr lang="en-US" altLang="zh-TW" sz="1200" kern="1200" dirty="0">
                <a:solidFill>
                  <a:schemeClr val="tx1"/>
                </a:solidFill>
                <a:effectLst/>
                <a:latin typeface="+mn-lt"/>
                <a:ea typeface="+mn-ea"/>
                <a:cs typeface="+mn-cs"/>
              </a:rPr>
              <a:t>Final Result</a:t>
            </a:r>
            <a:r>
              <a:rPr lang="zh-TW" altLang="en-US" sz="1200" kern="1200" dirty="0">
                <a:solidFill>
                  <a:schemeClr val="tx1"/>
                </a:solidFill>
                <a:effectLst/>
                <a:latin typeface="+mn-lt"/>
                <a:ea typeface="+mn-ea"/>
                <a:cs typeface="+mn-cs"/>
              </a:rPr>
              <a:t>。</a:t>
            </a:r>
          </a:p>
          <a:p>
            <a:r>
              <a:rPr lang="zh-TW" altLang="en-US" sz="1200" kern="1200" dirty="0">
                <a:solidFill>
                  <a:schemeClr val="tx1"/>
                </a:solidFill>
                <a:effectLst/>
                <a:latin typeface="+mn-lt"/>
                <a:ea typeface="+mn-ea"/>
                <a:cs typeface="+mn-cs"/>
              </a:rPr>
              <a:t>總結來說，這個架構的精髓在於利用</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影片模型</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對時間和物理動態的理解，來降維解決</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靜態圖像</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的編輯難題。」</a:t>
            </a: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B6CC93E1-B78C-4778-9D92-72F6B7B5436B}" type="slidenum">
              <a:rPr lang="zh-TW" altLang="en-US" smtClean="0"/>
              <a:t>7</a:t>
            </a:fld>
            <a:endParaRPr lang="zh-TW" altLang="en-US"/>
          </a:p>
        </p:txBody>
      </p:sp>
    </p:spTree>
    <p:extLst>
      <p:ext uri="{BB962C8B-B14F-4D97-AF65-F5344CB8AC3E}">
        <p14:creationId xmlns:p14="http://schemas.microsoft.com/office/powerpoint/2010/main" val="14759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但訓練過程會遇到的問題，就是他們</a:t>
            </a:r>
            <a:r>
              <a:rPr lang="zh-TW" altLang="en-US" b="1" dirty="0"/>
              <a:t>缺少數據</a:t>
            </a:r>
            <a:endParaRPr lang="en-US" altLang="zh-TW" dirty="0"/>
          </a:p>
          <a:p>
            <a:r>
              <a:rPr lang="zh-TW" altLang="en-US" dirty="0"/>
              <a:t>因為在現實世界中，我們很難在保持背景、光線完全不變的情況下，</a:t>
            </a:r>
            <a:endParaRPr lang="en-US" altLang="zh-TW" dirty="0"/>
          </a:p>
          <a:p>
            <a:r>
              <a:rPr lang="zh-TW" altLang="en-US" dirty="0"/>
              <a:t>拍攝到物體在兩個不同位置的照片，來作為訓練的成對數據。</a:t>
            </a:r>
            <a:endParaRPr lang="en-US" altLang="zh-TW" dirty="0"/>
          </a:p>
          <a:p>
            <a:endParaRPr lang="zh-TW" altLang="en-US" dirty="0"/>
          </a:p>
          <a:p>
            <a:r>
              <a:rPr lang="zh-TW" altLang="en-US" dirty="0"/>
              <a:t>為了克服這個問題，作者使用了一個基於遊戲引擎的數據生成架構。</a:t>
            </a:r>
          </a:p>
          <a:p>
            <a:r>
              <a:rPr lang="zh-TW" altLang="en-US" b="1" dirty="0"/>
              <a:t>這麼做有幾個好處：</a:t>
            </a:r>
            <a:endParaRPr lang="zh-TW" altLang="en-US" dirty="0"/>
          </a:p>
          <a:p>
            <a:r>
              <a:rPr lang="zh-TW" altLang="en-US" dirty="0"/>
              <a:t>第一，</a:t>
            </a:r>
            <a:r>
              <a:rPr lang="zh-TW" altLang="en-US" b="1" dirty="0"/>
              <a:t>物理一致的渲染能力</a:t>
            </a:r>
            <a:r>
              <a:rPr lang="zh-TW" altLang="en-US" dirty="0"/>
              <a:t>。 </a:t>
            </a:r>
            <a:endParaRPr lang="en-US" altLang="zh-TW" dirty="0"/>
          </a:p>
          <a:p>
            <a:r>
              <a:rPr lang="zh-TW" altLang="en-US" dirty="0"/>
              <a:t>透過遊戲引擎，作者可以自由地在虛擬場景中移動物體。</a:t>
            </a:r>
            <a:endParaRPr lang="en-US" altLang="zh-TW" dirty="0"/>
          </a:p>
          <a:p>
            <a:r>
              <a:rPr lang="zh-TW" altLang="en-US" dirty="0"/>
              <a:t>最重要的是，引擎會根據新的位置，自動且完美地計算出對應的光影、遮擋以及鏡面反射。</a:t>
            </a:r>
            <a:endParaRPr lang="en-US" altLang="zh-TW" dirty="0"/>
          </a:p>
          <a:p>
            <a:r>
              <a:rPr lang="zh-TW" altLang="en-US" dirty="0"/>
              <a:t>這為模型提供了高品質且符合物理規律的</a:t>
            </a:r>
            <a:r>
              <a:rPr lang="en-US" altLang="zh-TW" dirty="0"/>
              <a:t>『</a:t>
            </a:r>
            <a:r>
              <a:rPr lang="zh-TW" altLang="en-US" dirty="0"/>
              <a:t>（</a:t>
            </a:r>
            <a:r>
              <a:rPr lang="en-US" altLang="zh-TW" dirty="0"/>
              <a:t>Ground Truth</a:t>
            </a:r>
            <a:r>
              <a:rPr lang="zh-TW" altLang="en-US" dirty="0"/>
              <a:t>）</a:t>
            </a:r>
            <a:r>
              <a:rPr lang="en-US" altLang="zh-TW" dirty="0"/>
              <a:t>』</a:t>
            </a:r>
            <a:r>
              <a:rPr lang="zh-TW" altLang="en-US" dirty="0"/>
              <a:t>。</a:t>
            </a:r>
          </a:p>
          <a:p>
            <a:r>
              <a:rPr lang="zh-TW" altLang="en-US" dirty="0"/>
              <a:t>第二，</a:t>
            </a:r>
            <a:r>
              <a:rPr lang="zh-TW" altLang="en-US" b="1" dirty="0"/>
              <a:t>場景的多樣性</a:t>
            </a:r>
            <a:r>
              <a:rPr lang="zh-TW" altLang="en-US" dirty="0"/>
              <a:t>。 透過這個遊戲引擎可以自動生成各種複雜的背景場景，</a:t>
            </a:r>
            <a:endParaRPr lang="en-US" altLang="zh-TW" dirty="0"/>
          </a:p>
          <a:p>
            <a:r>
              <a:rPr lang="zh-TW" altLang="en-US" dirty="0"/>
              <a:t>確保模型不會只學會單一類型的環境，從而提升了模型的泛化能力。</a:t>
            </a:r>
          </a:p>
          <a:p>
            <a:r>
              <a:rPr lang="zh-TW" altLang="en-US" dirty="0"/>
              <a:t>簡而言之，這個合成數據的方法解決了訓練數據不足的瓶頸，讓模型能夠學習到精確的光影互動規則。</a:t>
            </a:r>
          </a:p>
          <a:p>
            <a:endParaRPr lang="zh-TW" altLang="en-US" dirty="0"/>
          </a:p>
        </p:txBody>
      </p:sp>
      <p:sp>
        <p:nvSpPr>
          <p:cNvPr id="4" name="投影片編號版面配置區 3"/>
          <p:cNvSpPr>
            <a:spLocks noGrp="1"/>
          </p:cNvSpPr>
          <p:nvPr>
            <p:ph type="sldNum" sz="quarter" idx="5"/>
          </p:nvPr>
        </p:nvSpPr>
        <p:spPr/>
        <p:txBody>
          <a:bodyPr/>
          <a:lstStyle/>
          <a:p>
            <a:fld id="{B6CC93E1-B78C-4778-9D92-72F6B7B5436B}" type="slidenum">
              <a:rPr lang="zh-TW" altLang="en-US" smtClean="0"/>
              <a:t>8</a:t>
            </a:fld>
            <a:endParaRPr lang="zh-TW" altLang="en-US"/>
          </a:p>
        </p:txBody>
      </p:sp>
    </p:spTree>
    <p:extLst>
      <p:ext uri="{BB962C8B-B14F-4D97-AF65-F5344CB8AC3E}">
        <p14:creationId xmlns:p14="http://schemas.microsoft.com/office/powerpoint/2010/main" val="3461520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這張圖詳細展示了該數據生成方法的三個關鍵步驟。</a:t>
            </a:r>
            <a:endParaRPr lang="en-US" altLang="zh-TW" dirty="0"/>
          </a:p>
          <a:p>
            <a:r>
              <a:rPr lang="zh-TW" altLang="en-US" dirty="0"/>
              <a:t>作者設計了一個流程，結合了人工設定與自動化生成：</a:t>
            </a:r>
          </a:p>
          <a:p>
            <a:r>
              <a:rPr lang="zh-TW" altLang="en-US" b="1" dirty="0"/>
              <a:t>第一步是場景生成（</a:t>
            </a:r>
            <a:r>
              <a:rPr lang="en-US" altLang="zh-TW" b="1" dirty="0"/>
              <a:t>Scene Generation</a:t>
            </a:r>
            <a:r>
              <a:rPr lang="zh-TW" altLang="en-US" b="1" dirty="0"/>
              <a:t>）。</a:t>
            </a:r>
            <a:r>
              <a:rPr lang="zh-TW" altLang="en-US" dirty="0"/>
              <a:t> 這一步主要涉及</a:t>
            </a:r>
            <a:r>
              <a:rPr lang="zh-TW" altLang="en-US" b="1" dirty="0"/>
              <a:t>人工設定（</a:t>
            </a:r>
            <a:r>
              <a:rPr lang="en-US" altLang="zh-TW" b="1" dirty="0"/>
              <a:t>Manually</a:t>
            </a:r>
            <a:r>
              <a:rPr lang="zh-TW" altLang="en-US" b="1" dirty="0"/>
              <a:t>）</a:t>
            </a:r>
            <a:r>
              <a:rPr lang="zh-TW" altLang="en-US" dirty="0"/>
              <a:t>，</a:t>
            </a:r>
            <a:endParaRPr lang="en-US" altLang="zh-TW" dirty="0"/>
          </a:p>
          <a:p>
            <a:r>
              <a:rPr lang="zh-TW" altLang="en-US" dirty="0"/>
              <a:t>作者會預先選擇地圖（</a:t>
            </a:r>
            <a:r>
              <a:rPr lang="en-US" altLang="zh-TW" dirty="0"/>
              <a:t>Map</a:t>
            </a:r>
            <a:r>
              <a:rPr lang="zh-TW" altLang="en-US" dirty="0"/>
              <a:t>）、地點（</a:t>
            </a:r>
            <a:r>
              <a:rPr lang="en-US" altLang="zh-TW" dirty="0"/>
              <a:t>Location</a:t>
            </a:r>
            <a:r>
              <a:rPr lang="zh-TW" altLang="en-US" dirty="0"/>
              <a:t>）以及光照條件（</a:t>
            </a:r>
            <a:r>
              <a:rPr lang="en-US" altLang="zh-TW" dirty="0"/>
              <a:t>Lighting</a:t>
            </a:r>
            <a:r>
              <a:rPr lang="zh-TW" altLang="en-US" dirty="0"/>
              <a:t>）。</a:t>
            </a:r>
            <a:endParaRPr lang="en-US" altLang="zh-TW" dirty="0"/>
          </a:p>
          <a:p>
            <a:r>
              <a:rPr lang="zh-TW" altLang="en-US" dirty="0"/>
              <a:t>確保背景環境具有足夠的</a:t>
            </a:r>
            <a:r>
              <a:rPr lang="zh-TW" altLang="en-US" b="1" dirty="0"/>
              <a:t>多樣性與複雜度</a:t>
            </a:r>
            <a:r>
              <a:rPr lang="zh-TW" altLang="en-US" dirty="0"/>
              <a:t>，避免模型訓練在單一環境下過擬合。</a:t>
            </a:r>
            <a:endParaRPr lang="en-US" altLang="zh-TW" dirty="0"/>
          </a:p>
          <a:p>
            <a:endParaRPr lang="zh-TW" altLang="en-US" dirty="0"/>
          </a:p>
          <a:p>
            <a:r>
              <a:rPr lang="zh-TW" altLang="en-US" b="1" dirty="0"/>
              <a:t>第二步是動作的預先配置（</a:t>
            </a:r>
            <a:r>
              <a:rPr lang="en-US" altLang="zh-TW" b="1" dirty="0"/>
              <a:t>Movement Template Pre-configuration</a:t>
            </a:r>
            <a:r>
              <a:rPr lang="zh-TW" altLang="en-US" b="1" dirty="0"/>
              <a:t>）。</a:t>
            </a:r>
            <a:r>
              <a:rPr lang="zh-TW" altLang="en-US" dirty="0"/>
              <a:t> </a:t>
            </a:r>
            <a:endParaRPr lang="en-US" altLang="zh-TW" dirty="0"/>
          </a:p>
          <a:p>
            <a:r>
              <a:rPr lang="zh-TW" altLang="en-US" dirty="0"/>
              <a:t>作者預先定義好了</a:t>
            </a:r>
            <a:r>
              <a:rPr lang="en-US" altLang="zh-TW" dirty="0"/>
              <a:t>『</a:t>
            </a:r>
            <a:r>
              <a:rPr lang="zh-TW" altLang="en-US" dirty="0"/>
              <a:t>移動軌跡（</a:t>
            </a:r>
            <a:r>
              <a:rPr lang="en-US" altLang="zh-TW" dirty="0"/>
              <a:t>Trajectory</a:t>
            </a:r>
            <a:r>
              <a:rPr lang="zh-TW" altLang="en-US" dirty="0"/>
              <a:t>）</a:t>
            </a:r>
            <a:r>
              <a:rPr lang="en-US" altLang="zh-TW" dirty="0"/>
              <a:t>』</a:t>
            </a:r>
            <a:r>
              <a:rPr lang="zh-TW" altLang="en-US" dirty="0"/>
              <a:t>與</a:t>
            </a:r>
            <a:r>
              <a:rPr lang="en-US" altLang="zh-TW" dirty="0"/>
              <a:t>『</a:t>
            </a:r>
            <a:r>
              <a:rPr lang="zh-TW" altLang="en-US" dirty="0"/>
              <a:t>相機視角（</a:t>
            </a:r>
            <a:r>
              <a:rPr lang="en-US" altLang="zh-TW" dirty="0"/>
              <a:t>Camera</a:t>
            </a:r>
            <a:r>
              <a:rPr lang="zh-TW" altLang="en-US" dirty="0"/>
              <a:t>）</a:t>
            </a:r>
            <a:r>
              <a:rPr lang="en-US" altLang="zh-TW" dirty="0"/>
              <a:t>』</a:t>
            </a:r>
            <a:r>
              <a:rPr lang="zh-TW" altLang="en-US" dirty="0"/>
              <a:t>的模板。</a:t>
            </a:r>
            <a:endParaRPr lang="en-US" altLang="zh-TW" dirty="0"/>
          </a:p>
          <a:p>
            <a:r>
              <a:rPr lang="zh-TW" altLang="en-US" dirty="0"/>
              <a:t> 所以系統不需要每次都重新計算相機要怎麼擺，</a:t>
            </a:r>
            <a:endParaRPr lang="en-US" altLang="zh-TW" dirty="0"/>
          </a:p>
          <a:p>
            <a:r>
              <a:rPr lang="zh-TW" altLang="en-US" dirty="0"/>
              <a:t>而是從預設好的合理視角中進行選擇，標準化了數據的生成方式。</a:t>
            </a:r>
          </a:p>
          <a:p>
            <a:endParaRPr lang="en-US" altLang="zh-TW" b="1" dirty="0"/>
          </a:p>
          <a:p>
            <a:r>
              <a:rPr lang="zh-TW" altLang="en-US" b="1" dirty="0"/>
              <a:t>第三步是自動化序列生成（</a:t>
            </a:r>
            <a:r>
              <a:rPr lang="en-US" altLang="zh-TW" b="1" dirty="0"/>
              <a:t>Object Movement Sequence Generation</a:t>
            </a:r>
            <a:r>
              <a:rPr lang="zh-TW" altLang="en-US" b="1" dirty="0"/>
              <a:t>）。</a:t>
            </a:r>
            <a:r>
              <a:rPr lang="zh-TW" altLang="en-US" dirty="0"/>
              <a:t> </a:t>
            </a:r>
            <a:endParaRPr lang="en-US" altLang="zh-TW" dirty="0"/>
          </a:p>
          <a:p>
            <a:r>
              <a:rPr lang="zh-TW" altLang="en-US" dirty="0"/>
              <a:t>這是最關鍵的一步。一旦場景和模板設定好，</a:t>
            </a:r>
            <a:endParaRPr lang="en-US" altLang="zh-TW" dirty="0"/>
          </a:p>
          <a:p>
            <a:r>
              <a:rPr lang="zh-TW" altLang="en-US" dirty="0"/>
              <a:t>系統就會自動</a:t>
            </a:r>
            <a:r>
              <a:rPr lang="zh-TW" altLang="en-US" b="1" dirty="0"/>
              <a:t>隨機挑選物體（</a:t>
            </a:r>
            <a:r>
              <a:rPr lang="en-US" altLang="zh-TW" b="1" dirty="0"/>
              <a:t>Randomly pick objects</a:t>
            </a:r>
            <a:r>
              <a:rPr lang="zh-TW" altLang="en-US" b="1" dirty="0"/>
              <a:t>）：</a:t>
            </a:r>
            <a:r>
              <a:rPr lang="zh-TW" altLang="en-US" dirty="0"/>
              <a:t> 從 </a:t>
            </a:r>
            <a:r>
              <a:rPr lang="en-US" altLang="zh-TW" dirty="0"/>
              <a:t>3D </a:t>
            </a:r>
            <a:r>
              <a:rPr lang="zh-TW" altLang="en-US" dirty="0"/>
              <a:t>資產庫中隨機選取物體。</a:t>
            </a:r>
          </a:p>
          <a:p>
            <a:r>
              <a:rPr lang="zh-TW" altLang="en-US" b="1" dirty="0"/>
              <a:t>然後再進行貼地處理（</a:t>
            </a:r>
            <a:r>
              <a:rPr lang="en-US" altLang="zh-TW" b="1" dirty="0"/>
              <a:t>Snap to ground)</a:t>
            </a:r>
          </a:p>
          <a:p>
            <a:r>
              <a:rPr lang="zh-TW" altLang="en-US" dirty="0"/>
              <a:t>也就是說系統會強制執行物理檢測，確保物體是緊貼地面的，而不是懸浮在空中或穿透地面。</a:t>
            </a:r>
            <a:endParaRPr lang="en-US" altLang="zh-TW" dirty="0"/>
          </a:p>
          <a:p>
            <a:endParaRPr lang="zh-TW" altLang="en-US" dirty="0"/>
          </a:p>
          <a:p>
            <a:r>
              <a:rPr lang="zh-TW" altLang="en-US" dirty="0"/>
              <a:t>那透過這個</a:t>
            </a:r>
            <a:r>
              <a:rPr lang="en-US" altLang="zh-TW" dirty="0"/>
              <a:t>『</a:t>
            </a:r>
            <a:r>
              <a:rPr lang="zh-TW" altLang="en-US" dirty="0"/>
              <a:t>人工設定場景 </a:t>
            </a:r>
            <a:r>
              <a:rPr lang="en-US" altLang="zh-TW" dirty="0"/>
              <a:t>+ </a:t>
            </a:r>
            <a:r>
              <a:rPr lang="zh-TW" altLang="en-US" dirty="0"/>
              <a:t>自動化生成序列</a:t>
            </a:r>
            <a:r>
              <a:rPr lang="en-US" altLang="zh-TW" dirty="0"/>
              <a:t>』</a:t>
            </a:r>
            <a:r>
              <a:rPr lang="zh-TW" altLang="en-US" dirty="0"/>
              <a:t>的混合流程，</a:t>
            </a:r>
            <a:endParaRPr lang="en-US" altLang="zh-TW" dirty="0"/>
          </a:p>
          <a:p>
            <a:r>
              <a:rPr lang="zh-TW" altLang="en-US" dirty="0"/>
              <a:t>作者能夠高效地量產出高品質且符合物理規律的訓練數據</a:t>
            </a:r>
          </a:p>
          <a:p>
            <a:endParaRPr lang="zh-TW" altLang="en-US" dirty="0"/>
          </a:p>
        </p:txBody>
      </p:sp>
      <p:sp>
        <p:nvSpPr>
          <p:cNvPr id="4" name="投影片編號版面配置區 3"/>
          <p:cNvSpPr>
            <a:spLocks noGrp="1"/>
          </p:cNvSpPr>
          <p:nvPr>
            <p:ph type="sldNum" sz="quarter" idx="5"/>
          </p:nvPr>
        </p:nvSpPr>
        <p:spPr/>
        <p:txBody>
          <a:bodyPr/>
          <a:lstStyle/>
          <a:p>
            <a:fld id="{B6CC93E1-B78C-4778-9D92-72F6B7B5436B}" type="slidenum">
              <a:rPr lang="zh-TW" altLang="en-US" smtClean="0"/>
              <a:t>9</a:t>
            </a:fld>
            <a:endParaRPr lang="zh-TW" altLang="en-US"/>
          </a:p>
        </p:txBody>
      </p:sp>
    </p:spTree>
    <p:extLst>
      <p:ext uri="{BB962C8B-B14F-4D97-AF65-F5344CB8AC3E}">
        <p14:creationId xmlns:p14="http://schemas.microsoft.com/office/powerpoint/2010/main" val="3341345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雖然剛剛提到的合成數據解決了物理一致性的問題，</a:t>
            </a:r>
            <a:endParaRPr lang="en-US" altLang="zh-TW" dirty="0"/>
          </a:p>
          <a:p>
            <a:r>
              <a:rPr lang="zh-TW" altLang="en-US" dirty="0"/>
              <a:t>但如果只用遊戲引擎的數據訓練，</a:t>
            </a:r>
            <a:endParaRPr lang="en-US" altLang="zh-TW" dirty="0"/>
          </a:p>
          <a:p>
            <a:r>
              <a:rPr lang="zh-TW" altLang="en-US" dirty="0"/>
              <a:t>模型生成的結果往往會帶有強烈的</a:t>
            </a:r>
            <a:r>
              <a:rPr lang="en-US" altLang="zh-TW" dirty="0"/>
              <a:t>『</a:t>
            </a:r>
            <a:r>
              <a:rPr lang="zh-TW" altLang="en-US" dirty="0"/>
              <a:t>遊戲畫風</a:t>
            </a:r>
            <a:r>
              <a:rPr lang="en-US" altLang="zh-TW" dirty="0"/>
              <a:t>』</a:t>
            </a:r>
            <a:r>
              <a:rPr lang="zh-TW" altLang="en-US" dirty="0"/>
              <a:t>，</a:t>
            </a:r>
            <a:endParaRPr lang="en-US" altLang="zh-TW" dirty="0"/>
          </a:p>
          <a:p>
            <a:r>
              <a:rPr lang="zh-TW" altLang="en-US" dirty="0"/>
              <a:t>為了讓模型能夠適應真實世界的照片，</a:t>
            </a:r>
            <a:endParaRPr lang="en-US" altLang="zh-TW" dirty="0"/>
          </a:p>
          <a:p>
            <a:r>
              <a:rPr lang="zh-TW" altLang="en-US" dirty="0"/>
              <a:t>作者還設計了這個多任務訓練架構，主要包含兩個關鍵策略：</a:t>
            </a:r>
          </a:p>
          <a:p>
            <a:r>
              <a:rPr lang="zh-TW" altLang="en-US" b="1" dirty="0"/>
              <a:t>第一，任務拆解（</a:t>
            </a:r>
            <a:r>
              <a:rPr lang="en-US" altLang="zh-TW" b="1" dirty="0"/>
              <a:t>Task Decomposition</a:t>
            </a:r>
            <a:r>
              <a:rPr lang="zh-TW" altLang="en-US" b="1" dirty="0"/>
              <a:t>）。</a:t>
            </a:r>
            <a:endParaRPr lang="en-US" altLang="zh-TW" b="1" dirty="0"/>
          </a:p>
          <a:p>
            <a:r>
              <a:rPr lang="zh-TW" altLang="en-US" dirty="0"/>
              <a:t> 作者不僅僅訓練</a:t>
            </a:r>
            <a:r>
              <a:rPr lang="en-US" altLang="zh-TW" dirty="0"/>
              <a:t>『</a:t>
            </a:r>
            <a:r>
              <a:rPr lang="zh-TW" altLang="en-US" dirty="0"/>
              <a:t>移動</a:t>
            </a:r>
            <a:r>
              <a:rPr lang="en-US" altLang="zh-TW" dirty="0"/>
              <a:t>』</a:t>
            </a:r>
            <a:r>
              <a:rPr lang="zh-TW" altLang="en-US" dirty="0"/>
              <a:t>這個任務，還同時訓練了輔助任務，</a:t>
            </a:r>
            <a:endParaRPr lang="en-US" altLang="zh-TW" dirty="0"/>
          </a:p>
          <a:p>
            <a:r>
              <a:rPr lang="zh-TW" altLang="en-US" dirty="0"/>
              <a:t>包括 </a:t>
            </a:r>
            <a:r>
              <a:rPr lang="en-US" altLang="zh-TW" b="1" dirty="0"/>
              <a:t>:Removal</a:t>
            </a:r>
            <a:r>
              <a:rPr lang="zh-TW" altLang="en-US" b="1" dirty="0"/>
              <a:t>（移除）</a:t>
            </a:r>
            <a:r>
              <a:rPr lang="zh-TW" altLang="en-US" dirty="0"/>
              <a:t> 和 </a:t>
            </a:r>
            <a:r>
              <a:rPr lang="en-US" altLang="zh-TW" b="1" dirty="0"/>
              <a:t>Insertion</a:t>
            </a:r>
            <a:r>
              <a:rPr lang="zh-TW" altLang="en-US" b="1" dirty="0"/>
              <a:t>（插入）這個兩個任務</a:t>
            </a:r>
            <a:r>
              <a:rPr lang="zh-TW" altLang="en-US" dirty="0"/>
              <a:t>。 </a:t>
            </a:r>
            <a:endParaRPr lang="en-US" altLang="zh-TW" dirty="0"/>
          </a:p>
          <a:p>
            <a:r>
              <a:rPr lang="zh-TW" altLang="en-US" dirty="0"/>
              <a:t>迫使模型去單獨理解</a:t>
            </a:r>
            <a:r>
              <a:rPr lang="en-US" altLang="zh-TW" dirty="0"/>
              <a:t>『</a:t>
            </a:r>
            <a:r>
              <a:rPr lang="zh-TW" altLang="en-US" dirty="0"/>
              <a:t>如何填補背景</a:t>
            </a:r>
            <a:r>
              <a:rPr lang="en-US" altLang="zh-TW" dirty="0"/>
              <a:t>』</a:t>
            </a:r>
            <a:r>
              <a:rPr lang="zh-TW" altLang="en-US" dirty="0"/>
              <a:t>以及</a:t>
            </a:r>
            <a:r>
              <a:rPr lang="en-US" altLang="zh-TW" dirty="0"/>
              <a:t>『</a:t>
            </a:r>
            <a:r>
              <a:rPr lang="zh-TW" altLang="en-US" dirty="0"/>
              <a:t>如何融合物體</a:t>
            </a:r>
            <a:r>
              <a:rPr lang="en-US" altLang="zh-TW" dirty="0"/>
              <a:t>』</a:t>
            </a:r>
            <a:r>
              <a:rPr lang="zh-TW" altLang="en-US" dirty="0"/>
              <a:t>。</a:t>
            </a:r>
            <a:endParaRPr lang="en-US" altLang="zh-TW" dirty="0"/>
          </a:p>
          <a:p>
            <a:r>
              <a:rPr lang="zh-TW" altLang="en-US" dirty="0"/>
              <a:t>這種策略強化了模型對場景結構的深層理解，使其在面對複雜的移動操作時更穩定。</a:t>
            </a:r>
            <a:endParaRPr lang="en-US" altLang="zh-TW" dirty="0"/>
          </a:p>
          <a:p>
            <a:r>
              <a:rPr lang="zh-TW" altLang="en-US" b="1" dirty="0"/>
              <a:t>第二，引入真實世界的影片數據（</a:t>
            </a:r>
            <a:r>
              <a:rPr lang="en-US" altLang="zh-TW" b="1" dirty="0"/>
              <a:t>Real-world Video Data</a:t>
            </a:r>
            <a:r>
              <a:rPr lang="zh-TW" altLang="en-US" b="1" dirty="0"/>
              <a:t>）。</a:t>
            </a:r>
            <a:endParaRPr lang="en-US" altLang="zh-TW" b="1" dirty="0"/>
          </a:p>
          <a:p>
            <a:r>
              <a:rPr lang="zh-TW" altLang="en-US" dirty="0"/>
              <a:t> 這是右側的 </a:t>
            </a:r>
            <a:r>
              <a:rPr lang="en-US" altLang="zh-TW" b="1" dirty="0"/>
              <a:t>Task Four</a:t>
            </a:r>
            <a:r>
              <a:rPr lang="zh-TW" altLang="en-US" dirty="0"/>
              <a:t>。</a:t>
            </a:r>
            <a:endParaRPr lang="en-US" altLang="zh-TW" dirty="0"/>
          </a:p>
          <a:p>
            <a:r>
              <a:rPr lang="zh-TW" altLang="en-US" dirty="0"/>
              <a:t>作者將真實的影片片段加入訓練，</a:t>
            </a:r>
            <a:endParaRPr lang="en-US" altLang="zh-TW" dirty="0"/>
          </a:p>
          <a:p>
            <a:r>
              <a:rPr lang="zh-TW" altLang="en-US" dirty="0"/>
              <a:t>讓模型學習真實世界的紋理、雜訊和光照分布。</a:t>
            </a:r>
            <a:endParaRPr lang="en-US" altLang="zh-TW" dirty="0"/>
          </a:p>
          <a:p>
            <a:r>
              <a:rPr lang="zh-TW" altLang="en-US" dirty="0"/>
              <a:t>這確保了模型在處理使用者上傳的照片時，能生成看起來非常真實的照片，</a:t>
            </a:r>
            <a:endParaRPr lang="en-US" altLang="zh-TW" dirty="0"/>
          </a:p>
          <a:p>
            <a:r>
              <a:rPr lang="zh-TW" altLang="en-US" dirty="0"/>
              <a:t>而不是看起來像 </a:t>
            </a:r>
            <a:r>
              <a:rPr lang="en-US" altLang="zh-TW" dirty="0"/>
              <a:t>3D </a:t>
            </a:r>
            <a:r>
              <a:rPr lang="zh-TW" altLang="en-US" dirty="0"/>
              <a:t>渲染圖。</a:t>
            </a:r>
          </a:p>
          <a:p>
            <a:endParaRPr lang="zh-TW" altLang="en-US" dirty="0"/>
          </a:p>
        </p:txBody>
      </p:sp>
      <p:sp>
        <p:nvSpPr>
          <p:cNvPr id="4" name="投影片編號版面配置區 3"/>
          <p:cNvSpPr>
            <a:spLocks noGrp="1"/>
          </p:cNvSpPr>
          <p:nvPr>
            <p:ph type="sldNum" sz="quarter" idx="5"/>
          </p:nvPr>
        </p:nvSpPr>
        <p:spPr/>
        <p:txBody>
          <a:bodyPr/>
          <a:lstStyle/>
          <a:p>
            <a:fld id="{B6CC93E1-B78C-4778-9D92-72F6B7B5436B}" type="slidenum">
              <a:rPr lang="zh-TW" altLang="en-US" smtClean="0"/>
              <a:t>10</a:t>
            </a:fld>
            <a:endParaRPr lang="zh-TW" altLang="en-US"/>
          </a:p>
        </p:txBody>
      </p:sp>
    </p:spTree>
    <p:extLst>
      <p:ext uri="{BB962C8B-B14F-4D97-AF65-F5344CB8AC3E}">
        <p14:creationId xmlns:p14="http://schemas.microsoft.com/office/powerpoint/2010/main" val="3204254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1C65E8-251A-FAD8-4A53-B25B4C71D338}"/>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35E10510-E6B5-192B-D3E7-A0A515FD2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B0821D3A-F80C-418E-7E83-065721C7A53E}"/>
              </a:ext>
            </a:extLst>
          </p:cNvPr>
          <p:cNvSpPr>
            <a:spLocks noGrp="1"/>
          </p:cNvSpPr>
          <p:nvPr>
            <p:ph type="dt" sz="half" idx="10"/>
          </p:nvPr>
        </p:nvSpPr>
        <p:spPr/>
        <p:txBody>
          <a:bodyPr/>
          <a:lstStyle/>
          <a:p>
            <a:fld id="{2334C79E-5B86-48AC-8986-00B0ED64D4D7}" type="datetimeFigureOut">
              <a:rPr lang="zh-TW" altLang="en-US" smtClean="0"/>
              <a:t>2026/1/7</a:t>
            </a:fld>
            <a:endParaRPr lang="zh-TW" altLang="en-US"/>
          </a:p>
        </p:txBody>
      </p:sp>
      <p:sp>
        <p:nvSpPr>
          <p:cNvPr id="5" name="頁尾版面配置區 4">
            <a:extLst>
              <a:ext uri="{FF2B5EF4-FFF2-40B4-BE49-F238E27FC236}">
                <a16:creationId xmlns:a16="http://schemas.microsoft.com/office/drawing/2014/main" id="{69094704-0A36-D2E7-02EA-789664EFB79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6525544-3B6D-4362-DB74-499D49BE711C}"/>
              </a:ext>
            </a:extLst>
          </p:cNvPr>
          <p:cNvSpPr>
            <a:spLocks noGrp="1"/>
          </p:cNvSpPr>
          <p:nvPr>
            <p:ph type="sldNum" sz="quarter" idx="12"/>
          </p:nvPr>
        </p:nvSpPr>
        <p:spPr/>
        <p:txBody>
          <a:bodyPr/>
          <a:lstStyle/>
          <a:p>
            <a:fld id="{6D0D5C0F-4F1A-4AAB-86F1-2329F8A49640}" type="slidenum">
              <a:rPr lang="zh-TW" altLang="en-US" smtClean="0"/>
              <a:t>‹#›</a:t>
            </a:fld>
            <a:endParaRPr lang="zh-TW" altLang="en-US"/>
          </a:p>
        </p:txBody>
      </p:sp>
    </p:spTree>
    <p:extLst>
      <p:ext uri="{BB962C8B-B14F-4D97-AF65-F5344CB8AC3E}">
        <p14:creationId xmlns:p14="http://schemas.microsoft.com/office/powerpoint/2010/main" val="53001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B8B1FA-D24D-38D4-0C3F-AB27BF4A5F8A}"/>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CDC71B0D-E102-70B4-7CC0-8A12B953F89E}"/>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BAD5B85-E032-3C2A-CD7E-E80FE91651BD}"/>
              </a:ext>
            </a:extLst>
          </p:cNvPr>
          <p:cNvSpPr>
            <a:spLocks noGrp="1"/>
          </p:cNvSpPr>
          <p:nvPr>
            <p:ph type="dt" sz="half" idx="10"/>
          </p:nvPr>
        </p:nvSpPr>
        <p:spPr/>
        <p:txBody>
          <a:bodyPr/>
          <a:lstStyle/>
          <a:p>
            <a:fld id="{2334C79E-5B86-48AC-8986-00B0ED64D4D7}" type="datetimeFigureOut">
              <a:rPr lang="zh-TW" altLang="en-US" smtClean="0"/>
              <a:t>2026/1/7</a:t>
            </a:fld>
            <a:endParaRPr lang="zh-TW" altLang="en-US"/>
          </a:p>
        </p:txBody>
      </p:sp>
      <p:sp>
        <p:nvSpPr>
          <p:cNvPr id="5" name="頁尾版面配置區 4">
            <a:extLst>
              <a:ext uri="{FF2B5EF4-FFF2-40B4-BE49-F238E27FC236}">
                <a16:creationId xmlns:a16="http://schemas.microsoft.com/office/drawing/2014/main" id="{8606817B-27DC-7BC6-3BC4-076AB0B7258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262438A-89D7-5E34-CECA-0FF34A9718F5}"/>
              </a:ext>
            </a:extLst>
          </p:cNvPr>
          <p:cNvSpPr>
            <a:spLocks noGrp="1"/>
          </p:cNvSpPr>
          <p:nvPr>
            <p:ph type="sldNum" sz="quarter" idx="12"/>
          </p:nvPr>
        </p:nvSpPr>
        <p:spPr/>
        <p:txBody>
          <a:bodyPr/>
          <a:lstStyle/>
          <a:p>
            <a:fld id="{6D0D5C0F-4F1A-4AAB-86F1-2329F8A49640}" type="slidenum">
              <a:rPr lang="zh-TW" altLang="en-US" smtClean="0"/>
              <a:t>‹#›</a:t>
            </a:fld>
            <a:endParaRPr lang="zh-TW" altLang="en-US"/>
          </a:p>
        </p:txBody>
      </p:sp>
    </p:spTree>
    <p:extLst>
      <p:ext uri="{BB962C8B-B14F-4D97-AF65-F5344CB8AC3E}">
        <p14:creationId xmlns:p14="http://schemas.microsoft.com/office/powerpoint/2010/main" val="2196276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B0AD25E-02F9-A76B-07C0-606295E62102}"/>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2A1A0843-86B7-5BD9-C624-62EB0070534E}"/>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93AF1AC-6FEC-47CD-6642-E7FBF25388EF}"/>
              </a:ext>
            </a:extLst>
          </p:cNvPr>
          <p:cNvSpPr>
            <a:spLocks noGrp="1"/>
          </p:cNvSpPr>
          <p:nvPr>
            <p:ph type="dt" sz="half" idx="10"/>
          </p:nvPr>
        </p:nvSpPr>
        <p:spPr/>
        <p:txBody>
          <a:bodyPr/>
          <a:lstStyle/>
          <a:p>
            <a:fld id="{2334C79E-5B86-48AC-8986-00B0ED64D4D7}" type="datetimeFigureOut">
              <a:rPr lang="zh-TW" altLang="en-US" smtClean="0"/>
              <a:t>2026/1/7</a:t>
            </a:fld>
            <a:endParaRPr lang="zh-TW" altLang="en-US"/>
          </a:p>
        </p:txBody>
      </p:sp>
      <p:sp>
        <p:nvSpPr>
          <p:cNvPr id="5" name="頁尾版面配置區 4">
            <a:extLst>
              <a:ext uri="{FF2B5EF4-FFF2-40B4-BE49-F238E27FC236}">
                <a16:creationId xmlns:a16="http://schemas.microsoft.com/office/drawing/2014/main" id="{DC263A76-BCC7-B5C1-C97B-602E523B223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032CAFA-919D-3BD4-1BF5-E2AF31F474E6}"/>
              </a:ext>
            </a:extLst>
          </p:cNvPr>
          <p:cNvSpPr>
            <a:spLocks noGrp="1"/>
          </p:cNvSpPr>
          <p:nvPr>
            <p:ph type="sldNum" sz="quarter" idx="12"/>
          </p:nvPr>
        </p:nvSpPr>
        <p:spPr/>
        <p:txBody>
          <a:bodyPr/>
          <a:lstStyle/>
          <a:p>
            <a:fld id="{6D0D5C0F-4F1A-4AAB-86F1-2329F8A49640}" type="slidenum">
              <a:rPr lang="zh-TW" altLang="en-US" smtClean="0"/>
              <a:t>‹#›</a:t>
            </a:fld>
            <a:endParaRPr lang="zh-TW" altLang="en-US"/>
          </a:p>
        </p:txBody>
      </p:sp>
    </p:spTree>
    <p:extLst>
      <p:ext uri="{BB962C8B-B14F-4D97-AF65-F5344CB8AC3E}">
        <p14:creationId xmlns:p14="http://schemas.microsoft.com/office/powerpoint/2010/main" val="224635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07AFA8-971E-0F00-39FE-E6988A3B48B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7C269B5-69DE-D63C-1B23-A79681935596}"/>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D3DDAE9-99B6-F2EE-945A-27447CB63540}"/>
              </a:ext>
            </a:extLst>
          </p:cNvPr>
          <p:cNvSpPr>
            <a:spLocks noGrp="1"/>
          </p:cNvSpPr>
          <p:nvPr>
            <p:ph type="dt" sz="half" idx="10"/>
          </p:nvPr>
        </p:nvSpPr>
        <p:spPr/>
        <p:txBody>
          <a:bodyPr/>
          <a:lstStyle/>
          <a:p>
            <a:fld id="{2334C79E-5B86-48AC-8986-00B0ED64D4D7}" type="datetimeFigureOut">
              <a:rPr lang="zh-TW" altLang="en-US" smtClean="0"/>
              <a:t>2026/1/7</a:t>
            </a:fld>
            <a:endParaRPr lang="zh-TW" altLang="en-US"/>
          </a:p>
        </p:txBody>
      </p:sp>
      <p:sp>
        <p:nvSpPr>
          <p:cNvPr id="5" name="頁尾版面配置區 4">
            <a:extLst>
              <a:ext uri="{FF2B5EF4-FFF2-40B4-BE49-F238E27FC236}">
                <a16:creationId xmlns:a16="http://schemas.microsoft.com/office/drawing/2014/main" id="{85AD6B00-C96F-3EA5-0B3B-2EA340A987D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02439CF-FAFD-A578-68A4-B8BA1B45FDF3}"/>
              </a:ext>
            </a:extLst>
          </p:cNvPr>
          <p:cNvSpPr>
            <a:spLocks noGrp="1"/>
          </p:cNvSpPr>
          <p:nvPr>
            <p:ph type="sldNum" sz="quarter" idx="12"/>
          </p:nvPr>
        </p:nvSpPr>
        <p:spPr/>
        <p:txBody>
          <a:bodyPr/>
          <a:lstStyle/>
          <a:p>
            <a:fld id="{6D0D5C0F-4F1A-4AAB-86F1-2329F8A49640}" type="slidenum">
              <a:rPr lang="zh-TW" altLang="en-US" smtClean="0"/>
              <a:t>‹#›</a:t>
            </a:fld>
            <a:endParaRPr lang="zh-TW" altLang="en-US"/>
          </a:p>
        </p:txBody>
      </p:sp>
    </p:spTree>
    <p:extLst>
      <p:ext uri="{BB962C8B-B14F-4D97-AF65-F5344CB8AC3E}">
        <p14:creationId xmlns:p14="http://schemas.microsoft.com/office/powerpoint/2010/main" val="345699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2A4177-A7CF-E3BD-1B30-13A0352EFA78}"/>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4CC6B530-F2A2-65BD-79BD-43AB4EA856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12EF0606-34E0-7E9F-3156-963689D8DDD8}"/>
              </a:ext>
            </a:extLst>
          </p:cNvPr>
          <p:cNvSpPr>
            <a:spLocks noGrp="1"/>
          </p:cNvSpPr>
          <p:nvPr>
            <p:ph type="dt" sz="half" idx="10"/>
          </p:nvPr>
        </p:nvSpPr>
        <p:spPr/>
        <p:txBody>
          <a:bodyPr/>
          <a:lstStyle/>
          <a:p>
            <a:fld id="{2334C79E-5B86-48AC-8986-00B0ED64D4D7}" type="datetimeFigureOut">
              <a:rPr lang="zh-TW" altLang="en-US" smtClean="0"/>
              <a:t>2026/1/7</a:t>
            </a:fld>
            <a:endParaRPr lang="zh-TW" altLang="en-US"/>
          </a:p>
        </p:txBody>
      </p:sp>
      <p:sp>
        <p:nvSpPr>
          <p:cNvPr id="5" name="頁尾版面配置區 4">
            <a:extLst>
              <a:ext uri="{FF2B5EF4-FFF2-40B4-BE49-F238E27FC236}">
                <a16:creationId xmlns:a16="http://schemas.microsoft.com/office/drawing/2014/main" id="{DF41C3F1-6A4C-CA2E-8588-AE89120606A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49A42F0-70C3-1C9D-CE1E-1A5261C0FBA8}"/>
              </a:ext>
            </a:extLst>
          </p:cNvPr>
          <p:cNvSpPr>
            <a:spLocks noGrp="1"/>
          </p:cNvSpPr>
          <p:nvPr>
            <p:ph type="sldNum" sz="quarter" idx="12"/>
          </p:nvPr>
        </p:nvSpPr>
        <p:spPr/>
        <p:txBody>
          <a:bodyPr/>
          <a:lstStyle/>
          <a:p>
            <a:fld id="{6D0D5C0F-4F1A-4AAB-86F1-2329F8A49640}" type="slidenum">
              <a:rPr lang="zh-TW" altLang="en-US" smtClean="0"/>
              <a:t>‹#›</a:t>
            </a:fld>
            <a:endParaRPr lang="zh-TW" altLang="en-US"/>
          </a:p>
        </p:txBody>
      </p:sp>
    </p:spTree>
    <p:extLst>
      <p:ext uri="{BB962C8B-B14F-4D97-AF65-F5344CB8AC3E}">
        <p14:creationId xmlns:p14="http://schemas.microsoft.com/office/powerpoint/2010/main" val="2197795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F5E235-D33D-90BE-4B3E-30B0A5645D4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0C96B77-C571-F44C-B250-0148A90B3336}"/>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5E0DC869-705C-51D0-9C39-AB5F15707FCD}"/>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4AF34142-EA88-CC8C-3833-7761A4879E6D}"/>
              </a:ext>
            </a:extLst>
          </p:cNvPr>
          <p:cNvSpPr>
            <a:spLocks noGrp="1"/>
          </p:cNvSpPr>
          <p:nvPr>
            <p:ph type="dt" sz="half" idx="10"/>
          </p:nvPr>
        </p:nvSpPr>
        <p:spPr/>
        <p:txBody>
          <a:bodyPr/>
          <a:lstStyle/>
          <a:p>
            <a:fld id="{2334C79E-5B86-48AC-8986-00B0ED64D4D7}" type="datetimeFigureOut">
              <a:rPr lang="zh-TW" altLang="en-US" smtClean="0"/>
              <a:t>2026/1/7</a:t>
            </a:fld>
            <a:endParaRPr lang="zh-TW" altLang="en-US"/>
          </a:p>
        </p:txBody>
      </p:sp>
      <p:sp>
        <p:nvSpPr>
          <p:cNvPr id="6" name="頁尾版面配置區 5">
            <a:extLst>
              <a:ext uri="{FF2B5EF4-FFF2-40B4-BE49-F238E27FC236}">
                <a16:creationId xmlns:a16="http://schemas.microsoft.com/office/drawing/2014/main" id="{56C101EF-599A-F35D-F5C3-67D5C102F04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A383EAA-29FE-313A-8E9F-ACF819F7010B}"/>
              </a:ext>
            </a:extLst>
          </p:cNvPr>
          <p:cNvSpPr>
            <a:spLocks noGrp="1"/>
          </p:cNvSpPr>
          <p:nvPr>
            <p:ph type="sldNum" sz="quarter" idx="12"/>
          </p:nvPr>
        </p:nvSpPr>
        <p:spPr/>
        <p:txBody>
          <a:bodyPr/>
          <a:lstStyle/>
          <a:p>
            <a:fld id="{6D0D5C0F-4F1A-4AAB-86F1-2329F8A49640}" type="slidenum">
              <a:rPr lang="zh-TW" altLang="en-US" smtClean="0"/>
              <a:t>‹#›</a:t>
            </a:fld>
            <a:endParaRPr lang="zh-TW" altLang="en-US"/>
          </a:p>
        </p:txBody>
      </p:sp>
    </p:spTree>
    <p:extLst>
      <p:ext uri="{BB962C8B-B14F-4D97-AF65-F5344CB8AC3E}">
        <p14:creationId xmlns:p14="http://schemas.microsoft.com/office/powerpoint/2010/main" val="3555061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28FA8D-E09A-2472-026E-EC3123CB60E3}"/>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39C8087-3955-9CF1-2055-AD0E1468BB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A4A78A44-E457-69C1-04A9-4DECB8E2830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F2CDB1F2-7FB6-0C93-96BD-9A86481E6F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0E1B9D31-89AE-84D5-4CCB-581BEE47AE5F}"/>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A39AAF8A-0FE5-449F-4849-2B404FE6CB6C}"/>
              </a:ext>
            </a:extLst>
          </p:cNvPr>
          <p:cNvSpPr>
            <a:spLocks noGrp="1"/>
          </p:cNvSpPr>
          <p:nvPr>
            <p:ph type="dt" sz="half" idx="10"/>
          </p:nvPr>
        </p:nvSpPr>
        <p:spPr/>
        <p:txBody>
          <a:bodyPr/>
          <a:lstStyle/>
          <a:p>
            <a:fld id="{2334C79E-5B86-48AC-8986-00B0ED64D4D7}" type="datetimeFigureOut">
              <a:rPr lang="zh-TW" altLang="en-US" smtClean="0"/>
              <a:t>2026/1/7</a:t>
            </a:fld>
            <a:endParaRPr lang="zh-TW" altLang="en-US"/>
          </a:p>
        </p:txBody>
      </p:sp>
      <p:sp>
        <p:nvSpPr>
          <p:cNvPr id="8" name="頁尾版面配置區 7">
            <a:extLst>
              <a:ext uri="{FF2B5EF4-FFF2-40B4-BE49-F238E27FC236}">
                <a16:creationId xmlns:a16="http://schemas.microsoft.com/office/drawing/2014/main" id="{459F7B71-E5A1-4DA4-3014-82A429CD9925}"/>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266595AB-1AC0-79FD-6B48-DA042295D934}"/>
              </a:ext>
            </a:extLst>
          </p:cNvPr>
          <p:cNvSpPr>
            <a:spLocks noGrp="1"/>
          </p:cNvSpPr>
          <p:nvPr>
            <p:ph type="sldNum" sz="quarter" idx="12"/>
          </p:nvPr>
        </p:nvSpPr>
        <p:spPr/>
        <p:txBody>
          <a:bodyPr/>
          <a:lstStyle/>
          <a:p>
            <a:fld id="{6D0D5C0F-4F1A-4AAB-86F1-2329F8A49640}" type="slidenum">
              <a:rPr lang="zh-TW" altLang="en-US" smtClean="0"/>
              <a:t>‹#›</a:t>
            </a:fld>
            <a:endParaRPr lang="zh-TW" altLang="en-US"/>
          </a:p>
        </p:txBody>
      </p:sp>
    </p:spTree>
    <p:extLst>
      <p:ext uri="{BB962C8B-B14F-4D97-AF65-F5344CB8AC3E}">
        <p14:creationId xmlns:p14="http://schemas.microsoft.com/office/powerpoint/2010/main" val="128081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778B46-7AC7-F0CB-0B9D-B15E849AD470}"/>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9E0DF5A1-FE3B-933A-DD59-D8A940B3DC76}"/>
              </a:ext>
            </a:extLst>
          </p:cNvPr>
          <p:cNvSpPr>
            <a:spLocks noGrp="1"/>
          </p:cNvSpPr>
          <p:nvPr>
            <p:ph type="dt" sz="half" idx="10"/>
          </p:nvPr>
        </p:nvSpPr>
        <p:spPr/>
        <p:txBody>
          <a:bodyPr/>
          <a:lstStyle/>
          <a:p>
            <a:fld id="{2334C79E-5B86-48AC-8986-00B0ED64D4D7}" type="datetimeFigureOut">
              <a:rPr lang="zh-TW" altLang="en-US" smtClean="0"/>
              <a:t>2026/1/7</a:t>
            </a:fld>
            <a:endParaRPr lang="zh-TW" altLang="en-US"/>
          </a:p>
        </p:txBody>
      </p:sp>
      <p:sp>
        <p:nvSpPr>
          <p:cNvPr id="4" name="頁尾版面配置區 3">
            <a:extLst>
              <a:ext uri="{FF2B5EF4-FFF2-40B4-BE49-F238E27FC236}">
                <a16:creationId xmlns:a16="http://schemas.microsoft.com/office/drawing/2014/main" id="{68EDECC9-B08E-B481-9C82-5527953CC16E}"/>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94BDEE0-7BB5-765E-98AA-E1D5E11A24B2}"/>
              </a:ext>
            </a:extLst>
          </p:cNvPr>
          <p:cNvSpPr>
            <a:spLocks noGrp="1"/>
          </p:cNvSpPr>
          <p:nvPr>
            <p:ph type="sldNum" sz="quarter" idx="12"/>
          </p:nvPr>
        </p:nvSpPr>
        <p:spPr/>
        <p:txBody>
          <a:bodyPr/>
          <a:lstStyle/>
          <a:p>
            <a:fld id="{6D0D5C0F-4F1A-4AAB-86F1-2329F8A49640}" type="slidenum">
              <a:rPr lang="zh-TW" altLang="en-US" smtClean="0"/>
              <a:t>‹#›</a:t>
            </a:fld>
            <a:endParaRPr lang="zh-TW" altLang="en-US"/>
          </a:p>
        </p:txBody>
      </p:sp>
    </p:spTree>
    <p:extLst>
      <p:ext uri="{BB962C8B-B14F-4D97-AF65-F5344CB8AC3E}">
        <p14:creationId xmlns:p14="http://schemas.microsoft.com/office/powerpoint/2010/main" val="1854724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71D055AA-384E-5D66-3E2E-B344F5557EDC}"/>
              </a:ext>
            </a:extLst>
          </p:cNvPr>
          <p:cNvSpPr>
            <a:spLocks noGrp="1"/>
          </p:cNvSpPr>
          <p:nvPr>
            <p:ph type="dt" sz="half" idx="10"/>
          </p:nvPr>
        </p:nvSpPr>
        <p:spPr/>
        <p:txBody>
          <a:bodyPr/>
          <a:lstStyle/>
          <a:p>
            <a:fld id="{2334C79E-5B86-48AC-8986-00B0ED64D4D7}" type="datetimeFigureOut">
              <a:rPr lang="zh-TW" altLang="en-US" smtClean="0"/>
              <a:t>2026/1/7</a:t>
            </a:fld>
            <a:endParaRPr lang="zh-TW" altLang="en-US"/>
          </a:p>
        </p:txBody>
      </p:sp>
      <p:sp>
        <p:nvSpPr>
          <p:cNvPr id="3" name="頁尾版面配置區 2">
            <a:extLst>
              <a:ext uri="{FF2B5EF4-FFF2-40B4-BE49-F238E27FC236}">
                <a16:creationId xmlns:a16="http://schemas.microsoft.com/office/drawing/2014/main" id="{CD44207A-54B1-18C7-D9EB-4FC3B93965A6}"/>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E1958AB3-1444-6E95-E50C-2BA0A7282C6A}"/>
              </a:ext>
            </a:extLst>
          </p:cNvPr>
          <p:cNvSpPr>
            <a:spLocks noGrp="1"/>
          </p:cNvSpPr>
          <p:nvPr>
            <p:ph type="sldNum" sz="quarter" idx="12"/>
          </p:nvPr>
        </p:nvSpPr>
        <p:spPr/>
        <p:txBody>
          <a:bodyPr/>
          <a:lstStyle/>
          <a:p>
            <a:fld id="{6D0D5C0F-4F1A-4AAB-86F1-2329F8A49640}" type="slidenum">
              <a:rPr lang="zh-TW" altLang="en-US" smtClean="0"/>
              <a:t>‹#›</a:t>
            </a:fld>
            <a:endParaRPr lang="zh-TW" altLang="en-US"/>
          </a:p>
        </p:txBody>
      </p:sp>
    </p:spTree>
    <p:extLst>
      <p:ext uri="{BB962C8B-B14F-4D97-AF65-F5344CB8AC3E}">
        <p14:creationId xmlns:p14="http://schemas.microsoft.com/office/powerpoint/2010/main" val="308579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3B0D7B-E200-12DF-61C5-C485E21CAD9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B03C5B74-6BC0-296C-B145-23DEE4BAB8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C5610324-5DD4-4691-9EB7-70DAE27EE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F0E894FE-2840-6506-8C2A-A744B8CB92CB}"/>
              </a:ext>
            </a:extLst>
          </p:cNvPr>
          <p:cNvSpPr>
            <a:spLocks noGrp="1"/>
          </p:cNvSpPr>
          <p:nvPr>
            <p:ph type="dt" sz="half" idx="10"/>
          </p:nvPr>
        </p:nvSpPr>
        <p:spPr/>
        <p:txBody>
          <a:bodyPr/>
          <a:lstStyle/>
          <a:p>
            <a:fld id="{2334C79E-5B86-48AC-8986-00B0ED64D4D7}" type="datetimeFigureOut">
              <a:rPr lang="zh-TW" altLang="en-US" smtClean="0"/>
              <a:t>2026/1/7</a:t>
            </a:fld>
            <a:endParaRPr lang="zh-TW" altLang="en-US"/>
          </a:p>
        </p:txBody>
      </p:sp>
      <p:sp>
        <p:nvSpPr>
          <p:cNvPr id="6" name="頁尾版面配置區 5">
            <a:extLst>
              <a:ext uri="{FF2B5EF4-FFF2-40B4-BE49-F238E27FC236}">
                <a16:creationId xmlns:a16="http://schemas.microsoft.com/office/drawing/2014/main" id="{7504E4BF-55C0-9C2B-C16C-34CE3E9F28F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CBD043F-B357-67EA-A2A5-D8B87CDF1281}"/>
              </a:ext>
            </a:extLst>
          </p:cNvPr>
          <p:cNvSpPr>
            <a:spLocks noGrp="1"/>
          </p:cNvSpPr>
          <p:nvPr>
            <p:ph type="sldNum" sz="quarter" idx="12"/>
          </p:nvPr>
        </p:nvSpPr>
        <p:spPr/>
        <p:txBody>
          <a:bodyPr/>
          <a:lstStyle/>
          <a:p>
            <a:fld id="{6D0D5C0F-4F1A-4AAB-86F1-2329F8A49640}" type="slidenum">
              <a:rPr lang="zh-TW" altLang="en-US" smtClean="0"/>
              <a:t>‹#›</a:t>
            </a:fld>
            <a:endParaRPr lang="zh-TW" altLang="en-US"/>
          </a:p>
        </p:txBody>
      </p:sp>
    </p:spTree>
    <p:extLst>
      <p:ext uri="{BB962C8B-B14F-4D97-AF65-F5344CB8AC3E}">
        <p14:creationId xmlns:p14="http://schemas.microsoft.com/office/powerpoint/2010/main" val="112372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6A5026-C2D6-01A6-DBA3-91B465B262C6}"/>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F7909E0C-F4EF-48DB-5DDC-B1C88DF551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64040E37-EC57-708F-4643-5C4453506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647AFBD9-852C-F0C2-8C93-FD534922A904}"/>
              </a:ext>
            </a:extLst>
          </p:cNvPr>
          <p:cNvSpPr>
            <a:spLocks noGrp="1"/>
          </p:cNvSpPr>
          <p:nvPr>
            <p:ph type="dt" sz="half" idx="10"/>
          </p:nvPr>
        </p:nvSpPr>
        <p:spPr/>
        <p:txBody>
          <a:bodyPr/>
          <a:lstStyle/>
          <a:p>
            <a:fld id="{2334C79E-5B86-48AC-8986-00B0ED64D4D7}" type="datetimeFigureOut">
              <a:rPr lang="zh-TW" altLang="en-US" smtClean="0"/>
              <a:t>2026/1/7</a:t>
            </a:fld>
            <a:endParaRPr lang="zh-TW" altLang="en-US"/>
          </a:p>
        </p:txBody>
      </p:sp>
      <p:sp>
        <p:nvSpPr>
          <p:cNvPr id="6" name="頁尾版面配置區 5">
            <a:extLst>
              <a:ext uri="{FF2B5EF4-FFF2-40B4-BE49-F238E27FC236}">
                <a16:creationId xmlns:a16="http://schemas.microsoft.com/office/drawing/2014/main" id="{C0EDEB71-7634-0750-CA7D-B63AEF6828F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B4930FA-9F5C-0611-BBBE-06D3B8149F74}"/>
              </a:ext>
            </a:extLst>
          </p:cNvPr>
          <p:cNvSpPr>
            <a:spLocks noGrp="1"/>
          </p:cNvSpPr>
          <p:nvPr>
            <p:ph type="sldNum" sz="quarter" idx="12"/>
          </p:nvPr>
        </p:nvSpPr>
        <p:spPr/>
        <p:txBody>
          <a:bodyPr/>
          <a:lstStyle/>
          <a:p>
            <a:fld id="{6D0D5C0F-4F1A-4AAB-86F1-2329F8A49640}" type="slidenum">
              <a:rPr lang="zh-TW" altLang="en-US" smtClean="0"/>
              <a:t>‹#›</a:t>
            </a:fld>
            <a:endParaRPr lang="zh-TW" altLang="en-US"/>
          </a:p>
        </p:txBody>
      </p:sp>
    </p:spTree>
    <p:extLst>
      <p:ext uri="{BB962C8B-B14F-4D97-AF65-F5344CB8AC3E}">
        <p14:creationId xmlns:p14="http://schemas.microsoft.com/office/powerpoint/2010/main" val="277457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6A31612E-90E1-EBC3-D7EF-B05627A003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852EFB0-6932-7938-C997-B139A95D8D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A1D647B-DF0D-9533-3735-F8A7660117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34C79E-5B86-48AC-8986-00B0ED64D4D7}" type="datetimeFigureOut">
              <a:rPr lang="zh-TW" altLang="en-US" smtClean="0"/>
              <a:t>2026/1/7</a:t>
            </a:fld>
            <a:endParaRPr lang="zh-TW" altLang="en-US"/>
          </a:p>
        </p:txBody>
      </p:sp>
      <p:sp>
        <p:nvSpPr>
          <p:cNvPr id="5" name="頁尾版面配置區 4">
            <a:extLst>
              <a:ext uri="{FF2B5EF4-FFF2-40B4-BE49-F238E27FC236}">
                <a16:creationId xmlns:a16="http://schemas.microsoft.com/office/drawing/2014/main" id="{8883A5A7-FB82-E047-8D9A-C1152208B9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B1E30447-691A-9E9E-C772-62CDBC7B2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0D5C0F-4F1A-4AAB-86F1-2329F8A49640}" type="slidenum">
              <a:rPr lang="zh-TW" altLang="en-US" smtClean="0"/>
              <a:t>‹#›</a:t>
            </a:fld>
            <a:endParaRPr lang="zh-TW" altLang="en-US"/>
          </a:p>
        </p:txBody>
      </p:sp>
    </p:spTree>
    <p:extLst>
      <p:ext uri="{BB962C8B-B14F-4D97-AF65-F5344CB8AC3E}">
        <p14:creationId xmlns:p14="http://schemas.microsoft.com/office/powerpoint/2010/main" val="311136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F6E99F-02CD-4211-F790-814442F0F3CF}"/>
              </a:ext>
            </a:extLst>
          </p:cNvPr>
          <p:cNvSpPr>
            <a:spLocks noGrp="1"/>
          </p:cNvSpPr>
          <p:nvPr>
            <p:ph type="ctrTitle"/>
          </p:nvPr>
        </p:nvSpPr>
        <p:spPr/>
        <p:txBody>
          <a:bodyPr>
            <a:normAutofit/>
          </a:bodyPr>
          <a:lstStyle/>
          <a:p>
            <a:r>
              <a:rPr lang="en-US" altLang="zh-TW" sz="3600" b="1" dirty="0" err="1"/>
              <a:t>ObjectMover</a:t>
            </a:r>
            <a:r>
              <a:rPr lang="en-US" altLang="zh-TW" sz="3600" b="1" dirty="0"/>
              <a:t>: Generative Object Movement with Video Prior</a:t>
            </a:r>
            <a:endParaRPr lang="zh-TW" altLang="en-US" sz="3600" dirty="0"/>
          </a:p>
        </p:txBody>
      </p:sp>
      <p:sp>
        <p:nvSpPr>
          <p:cNvPr id="3" name="副標題 2">
            <a:extLst>
              <a:ext uri="{FF2B5EF4-FFF2-40B4-BE49-F238E27FC236}">
                <a16:creationId xmlns:a16="http://schemas.microsoft.com/office/drawing/2014/main" id="{3D33B8D0-8AFF-DC2B-9738-8F7523377AE7}"/>
              </a:ext>
            </a:extLst>
          </p:cNvPr>
          <p:cNvSpPr>
            <a:spLocks noGrp="1"/>
          </p:cNvSpPr>
          <p:nvPr>
            <p:ph type="subTitle" idx="1"/>
          </p:nvPr>
        </p:nvSpPr>
        <p:spPr>
          <a:xfrm>
            <a:off x="1189703" y="3808515"/>
            <a:ext cx="9812594" cy="1655762"/>
          </a:xfrm>
        </p:spPr>
        <p:txBody>
          <a:bodyPr>
            <a:normAutofit/>
          </a:bodyPr>
          <a:lstStyle/>
          <a:p>
            <a:r>
              <a:rPr lang="en-US" altLang="zh-TW" sz="2000" dirty="0"/>
              <a:t>Xin Yu,</a:t>
            </a:r>
            <a:r>
              <a:rPr lang="zh-TW" altLang="en-US" sz="2000" dirty="0"/>
              <a:t> </a:t>
            </a:r>
            <a:r>
              <a:rPr lang="en-US" altLang="zh-TW" sz="2000" dirty="0"/>
              <a:t>Tianyu Wang, Soo Ye Kim2 Paul Guerrero, Xi Chen, Qing Liu, Zhe Lin, </a:t>
            </a:r>
            <a:r>
              <a:rPr lang="en-US" altLang="zh-TW" sz="2000" dirty="0" err="1"/>
              <a:t>Xiaojuan</a:t>
            </a:r>
            <a:r>
              <a:rPr lang="en-US" altLang="zh-TW" sz="2000" dirty="0"/>
              <a:t> Qi</a:t>
            </a:r>
          </a:p>
          <a:p>
            <a:r>
              <a:rPr lang="en-US" altLang="zh-TW" sz="2000" dirty="0"/>
              <a:t>The University of Hong Kong, Adobe Research</a:t>
            </a:r>
          </a:p>
          <a:p>
            <a:endParaRPr lang="en-US" altLang="zh-TW" sz="2000" dirty="0"/>
          </a:p>
          <a:p>
            <a:r>
              <a:rPr lang="en-US" altLang="zh-TW" sz="2000" dirty="0"/>
              <a:t>CVPR</a:t>
            </a:r>
            <a:r>
              <a:rPr lang="zh-TW" altLang="en-US" sz="2000" dirty="0"/>
              <a:t> </a:t>
            </a:r>
            <a:r>
              <a:rPr lang="en-US" altLang="zh-TW" sz="2000" dirty="0"/>
              <a:t>2025</a:t>
            </a:r>
            <a:endParaRPr lang="zh-TW" altLang="en-US" sz="2000" dirty="0"/>
          </a:p>
        </p:txBody>
      </p:sp>
    </p:spTree>
    <p:extLst>
      <p:ext uri="{BB962C8B-B14F-4D97-AF65-F5344CB8AC3E}">
        <p14:creationId xmlns:p14="http://schemas.microsoft.com/office/powerpoint/2010/main" val="195236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A36A8-811A-179E-A0C2-9BEEE42F449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C4C36CB-5BBC-5589-691B-08F6DABEC3FC}"/>
              </a:ext>
            </a:extLst>
          </p:cNvPr>
          <p:cNvSpPr>
            <a:spLocks noGrp="1"/>
          </p:cNvSpPr>
          <p:nvPr>
            <p:ph type="title"/>
          </p:nvPr>
        </p:nvSpPr>
        <p:spPr/>
        <p:txBody>
          <a:bodyPr/>
          <a:lstStyle/>
          <a:p>
            <a:r>
              <a:rPr lang="en-US" altLang="zh-TW" dirty="0"/>
              <a:t>Multi-task learning (MTL) strategy</a:t>
            </a:r>
            <a:endParaRPr lang="zh-TW" altLang="en-US" dirty="0"/>
          </a:p>
        </p:txBody>
      </p:sp>
      <p:sp>
        <p:nvSpPr>
          <p:cNvPr id="3" name="內容版面配置區 2">
            <a:extLst>
              <a:ext uri="{FF2B5EF4-FFF2-40B4-BE49-F238E27FC236}">
                <a16:creationId xmlns:a16="http://schemas.microsoft.com/office/drawing/2014/main" id="{30E7F945-D4F7-2C2E-4017-1D633AD96149}"/>
              </a:ext>
            </a:extLst>
          </p:cNvPr>
          <p:cNvSpPr>
            <a:spLocks noGrp="1"/>
          </p:cNvSpPr>
          <p:nvPr>
            <p:ph idx="1"/>
          </p:nvPr>
        </p:nvSpPr>
        <p:spPr/>
        <p:txBody>
          <a:bodyPr/>
          <a:lstStyle/>
          <a:p>
            <a:r>
              <a:rPr lang="en-US" altLang="zh-TW" dirty="0"/>
              <a:t>Task Decomposition</a:t>
            </a:r>
          </a:p>
          <a:p>
            <a:pPr lvl="1"/>
            <a:r>
              <a:rPr lang="en-US" altLang="zh-TW" dirty="0"/>
              <a:t>Simultaneously trains on </a:t>
            </a:r>
            <a:r>
              <a:rPr lang="en-US" altLang="zh-TW" b="1" dirty="0"/>
              <a:t>Removal</a:t>
            </a:r>
            <a:r>
              <a:rPr lang="en-US" altLang="zh-TW" dirty="0"/>
              <a:t>, </a:t>
            </a:r>
            <a:r>
              <a:rPr lang="en-US" altLang="zh-TW" b="1" dirty="0"/>
              <a:t>Insertion</a:t>
            </a:r>
            <a:r>
              <a:rPr lang="en-US" altLang="zh-TW" dirty="0"/>
              <a:t>, and </a:t>
            </a:r>
            <a:r>
              <a:rPr lang="en-US" altLang="zh-TW" b="1" dirty="0"/>
              <a:t>Movement</a:t>
            </a:r>
            <a:r>
              <a:rPr lang="en-US" altLang="zh-TW" dirty="0"/>
              <a:t> to reinforce scene understanding</a:t>
            </a:r>
          </a:p>
          <a:p>
            <a:r>
              <a:rPr lang="en-US" altLang="zh-TW" dirty="0"/>
              <a:t>Incorporating Real-World Data</a:t>
            </a:r>
          </a:p>
          <a:p>
            <a:pPr lvl="1"/>
            <a:r>
              <a:rPr lang="en-US" altLang="zh-TW" dirty="0"/>
              <a:t>Prevents overfitting to synthetic "game-like" styles</a:t>
            </a:r>
          </a:p>
          <a:p>
            <a:pPr lvl="1"/>
            <a:r>
              <a:rPr lang="en-US" altLang="zh-TW" dirty="0"/>
              <a:t>Joint training with </a:t>
            </a:r>
            <a:r>
              <a:rPr lang="en-US" altLang="zh-TW" b="1" dirty="0"/>
              <a:t>real video datasets</a:t>
            </a:r>
            <a:r>
              <a:rPr lang="en-US" altLang="zh-TW" dirty="0"/>
              <a:t> to learn photorealistic textures</a:t>
            </a:r>
          </a:p>
        </p:txBody>
      </p:sp>
      <p:pic>
        <p:nvPicPr>
          <p:cNvPr id="6" name="圖片 5" descr="一張含有 螢幕擷取畫面, 文字, 樹狀 的圖片&#10;&#10;AI 產生的內容可能不正確。">
            <a:extLst>
              <a:ext uri="{FF2B5EF4-FFF2-40B4-BE49-F238E27FC236}">
                <a16:creationId xmlns:a16="http://schemas.microsoft.com/office/drawing/2014/main" id="{39C4EF64-0353-34E5-61EE-86CD52A051B5}"/>
              </a:ext>
            </a:extLst>
          </p:cNvPr>
          <p:cNvPicPr>
            <a:picLocks noChangeAspect="1"/>
          </p:cNvPicPr>
          <p:nvPr/>
        </p:nvPicPr>
        <p:blipFill>
          <a:blip r:embed="rId3"/>
          <a:stretch>
            <a:fillRect/>
          </a:stretch>
        </p:blipFill>
        <p:spPr>
          <a:xfrm>
            <a:off x="167862" y="4744942"/>
            <a:ext cx="3889173" cy="1432019"/>
          </a:xfrm>
          <a:prstGeom prst="rect">
            <a:avLst/>
          </a:prstGeom>
        </p:spPr>
      </p:pic>
      <p:pic>
        <p:nvPicPr>
          <p:cNvPr id="8" name="圖片 7" descr="一張含有 螢幕擷取畫面, 文字 的圖片&#10;&#10;AI 產生的內容可能不正確。">
            <a:extLst>
              <a:ext uri="{FF2B5EF4-FFF2-40B4-BE49-F238E27FC236}">
                <a16:creationId xmlns:a16="http://schemas.microsoft.com/office/drawing/2014/main" id="{D3874546-66CB-70F3-AF41-D2C563306791}"/>
              </a:ext>
            </a:extLst>
          </p:cNvPr>
          <p:cNvPicPr>
            <a:picLocks noChangeAspect="1"/>
          </p:cNvPicPr>
          <p:nvPr/>
        </p:nvPicPr>
        <p:blipFill>
          <a:blip r:embed="rId4"/>
          <a:stretch>
            <a:fillRect/>
          </a:stretch>
        </p:blipFill>
        <p:spPr>
          <a:xfrm>
            <a:off x="4134869" y="4744941"/>
            <a:ext cx="3922261" cy="1432020"/>
          </a:xfrm>
          <a:prstGeom prst="rect">
            <a:avLst/>
          </a:prstGeom>
        </p:spPr>
      </p:pic>
      <p:pic>
        <p:nvPicPr>
          <p:cNvPr id="10" name="圖片 9" descr="一張含有 車輛, 陸上交通工具, 文字, 車 的圖片&#10;&#10;AI 產生的內容可能不正確。">
            <a:extLst>
              <a:ext uri="{FF2B5EF4-FFF2-40B4-BE49-F238E27FC236}">
                <a16:creationId xmlns:a16="http://schemas.microsoft.com/office/drawing/2014/main" id="{4F874885-6165-CBFB-0469-9FBACA54160A}"/>
              </a:ext>
            </a:extLst>
          </p:cNvPr>
          <p:cNvPicPr>
            <a:picLocks noChangeAspect="1"/>
          </p:cNvPicPr>
          <p:nvPr/>
        </p:nvPicPr>
        <p:blipFill>
          <a:blip r:embed="rId5"/>
          <a:stretch>
            <a:fillRect/>
          </a:stretch>
        </p:blipFill>
        <p:spPr>
          <a:xfrm>
            <a:off x="8057130" y="4744944"/>
            <a:ext cx="4081256" cy="1432020"/>
          </a:xfrm>
          <a:prstGeom prst="rect">
            <a:avLst/>
          </a:prstGeom>
        </p:spPr>
      </p:pic>
    </p:spTree>
    <p:extLst>
      <p:ext uri="{BB962C8B-B14F-4D97-AF65-F5344CB8AC3E}">
        <p14:creationId xmlns:p14="http://schemas.microsoft.com/office/powerpoint/2010/main" val="2019787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605C70-29E1-B44F-33FF-A9536200ACF9}"/>
              </a:ext>
            </a:extLst>
          </p:cNvPr>
          <p:cNvSpPr>
            <a:spLocks noGrp="1"/>
          </p:cNvSpPr>
          <p:nvPr>
            <p:ph type="title"/>
          </p:nvPr>
        </p:nvSpPr>
        <p:spPr/>
        <p:txBody>
          <a:bodyPr/>
          <a:lstStyle/>
          <a:p>
            <a:r>
              <a:rPr lang="en-US" altLang="zh-TW" dirty="0"/>
              <a:t>Experimental Result</a:t>
            </a:r>
            <a:r>
              <a:rPr lang="zh-TW" altLang="en-US" dirty="0"/>
              <a:t> </a:t>
            </a:r>
          </a:p>
        </p:txBody>
      </p:sp>
      <p:sp>
        <p:nvSpPr>
          <p:cNvPr id="4" name="內容版面配置區 3">
            <a:extLst>
              <a:ext uri="{FF2B5EF4-FFF2-40B4-BE49-F238E27FC236}">
                <a16:creationId xmlns:a16="http://schemas.microsoft.com/office/drawing/2014/main" id="{7C40CC29-7163-9DBB-7528-23A2B90E62ED}"/>
              </a:ext>
            </a:extLst>
          </p:cNvPr>
          <p:cNvSpPr>
            <a:spLocks noGrp="1"/>
          </p:cNvSpPr>
          <p:nvPr>
            <p:ph idx="1"/>
          </p:nvPr>
        </p:nvSpPr>
        <p:spPr/>
        <p:txBody>
          <a:bodyPr/>
          <a:lstStyle/>
          <a:p>
            <a:endParaRPr lang="zh-TW" altLang="en-US"/>
          </a:p>
        </p:txBody>
      </p:sp>
      <p:pic>
        <p:nvPicPr>
          <p:cNvPr id="6" name="圖片 5" descr="一張含有 拼貼畫, 瓶子, 螢幕擷取畫面, 馬賽克 的圖片&#10;&#10;AI 產生的內容可能不正確。">
            <a:extLst>
              <a:ext uri="{FF2B5EF4-FFF2-40B4-BE49-F238E27FC236}">
                <a16:creationId xmlns:a16="http://schemas.microsoft.com/office/drawing/2014/main" id="{50E2A0C3-1344-8BED-B1F0-660664F2B933}"/>
              </a:ext>
            </a:extLst>
          </p:cNvPr>
          <p:cNvPicPr>
            <a:picLocks noChangeAspect="1"/>
          </p:cNvPicPr>
          <p:nvPr/>
        </p:nvPicPr>
        <p:blipFill>
          <a:blip r:embed="rId3"/>
          <a:stretch>
            <a:fillRect/>
          </a:stretch>
        </p:blipFill>
        <p:spPr>
          <a:xfrm>
            <a:off x="2707728" y="1326870"/>
            <a:ext cx="6776543" cy="5166005"/>
          </a:xfrm>
          <a:prstGeom prst="rect">
            <a:avLst/>
          </a:prstGeom>
        </p:spPr>
      </p:pic>
    </p:spTree>
    <p:extLst>
      <p:ext uri="{BB962C8B-B14F-4D97-AF65-F5344CB8AC3E}">
        <p14:creationId xmlns:p14="http://schemas.microsoft.com/office/powerpoint/2010/main" val="1390688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68B008-3750-440D-4C2D-9A8EF0E3A8BF}"/>
              </a:ext>
            </a:extLst>
          </p:cNvPr>
          <p:cNvSpPr>
            <a:spLocks noGrp="1"/>
          </p:cNvSpPr>
          <p:nvPr>
            <p:ph type="title"/>
          </p:nvPr>
        </p:nvSpPr>
        <p:spPr/>
        <p:txBody>
          <a:bodyPr/>
          <a:lstStyle/>
          <a:p>
            <a:r>
              <a:rPr lang="en-US" altLang="zh-TW" dirty="0"/>
              <a:t>Comparison to Existing Methods</a:t>
            </a:r>
            <a:endParaRPr lang="zh-TW" altLang="en-US" dirty="0"/>
          </a:p>
        </p:txBody>
      </p:sp>
      <p:sp>
        <p:nvSpPr>
          <p:cNvPr id="9" name="內容版面配置區 8">
            <a:extLst>
              <a:ext uri="{FF2B5EF4-FFF2-40B4-BE49-F238E27FC236}">
                <a16:creationId xmlns:a16="http://schemas.microsoft.com/office/drawing/2014/main" id="{F7A80D77-9261-DD82-D22F-80504373F682}"/>
              </a:ext>
            </a:extLst>
          </p:cNvPr>
          <p:cNvSpPr>
            <a:spLocks noGrp="1"/>
          </p:cNvSpPr>
          <p:nvPr>
            <p:ph idx="1"/>
          </p:nvPr>
        </p:nvSpPr>
        <p:spPr/>
        <p:txBody>
          <a:bodyPr/>
          <a:lstStyle/>
          <a:p>
            <a:endParaRPr lang="zh-TW" altLang="en-US" dirty="0"/>
          </a:p>
        </p:txBody>
      </p:sp>
      <p:pic>
        <p:nvPicPr>
          <p:cNvPr id="5" name="內容版面配置區 4" descr="一張含有 拼貼畫, 螢幕擷取畫面, 程式庫, 馬賽克 的圖片&#10;&#10;AI 產生的內容可能不正確。">
            <a:extLst>
              <a:ext uri="{FF2B5EF4-FFF2-40B4-BE49-F238E27FC236}">
                <a16:creationId xmlns:a16="http://schemas.microsoft.com/office/drawing/2014/main" id="{53165973-6B71-9FB6-7EE4-889AA63D52C1}"/>
              </a:ext>
            </a:extLst>
          </p:cNvPr>
          <p:cNvPicPr>
            <a:picLocks noChangeAspect="1"/>
          </p:cNvPicPr>
          <p:nvPr/>
        </p:nvPicPr>
        <p:blipFill>
          <a:blip r:embed="rId3"/>
          <a:stretch>
            <a:fillRect/>
          </a:stretch>
        </p:blipFill>
        <p:spPr>
          <a:xfrm>
            <a:off x="113270" y="1397036"/>
            <a:ext cx="6394730" cy="5409241"/>
          </a:xfrm>
          <a:prstGeom prst="rect">
            <a:avLst/>
          </a:prstGeom>
        </p:spPr>
      </p:pic>
      <p:pic>
        <p:nvPicPr>
          <p:cNvPr id="3" name="內容版面配置區 8" descr="一張含有 文字, 螢幕擷取畫面, 字型, 數字 的圖片&#10;&#10;AI 產生的內容可能不正確。">
            <a:extLst>
              <a:ext uri="{FF2B5EF4-FFF2-40B4-BE49-F238E27FC236}">
                <a16:creationId xmlns:a16="http://schemas.microsoft.com/office/drawing/2014/main" id="{F1F8671B-160A-690F-357F-BB652787DE4C}"/>
              </a:ext>
            </a:extLst>
          </p:cNvPr>
          <p:cNvPicPr>
            <a:picLocks noChangeAspect="1"/>
          </p:cNvPicPr>
          <p:nvPr/>
        </p:nvPicPr>
        <p:blipFill>
          <a:blip r:embed="rId4"/>
          <a:stretch>
            <a:fillRect/>
          </a:stretch>
        </p:blipFill>
        <p:spPr>
          <a:xfrm>
            <a:off x="6508000" y="3429000"/>
            <a:ext cx="5677877" cy="1403278"/>
          </a:xfrm>
          <a:prstGeom prst="rect">
            <a:avLst/>
          </a:prstGeom>
        </p:spPr>
      </p:pic>
      <p:sp>
        <p:nvSpPr>
          <p:cNvPr id="4" name="矩形 3">
            <a:extLst>
              <a:ext uri="{FF2B5EF4-FFF2-40B4-BE49-F238E27FC236}">
                <a16:creationId xmlns:a16="http://schemas.microsoft.com/office/drawing/2014/main" id="{4DC483FC-7C21-ED39-44F0-BA55584A7C99}"/>
              </a:ext>
            </a:extLst>
          </p:cNvPr>
          <p:cNvSpPr/>
          <p:nvPr/>
        </p:nvSpPr>
        <p:spPr>
          <a:xfrm>
            <a:off x="6598508" y="4582160"/>
            <a:ext cx="5480222" cy="1447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EB71010D-D5B0-38F9-648E-D42FAC3CBB16}"/>
              </a:ext>
            </a:extLst>
          </p:cNvPr>
          <p:cNvSpPr/>
          <p:nvPr/>
        </p:nvSpPr>
        <p:spPr>
          <a:xfrm>
            <a:off x="1064870" y="1397036"/>
            <a:ext cx="1018573" cy="540924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79411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AB3057-6F16-CE15-6AEB-E4E1A887C01A}"/>
              </a:ext>
            </a:extLst>
          </p:cNvPr>
          <p:cNvSpPr>
            <a:spLocks noGrp="1"/>
          </p:cNvSpPr>
          <p:nvPr>
            <p:ph type="title"/>
          </p:nvPr>
        </p:nvSpPr>
        <p:spPr/>
        <p:txBody>
          <a:bodyPr/>
          <a:lstStyle/>
          <a:p>
            <a:r>
              <a:rPr lang="fr-FR" altLang="zh-TW" dirty="0"/>
              <a:t>Quantitative </a:t>
            </a:r>
            <a:r>
              <a:rPr lang="en-US" altLang="zh-TW" dirty="0"/>
              <a:t>C</a:t>
            </a:r>
            <a:r>
              <a:rPr lang="fr-FR" altLang="zh-TW" dirty="0"/>
              <a:t>omparisons</a:t>
            </a:r>
            <a:r>
              <a:rPr lang="zh-TW" altLang="en-US" dirty="0"/>
              <a:t> </a:t>
            </a:r>
            <a:r>
              <a:rPr lang="en-US" altLang="zh-TW" dirty="0"/>
              <a:t>on Auxiliary Tasks</a:t>
            </a:r>
            <a:endParaRPr lang="zh-TW" altLang="en-US" dirty="0"/>
          </a:p>
        </p:txBody>
      </p:sp>
      <p:pic>
        <p:nvPicPr>
          <p:cNvPr id="5" name="內容版面配置區 4" descr="一張含有 文字, 螢幕擷取畫面, 數字, 字型 的圖片&#10;&#10;AI 產生的內容可能不正確。">
            <a:extLst>
              <a:ext uri="{FF2B5EF4-FFF2-40B4-BE49-F238E27FC236}">
                <a16:creationId xmlns:a16="http://schemas.microsoft.com/office/drawing/2014/main" id="{B918EC71-CF81-6FFA-79ED-7234948515A0}"/>
              </a:ext>
            </a:extLst>
          </p:cNvPr>
          <p:cNvPicPr>
            <a:picLocks noGrp="1" noChangeAspect="1"/>
          </p:cNvPicPr>
          <p:nvPr>
            <p:ph idx="1"/>
          </p:nvPr>
        </p:nvPicPr>
        <p:blipFill>
          <a:blip r:embed="rId3"/>
          <a:stretch>
            <a:fillRect/>
          </a:stretch>
        </p:blipFill>
        <p:spPr>
          <a:xfrm>
            <a:off x="3926927" y="1264296"/>
            <a:ext cx="4336482" cy="1979572"/>
          </a:xfrm>
          <a:prstGeom prst="rect">
            <a:avLst/>
          </a:prstGeom>
        </p:spPr>
      </p:pic>
      <p:pic>
        <p:nvPicPr>
          <p:cNvPr id="7" name="圖片 6" descr="一張含有 雲, 體育, 螢幕擷取畫面, 天空 的圖片&#10;&#10;AI 產生的內容可能不正確。">
            <a:extLst>
              <a:ext uri="{FF2B5EF4-FFF2-40B4-BE49-F238E27FC236}">
                <a16:creationId xmlns:a16="http://schemas.microsoft.com/office/drawing/2014/main" id="{452791D1-0B8B-7EBF-26C9-2DB361FC4387}"/>
              </a:ext>
            </a:extLst>
          </p:cNvPr>
          <p:cNvPicPr>
            <a:picLocks noChangeAspect="1"/>
          </p:cNvPicPr>
          <p:nvPr/>
        </p:nvPicPr>
        <p:blipFill>
          <a:blip r:embed="rId4"/>
          <a:stretch>
            <a:fillRect/>
          </a:stretch>
        </p:blipFill>
        <p:spPr>
          <a:xfrm>
            <a:off x="6096833" y="3243868"/>
            <a:ext cx="5555589" cy="2996103"/>
          </a:xfrm>
          <a:prstGeom prst="rect">
            <a:avLst/>
          </a:prstGeom>
        </p:spPr>
      </p:pic>
      <p:pic>
        <p:nvPicPr>
          <p:cNvPr id="8" name="內容版面配置區 4" descr="一張含有 食物, 飲料, 餐點, 餐具 的圖片&#10;&#10;AI 產生的內容可能不正確。">
            <a:extLst>
              <a:ext uri="{FF2B5EF4-FFF2-40B4-BE49-F238E27FC236}">
                <a16:creationId xmlns:a16="http://schemas.microsoft.com/office/drawing/2014/main" id="{A5E9429F-326F-94BA-CDB7-4A3671E5BB8F}"/>
              </a:ext>
            </a:extLst>
          </p:cNvPr>
          <p:cNvPicPr>
            <a:picLocks noChangeAspect="1"/>
          </p:cNvPicPr>
          <p:nvPr/>
        </p:nvPicPr>
        <p:blipFill>
          <a:blip r:embed="rId5"/>
          <a:stretch>
            <a:fillRect/>
          </a:stretch>
        </p:blipFill>
        <p:spPr>
          <a:xfrm>
            <a:off x="345989" y="3318991"/>
            <a:ext cx="5412259" cy="2831028"/>
          </a:xfrm>
          <a:prstGeom prst="rect">
            <a:avLst/>
          </a:prstGeom>
        </p:spPr>
      </p:pic>
      <p:sp>
        <p:nvSpPr>
          <p:cNvPr id="9" name="內容版面配置區 2">
            <a:extLst>
              <a:ext uri="{FF2B5EF4-FFF2-40B4-BE49-F238E27FC236}">
                <a16:creationId xmlns:a16="http://schemas.microsoft.com/office/drawing/2014/main" id="{87918420-944D-DD0D-A790-999B0BFD1F27}"/>
              </a:ext>
            </a:extLst>
          </p:cNvPr>
          <p:cNvSpPr txBox="1">
            <a:spLocks/>
          </p:cNvSpPr>
          <p:nvPr/>
        </p:nvSpPr>
        <p:spPr>
          <a:xfrm>
            <a:off x="7205435" y="6268866"/>
            <a:ext cx="3338384" cy="4480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TW" dirty="0"/>
              <a:t>on object removal</a:t>
            </a:r>
            <a:endParaRPr lang="zh-TW" altLang="en-US" dirty="0"/>
          </a:p>
        </p:txBody>
      </p:sp>
      <p:sp>
        <p:nvSpPr>
          <p:cNvPr id="10" name="內容版面配置區 2">
            <a:extLst>
              <a:ext uri="{FF2B5EF4-FFF2-40B4-BE49-F238E27FC236}">
                <a16:creationId xmlns:a16="http://schemas.microsoft.com/office/drawing/2014/main" id="{D72188D6-31A9-DDC9-7555-872AE1F84D2C}"/>
              </a:ext>
            </a:extLst>
          </p:cNvPr>
          <p:cNvSpPr txBox="1">
            <a:spLocks/>
          </p:cNvSpPr>
          <p:nvPr/>
        </p:nvSpPr>
        <p:spPr>
          <a:xfrm>
            <a:off x="1382926" y="6268866"/>
            <a:ext cx="3338384" cy="4480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TW" dirty="0"/>
              <a:t>on object insertion</a:t>
            </a:r>
            <a:endParaRPr lang="zh-TW" altLang="en-US" dirty="0"/>
          </a:p>
        </p:txBody>
      </p:sp>
      <p:sp>
        <p:nvSpPr>
          <p:cNvPr id="11" name="矩形 10">
            <a:extLst>
              <a:ext uri="{FF2B5EF4-FFF2-40B4-BE49-F238E27FC236}">
                <a16:creationId xmlns:a16="http://schemas.microsoft.com/office/drawing/2014/main" id="{C91A1DDC-C94F-40A1-FC39-7B8014364ED0}"/>
              </a:ext>
            </a:extLst>
          </p:cNvPr>
          <p:cNvSpPr/>
          <p:nvPr/>
        </p:nvSpPr>
        <p:spPr>
          <a:xfrm>
            <a:off x="4042410" y="3012251"/>
            <a:ext cx="3986820" cy="1447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B1ACF3E7-0203-891D-8C1D-81D66B6F84C1}"/>
              </a:ext>
            </a:extLst>
          </p:cNvPr>
          <p:cNvSpPr/>
          <p:nvPr/>
        </p:nvSpPr>
        <p:spPr>
          <a:xfrm>
            <a:off x="4042410" y="2340416"/>
            <a:ext cx="3986820" cy="1447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491CA157-C9E6-A709-8CB7-D86E1FF0B23B}"/>
              </a:ext>
            </a:extLst>
          </p:cNvPr>
          <p:cNvSpPr/>
          <p:nvPr/>
        </p:nvSpPr>
        <p:spPr>
          <a:xfrm>
            <a:off x="4435513" y="3318992"/>
            <a:ext cx="1322735" cy="283102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93E7DA93-6C4D-7C88-0FF2-800C4A5A3490}"/>
              </a:ext>
            </a:extLst>
          </p:cNvPr>
          <p:cNvSpPr/>
          <p:nvPr/>
        </p:nvSpPr>
        <p:spPr>
          <a:xfrm>
            <a:off x="7205435" y="3318991"/>
            <a:ext cx="919993" cy="29209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47280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70BF75-2BFF-4DB0-3929-1FD9DE33C2C9}"/>
              </a:ext>
            </a:extLst>
          </p:cNvPr>
          <p:cNvSpPr>
            <a:spLocks noGrp="1"/>
          </p:cNvSpPr>
          <p:nvPr>
            <p:ph type="title"/>
          </p:nvPr>
        </p:nvSpPr>
        <p:spPr/>
        <p:txBody>
          <a:bodyPr/>
          <a:lstStyle/>
          <a:p>
            <a:r>
              <a:rPr lang="en-US" altLang="zh-TW" dirty="0"/>
              <a:t>Conclusion</a:t>
            </a:r>
            <a:endParaRPr lang="zh-TW" altLang="en-US" dirty="0"/>
          </a:p>
        </p:txBody>
      </p:sp>
      <p:sp>
        <p:nvSpPr>
          <p:cNvPr id="3" name="內容版面配置區 2">
            <a:extLst>
              <a:ext uri="{FF2B5EF4-FFF2-40B4-BE49-F238E27FC236}">
                <a16:creationId xmlns:a16="http://schemas.microsoft.com/office/drawing/2014/main" id="{01449A19-15CF-8BC4-04DC-CAD6C89633F1}"/>
              </a:ext>
            </a:extLst>
          </p:cNvPr>
          <p:cNvSpPr>
            <a:spLocks noGrp="1"/>
          </p:cNvSpPr>
          <p:nvPr>
            <p:ph idx="1"/>
          </p:nvPr>
        </p:nvSpPr>
        <p:spPr>
          <a:xfrm>
            <a:off x="838200" y="1825625"/>
            <a:ext cx="10840656" cy="4351338"/>
          </a:xfrm>
        </p:spPr>
        <p:txBody>
          <a:bodyPr>
            <a:normAutofit/>
          </a:bodyPr>
          <a:lstStyle/>
          <a:p>
            <a:pPr>
              <a:lnSpc>
                <a:spcPct val="150000"/>
              </a:lnSpc>
            </a:pPr>
            <a:r>
              <a:rPr lang="en-US" altLang="zh-TW" sz="2400" dirty="0"/>
              <a:t>Treats object movement as video generation using pre-trained video diffusion</a:t>
            </a:r>
          </a:p>
          <a:p>
            <a:pPr>
              <a:lnSpc>
                <a:spcPct val="150000"/>
              </a:lnSpc>
            </a:pPr>
            <a:r>
              <a:rPr lang="en-US" altLang="zh-TW" sz="2400" dirty="0"/>
              <a:t>Maintains consistent lighting, shadows, and reflections automatically</a:t>
            </a:r>
          </a:p>
          <a:p>
            <a:pPr>
              <a:lnSpc>
                <a:spcPct val="150000"/>
              </a:lnSpc>
            </a:pPr>
            <a:r>
              <a:rPr lang="en-US" altLang="zh-TW" sz="2400" dirty="0"/>
              <a:t>Overcomes data scarcity by combining game engine simulations with real video</a:t>
            </a:r>
          </a:p>
          <a:p>
            <a:pPr>
              <a:lnSpc>
                <a:spcPct val="150000"/>
              </a:lnSpc>
            </a:pPr>
            <a:r>
              <a:rPr lang="en-US" altLang="zh-TW" sz="2400" dirty="0"/>
              <a:t>Produces more realistic and coherent results than image-based methods</a:t>
            </a:r>
          </a:p>
        </p:txBody>
      </p:sp>
    </p:spTree>
    <p:extLst>
      <p:ext uri="{BB962C8B-B14F-4D97-AF65-F5344CB8AC3E}">
        <p14:creationId xmlns:p14="http://schemas.microsoft.com/office/powerpoint/2010/main" val="3694107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B3FC0-4A2E-EE8E-272F-B85F67203191}"/>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2F672848-3BC9-2B59-2382-C9B059627ECF}"/>
              </a:ext>
            </a:extLst>
          </p:cNvPr>
          <p:cNvSpPr>
            <a:spLocks noGrp="1"/>
          </p:cNvSpPr>
          <p:nvPr>
            <p:ph type="title"/>
          </p:nvPr>
        </p:nvSpPr>
        <p:spPr/>
        <p:txBody>
          <a:bodyPr/>
          <a:lstStyle/>
          <a:p>
            <a:r>
              <a:rPr lang="en-US" altLang="zh-TW" dirty="0"/>
              <a:t>Limitations</a:t>
            </a:r>
            <a:endParaRPr lang="zh-TW" altLang="en-US" dirty="0"/>
          </a:p>
        </p:txBody>
      </p:sp>
      <p:sp>
        <p:nvSpPr>
          <p:cNvPr id="3" name="內容版面配置區 2">
            <a:extLst>
              <a:ext uri="{FF2B5EF4-FFF2-40B4-BE49-F238E27FC236}">
                <a16:creationId xmlns:a16="http://schemas.microsoft.com/office/drawing/2014/main" id="{9F9E6F48-3C55-A9AD-59D3-E9EA557F035F}"/>
              </a:ext>
            </a:extLst>
          </p:cNvPr>
          <p:cNvSpPr>
            <a:spLocks noGrp="1"/>
          </p:cNvSpPr>
          <p:nvPr>
            <p:ph idx="1"/>
          </p:nvPr>
        </p:nvSpPr>
        <p:spPr/>
        <p:txBody>
          <a:bodyPr/>
          <a:lstStyle/>
          <a:p>
            <a:r>
              <a:rPr lang="en-US" altLang="zh-TW" dirty="0"/>
              <a:t>Exhibits unintended pose changes</a:t>
            </a:r>
          </a:p>
          <a:p>
            <a:r>
              <a:rPr lang="en-US" altLang="zh-TW" dirty="0"/>
              <a:t>Causes nearby objects to disappear</a:t>
            </a:r>
          </a:p>
          <a:p>
            <a:r>
              <a:rPr lang="en-US" altLang="zh-TW" dirty="0"/>
              <a:t>Distorts text details</a:t>
            </a:r>
          </a:p>
          <a:p>
            <a:r>
              <a:rPr lang="en-US" altLang="zh-TW" dirty="0"/>
              <a:t>Requires longer inference time</a:t>
            </a:r>
            <a:endParaRPr lang="zh-TW" altLang="en-US" dirty="0"/>
          </a:p>
        </p:txBody>
      </p:sp>
    </p:spTree>
    <p:extLst>
      <p:ext uri="{BB962C8B-B14F-4D97-AF65-F5344CB8AC3E}">
        <p14:creationId xmlns:p14="http://schemas.microsoft.com/office/powerpoint/2010/main" val="1533824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6AEFAD-C4DE-F94D-AAA4-60936F1737F6}"/>
              </a:ext>
            </a:extLst>
          </p:cNvPr>
          <p:cNvSpPr>
            <a:spLocks noGrp="1"/>
          </p:cNvSpPr>
          <p:nvPr>
            <p:ph type="ctrTitle"/>
          </p:nvPr>
        </p:nvSpPr>
        <p:spPr>
          <a:xfrm>
            <a:off x="1524000" y="2937463"/>
            <a:ext cx="9144000" cy="983073"/>
          </a:xfrm>
        </p:spPr>
        <p:txBody>
          <a:bodyPr/>
          <a:lstStyle/>
          <a:p>
            <a:r>
              <a:rPr lang="en-US" altLang="zh-TW" dirty="0"/>
              <a:t>Thank you for listening</a:t>
            </a:r>
            <a:endParaRPr lang="zh-TW" altLang="en-US" dirty="0"/>
          </a:p>
        </p:txBody>
      </p:sp>
    </p:spTree>
    <p:extLst>
      <p:ext uri="{BB962C8B-B14F-4D97-AF65-F5344CB8AC3E}">
        <p14:creationId xmlns:p14="http://schemas.microsoft.com/office/powerpoint/2010/main" val="2286948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A3A7E0-BB64-CA08-85FA-40E3AE9B0C65}"/>
              </a:ext>
            </a:extLst>
          </p:cNvPr>
          <p:cNvSpPr>
            <a:spLocks noGrp="1"/>
          </p:cNvSpPr>
          <p:nvPr>
            <p:ph type="title"/>
          </p:nvPr>
        </p:nvSpPr>
        <p:spPr/>
        <p:txBody>
          <a:bodyPr/>
          <a:lstStyle/>
          <a:p>
            <a:r>
              <a:rPr lang="en-US" altLang="zh-TW" dirty="0"/>
              <a:t>Background</a:t>
            </a:r>
            <a:endParaRPr lang="zh-TW" altLang="en-US" dirty="0"/>
          </a:p>
        </p:txBody>
      </p:sp>
      <p:sp>
        <p:nvSpPr>
          <p:cNvPr id="3" name="內容版面配置區 2">
            <a:extLst>
              <a:ext uri="{FF2B5EF4-FFF2-40B4-BE49-F238E27FC236}">
                <a16:creationId xmlns:a16="http://schemas.microsoft.com/office/drawing/2014/main" id="{01A6E044-9B52-B92F-83B4-00BF2560780F}"/>
              </a:ext>
            </a:extLst>
          </p:cNvPr>
          <p:cNvSpPr>
            <a:spLocks noGrp="1"/>
          </p:cNvSpPr>
          <p:nvPr>
            <p:ph idx="1"/>
          </p:nvPr>
        </p:nvSpPr>
        <p:spPr/>
        <p:txBody>
          <a:bodyPr/>
          <a:lstStyle/>
          <a:p>
            <a:pPr algn="just">
              <a:lnSpc>
                <a:spcPct val="100000"/>
              </a:lnSpc>
            </a:pPr>
            <a:r>
              <a:rPr lang="en-US" altLang="zh-TW" dirty="0"/>
              <a:t>Moving an object in an image from one location to another is a highly challenging image editing task</a:t>
            </a:r>
          </a:p>
          <a:p>
            <a:pPr lvl="1" algn="just">
              <a:lnSpc>
                <a:spcPct val="100000"/>
              </a:lnSpc>
            </a:pPr>
            <a:r>
              <a:rPr lang="en-US" altLang="zh-TW" dirty="0"/>
              <a:t>Lighting Re-harmonization</a:t>
            </a:r>
          </a:p>
          <a:p>
            <a:pPr lvl="1" algn="just">
              <a:lnSpc>
                <a:spcPct val="100000"/>
              </a:lnSpc>
            </a:pPr>
            <a:r>
              <a:rPr lang="en-US" altLang="zh-TW" dirty="0"/>
              <a:t>Pose/Perspective Adjustment</a:t>
            </a:r>
          </a:p>
          <a:p>
            <a:pPr lvl="1" algn="just">
              <a:lnSpc>
                <a:spcPct val="100000"/>
              </a:lnSpc>
            </a:pPr>
            <a:r>
              <a:rPr lang="en-US" altLang="zh-TW" dirty="0"/>
              <a:t>Occlusion Filling</a:t>
            </a:r>
          </a:p>
          <a:p>
            <a:pPr lvl="1" algn="just">
              <a:lnSpc>
                <a:spcPct val="100000"/>
              </a:lnSpc>
            </a:pPr>
            <a:r>
              <a:rPr lang="en-US" altLang="zh-TW" dirty="0"/>
              <a:t>Effect Synchronization</a:t>
            </a:r>
            <a:endParaRPr lang="zh-TW" altLang="en-US" dirty="0"/>
          </a:p>
        </p:txBody>
      </p:sp>
    </p:spTree>
    <p:extLst>
      <p:ext uri="{BB962C8B-B14F-4D97-AF65-F5344CB8AC3E}">
        <p14:creationId xmlns:p14="http://schemas.microsoft.com/office/powerpoint/2010/main" val="3470428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4F5DE3-9E87-548D-C568-A8EFB0223384}"/>
              </a:ext>
            </a:extLst>
          </p:cNvPr>
          <p:cNvSpPr>
            <a:spLocks noGrp="1"/>
          </p:cNvSpPr>
          <p:nvPr>
            <p:ph type="title"/>
          </p:nvPr>
        </p:nvSpPr>
        <p:spPr/>
        <p:txBody>
          <a:bodyPr/>
          <a:lstStyle/>
          <a:p>
            <a:r>
              <a:rPr lang="en-US" altLang="zh-TW" dirty="0"/>
              <a:t>Limitations of existing methods</a:t>
            </a:r>
            <a:endParaRPr lang="zh-TW" altLang="en-US" dirty="0"/>
          </a:p>
        </p:txBody>
      </p:sp>
      <p:sp>
        <p:nvSpPr>
          <p:cNvPr id="3" name="內容版面配置區 2">
            <a:extLst>
              <a:ext uri="{FF2B5EF4-FFF2-40B4-BE49-F238E27FC236}">
                <a16:creationId xmlns:a16="http://schemas.microsoft.com/office/drawing/2014/main" id="{58F629B2-7011-77C4-37EB-CD4F7911D426}"/>
              </a:ext>
            </a:extLst>
          </p:cNvPr>
          <p:cNvSpPr>
            <a:spLocks noGrp="1"/>
          </p:cNvSpPr>
          <p:nvPr>
            <p:ph idx="1"/>
          </p:nvPr>
        </p:nvSpPr>
        <p:spPr/>
        <p:txBody>
          <a:bodyPr/>
          <a:lstStyle/>
          <a:p>
            <a:endParaRPr lang="zh-TW" altLang="en-US" dirty="0"/>
          </a:p>
        </p:txBody>
      </p:sp>
      <p:pic>
        <p:nvPicPr>
          <p:cNvPr id="6" name="圖片 5" descr="一張含有 鳥類, 螢幕擷取畫面, 拼貼畫 的圖片&#10;&#10;AI 產生的內容可能不正確。">
            <a:extLst>
              <a:ext uri="{FF2B5EF4-FFF2-40B4-BE49-F238E27FC236}">
                <a16:creationId xmlns:a16="http://schemas.microsoft.com/office/drawing/2014/main" id="{A797DA4F-3327-7466-7436-BEE4BDF5893D}"/>
              </a:ext>
            </a:extLst>
          </p:cNvPr>
          <p:cNvPicPr>
            <a:picLocks noChangeAspect="1"/>
          </p:cNvPicPr>
          <p:nvPr/>
        </p:nvPicPr>
        <p:blipFill>
          <a:blip r:embed="rId3"/>
          <a:stretch>
            <a:fillRect/>
          </a:stretch>
        </p:blipFill>
        <p:spPr>
          <a:xfrm>
            <a:off x="1864728" y="1825625"/>
            <a:ext cx="8462543" cy="4648722"/>
          </a:xfrm>
          <a:prstGeom prst="rect">
            <a:avLst/>
          </a:prstGeom>
        </p:spPr>
      </p:pic>
      <p:pic>
        <p:nvPicPr>
          <p:cNvPr id="7" name="圖片 6" descr="一張含有 鳥類, 螢幕擷取畫面, 拼貼畫 的圖片&#10;&#10;AI 產生的內容可能不正確。">
            <a:extLst>
              <a:ext uri="{FF2B5EF4-FFF2-40B4-BE49-F238E27FC236}">
                <a16:creationId xmlns:a16="http://schemas.microsoft.com/office/drawing/2014/main" id="{7F078427-2A69-3948-90EA-3B6844D888AF}"/>
              </a:ext>
            </a:extLst>
          </p:cNvPr>
          <p:cNvPicPr>
            <a:picLocks noChangeAspect="1"/>
          </p:cNvPicPr>
          <p:nvPr/>
        </p:nvPicPr>
        <p:blipFill>
          <a:blip r:embed="rId3"/>
          <a:srcRect r="25272"/>
          <a:stretch>
            <a:fillRect/>
          </a:stretch>
        </p:blipFill>
        <p:spPr>
          <a:xfrm>
            <a:off x="1864728" y="1825625"/>
            <a:ext cx="6323929" cy="4648722"/>
          </a:xfrm>
          <a:prstGeom prst="rect">
            <a:avLst/>
          </a:prstGeom>
        </p:spPr>
      </p:pic>
    </p:spTree>
    <p:extLst>
      <p:ext uri="{BB962C8B-B14F-4D97-AF65-F5344CB8AC3E}">
        <p14:creationId xmlns:p14="http://schemas.microsoft.com/office/powerpoint/2010/main" val="125260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9B7521-67C1-EFF0-203C-1F7E5A0A112B}"/>
              </a:ext>
            </a:extLst>
          </p:cNvPr>
          <p:cNvSpPr>
            <a:spLocks noGrp="1"/>
          </p:cNvSpPr>
          <p:nvPr>
            <p:ph type="title"/>
          </p:nvPr>
        </p:nvSpPr>
        <p:spPr/>
        <p:txBody>
          <a:bodyPr/>
          <a:lstStyle/>
          <a:p>
            <a:r>
              <a:rPr lang="en-US" altLang="zh-TW" dirty="0"/>
              <a:t>Goals</a:t>
            </a:r>
            <a:endParaRPr lang="zh-TW" altLang="en-US" dirty="0"/>
          </a:p>
        </p:txBody>
      </p:sp>
      <p:sp>
        <p:nvSpPr>
          <p:cNvPr id="3" name="內容版面配置區 2">
            <a:extLst>
              <a:ext uri="{FF2B5EF4-FFF2-40B4-BE49-F238E27FC236}">
                <a16:creationId xmlns:a16="http://schemas.microsoft.com/office/drawing/2014/main" id="{731B39AC-E482-C139-953C-D2B43CE419E2}"/>
              </a:ext>
            </a:extLst>
          </p:cNvPr>
          <p:cNvSpPr>
            <a:spLocks noGrp="1"/>
          </p:cNvSpPr>
          <p:nvPr>
            <p:ph idx="1"/>
          </p:nvPr>
        </p:nvSpPr>
        <p:spPr/>
        <p:txBody>
          <a:bodyPr/>
          <a:lstStyle/>
          <a:p>
            <a:r>
              <a:rPr lang="en-US" altLang="zh-TW" dirty="0"/>
              <a:t>Natural Object Movement in Static Images</a:t>
            </a:r>
          </a:p>
          <a:p>
            <a:r>
              <a:rPr lang="en-US" altLang="zh-TW" dirty="0"/>
              <a:t>Physical &amp; Environmental Consistency</a:t>
            </a:r>
          </a:p>
        </p:txBody>
      </p:sp>
    </p:spTree>
    <p:extLst>
      <p:ext uri="{BB962C8B-B14F-4D97-AF65-F5344CB8AC3E}">
        <p14:creationId xmlns:p14="http://schemas.microsoft.com/office/powerpoint/2010/main" val="1138357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C19F76-8245-5D88-1B82-E68E94D9F3B7}"/>
              </a:ext>
            </a:extLst>
          </p:cNvPr>
          <p:cNvSpPr>
            <a:spLocks noGrp="1"/>
          </p:cNvSpPr>
          <p:nvPr>
            <p:ph type="title"/>
          </p:nvPr>
        </p:nvSpPr>
        <p:spPr/>
        <p:txBody>
          <a:bodyPr/>
          <a:lstStyle/>
          <a:p>
            <a:r>
              <a:rPr lang="en-US" altLang="zh-TW" dirty="0"/>
              <a:t>Related Work</a:t>
            </a:r>
            <a:endParaRPr lang="zh-TW" altLang="en-US" dirty="0"/>
          </a:p>
        </p:txBody>
      </p:sp>
      <p:sp>
        <p:nvSpPr>
          <p:cNvPr id="3" name="內容版面配置區 2">
            <a:extLst>
              <a:ext uri="{FF2B5EF4-FFF2-40B4-BE49-F238E27FC236}">
                <a16:creationId xmlns:a16="http://schemas.microsoft.com/office/drawing/2014/main" id="{CC7330CA-A15B-3766-9071-9C5B67351EE1}"/>
              </a:ext>
            </a:extLst>
          </p:cNvPr>
          <p:cNvSpPr>
            <a:spLocks noGrp="1"/>
          </p:cNvSpPr>
          <p:nvPr>
            <p:ph idx="1"/>
          </p:nvPr>
        </p:nvSpPr>
        <p:spPr/>
        <p:txBody>
          <a:bodyPr>
            <a:normAutofit/>
          </a:bodyPr>
          <a:lstStyle/>
          <a:p>
            <a:r>
              <a:rPr lang="en-US" altLang="zh-TW" dirty="0"/>
              <a:t>Generative Removal &amp; Insertion</a:t>
            </a:r>
          </a:p>
          <a:p>
            <a:pPr lvl="1"/>
            <a:r>
              <a:rPr lang="en-US" altLang="zh-TW" dirty="0"/>
              <a:t>Removes or inserts objects via context synthesis, but lacks explicit displacement modeling, causing identity inconsistency</a:t>
            </a:r>
          </a:p>
          <a:p>
            <a:r>
              <a:rPr lang="en-US" altLang="zh-TW" dirty="0"/>
              <a:t>Generative Movement</a:t>
            </a:r>
          </a:p>
          <a:p>
            <a:pPr lvl="1"/>
            <a:r>
              <a:rPr lang="en-US" altLang="zh-TW" dirty="0"/>
              <a:t>Moves objects using spatial guidance, but requires iterative control and suffers from error accumulation</a:t>
            </a:r>
          </a:p>
          <a:p>
            <a:r>
              <a:rPr lang="en-US" altLang="zh-TW" dirty="0"/>
              <a:t>Motion-Controlled Video Generators</a:t>
            </a:r>
          </a:p>
          <a:p>
            <a:pPr lvl="1"/>
            <a:r>
              <a:rPr lang="en-US" altLang="zh-TW" dirty="0"/>
              <a:t>Controls generation with motion signals, but depends on dense temporal supervision and is unsuitable for single images</a:t>
            </a:r>
            <a:endParaRPr lang="zh-TW" altLang="en-US" dirty="0"/>
          </a:p>
        </p:txBody>
      </p:sp>
    </p:spTree>
    <p:extLst>
      <p:ext uri="{BB962C8B-B14F-4D97-AF65-F5344CB8AC3E}">
        <p14:creationId xmlns:p14="http://schemas.microsoft.com/office/powerpoint/2010/main" val="1696363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F5AF06-C0AA-EAB6-A281-CA7FE43085BE}"/>
              </a:ext>
            </a:extLst>
          </p:cNvPr>
          <p:cNvSpPr>
            <a:spLocks noGrp="1"/>
          </p:cNvSpPr>
          <p:nvPr>
            <p:ph type="title"/>
          </p:nvPr>
        </p:nvSpPr>
        <p:spPr/>
        <p:txBody>
          <a:bodyPr/>
          <a:lstStyle/>
          <a:p>
            <a:r>
              <a:rPr lang="en-US" altLang="zh-TW" dirty="0"/>
              <a:t>Core Idea</a:t>
            </a:r>
            <a:endParaRPr lang="zh-TW" altLang="en-US" dirty="0"/>
          </a:p>
        </p:txBody>
      </p:sp>
      <p:sp>
        <p:nvSpPr>
          <p:cNvPr id="3" name="內容版面配置區 2">
            <a:extLst>
              <a:ext uri="{FF2B5EF4-FFF2-40B4-BE49-F238E27FC236}">
                <a16:creationId xmlns:a16="http://schemas.microsoft.com/office/drawing/2014/main" id="{18D8EC2F-875E-AEB4-AE77-D98AA57A8411}"/>
              </a:ext>
            </a:extLst>
          </p:cNvPr>
          <p:cNvSpPr>
            <a:spLocks noGrp="1"/>
          </p:cNvSpPr>
          <p:nvPr>
            <p:ph idx="1"/>
          </p:nvPr>
        </p:nvSpPr>
        <p:spPr/>
        <p:txBody>
          <a:bodyPr>
            <a:normAutofit/>
          </a:bodyPr>
          <a:lstStyle/>
          <a:p>
            <a:r>
              <a:rPr lang="en-US" altLang="zh-TW" dirty="0"/>
              <a:t>Reformulating image object movement as a video generation problem</a:t>
            </a:r>
          </a:p>
          <a:p>
            <a:r>
              <a:rPr lang="en-US" altLang="zh-TW" dirty="0"/>
              <a:t>Sequence-to-sequence prediction with video diffusion models</a:t>
            </a:r>
          </a:p>
          <a:p>
            <a:r>
              <a:rPr lang="en-US" altLang="zh-TW" dirty="0"/>
              <a:t>Leveraging video priors instead of image diffusion models</a:t>
            </a:r>
          </a:p>
        </p:txBody>
      </p:sp>
    </p:spTree>
    <p:extLst>
      <p:ext uri="{BB962C8B-B14F-4D97-AF65-F5344CB8AC3E}">
        <p14:creationId xmlns:p14="http://schemas.microsoft.com/office/powerpoint/2010/main" val="1080452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F085E9-92F5-CFDD-EE99-B534AD3CFBE7}"/>
              </a:ext>
            </a:extLst>
          </p:cNvPr>
          <p:cNvSpPr>
            <a:spLocks noGrp="1"/>
          </p:cNvSpPr>
          <p:nvPr>
            <p:ph type="title"/>
          </p:nvPr>
        </p:nvSpPr>
        <p:spPr/>
        <p:txBody>
          <a:bodyPr/>
          <a:lstStyle/>
          <a:p>
            <a:r>
              <a:rPr lang="en-US" altLang="zh-TW" dirty="0"/>
              <a:t>Sequence-to-Sequence Formulation</a:t>
            </a:r>
          </a:p>
        </p:txBody>
      </p:sp>
      <p:pic>
        <p:nvPicPr>
          <p:cNvPr id="4" name="圖片 3" descr="一張含有 文字, 螢幕擷取畫面, 設計 的圖片&#10;&#10;AI 產生的內容可能不正確。">
            <a:extLst>
              <a:ext uri="{FF2B5EF4-FFF2-40B4-BE49-F238E27FC236}">
                <a16:creationId xmlns:a16="http://schemas.microsoft.com/office/drawing/2014/main" id="{127699FD-5F2E-E910-58FD-FEAC1A5E25D1}"/>
              </a:ext>
            </a:extLst>
          </p:cNvPr>
          <p:cNvPicPr>
            <a:picLocks noChangeAspect="1"/>
          </p:cNvPicPr>
          <p:nvPr/>
        </p:nvPicPr>
        <p:blipFill>
          <a:blip r:embed="rId3"/>
          <a:srcRect r="34951"/>
          <a:stretch>
            <a:fillRect/>
          </a:stretch>
        </p:blipFill>
        <p:spPr>
          <a:xfrm>
            <a:off x="2558006" y="2978315"/>
            <a:ext cx="6881408" cy="3673619"/>
          </a:xfrm>
          <a:prstGeom prst="rect">
            <a:avLst/>
          </a:prstGeom>
        </p:spPr>
      </p:pic>
      <p:sp>
        <p:nvSpPr>
          <p:cNvPr id="6" name="內容版面配置區 5">
            <a:extLst>
              <a:ext uri="{FF2B5EF4-FFF2-40B4-BE49-F238E27FC236}">
                <a16:creationId xmlns:a16="http://schemas.microsoft.com/office/drawing/2014/main" id="{5D997D06-412C-95FE-1FA2-0233B56E3C38}"/>
              </a:ext>
            </a:extLst>
          </p:cNvPr>
          <p:cNvSpPr>
            <a:spLocks noGrp="1"/>
          </p:cNvSpPr>
          <p:nvPr>
            <p:ph idx="1"/>
          </p:nvPr>
        </p:nvSpPr>
        <p:spPr/>
        <p:txBody>
          <a:bodyPr/>
          <a:lstStyle/>
          <a:p>
            <a:r>
              <a:rPr lang="en-US" altLang="zh-TW" dirty="0"/>
              <a:t>Fine-tuning a pre-trained video generation model</a:t>
            </a:r>
          </a:p>
          <a:p>
            <a:r>
              <a:rPr lang="en-US" altLang="zh-TW" dirty="0"/>
              <a:t>Based on Diffusion Transformer, like Sora</a:t>
            </a:r>
            <a:r>
              <a:rPr lang="zh-TW" altLang="en-US" dirty="0"/>
              <a:t> </a:t>
            </a:r>
            <a:r>
              <a:rPr lang="en-US" altLang="zh-TW" dirty="0"/>
              <a:t>model</a:t>
            </a:r>
            <a:endParaRPr lang="zh-TW" altLang="zh-TW" dirty="0"/>
          </a:p>
          <a:p>
            <a:endParaRPr lang="zh-TW" altLang="en-US" dirty="0"/>
          </a:p>
        </p:txBody>
      </p:sp>
    </p:spTree>
    <p:extLst>
      <p:ext uri="{BB962C8B-B14F-4D97-AF65-F5344CB8AC3E}">
        <p14:creationId xmlns:p14="http://schemas.microsoft.com/office/powerpoint/2010/main" val="1043517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45EE3-3D0A-3A87-DFB2-9F0F75614F3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8138E838-9C30-3803-8FF3-816E92DE0F2C}"/>
              </a:ext>
            </a:extLst>
          </p:cNvPr>
          <p:cNvSpPr>
            <a:spLocks noGrp="1"/>
          </p:cNvSpPr>
          <p:nvPr>
            <p:ph type="title"/>
          </p:nvPr>
        </p:nvSpPr>
        <p:spPr/>
        <p:txBody>
          <a:bodyPr/>
          <a:lstStyle/>
          <a:p>
            <a:r>
              <a:rPr lang="en-US" altLang="zh-TW" dirty="0"/>
              <a:t>Synthetic Data Pipeline</a:t>
            </a:r>
            <a:endParaRPr lang="zh-TW" altLang="en-US" dirty="0"/>
          </a:p>
        </p:txBody>
      </p:sp>
      <p:sp>
        <p:nvSpPr>
          <p:cNvPr id="3" name="內容版面配置區 2">
            <a:extLst>
              <a:ext uri="{FF2B5EF4-FFF2-40B4-BE49-F238E27FC236}">
                <a16:creationId xmlns:a16="http://schemas.microsoft.com/office/drawing/2014/main" id="{2FA2E486-B716-875A-2305-1853D430DC26}"/>
              </a:ext>
            </a:extLst>
          </p:cNvPr>
          <p:cNvSpPr>
            <a:spLocks noGrp="1"/>
          </p:cNvSpPr>
          <p:nvPr>
            <p:ph idx="1"/>
          </p:nvPr>
        </p:nvSpPr>
        <p:spPr/>
        <p:txBody>
          <a:bodyPr>
            <a:normAutofit/>
          </a:bodyPr>
          <a:lstStyle/>
          <a:p>
            <a:r>
              <a:rPr lang="en-US" altLang="zh-TW" dirty="0"/>
              <a:t>Built on Game Engines</a:t>
            </a:r>
          </a:p>
          <a:p>
            <a:pPr lvl="1"/>
            <a:r>
              <a:rPr lang="en-US" altLang="zh-TW" dirty="0"/>
              <a:t>Leverages high-fidelity 3D engines (e.g., Unreal Engine) for data generation</a:t>
            </a:r>
          </a:p>
          <a:p>
            <a:r>
              <a:rPr lang="en-US" altLang="zh-TW" dirty="0"/>
              <a:t>Physics-Based Consistency</a:t>
            </a:r>
          </a:p>
          <a:p>
            <a:pPr lvl="1"/>
            <a:r>
              <a:rPr lang="en-US" altLang="zh-TW" dirty="0"/>
              <a:t>Automatic synchronization of </a:t>
            </a:r>
            <a:r>
              <a:rPr lang="en-US" altLang="zh-TW" b="1" dirty="0"/>
              <a:t>lighting, shadows, and reflections</a:t>
            </a:r>
            <a:r>
              <a:rPr lang="en-US" altLang="zh-TW" dirty="0"/>
              <a:t> during object movement</a:t>
            </a:r>
          </a:p>
          <a:p>
            <a:r>
              <a:rPr lang="en-US" altLang="zh-TW" dirty="0"/>
              <a:t>Solves Data Scarcity</a:t>
            </a:r>
          </a:p>
          <a:p>
            <a:pPr lvl="1"/>
            <a:r>
              <a:rPr lang="en-US" altLang="zh-TW" dirty="0"/>
              <a:t>Provides perfect </a:t>
            </a:r>
            <a:r>
              <a:rPr lang="en-US" altLang="zh-TW" b="1" dirty="0"/>
              <a:t>paired ground truth</a:t>
            </a:r>
            <a:r>
              <a:rPr lang="en-US" altLang="zh-TW" dirty="0"/>
              <a:t> (original vs. moved) unavailable in the real world</a:t>
            </a:r>
            <a:endParaRPr lang="zh-TW" altLang="en-US" dirty="0"/>
          </a:p>
        </p:txBody>
      </p:sp>
    </p:spTree>
    <p:extLst>
      <p:ext uri="{BB962C8B-B14F-4D97-AF65-F5344CB8AC3E}">
        <p14:creationId xmlns:p14="http://schemas.microsoft.com/office/powerpoint/2010/main" val="1169692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F1755-37E7-5967-4D6A-889CAF1A590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F6A1B8B-9E61-366A-9125-AD271B8774E9}"/>
              </a:ext>
            </a:extLst>
          </p:cNvPr>
          <p:cNvSpPr>
            <a:spLocks noGrp="1"/>
          </p:cNvSpPr>
          <p:nvPr>
            <p:ph type="title"/>
          </p:nvPr>
        </p:nvSpPr>
        <p:spPr/>
        <p:txBody>
          <a:bodyPr/>
          <a:lstStyle/>
          <a:p>
            <a:r>
              <a:rPr lang="en-US" altLang="zh-TW" dirty="0"/>
              <a:t>Synthetic Data Pipeline</a:t>
            </a:r>
            <a:endParaRPr lang="zh-TW" altLang="en-US" dirty="0"/>
          </a:p>
        </p:txBody>
      </p:sp>
      <p:sp>
        <p:nvSpPr>
          <p:cNvPr id="3" name="內容版面配置區 2">
            <a:extLst>
              <a:ext uri="{FF2B5EF4-FFF2-40B4-BE49-F238E27FC236}">
                <a16:creationId xmlns:a16="http://schemas.microsoft.com/office/drawing/2014/main" id="{52A254B0-4337-1CAA-282D-A5428C830849}"/>
              </a:ext>
            </a:extLst>
          </p:cNvPr>
          <p:cNvSpPr>
            <a:spLocks noGrp="1"/>
          </p:cNvSpPr>
          <p:nvPr>
            <p:ph idx="1"/>
          </p:nvPr>
        </p:nvSpPr>
        <p:spPr/>
        <p:txBody>
          <a:bodyPr/>
          <a:lstStyle/>
          <a:p>
            <a:r>
              <a:rPr lang="en-US" altLang="zh-TW" dirty="0"/>
              <a:t>Background scene generation</a:t>
            </a:r>
          </a:p>
          <a:p>
            <a:r>
              <a:rPr lang="en-US" altLang="zh-TW" dirty="0"/>
              <a:t>Movement Template Pre-configuration</a:t>
            </a:r>
          </a:p>
          <a:p>
            <a:r>
              <a:rPr lang="en-US" altLang="zh-TW" dirty="0"/>
              <a:t>Object Movement Sequence Generation</a:t>
            </a:r>
            <a:endParaRPr lang="zh-TW" altLang="en-US" dirty="0"/>
          </a:p>
        </p:txBody>
      </p:sp>
      <p:pic>
        <p:nvPicPr>
          <p:cNvPr id="6" name="圖片 5" descr="一張含有 文字, 字型, 螢幕擷取畫面 的圖片&#10;&#10;AI 產生的內容可能不正確。">
            <a:extLst>
              <a:ext uri="{FF2B5EF4-FFF2-40B4-BE49-F238E27FC236}">
                <a16:creationId xmlns:a16="http://schemas.microsoft.com/office/drawing/2014/main" id="{7E231CE4-2FB4-8D4F-399D-729DF05AA855}"/>
              </a:ext>
            </a:extLst>
          </p:cNvPr>
          <p:cNvPicPr>
            <a:picLocks noChangeAspect="1"/>
          </p:cNvPicPr>
          <p:nvPr/>
        </p:nvPicPr>
        <p:blipFill>
          <a:blip r:embed="rId3"/>
          <a:stretch>
            <a:fillRect/>
          </a:stretch>
        </p:blipFill>
        <p:spPr>
          <a:xfrm>
            <a:off x="1497957" y="4001294"/>
            <a:ext cx="9196085" cy="2071351"/>
          </a:xfrm>
          <a:prstGeom prst="rect">
            <a:avLst/>
          </a:prstGeom>
        </p:spPr>
      </p:pic>
    </p:spTree>
    <p:extLst>
      <p:ext uri="{BB962C8B-B14F-4D97-AF65-F5344CB8AC3E}">
        <p14:creationId xmlns:p14="http://schemas.microsoft.com/office/powerpoint/2010/main" val="9356632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305</TotalTime>
  <Words>2898</Words>
  <Application>Microsoft Office PowerPoint</Application>
  <PresentationFormat>寬螢幕</PresentationFormat>
  <Paragraphs>226</Paragraphs>
  <Slides>16</Slides>
  <Notes>14</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16</vt:i4>
      </vt:variant>
    </vt:vector>
  </HeadingPairs>
  <TitlesOfParts>
    <vt:vector size="20" baseType="lpstr">
      <vt:lpstr>Aptos</vt:lpstr>
      <vt:lpstr>Aptos Display</vt:lpstr>
      <vt:lpstr>Arial</vt:lpstr>
      <vt:lpstr>Office 佈景主題</vt:lpstr>
      <vt:lpstr>ObjectMover: Generative Object Movement with Video Prior</vt:lpstr>
      <vt:lpstr>Background</vt:lpstr>
      <vt:lpstr>Limitations of existing methods</vt:lpstr>
      <vt:lpstr>Goals</vt:lpstr>
      <vt:lpstr>Related Work</vt:lpstr>
      <vt:lpstr>Core Idea</vt:lpstr>
      <vt:lpstr>Sequence-to-Sequence Formulation</vt:lpstr>
      <vt:lpstr>Synthetic Data Pipeline</vt:lpstr>
      <vt:lpstr>Synthetic Data Pipeline</vt:lpstr>
      <vt:lpstr>Multi-task learning (MTL) strategy</vt:lpstr>
      <vt:lpstr>Experimental Result </vt:lpstr>
      <vt:lpstr>Comparison to Existing Methods</vt:lpstr>
      <vt:lpstr>Quantitative Comparisons on Auxiliary Tasks</vt:lpstr>
      <vt:lpstr>Conclusion</vt:lpstr>
      <vt:lpstr>Limitations</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梁珉毓 LIANG,MIN-YU</dc:creator>
  <cp:lastModifiedBy>梁珉毓 LIANG,MIN-YU</cp:lastModifiedBy>
  <cp:revision>32</cp:revision>
  <dcterms:created xsi:type="dcterms:W3CDTF">2026-01-06T06:21:47Z</dcterms:created>
  <dcterms:modified xsi:type="dcterms:W3CDTF">2026-01-07T08:36:39Z</dcterms:modified>
</cp:coreProperties>
</file>