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67" r:id="rId4"/>
    <p:sldId id="266" r:id="rId5"/>
    <p:sldId id="269" r:id="rId6"/>
    <p:sldId id="270" r:id="rId7"/>
    <p:sldId id="268" r:id="rId8"/>
    <p:sldId id="271" r:id="rId9"/>
    <p:sldId id="258" r:id="rId10"/>
    <p:sldId id="282" r:id="rId11"/>
    <p:sldId id="281" r:id="rId12"/>
    <p:sldId id="297" r:id="rId13"/>
    <p:sldId id="262" r:id="rId14"/>
    <p:sldId id="279" r:id="rId15"/>
    <p:sldId id="287" r:id="rId16"/>
    <p:sldId id="288" r:id="rId17"/>
    <p:sldId id="289" r:id="rId18"/>
    <p:sldId id="285" r:id="rId19"/>
    <p:sldId id="291" r:id="rId20"/>
    <p:sldId id="290" r:id="rId21"/>
    <p:sldId id="286" r:id="rId22"/>
    <p:sldId id="280" r:id="rId23"/>
    <p:sldId id="293" r:id="rId24"/>
    <p:sldId id="295" r:id="rId25"/>
    <p:sldId id="296" r:id="rId26"/>
    <p:sldId id="294" r:id="rId27"/>
    <p:sldId id="259" r:id="rId28"/>
    <p:sldId id="274" r:id="rId29"/>
    <p:sldId id="275" r:id="rId30"/>
    <p:sldId id="272" r:id="rId31"/>
    <p:sldId id="298" r:id="rId32"/>
    <p:sldId id="277" r:id="rId33"/>
    <p:sldId id="276" r:id="rId34"/>
    <p:sldId id="273" r:id="rId35"/>
    <p:sldId id="263" r:id="rId36"/>
    <p:sldId id="299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5EDC"/>
    <a:srgbClr val="5BD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14" y="10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3D straight line only, </a:t>
            </a:r>
            <a:r>
              <a:rPr lang="en-US" altLang="zh-TW" dirty="0" err="1"/>
              <a:t>DeepCAD</a:t>
            </a:r>
            <a:r>
              <a:rPr lang="en-US" altLang="zh-TW" dirty="0"/>
              <a:t> and </a:t>
            </a:r>
            <a:r>
              <a:rPr lang="en-US" altLang="zh-TW" dirty="0" err="1"/>
              <a:t>BrepGen</a:t>
            </a:r>
            <a:r>
              <a:rPr lang="en-US" altLang="zh-TW" dirty="0"/>
              <a:t> are simple</a:t>
            </a:r>
          </a:p>
          <a:p>
            <a:endParaRPr lang="en-US" altLang="zh-TW" dirty="0"/>
          </a:p>
          <a:p>
            <a:pPr marL="158750" indent="0">
              <a:buNone/>
            </a:pP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Coverage (COV) to assess the diversity</a:t>
            </a: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generated samples; </a:t>
            </a:r>
          </a:p>
          <a:p>
            <a:pPr marL="158750" indent="0">
              <a:buNone/>
            </a:pP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Maximum Mean Discrepancy (MMD) to</a:t>
            </a: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evaluate the fidelity of the results and </a:t>
            </a:r>
          </a:p>
          <a:p>
            <a:pPr marL="158750" indent="0">
              <a:buNone/>
            </a:pP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3) 1-Nearest Neighbor (1-NN)</a:t>
            </a: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quantify the similarity between the distributions </a:t>
            </a:r>
            <a:r>
              <a:rPr lang="en-US" altLang="zh-TW" sz="11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ofW</a:t>
            </a:r>
            <a:r>
              <a:rPr lang="en-US" altLang="zh-TW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ˆW 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496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dirty="0"/>
              <a:t>Exist method </a:t>
            </a:r>
            <a:r>
              <a:rPr lang="en-US" altLang="zh-TW" dirty="0" err="1"/>
              <a:t>relie</a:t>
            </a:r>
            <a:r>
              <a:rPr lang="en-US" altLang="zh-TW" dirty="0"/>
              <a:t> on sharp edges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583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fb8d5f3a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7fb8d5f3a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fb8d5f3a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fb8d5f3a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altLang="zh-TW" dirty="0"/>
              <a:t>Representations for 3D Curve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altLang="zh-TW" dirty="0"/>
              <a:t>Wireframe Generation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018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7fb8d5f3a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7fb8d5f3a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Gaussian -&gt; image distribution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fb8d5f3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fb8d5f3a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Purpose </a:t>
            </a:r>
            <a:r>
              <a:rPr lang="zh-TW" altLang="en-US" dirty="0"/>
              <a:t>壓縮</a:t>
            </a:r>
          </a:p>
        </p:txBody>
      </p:sp>
    </p:spTree>
    <p:extLst>
      <p:ext uri="{BB962C8B-B14F-4D97-AF65-F5344CB8AC3E}">
        <p14:creationId xmlns:p14="http://schemas.microsoft.com/office/powerpoint/2010/main" val="216473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B54F3-014F-8DD2-C8DE-C2A46EF79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2A0FE7E-ABA1-07AC-8EFB-90672B676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FDDD450-00A6-B2D5-4E10-5CAF17A95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Purpose </a:t>
            </a:r>
            <a:r>
              <a:rPr lang="zh-TW" altLang="en-US" dirty="0"/>
              <a:t>壓縮</a:t>
            </a:r>
          </a:p>
        </p:txBody>
      </p:sp>
    </p:spTree>
    <p:extLst>
      <p:ext uri="{BB962C8B-B14F-4D97-AF65-F5344CB8AC3E}">
        <p14:creationId xmlns:p14="http://schemas.microsoft.com/office/powerpoint/2010/main" val="298783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51FDB-803C-D4D3-5DB0-3147FA1FC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F171EA6-C9FB-D627-D108-C50349A82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C442570-461E-A6E1-0754-EEF68208F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Purpose </a:t>
            </a:r>
            <a:r>
              <a:rPr lang="zh-TW" altLang="en-US" dirty="0"/>
              <a:t>壓縮</a:t>
            </a:r>
          </a:p>
        </p:txBody>
      </p:sp>
    </p:spTree>
    <p:extLst>
      <p:ext uri="{BB962C8B-B14F-4D97-AF65-F5344CB8AC3E}">
        <p14:creationId xmlns:p14="http://schemas.microsoft.com/office/powerpoint/2010/main" val="416682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7fb8d5f3a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7fb8d5f3a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9" y="175397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zh-TW" sz="3680" dirty="0"/>
              <a:t>CLR-Wire:</a:t>
            </a:r>
            <a:r>
              <a:rPr lang="zh-TW" sz="2980" dirty="0"/>
              <a:t> </a:t>
            </a:r>
            <a:r>
              <a:rPr lang="zh-TW" sz="3680" dirty="0"/>
              <a:t>Towards Continuous Latent Representations for 3D Curve</a:t>
            </a:r>
            <a:endParaRPr sz="368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80" dirty="0"/>
              <a:t>Wireframe Generation</a:t>
            </a:r>
            <a:endParaRPr sz="368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691" y="384352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SIGGRAPH 2025</a:t>
            </a: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04EBDA-43AC-3FD5-51C3-4B2391F8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570"/>
          <a:stretch>
            <a:fillRect/>
          </a:stretch>
        </p:blipFill>
        <p:spPr>
          <a:xfrm>
            <a:off x="1080591" y="587480"/>
            <a:ext cx="6982799" cy="12760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72DFF68-7F0A-B018-5EC5-4BDC24A7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441" y="4268258"/>
            <a:ext cx="2438559" cy="7357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3A7-0836-380A-E56B-0D45EB2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A7F474-77F7-724B-DA1B-4E1157FD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What is Flow Matching?</a:t>
            </a:r>
            <a:endParaRPr lang="zh-TW" altLang="en-US" dirty="0"/>
          </a:p>
        </p:txBody>
      </p:sp>
      <p:pic>
        <p:nvPicPr>
          <p:cNvPr id="3074" name="Picture 2" descr="基于Flow-matching的扩散模型原理解读- 53AI-AI知识库|大模型知识库|大模型训练|智能体开发">
            <a:extLst>
              <a:ext uri="{FF2B5EF4-FFF2-40B4-BE49-F238E27FC236}">
                <a16:creationId xmlns:a16="http://schemas.microsoft.com/office/drawing/2014/main" id="{01EDB192-1CFF-AA83-A5A4-B142F40A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86" y="1539349"/>
            <a:ext cx="3538097" cy="266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visualize velocity field in Paraview">
            <a:extLst>
              <a:ext uri="{FF2B5EF4-FFF2-40B4-BE49-F238E27FC236}">
                <a16:creationId xmlns:a16="http://schemas.microsoft.com/office/drawing/2014/main" id="{01203846-2BC1-421B-0BD8-D6C3D624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3280" y="1888005"/>
            <a:ext cx="3296517" cy="18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0B95438-7201-F3A7-56B8-3CD9C73152BA}"/>
              </a:ext>
            </a:extLst>
          </p:cNvPr>
          <p:cNvSpPr txBox="1"/>
          <p:nvPr/>
        </p:nvSpPr>
        <p:spPr>
          <a:xfrm>
            <a:off x="1552506" y="3822060"/>
            <a:ext cx="190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Velocity field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395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4A5778-4447-EEFB-138B-8DBFB13C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Why Flow Matching?</a:t>
            </a:r>
            <a:endParaRPr lang="zh-TW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3092844-03CD-D80F-196B-DB91DAA18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66556"/>
              </p:ext>
            </p:extLst>
          </p:nvPr>
        </p:nvGraphicFramePr>
        <p:xfrm>
          <a:off x="1418746" y="1388366"/>
          <a:ext cx="6096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5580615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43089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Diffusion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Flow Matching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562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Randomness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Deterministic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55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natural images (diversity is desirable)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structured data (wireframes, CAD)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25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interpolated latent meaningless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interpolated latent meaningful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10126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431F3DCE-C95B-8C6F-20FA-35A01D0DE832}"/>
              </a:ext>
            </a:extLst>
          </p:cNvPr>
          <p:cNvSpPr txBox="1"/>
          <p:nvPr/>
        </p:nvSpPr>
        <p:spPr>
          <a:xfrm>
            <a:off x="1700520" y="37273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structured data : wire, motion, shape cloud, layout </a:t>
            </a:r>
            <a:endParaRPr lang="zh-TW" altLang="en-US" dirty="0"/>
          </a:p>
        </p:txBody>
      </p:sp>
      <p:pic>
        <p:nvPicPr>
          <p:cNvPr id="4098" name="Picture 2" descr="Free Images : wing, air, flock, motion, line, blue sky, birds, bird  migration, animal migration 6016x4000 - - 644835 - Free stock photos -  PxHere">
            <a:extLst>
              <a:ext uri="{FF2B5EF4-FFF2-40B4-BE49-F238E27FC236}">
                <a16:creationId xmlns:a16="http://schemas.microsoft.com/office/drawing/2014/main" id="{35F95708-54AF-BB99-FBF1-3E2F8C5F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49" y="3006315"/>
            <a:ext cx="3217651" cy="21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C454A6E-6C61-56FE-0DB7-84CA81BE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613" y="2872569"/>
            <a:ext cx="2800741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8D9E1-D252-E356-7250-AA0243B5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EB2C2F-8BE4-99B2-DFA1-5366153A5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aper_video">
            <a:hlinkClick r:id="" action="ppaction://media"/>
            <a:extLst>
              <a:ext uri="{FF2B5EF4-FFF2-40B4-BE49-F238E27FC236}">
                <a16:creationId xmlns:a16="http://schemas.microsoft.com/office/drawing/2014/main" id="{052C26CB-8A9B-3C92-9EDC-CA2750D0D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78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Does Interpolation </a:t>
            </a:r>
            <a:r>
              <a:rPr lang="zh-TW" dirty="0"/>
              <a:t>make sense</a:t>
            </a:r>
            <a:r>
              <a:rPr lang="en-US" altLang="zh-TW" dirty="0"/>
              <a:t>?</a:t>
            </a:r>
            <a:endParaRPr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572000" y="2062725"/>
            <a:ext cx="167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2700"/>
              <a:t>?</a:t>
            </a:r>
            <a:endParaRPr sz="270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5" y="1586275"/>
            <a:ext cx="3752205" cy="23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625" y="1586275"/>
            <a:ext cx="3528676" cy="23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/>
          <p:nvPr/>
        </p:nvSpPr>
        <p:spPr>
          <a:xfrm>
            <a:off x="4244925" y="2713975"/>
            <a:ext cx="9330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46C65-BFCB-6820-16DB-224EDEA2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Wireframe VAE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86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B8F33F-E965-030C-B1D8-04F46FED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Autoencoder</a:t>
            </a:r>
            <a:endParaRPr lang="zh-TW" altLang="en-US" dirty="0"/>
          </a:p>
        </p:txBody>
      </p:sp>
      <p:pic>
        <p:nvPicPr>
          <p:cNvPr id="5122" name="Picture 2" descr="深度學習】一個簡單又神奇的結構：自編碼機Autoencoder - Jason Chen's Blog">
            <a:extLst>
              <a:ext uri="{FF2B5EF4-FFF2-40B4-BE49-F238E27FC236}">
                <a16:creationId xmlns:a16="http://schemas.microsoft.com/office/drawing/2014/main" id="{73D74328-998A-601E-D659-A05A1BC51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1" y="1152475"/>
            <a:ext cx="6973122" cy="365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23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2C81F-015D-D9C4-F5EF-FB3A5DF3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A9D0B-1195-7E7A-D2C3-7618F918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Vae in Stable Diffusion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228D31-8051-579C-2C56-5AF85BB99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notes_on_sd_vae · GitHub">
            <a:extLst>
              <a:ext uri="{FF2B5EF4-FFF2-40B4-BE49-F238E27FC236}">
                <a16:creationId xmlns:a16="http://schemas.microsoft.com/office/drawing/2014/main" id="{61D4C38D-A1EC-6B4A-CA94-8B079A6C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475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8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E5CF3-6F91-EF6D-80EB-489A8FB04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AF7D35-8149-E878-2FA9-64F8AC37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Training Wireframe VAE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08ABC4-69C5-F25C-AC88-B3A2110C9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E9938E-CE86-AC2C-5BFE-6884020E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604"/>
            <a:ext cx="9144000" cy="302648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652F26B-72A2-9C1C-D8DD-978DB3191BBB}"/>
              </a:ext>
            </a:extLst>
          </p:cNvPr>
          <p:cNvSpPr/>
          <p:nvPr/>
        </p:nvSpPr>
        <p:spPr>
          <a:xfrm>
            <a:off x="2177456" y="1195621"/>
            <a:ext cx="1474184" cy="147418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6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A3A167-B194-87C7-9757-2170FE4C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Curve Normalization &amp; Sample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6CF8F9-2682-1728-639A-74CABB3B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764"/>
            <a:ext cx="6365394" cy="2398859"/>
          </a:xfrm>
          <a:prstGeom prst="rect">
            <a:avLst/>
          </a:prstGeom>
        </p:spPr>
      </p:pic>
      <p:pic>
        <p:nvPicPr>
          <p:cNvPr id="7170" name="Picture 2" descr="Curve Reconstruction with Many Fewer Samples">
            <a:extLst>
              <a:ext uri="{FF2B5EF4-FFF2-40B4-BE49-F238E27FC236}">
                <a16:creationId xmlns:a16="http://schemas.microsoft.com/office/drawing/2014/main" id="{37E37D68-BFFD-3D31-247C-60491B12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07" y="1716593"/>
            <a:ext cx="23050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0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742AF-82B1-4953-B5CF-472AD6547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4FCEA4-CD15-FA8E-CDF1-9AB8E652C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Training Wireframe VAE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DB0D91-E88B-30CB-15BA-006B7D8B6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F91155-D707-CE57-2F41-90CA0D11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604"/>
            <a:ext cx="9144000" cy="302648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237D6B0-8843-6107-0B7F-DC7D2F93E1F4}"/>
              </a:ext>
            </a:extLst>
          </p:cNvPr>
          <p:cNvSpPr/>
          <p:nvPr/>
        </p:nvSpPr>
        <p:spPr>
          <a:xfrm>
            <a:off x="2236662" y="2730043"/>
            <a:ext cx="1361732" cy="14470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23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Two key parts</a:t>
            </a:r>
            <a:endParaRPr dirty="0"/>
          </a:p>
        </p:txBody>
      </p: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79E8F88B-DB40-C0EB-30C4-B54F9D2D7CE6}"/>
              </a:ext>
            </a:extLst>
          </p:cNvPr>
          <p:cNvSpPr txBox="1">
            <a:spLocks/>
          </p:cNvSpPr>
          <p:nvPr/>
        </p:nvSpPr>
        <p:spPr>
          <a:xfrm>
            <a:off x="258260" y="118396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altLang="zh-TW" sz="3680" dirty="0"/>
              <a:t>CLR-Wire:</a:t>
            </a:r>
            <a:r>
              <a:rPr lang="en-US" altLang="zh-TW" sz="2980" dirty="0"/>
              <a:t> </a:t>
            </a:r>
            <a:r>
              <a:rPr lang="en-US" altLang="zh-TW" sz="3680" dirty="0"/>
              <a:t>Towards Continuous Latent </a:t>
            </a:r>
            <a:r>
              <a:rPr lang="en-US" altLang="zh-TW" sz="3680" dirty="0">
                <a:solidFill>
                  <a:schemeClr val="accent4">
                    <a:lumMod val="75000"/>
                  </a:schemeClr>
                </a:solidFill>
              </a:rPr>
              <a:t>Representations for 3D Curve</a:t>
            </a:r>
            <a:endParaRPr lang="en-US" sz="3680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buSzPts val="990"/>
            </a:pPr>
            <a:r>
              <a:rPr lang="en-US" altLang="zh-TW" sz="3680" dirty="0">
                <a:solidFill>
                  <a:schemeClr val="accent1">
                    <a:lumMod val="75000"/>
                  </a:schemeClr>
                </a:solidFill>
              </a:rPr>
              <a:t>Wireframe Generation</a:t>
            </a:r>
            <a:endParaRPr lang="en-US" sz="368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9F00439-E860-2294-F5DC-04FFD9E14D0A}"/>
              </a:ext>
            </a:extLst>
          </p:cNvPr>
          <p:cNvSpPr/>
          <p:nvPr/>
        </p:nvSpPr>
        <p:spPr>
          <a:xfrm>
            <a:off x="1246909" y="2072242"/>
            <a:ext cx="6555179" cy="46388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B507C7-E62F-5DED-BB99-B95A050146B1}"/>
              </a:ext>
            </a:extLst>
          </p:cNvPr>
          <p:cNvSpPr/>
          <p:nvPr/>
        </p:nvSpPr>
        <p:spPr>
          <a:xfrm>
            <a:off x="2023752" y="2597994"/>
            <a:ext cx="4977740" cy="54106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0A46-6D89-E9D0-3D3B-84BDAA26D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5B070-F3AF-EF9E-5826-C8F0FC25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Topology representation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A605C8-2BCC-FCE5-F526-DCF5A18FD61A}"/>
              </a:ext>
            </a:extLst>
          </p:cNvPr>
          <p:cNvSpPr txBox="1"/>
          <p:nvPr/>
        </p:nvSpPr>
        <p:spPr>
          <a:xfrm>
            <a:off x="769674" y="1624869"/>
            <a:ext cx="317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Adjacency list: (start, end)</a:t>
            </a:r>
          </a:p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52D971A-5BF1-20BB-48FE-B400CD009FCD}"/>
              </a:ext>
            </a:extLst>
          </p:cNvPr>
          <p:cNvSpPr txBox="1"/>
          <p:nvPr/>
        </p:nvSpPr>
        <p:spPr>
          <a:xfrm>
            <a:off x="4027086" y="1617643"/>
            <a:ext cx="3170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Example:</a:t>
            </a:r>
          </a:p>
          <a:p>
            <a:r>
              <a:rPr lang="en-US" altLang="zh-TW" dirty="0"/>
              <a:t>(1, 2)</a:t>
            </a:r>
          </a:p>
          <a:p>
            <a:r>
              <a:rPr lang="en-US" altLang="zh-TW" dirty="0"/>
              <a:t>(3, 4)</a:t>
            </a:r>
          </a:p>
          <a:p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19FE7B-D9A5-AD28-B73F-77413E0C3EBF}"/>
              </a:ext>
            </a:extLst>
          </p:cNvPr>
          <p:cNvSpPr txBox="1"/>
          <p:nvPr/>
        </p:nvSpPr>
        <p:spPr>
          <a:xfrm>
            <a:off x="769674" y="3599490"/>
            <a:ext cx="386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End point coordinates : (x1, y1, z1, x2, y2, z2)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078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0ACD5-CC77-1210-40C4-693ECBBEC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264250-E416-1EE9-FAD2-957F33CB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604"/>
            <a:ext cx="9144000" cy="30264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80AE477-2077-EFE0-C332-BF72F735874C}"/>
              </a:ext>
            </a:extLst>
          </p:cNvPr>
          <p:cNvSpPr/>
          <p:nvPr/>
        </p:nvSpPr>
        <p:spPr>
          <a:xfrm>
            <a:off x="5019332" y="2522819"/>
            <a:ext cx="2216927" cy="43458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15E577-1631-A7AC-2F97-AD408320DF3B}"/>
              </a:ext>
            </a:extLst>
          </p:cNvPr>
          <p:cNvSpPr txBox="1"/>
          <p:nvPr/>
        </p:nvSpPr>
        <p:spPr>
          <a:xfrm>
            <a:off x="6206944" y="4325265"/>
            <a:ext cx="2282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Unified Representation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5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E2269B-8FE8-C30A-E307-24167126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Latent Flow Matching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60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031167-EC00-4660-4E8E-31106F35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Training Flow Matching Model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6B12C0-BF81-76E4-B914-FDBCD2DD1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BEF9BC-45B2-5516-B2DF-C4802214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926"/>
            <a:ext cx="9144000" cy="25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11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BFE79B-3730-6702-62DF-73E17560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Image /</a:t>
            </a:r>
            <a:r>
              <a:rPr lang="zh-TW" altLang="en-US" dirty="0"/>
              <a:t> </a:t>
            </a:r>
            <a:r>
              <a:rPr lang="en-US" altLang="zh-TW" dirty="0"/>
              <a:t>Sketch condition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67D5058-A420-C24F-98ED-B21FB1DC2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Self-Supervised Learning Approach with DINOv2">
            <a:extLst>
              <a:ext uri="{FF2B5EF4-FFF2-40B4-BE49-F238E27FC236}">
                <a16:creationId xmlns:a16="http://schemas.microsoft.com/office/drawing/2014/main" id="{9FF33BBE-AE15-9DE1-9E87-A56EB854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92" y="2652027"/>
            <a:ext cx="4177616" cy="23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E3C3179-9470-000D-570C-57006AD9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299"/>
          <a:stretch>
            <a:fillRect/>
          </a:stretch>
        </p:blipFill>
        <p:spPr>
          <a:xfrm>
            <a:off x="-85519" y="1117450"/>
            <a:ext cx="9144000" cy="110145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126C4F1-F6E0-362B-C72B-2BC216213B22}"/>
              </a:ext>
            </a:extLst>
          </p:cNvPr>
          <p:cNvSpPr txBox="1"/>
          <p:nvPr/>
        </p:nvSpPr>
        <p:spPr>
          <a:xfrm>
            <a:off x="1269636" y="2183697"/>
            <a:ext cx="225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Single view image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F0C210C-426B-586A-6B35-84DF7E557818}"/>
              </a:ext>
            </a:extLst>
          </p:cNvPr>
          <p:cNvSpPr txBox="1"/>
          <p:nvPr/>
        </p:nvSpPr>
        <p:spPr>
          <a:xfrm>
            <a:off x="6132182" y="2182448"/>
            <a:ext cx="225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Sketch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328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A3A94-07D4-3165-3981-B0489267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56D222-1326-C3BC-690D-22FF7E5E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Point cloud condition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3B423B-612B-C921-7C1A-5357C0513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7246" y="3858524"/>
            <a:ext cx="1549992" cy="1284976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 err="1"/>
              <a:t>PointNet</a:t>
            </a:r>
            <a:r>
              <a:rPr lang="en-US" altLang="zh-TW" dirty="0"/>
              <a:t>++</a:t>
            </a:r>
            <a:endParaRPr lang="zh-TW" altLang="en-US" dirty="0"/>
          </a:p>
        </p:txBody>
      </p:sp>
      <p:pic>
        <p:nvPicPr>
          <p:cNvPr id="13314" name="Picture 2" descr="PointNet">
            <a:extLst>
              <a:ext uri="{FF2B5EF4-FFF2-40B4-BE49-F238E27FC236}">
                <a16:creationId xmlns:a16="http://schemas.microsoft.com/office/drawing/2014/main" id="{A7E7277C-2778-E677-1480-BACC8805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7" y="2860675"/>
            <a:ext cx="3887845" cy="21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25193F-9720-3242-361E-DFFFCD922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587" b="29844"/>
          <a:stretch>
            <a:fillRect/>
          </a:stretch>
        </p:blipFill>
        <p:spPr>
          <a:xfrm>
            <a:off x="1499192" y="1296712"/>
            <a:ext cx="5609885" cy="12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60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B6EDD-3C8B-F1E0-5C48-B642CA4E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0B4BA6-3128-5DD9-EEC2-BCECA6CE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0123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Implementation</a:t>
            </a:r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TW" dirty="0"/>
              <a:t>Dataset: ABC dataset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8x RTX 4090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Training:  VAE 4 days, Flow matching model 5 days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206DD86-5EDF-A704-1F07-5BB41C28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497"/>
            <a:ext cx="9144000" cy="2106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F9DE72-FE1B-B4A1-8949-482EE84E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Unconditional Generation -1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812908-6985-43F2-C6D5-D0A840CEB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938BB8-B725-0029-DAEE-091A8229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56" y="1152475"/>
            <a:ext cx="6913917" cy="36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8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5B8897-920F-C808-210D-4BE97684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Unconditional Generation -2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0752E3-477F-0C85-AA6B-147892F9E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01D2F3-8B68-CD1C-1BA8-EC4913C7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22" y="1017725"/>
            <a:ext cx="7144161" cy="38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90826C-A73B-1874-8E11-4967706A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Wireframe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FDBFF3-13A1-4FCD-C83E-0BE01E7C5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altLang="zh-TW" dirty="0"/>
              <a:t>1. Edges</a:t>
            </a:r>
          </a:p>
          <a:p>
            <a:pPr marL="114300" indent="0">
              <a:buNone/>
            </a:pPr>
            <a:r>
              <a:rPr lang="en-US" altLang="zh-TW" dirty="0"/>
              <a:t>2. Topology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A33BAED-E21E-6D17-0A5F-DA38A082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34" y="602467"/>
            <a:ext cx="3853558" cy="36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5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9105CC-0ECF-3173-5228-D5F66395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Comparison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E13B37-7183-D553-4603-A2F5084D0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011" y="2856286"/>
            <a:ext cx="2563068" cy="3416400"/>
          </a:xfrm>
        </p:spPr>
        <p:txBody>
          <a:bodyPr/>
          <a:lstStyle/>
          <a:p>
            <a:pPr>
              <a:buAutoNum type="arabicPeriod"/>
            </a:pPr>
            <a:r>
              <a:rPr lang="en-US" altLang="zh-TW" dirty="0"/>
              <a:t>COV: Diversity</a:t>
            </a:r>
          </a:p>
          <a:p>
            <a:pPr>
              <a:buAutoNum type="arabicPeriod"/>
            </a:pPr>
            <a:r>
              <a:rPr lang="en-US" altLang="zh-TW" dirty="0"/>
              <a:t>MMD: Fidelity</a:t>
            </a:r>
          </a:p>
          <a:p>
            <a:pPr>
              <a:buAutoNum type="arabicPeriod"/>
            </a:pPr>
            <a:r>
              <a:rPr lang="en-US" altLang="zh-TW" dirty="0"/>
              <a:t>1-NN: Distribution similarity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4892E0-D66C-0600-FCA4-5D403EE7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389" y="0"/>
            <a:ext cx="6014825" cy="4367823"/>
          </a:xfrm>
          <a:prstGeom prst="rect">
            <a:avLst/>
          </a:prstGeom>
        </p:spPr>
      </p:pic>
      <p:pic>
        <p:nvPicPr>
          <p:cNvPr id="7" name="圖片 6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EA13ADE7-B283-FC88-94A2-693E3DE9B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4" y="1462750"/>
            <a:ext cx="3347085" cy="10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0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4101CF-9FAF-B8B4-3FD8-2A5ED863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Novel Shapes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A321E6-BE39-54C2-3C16-59352512A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990665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/>
              <a:t>7.3% of them have new topological structures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398E56-855B-B7D8-C21A-AE1C9FE51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23" y="0"/>
            <a:ext cx="49121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0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098A40-965F-8D90-44BB-EF84F9E6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Conditional Generation</a:t>
            </a:r>
            <a:r>
              <a:rPr lang="zh-TW" altLang="en-US" dirty="0"/>
              <a:t> </a:t>
            </a:r>
            <a:r>
              <a:rPr lang="en-US" altLang="zh-TW" dirty="0"/>
              <a:t>Point cloud comparison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BF6C8B-CE5C-AFC0-4407-2FBE7BF2F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6DFBA2-B4F9-5818-2EE6-ECDFFC98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11" y="1116613"/>
            <a:ext cx="5024539" cy="40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25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6D3CEA-856F-6F7C-9127-4BFA5DEC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Conditional Generation</a:t>
            </a:r>
            <a:r>
              <a:rPr lang="zh-TW" altLang="en-US" dirty="0"/>
              <a:t> </a:t>
            </a:r>
            <a:r>
              <a:rPr lang="en-US" altLang="zh-TW" dirty="0"/>
              <a:t>– partial point cloud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257937-4CEB-30B2-348E-4577F542E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0DFE95F-06CD-3028-515A-6F7A59FC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15" y="1249900"/>
            <a:ext cx="5609885" cy="30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8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35FB3C-E225-8915-1895-28D7EC92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Conditional Generation</a:t>
            </a:r>
            <a:r>
              <a:rPr lang="zh-TW" altLang="en-US" dirty="0"/>
              <a:t> </a:t>
            </a:r>
            <a:r>
              <a:rPr lang="en-US" altLang="zh-TW" dirty="0"/>
              <a:t>– image/sketch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692DD89-51A1-049E-AB64-87B7F3D3B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9427FA-0885-659C-B490-6F504D6D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133"/>
            <a:ext cx="9144000" cy="308523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EA965B6-E016-5566-25E9-C3D755788AE3}"/>
              </a:ext>
            </a:extLst>
          </p:cNvPr>
          <p:cNvSpPr txBox="1"/>
          <p:nvPr/>
        </p:nvSpPr>
        <p:spPr>
          <a:xfrm>
            <a:off x="1368311" y="4275971"/>
            <a:ext cx="225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Single view image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8AB236A-AA76-D92B-7622-8D0AFBB5EA76}"/>
              </a:ext>
            </a:extLst>
          </p:cNvPr>
          <p:cNvSpPr txBox="1"/>
          <p:nvPr/>
        </p:nvSpPr>
        <p:spPr>
          <a:xfrm>
            <a:off x="6290064" y="4384440"/>
            <a:ext cx="225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Sketch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8133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430000" cy="3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Wireframe Interpolation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490" y="0"/>
            <a:ext cx="650152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9524788-C93F-7D4B-E134-E35D165C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41" b="7533"/>
          <a:stretch>
            <a:fillRect/>
          </a:stretch>
        </p:blipFill>
        <p:spPr>
          <a:xfrm>
            <a:off x="0" y="-401279"/>
            <a:ext cx="9144000" cy="56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2C49DE-AF22-8843-18E5-0541C59B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Wire frame Representation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CFB5D54-366F-DAB2-010F-B093EF480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32" y="1497485"/>
            <a:ext cx="4465506" cy="2249457"/>
          </a:xfrm>
          <a:prstGeom prst="rect">
            <a:avLst/>
          </a:prstGeom>
        </p:spPr>
      </p:pic>
      <p:pic>
        <p:nvPicPr>
          <p:cNvPr id="8" name="car_dog">
            <a:hlinkClick r:id="" action="ppaction://media"/>
            <a:extLst>
              <a:ext uri="{FF2B5EF4-FFF2-40B4-BE49-F238E27FC236}">
                <a16:creationId xmlns:a16="http://schemas.microsoft.com/office/drawing/2014/main" id="{2CB7EABA-5C80-E6E9-B047-D7FBC4257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1399" y="900739"/>
            <a:ext cx="3560901" cy="344294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3270469-DFA7-88D6-ED53-F01C5724392F}"/>
              </a:ext>
            </a:extLst>
          </p:cNvPr>
          <p:cNvSpPr txBox="1"/>
          <p:nvPr/>
        </p:nvSpPr>
        <p:spPr>
          <a:xfrm>
            <a:off x="2203200" y="3918925"/>
            <a:ext cx="236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慧光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0A8CA2-2383-9B35-96E6-382E4D36CD11}"/>
              </a:ext>
            </a:extLst>
          </p:cNvPr>
          <p:cNvSpPr txBox="1"/>
          <p:nvPr/>
        </p:nvSpPr>
        <p:spPr>
          <a:xfrm>
            <a:off x="6548160" y="4467128"/>
            <a:ext cx="236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No topology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55E959-2E3A-E687-685E-7629497E1D22}"/>
              </a:ext>
            </a:extLst>
          </p:cNvPr>
          <p:cNvSpPr txBox="1"/>
          <p:nvPr/>
        </p:nvSpPr>
        <p:spPr>
          <a:xfrm>
            <a:off x="1889524" y="4467128"/>
            <a:ext cx="22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Fix topology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AEEFBF-E02F-13C4-D173-274F7E58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Wire frame Representation</a:t>
            </a:r>
            <a:endParaRPr lang="zh-TW" altLang="en-US" dirty="0"/>
          </a:p>
        </p:txBody>
      </p:sp>
      <p:pic>
        <p:nvPicPr>
          <p:cNvPr id="4" name="Google Shape;161;p25">
            <a:extLst>
              <a:ext uri="{FF2B5EF4-FFF2-40B4-BE49-F238E27FC236}">
                <a16:creationId xmlns:a16="http://schemas.microsoft.com/office/drawing/2014/main" id="{2F107C7F-77DE-F51A-AC43-4830B7E31E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623" t="57677" r="2752"/>
          <a:stretch/>
        </p:blipFill>
        <p:spPr>
          <a:xfrm>
            <a:off x="0" y="1453662"/>
            <a:ext cx="4402015" cy="2323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F3D6641-A242-BB35-B64D-959A5E6792B4}"/>
              </a:ext>
            </a:extLst>
          </p:cNvPr>
          <p:cNvSpPr txBox="1"/>
          <p:nvPr/>
        </p:nvSpPr>
        <p:spPr>
          <a:xfrm>
            <a:off x="1277816" y="392574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CVPR 2024 </a:t>
            </a:r>
            <a:r>
              <a:rPr lang="en-US" altLang="zh-TW" dirty="0" err="1"/>
              <a:t>Dreamwire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763E24-C6AD-BD05-8916-D1C4E125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48" y="1711568"/>
            <a:ext cx="4958236" cy="198056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06D9A02-2866-168F-3A3D-5966AE99A0D5}"/>
              </a:ext>
            </a:extLst>
          </p:cNvPr>
          <p:cNvSpPr txBox="1"/>
          <p:nvPr/>
        </p:nvSpPr>
        <p:spPr>
          <a:xfrm>
            <a:off x="6078414" y="392574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Ours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2FEF793-ACBD-7D48-36C2-7C94A9096F75}"/>
              </a:ext>
            </a:extLst>
          </p:cNvPr>
          <p:cNvSpPr txBox="1"/>
          <p:nvPr/>
        </p:nvSpPr>
        <p:spPr>
          <a:xfrm>
            <a:off x="1547446" y="4467130"/>
            <a:ext cx="22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Ignore topology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3378793-ABEB-C1E3-165D-506A3C40833A}"/>
              </a:ext>
            </a:extLst>
          </p:cNvPr>
          <p:cNvSpPr txBox="1"/>
          <p:nvPr/>
        </p:nvSpPr>
        <p:spPr>
          <a:xfrm>
            <a:off x="5105212" y="4467130"/>
            <a:ext cx="2924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Topology when postprocessing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8FF51C-0FC1-81AA-6902-76DBD395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Challenges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A1699E-FDAA-9202-DF51-8CC9E00DE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altLang="zh-TW" dirty="0"/>
              <a:t>C</a:t>
            </a:r>
            <a:r>
              <a:rPr lang="zh-TW" altLang="zh-TW" dirty="0"/>
              <a:t>ombining continuous geometry (curves) and discrete topology (connectivity).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297835-31E2-52FD-A812-F6DA51C7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00" y="1720308"/>
            <a:ext cx="6278400" cy="305325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EA2038F-A980-A372-3298-78609E60D16A}"/>
              </a:ext>
            </a:extLst>
          </p:cNvPr>
          <p:cNvSpPr txBox="1"/>
          <p:nvPr/>
        </p:nvSpPr>
        <p:spPr>
          <a:xfrm>
            <a:off x="2063261" y="4790217"/>
            <a:ext cx="638908" cy="31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99C05CE-3957-2FCA-2F33-83875B7900D3}"/>
              </a:ext>
            </a:extLst>
          </p:cNvPr>
          <p:cNvSpPr txBox="1"/>
          <p:nvPr/>
        </p:nvSpPr>
        <p:spPr>
          <a:xfrm>
            <a:off x="7302692" y="4790217"/>
            <a:ext cx="638908" cy="31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B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0FF76681-79BC-819E-4E73-91A2F6E58BF9}"/>
              </a:ext>
            </a:extLst>
          </p:cNvPr>
          <p:cNvCxnSpPr>
            <a:stCxn id="6" idx="3"/>
          </p:cNvCxnSpPr>
          <p:nvPr/>
        </p:nvCxnSpPr>
        <p:spPr>
          <a:xfrm>
            <a:off x="2702169" y="4949944"/>
            <a:ext cx="43375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C96E6-C3B7-6BA1-F794-874411FA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Generation</a:t>
            </a:r>
            <a:endParaRPr lang="zh-TW" altLang="en-US" dirty="0"/>
          </a:p>
        </p:txBody>
      </p:sp>
      <p:pic>
        <p:nvPicPr>
          <p:cNvPr id="2050" name="Picture 2" descr="Visualization of high-dimensional data in low dimension using the t-SNE...  | Download Scientific Diagram">
            <a:extLst>
              <a:ext uri="{FF2B5EF4-FFF2-40B4-BE49-F238E27FC236}">
                <a16:creationId xmlns:a16="http://schemas.microsoft.com/office/drawing/2014/main" id="{E8D9102D-C56C-235B-4B45-4C6FBDFA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45" y="1150554"/>
            <a:ext cx="3729594" cy="37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75;p16">
            <a:extLst>
              <a:ext uri="{FF2B5EF4-FFF2-40B4-BE49-F238E27FC236}">
                <a16:creationId xmlns:a16="http://schemas.microsoft.com/office/drawing/2014/main" id="{224E75F1-551E-BEB8-FB6C-1F183E7E73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5173" y="142591"/>
            <a:ext cx="1422038" cy="860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1F5DD63-210D-58A1-F4E5-3B9E84FE655C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306192" y="1002817"/>
            <a:ext cx="0" cy="1702836"/>
          </a:xfrm>
          <a:prstGeom prst="line">
            <a:avLst/>
          </a:prstGeom>
          <a:ln>
            <a:solidFill>
              <a:srgbClr val="655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Exploring Random Number Generation in Alteryx: Techniques and Applications">
            <a:extLst>
              <a:ext uri="{FF2B5EF4-FFF2-40B4-BE49-F238E27FC236}">
                <a16:creationId xmlns:a16="http://schemas.microsoft.com/office/drawing/2014/main" id="{BC870DC2-2F57-1891-47F7-1D65320F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2" y="1728577"/>
            <a:ext cx="3019329" cy="6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7 AI tạo Prompt chuyên sâu nhanh chóng, tốt nhất 2025">
            <a:extLst>
              <a:ext uri="{FF2B5EF4-FFF2-40B4-BE49-F238E27FC236}">
                <a16:creationId xmlns:a16="http://schemas.microsoft.com/office/drawing/2014/main" id="{3C3959F2-08D2-1E69-546D-F3E95DB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11" y="3063036"/>
            <a:ext cx="1347849" cy="7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d human pose estimation based on conditional dual-branch diffusion |  Multimedia Systems">
            <a:extLst>
              <a:ext uri="{FF2B5EF4-FFF2-40B4-BE49-F238E27FC236}">
                <a16:creationId xmlns:a16="http://schemas.microsoft.com/office/drawing/2014/main" id="{63CA0117-44B6-E104-66FE-E1F89D000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9" t="-1204" r="32" b="46339"/>
          <a:stretch>
            <a:fillRect/>
          </a:stretch>
        </p:blipFill>
        <p:spPr bwMode="auto">
          <a:xfrm>
            <a:off x="782173" y="3944351"/>
            <a:ext cx="1813927" cy="6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C998A8F-DCD1-5BAD-AA5B-CB5FE89BE039}"/>
              </a:ext>
            </a:extLst>
          </p:cNvPr>
          <p:cNvSpPr txBox="1"/>
          <p:nvPr/>
        </p:nvSpPr>
        <p:spPr>
          <a:xfrm>
            <a:off x="1074717" y="1462750"/>
            <a:ext cx="142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Unconditional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42E37BB-7FAA-0D45-E7C8-6C37EA48F040}"/>
              </a:ext>
            </a:extLst>
          </p:cNvPr>
          <p:cNvSpPr txBox="1"/>
          <p:nvPr/>
        </p:nvSpPr>
        <p:spPr>
          <a:xfrm>
            <a:off x="1167784" y="2707574"/>
            <a:ext cx="142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Conditional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10DF32-A225-2E2D-5C12-03FD6DF3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9579" y="4719685"/>
            <a:ext cx="6064092" cy="3495513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/>
              <a:t>High dimensional space: 256*256*3 = 196,608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0DD0E87-E368-4FD5-A29D-E800BE69FC42}"/>
              </a:ext>
            </a:extLst>
          </p:cNvPr>
          <p:cNvSpPr/>
          <p:nvPr/>
        </p:nvSpPr>
        <p:spPr>
          <a:xfrm>
            <a:off x="3536774" y="2605454"/>
            <a:ext cx="1265610" cy="685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41E4C25-1E0B-2255-B8A0-44AFBD6357A7}"/>
              </a:ext>
            </a:extLst>
          </p:cNvPr>
          <p:cNvCxnSpPr>
            <a:cxnSpLocks/>
          </p:cNvCxnSpPr>
          <p:nvPr/>
        </p:nvCxnSpPr>
        <p:spPr>
          <a:xfrm flipH="1" flipV="1">
            <a:off x="5898731" y="1061059"/>
            <a:ext cx="392725" cy="665597"/>
          </a:xfrm>
          <a:prstGeom prst="line">
            <a:avLst/>
          </a:prstGeom>
          <a:ln>
            <a:solidFill>
              <a:srgbClr val="5BDB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 descr="一張含有 哺乳動物, 室內, 齧齒目動物, 老鼠 的圖片&#10;&#10;AI 產生的內容可能不正確。">
            <a:extLst>
              <a:ext uri="{FF2B5EF4-FFF2-40B4-BE49-F238E27FC236}">
                <a16:creationId xmlns:a16="http://schemas.microsoft.com/office/drawing/2014/main" id="{A9A1269C-152C-8870-07DD-E41D5B922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412" y="137193"/>
            <a:ext cx="758044" cy="923866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D1B7FFD-7C7E-45EB-E6E1-B3E4461F156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802384" y="2948354"/>
            <a:ext cx="941924" cy="11468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606F2DB4-8A2C-D76E-A489-671D91F6BC6F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118338" y="2948354"/>
            <a:ext cx="418436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5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B17FDD-F221-C47D-3518-FEAB2A1D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Wire frame generation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24988E-F088-A610-C147-5044694C1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164"/>
            <a:ext cx="9144000" cy="16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6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Diffusion vs Flow Matching</a:t>
            </a:r>
            <a:endParaRPr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066" y="1017725"/>
            <a:ext cx="5159101" cy="314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C10871E-3766-35DB-042B-D7306134E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0" y="4038446"/>
            <a:ext cx="8383170" cy="1105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381</Words>
  <Application>Microsoft Office PowerPoint</Application>
  <PresentationFormat>如螢幕大小 (16:9)</PresentationFormat>
  <Paragraphs>101</Paragraphs>
  <Slides>36</Slides>
  <Notes>12</Notes>
  <HiddenSlides>0</HiddenSlides>
  <MMClips>2</MMClips>
  <ScaleCrop>false</ScaleCrop>
  <HeadingPairs>
    <vt:vector size="6" baseType="variant">
      <vt:variant>
        <vt:lpstr>使用字型</vt:lpstr>
      </vt:variant>
      <vt:variant>
        <vt:i4>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8" baseType="lpstr">
      <vt:lpstr>Arial</vt:lpstr>
      <vt:lpstr>Simple Light</vt:lpstr>
      <vt:lpstr>CLR-Wire: Towards Continuous Latent Representations for 3D Curve Wireframe Generation</vt:lpstr>
      <vt:lpstr>Two key parts</vt:lpstr>
      <vt:lpstr>Wireframe</vt:lpstr>
      <vt:lpstr>Wire frame Representation</vt:lpstr>
      <vt:lpstr>Wire frame Representation</vt:lpstr>
      <vt:lpstr>Challenges</vt:lpstr>
      <vt:lpstr>Generation</vt:lpstr>
      <vt:lpstr>Wire frame generation</vt:lpstr>
      <vt:lpstr>Diffusion vs Flow Matching</vt:lpstr>
      <vt:lpstr>What is Flow Matching?</vt:lpstr>
      <vt:lpstr>Why Flow Matching?</vt:lpstr>
      <vt:lpstr>PowerPoint 簡報</vt:lpstr>
      <vt:lpstr>Does Interpolation make sense?</vt:lpstr>
      <vt:lpstr>Wireframe VAE</vt:lpstr>
      <vt:lpstr>Autoencoder</vt:lpstr>
      <vt:lpstr>Vae in Stable Diffusion</vt:lpstr>
      <vt:lpstr>Training Wireframe VAE</vt:lpstr>
      <vt:lpstr>Curve Normalization &amp; Sample</vt:lpstr>
      <vt:lpstr>Training Wireframe VAE</vt:lpstr>
      <vt:lpstr>Topology representation</vt:lpstr>
      <vt:lpstr>PowerPoint 簡報</vt:lpstr>
      <vt:lpstr>Latent Flow Matching</vt:lpstr>
      <vt:lpstr>Training Flow Matching Model</vt:lpstr>
      <vt:lpstr>Image / Sketch condition</vt:lpstr>
      <vt:lpstr>Point cloud condition</vt:lpstr>
      <vt:lpstr>Experiments</vt:lpstr>
      <vt:lpstr>Implementation</vt:lpstr>
      <vt:lpstr>Unconditional Generation -1</vt:lpstr>
      <vt:lpstr>Unconditional Generation -2</vt:lpstr>
      <vt:lpstr>Comparison</vt:lpstr>
      <vt:lpstr>Novel Shapes</vt:lpstr>
      <vt:lpstr>Conditional Generation Point cloud comparison</vt:lpstr>
      <vt:lpstr>Conditional Generation – partial point cloud</vt:lpstr>
      <vt:lpstr>Conditional Generation – image/sketch</vt:lpstr>
      <vt:lpstr>Wireframe Interpolation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吳東逸 WU, DONG-YI</cp:lastModifiedBy>
  <cp:revision>6</cp:revision>
  <dcterms:modified xsi:type="dcterms:W3CDTF">2025-09-17T05:56:47Z</dcterms:modified>
</cp:coreProperties>
</file>