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Roboto Mono" panose="02020500000000000000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4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d2d3ffbb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8d2d3ffbb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d2d3ffbb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8d2d3ffbb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為了解決FID指標的問題，作者設計了新的評估指標CamOT。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它的核心思想非常直觀：不再與外部資料集比較，而是直接衡量圖像內部，也就是</a:t>
            </a:r>
            <a:r>
              <a:rPr lang="zh-TW" b="1">
                <a:solidFill>
                  <a:schemeClr val="dk1"/>
                </a:solidFill>
              </a:rPr>
              <a:t>前景物體</a:t>
            </a:r>
            <a:r>
              <a:rPr lang="zh-TW">
                <a:solidFill>
                  <a:schemeClr val="dk1"/>
                </a:solidFill>
              </a:rPr>
              <a:t>和</a:t>
            </a:r>
            <a:r>
              <a:rPr lang="zh-TW" b="1">
                <a:solidFill>
                  <a:schemeClr val="dk1"/>
                </a:solidFill>
              </a:rPr>
              <a:t>它緊鄰的背景</a:t>
            </a:r>
            <a:r>
              <a:rPr lang="zh-TW">
                <a:solidFill>
                  <a:schemeClr val="dk1"/>
                </a:solidFill>
              </a:rPr>
              <a:t>，在深層特徵上的相似度。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它的計算流程分為三步：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首先提取特徵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然後對特徵分佈進行建模，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最後計算兩個分佈之間的距離。距離越近，就代表偽裝得越好。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8d07d43ea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8d07d43ea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在實驗部分，論文使用了COD10K資料集進行訓練，並在一個包含偽裝、顯著和一般物體的綜合測試集上進行評估。比較的對手包含了當前的SOTA，LAKE-RED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在所有的測試集上 (COD, SOD, SEG)，論文的方法 (Ours) 都取得了最低的 FID 和 KID 分數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圖片：我們也可以清楚看到，相比LAKE-RED，論文生成的影像在紋理、背景融合度和真實感都比較好。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d07d43ea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8d07d43ea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為了證明他們的方法有效，作者進行了消融實驗。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結果顯示，無論是拿掉RE模組、CO模組，還是背景顏色預塗的技巧，模型的性能都會顯著下降。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主要發現：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w/o RE</a:t>
            </a:r>
            <a:r>
              <a:rPr lang="zh-TW">
                <a:solidFill>
                  <a:schemeClr val="dk1"/>
                </a:solidFill>
              </a:rPr>
              <a:t> (去掉表示增強模組)：性能顯著下降。證明 RE 對於生成高品質語意至關重要。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w/o CO</a:t>
            </a:r>
            <a:r>
              <a:rPr lang="zh-TW">
                <a:solidFill>
                  <a:schemeClr val="dk1"/>
                </a:solidFill>
              </a:rPr>
              <a:t> (去掉可控向外繪製)：性能大幅下降。證明 ControlNet 的精準空間控制是必要的。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Ours -BG</a:t>
            </a:r>
            <a:r>
              <a:rPr lang="zh-TW">
                <a:solidFill>
                  <a:schemeClr val="dk1"/>
                </a:solidFill>
              </a:rPr>
              <a:t> (使用灰色背景，而不是物體平均色)：性能不如最終版本。證明用物體平均色來「預塗」背景 (+BG) 這個小技巧非常有效。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Ours +BG</a:t>
            </a:r>
            <a:r>
              <a:rPr lang="zh-TW">
                <a:solidFill>
                  <a:schemeClr val="dk1"/>
                </a:solidFill>
              </a:rPr>
              <a:t> (完整模型)：取得了最好的成績。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d07d43ea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8d07d43ea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作者要證明他們的方法具有真實的實用價值。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他們選擇了一個強大的偽裝物體分割模型 BiRefNet，用自己生成的合成資料集，對這個預訓練好的 BiRefNet 進行了輕量化的LoRA 微調 (LoRA fine-tuning)，然後在真實的測試集上評估微調後的模型，其分割準確率有沒有提升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結果顯示，BiRefNet 在經過 LoRA 微調後，它在 SOD 和 SEG 資料集上的所有分割指標 (S-measure, wFmeasure, MAE 等) 都獲得了巨大提升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8d07d43ea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8d07d43ea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最後，總結這篇論文的貢獻：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第一，論文提出了一個全新的CO+RE框架，可以生成品質更好的偽裝影像。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第二，論文提出了</a:t>
            </a:r>
            <a:r>
              <a:rPr lang="zh-TW">
                <a:solidFill>
                  <a:schemeClr val="dk1"/>
                </a:solidFill>
              </a:rPr>
              <a:t>新的評估指標</a:t>
            </a:r>
            <a:r>
              <a:rPr lang="zh-TW"/>
              <a:t>CamOT，解決了傳統指標的限制。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第三，論文</a:t>
            </a:r>
            <a:r>
              <a:rPr lang="zh-TW">
                <a:solidFill>
                  <a:schemeClr val="dk1"/>
                </a:solidFill>
              </a:rPr>
              <a:t>證明它們的解決方案是真正有效的，也就是使用他們的框架生成的資料，能夠顯著提升下游分割模型的性能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87b8ef403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87b8ef403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7b8ef40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87b8ef40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Camouflage指的是偽裝，例如動物常常會為了隱藏自己或模仿周圍環境，而將色彩、形狀和紋理進行適應性變化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/>
              <a:t>而在電腦視覺領域，對應的研究叫做『偽裝物體分割』(COS)。它的目標，就是讓電腦能夠像我們人眼一樣，從複雜的背景中找出被刻意隱藏起來的物體。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4b7a249e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84b7a249e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然而，COS這個領域的發展長期以來都受到一個很大的限制：缺乏高品質的訓練資料。為了解決這個問題，近年來有研究嘗試用AI來自動生成偽裝圖片，其中目前最好的方法，叫做LAKE-RED。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即使是SOTA，它的生成結果也並非完美。具體來說，它有三個主要問題：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紋理細節不足：生成的背景常常缺乏真實的紋理細節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物體依然顯著：物體雖然經過處理，但視覺上依然很突出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背景扭曲失真：有時候為了配合物體，背景會產生像右圖這樣不自然的扭曲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d07d43ea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8d07d43ea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作者還發現了一個問題：過去，我們習慣用 FID 或 KID 這類指標來評價生成模型的好壞，但這些指標無法用來評估偽裝任務。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因為 FID/KID指標是在評估生成的圖片和真實世界的照片有多相似。在大部分真實照片資料集裡，物體都是清晰可見的。而一張完美的偽裝圖片，它的物體卻是模糊不清、與背景融為一體的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>
                <a:solidFill>
                  <a:schemeClr val="dk1"/>
                </a:solidFill>
              </a:rPr>
              <a:t>也就是說，一張偽裝得越好的圖片，越不像是一張典型的、物體清晰的真實照片，結果FID/KID反而會給它一個更差的分數</a:t>
            </a:r>
            <a:endParaRPr sz="1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d07d43ea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d07d43ea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所以，這篇論文要解決的問題有兩點：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第一，是現有資料集不夠好。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缺少偽裝影像的真實資料，而現有的合成方法（如LAKE-RED）品質又不好。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第二，是評估標準有問題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我們缺乏一個能科學衡量偽裝效果好壞的指標。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為了解決上述的問題，論文提出了三個對應的解決方案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第一，提出了一個名為 CO+RE 的全新生成框架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第二，設計了一個更合理的評估指標 CamOT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第三，他們證明用這個框架生成的資料能夠顯著提升下游分割模型的性能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4b7a249eb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84b7a249eb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這篇論文的方法，是建立在三個重要的研究領域之上：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首先是</a:t>
            </a:r>
            <a:r>
              <a:rPr lang="zh-TW" b="1">
                <a:solidFill>
                  <a:schemeClr val="dk1"/>
                </a:solidFill>
              </a:rPr>
              <a:t>控制擴散模型的技術</a:t>
            </a:r>
            <a:r>
              <a:rPr lang="zh-TW">
                <a:solidFill>
                  <a:schemeClr val="dk1"/>
                </a:solidFill>
              </a:rPr>
              <a:t>，這篇論文使用了ControlNet來精準進行空間控制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偽裝影像的合成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傳統方法：直接使用複製貼上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zh-TW">
                <a:solidFill>
                  <a:schemeClr val="dk1"/>
                </a:solidFill>
              </a:rPr>
              <a:t>把一個物體從原圖摳出來，然後隨機貼到一個新的背景上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zh-TW">
                <a:solidFill>
                  <a:schemeClr val="dk1"/>
                </a:solidFill>
              </a:rPr>
              <a:t>但這種方法產生的影像邊緣很生硬，光影也不對，看起來非常假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GAN：來生成更真實的偽裝影像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zh-TW">
                <a:solidFill>
                  <a:schemeClr val="dk1"/>
                </a:solidFill>
              </a:rPr>
              <a:t>但 GAN 的訓練不穩定，而且生成影像的多樣性有限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近年來使用：Diffusion，例如剛剛提到的LAKE-RED，但他生成的影像還是有缺陷，所以論文提出了新框架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zh-TW">
                <a:solidFill>
                  <a:schemeClr val="dk1"/>
                </a:solidFill>
              </a:rPr>
              <a:t>首先從一個大型資料庫 (LAION) 中檢索出與前景物體語意相關的背景知識，然後利用這些知識來引導一個「向內繪製」(In-painting) 模型，在物體內部填上偽裝的紋理。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最後，論文在框架中使用了</a:t>
            </a:r>
            <a:r>
              <a:rPr lang="zh-TW" b="1">
                <a:solidFill>
                  <a:schemeClr val="dk1"/>
                </a:solidFill>
              </a:rPr>
              <a:t>表示工程進行語意層面的控制</a:t>
            </a:r>
            <a:r>
              <a:rPr lang="zh-TW">
                <a:solidFill>
                  <a:schemeClr val="dk1"/>
                </a:solidFill>
              </a:rPr>
              <a:t>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它的核心思想是，我們可以在完全不重新訓練或微調模型的情況下，去編輯和控制模型腦中的『概念』。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他透過直接對模型內部的『語意向量』進行數學運算。比如，我們可以找到代表『誠實』這個概念的向量，然後把它加到模型的思考路徑中，讓模型回答問題時更誠實。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4b7a249eb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4b7a249eb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這張圖是論文框架的總覽。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我們輸入的是一個前景物體圖片和它的遮罩 (Mask)，輸出的是一張完整的偽裝影像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RE (表示增強) 模組，負責『語意控制』，強化「偽裝」這個概念的語意。來控制要畫什麼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CO (可控向外繪製) 模組，則負責『空間控制』，來控制畫在哪裡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d07d43ea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d07d43ea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首先我們看負責『語意控制』的RE模組。它的目標是產生一個比單純的文字更精準的指令，避免語意上的模糊。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它的執行流程可以分為以下幾步：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第一步：定義對比提示。</a:t>
            </a:r>
            <a:r>
              <a:rPr lang="zh-TW">
                <a:solidFill>
                  <a:schemeClr val="dk1"/>
                </a:solidFill>
              </a:rPr>
              <a:t> 系統會設定兩個prompt，一個是包含具體物體名稱的『來源提示』，例如『一隻變色龍偽裝在背景中』；另一個是比較模糊的『空提示』，例如『一個物體偽裝在背景中』。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這個prompt是由系統自己產生的，系統只需要知道要被偽裝的那個物體的「類別名稱」(Class Name)，例如 "lizard" (蜥蜴), "。這個類別名稱通常是跟著輸入圖片一起提供的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第二步：向量化。</a:t>
            </a:r>
            <a:r>
              <a:rPr lang="zh-TW">
                <a:solidFill>
                  <a:schemeClr val="dk1"/>
                </a:solidFill>
              </a:rPr>
              <a:t> 這兩個提示詞會被輸入到CLIP的文字編碼器中，轉換成各自的語意向量。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第三步：向量相減。</a:t>
            </a:r>
            <a:r>
              <a:rPr lang="zh-TW">
                <a:solidFill>
                  <a:schemeClr val="dk1"/>
                </a:solidFill>
              </a:rPr>
              <a:t> 系統會將這兩個向量相減，它能夠有效地『抵銷』掉兩個句子中共有的模糊概念（比如『偽裝在背景中』），從而『提取』出最核心、最具區分度的概念（也就是『變色龍』本身）。」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τ(P_s) 向量裡包含了「變色龍」+「偽裝」+「背景」等資訊，而 τ(P_null) 向量裡包含了「物體」+「偽裝」+「背景」等資訊。兩者相減，那些共通的、比較模糊的概念（如 "偽裝在背景中"）就被抵消了，而最關鍵、最具區分性的概念——"變色龍" 這個具體物體的語意——就被凸顯和提純了。這個 V_c 就是一個高度濃縮的、關於「如何讓一隻變色龍進行偽裝」的語意精華。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第四步：強化指令。</a:t>
            </a:r>
            <a:r>
              <a:rPr lang="zh-TW">
                <a:solidFill>
                  <a:schemeClr val="dk1"/>
                </a:solidFill>
              </a:rPr>
              <a:t> 最後，這個被提取出的『概念向量』會透過注意力機制，被重新注入回原始的指令中，形成一個被強化過的、更無歧義的最終指導。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透過上述步驟，我們強化了「偽裝」這個概念的語意。這份指令將被送入擴散模型，指導它進行創作。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d07d43ea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8d07d43ea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再來我們來看負責『空間控制』的CO模組。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這裡作者提出了一個與以往SOTA完全不同的思路。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過去的方法用的是In-painting (向內繪製)，它的邏輯是『改變物體來適應背景』。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而論文的方法用的是</a:t>
            </a:r>
            <a:r>
              <a:rPr lang="zh-TW" b="1">
                <a:solidFill>
                  <a:schemeClr val="dk1"/>
                </a:solidFill>
              </a:rPr>
              <a:t>Out-painting (向外繪製)</a:t>
            </a:r>
            <a:r>
              <a:rPr lang="zh-TW">
                <a:solidFill>
                  <a:schemeClr val="dk1"/>
                </a:solidFill>
              </a:rPr>
              <a:t>，它的邏輯是『創造背景來適應物體』，這給了模型更大的創作自由度和更好的效果。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而實現這一切的關鍵，我們需要這張Control image C作為ControlNet的輸入，它的生成流程如下：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 b="1">
                <a:solidFill>
                  <a:schemeClr val="dk1"/>
                </a:solidFill>
              </a:rPr>
              <a:t>首先，</a:t>
            </a:r>
            <a:r>
              <a:rPr lang="zh-TW">
                <a:solidFill>
                  <a:schemeClr val="dk1"/>
                </a:solidFill>
              </a:rPr>
              <a:t>在前景物體區域，系統會利用物體的遮罩 (Mask)，像素值被設定為前景物體本身的顏色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在背景區域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訓練時 (Training): 背景被填上一個固定的灰色。這讓模型專注於學習「如何在物體周圍生成紋理」這個基本能力。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zh-TW">
                <a:solidFill>
                  <a:schemeClr val="dk1"/>
                </a:solidFill>
              </a:rPr>
              <a:t>推論時 (Inference): 背景被填上前景物體的平均顏色。這就等於給了模型一個非常強的初始暗示，極大地降低了模型生成協調背景的難度。這就是他們在實驗部分提到的 "+BG" (Background Priming) 策略。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最終產出的這張Control image C被輸入到 ControlNet 的編碼器中。ControlNet 會從中提取出物體的輪廓、位置、顏色等空間結構資訊。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前面 RE 模組產生的「強化指令 τ_c」被輸入到 </a:t>
            </a:r>
            <a:r>
              <a:rPr lang="zh-TW" b="1">
                <a:solidFill>
                  <a:schemeClr val="dk1"/>
                </a:solidFill>
              </a:rPr>
              <a:t>Stable Diffusion 的 UNet</a:t>
            </a:r>
            <a:r>
              <a:rPr lang="zh-TW">
                <a:solidFill>
                  <a:schemeClr val="dk1"/>
                </a:solidFill>
              </a:rPr>
              <a:t> 中，作為語意指導。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zh-TW">
                <a:solidFill>
                  <a:schemeClr val="dk1"/>
                </a:solidFill>
              </a:rPr>
              <a:t>兩者結合，Stable Diffusion 就會在 ControlNet 的嚴格空間約束下，以及 RE 模組的清晰語意指導下，一步步地從噪聲中生成出最終的偽裝影像。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29175" y="756375"/>
            <a:ext cx="8889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500" b="1"/>
              <a:t>Camouflage Anything: Learning to Hide using</a:t>
            </a:r>
            <a:endParaRPr sz="25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500" b="1"/>
              <a:t>Controlled Out-painting and Representation Engineering</a:t>
            </a:r>
            <a:endParaRPr sz="2500" b="1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9625" y="2971050"/>
            <a:ext cx="7688100" cy="141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000000"/>
                </a:solidFill>
              </a:rPr>
              <a:t>Biplab Das, Viswanath Gopalakrishnan</a:t>
            </a:r>
            <a:endParaRPr sz="16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000000"/>
                </a:solidFill>
              </a:rPr>
              <a:t>IIIT Bangalore</a:t>
            </a:r>
            <a:endParaRPr sz="16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00000"/>
                </a:solidFill>
              </a:rPr>
              <a:t>CVPR 2025</a:t>
            </a:r>
            <a:endParaRPr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Method</a:t>
            </a:r>
            <a:endParaRPr b="1"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925" y="1727100"/>
            <a:ext cx="6826138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Representation enhancement (RE): semantic control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Controlled out-painting (CO): spatial control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  <p:pic>
        <p:nvPicPr>
          <p:cNvPr id="140" name="Google Shape;140;p22" title="IMG_339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75" y="3747675"/>
            <a:ext cx="1158924" cy="7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Method</a:t>
            </a:r>
            <a:endParaRPr b="1"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CamOT</a:t>
            </a:r>
            <a:endParaRPr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zh-TW" sz="1700">
                <a:solidFill>
                  <a:schemeClr val="dk1"/>
                </a:solidFill>
              </a:rPr>
              <a:t>CamOT measures the </a:t>
            </a:r>
            <a:r>
              <a:rPr lang="zh-TW" sz="1700" b="1">
                <a:solidFill>
                  <a:schemeClr val="dk1"/>
                </a:solidFill>
              </a:rPr>
              <a:t>distance between the feature distributions of the foreground and the background</a:t>
            </a:r>
            <a:endParaRPr sz="1700" b="1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zh-TW" sz="1700">
                <a:solidFill>
                  <a:schemeClr val="dk1"/>
                </a:solidFill>
              </a:rPr>
              <a:t>Calculation process</a:t>
            </a:r>
            <a:endParaRPr sz="1700"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zh-TW">
                <a:solidFill>
                  <a:schemeClr val="dk1"/>
                </a:solidFill>
              </a:rPr>
              <a:t>Feature Extraction (DinoV2)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zh-TW">
                <a:solidFill>
                  <a:schemeClr val="dk1"/>
                </a:solidFill>
              </a:rPr>
              <a:t>Distribution Modeling (GMM)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zh-TW">
                <a:solidFill>
                  <a:schemeClr val="dk1"/>
                </a:solidFill>
              </a:rPr>
              <a:t>Distance Calculation (Wasserstein Distance)</a:t>
            </a:r>
            <a:endParaRPr>
              <a:solidFill>
                <a:schemeClr val="dk1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zh-TW">
                <a:solidFill>
                  <a:schemeClr val="dk1"/>
                </a:solidFill>
              </a:rPr>
              <a:t>A smaller distance means a better camouflage effect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738" y="3395950"/>
            <a:ext cx="4102526" cy="166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Experiments</a:t>
            </a:r>
            <a:endParaRPr b="1"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374" y="82550"/>
            <a:ext cx="5974851" cy="255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3313" y="2720727"/>
            <a:ext cx="6301126" cy="2422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>
            <a:off x="8097325" y="46225"/>
            <a:ext cx="903900" cy="262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4"/>
          <p:cNvSpPr/>
          <p:nvPr/>
        </p:nvSpPr>
        <p:spPr>
          <a:xfrm>
            <a:off x="3578675" y="4912175"/>
            <a:ext cx="5422500" cy="163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Comparison results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Ablative study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Experiments</a:t>
            </a:r>
            <a:endParaRPr b="1"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275" y="342150"/>
            <a:ext cx="5992374" cy="462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/>
          <p:nvPr/>
        </p:nvSpPr>
        <p:spPr>
          <a:xfrm>
            <a:off x="7391452" y="342150"/>
            <a:ext cx="1230300" cy="2046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BiRefNet + LoRA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Experiments</a:t>
            </a:r>
            <a:endParaRPr b="1"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850" y="623413"/>
            <a:ext cx="6398152" cy="42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/>
          <p:nvPr/>
        </p:nvSpPr>
        <p:spPr>
          <a:xfrm>
            <a:off x="5054425" y="682325"/>
            <a:ext cx="869700" cy="2046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6"/>
          <p:cNvSpPr/>
          <p:nvPr/>
        </p:nvSpPr>
        <p:spPr>
          <a:xfrm>
            <a:off x="8200348" y="682325"/>
            <a:ext cx="869700" cy="2046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Conclusion</a:t>
            </a:r>
            <a:endParaRPr b="1"/>
          </a:p>
        </p:txBody>
      </p:sp>
      <p:sp>
        <p:nvSpPr>
          <p:cNvPr id="184" name="Google Shape;18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00"/>
                </a:solidFill>
              </a:rPr>
              <a:t>This work makes 3 key contribution to camouflaged image generation and visual understanding: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Apply </a:t>
            </a:r>
            <a:r>
              <a:rPr lang="zh-TW" b="1">
                <a:solidFill>
                  <a:schemeClr val="accent1"/>
                </a:solidFill>
              </a:rPr>
              <a:t>Controlled Out-painting and Representation Engineering (CO+RE)</a:t>
            </a:r>
            <a:r>
              <a:rPr lang="zh-TW">
                <a:solidFill>
                  <a:schemeClr val="accent1"/>
                </a:solidFill>
              </a:rPr>
              <a:t> </a:t>
            </a:r>
            <a:r>
              <a:rPr lang="zh-TW">
                <a:solidFill>
                  <a:srgbClr val="000000"/>
                </a:solidFill>
              </a:rPr>
              <a:t>to create realistic camouflaged images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Introduce</a:t>
            </a:r>
            <a:r>
              <a:rPr lang="zh-TW" b="1">
                <a:solidFill>
                  <a:srgbClr val="000000"/>
                </a:solidFill>
              </a:rPr>
              <a:t> </a:t>
            </a:r>
            <a:r>
              <a:rPr lang="zh-TW" b="1">
                <a:solidFill>
                  <a:schemeClr val="accent1"/>
                </a:solidFill>
              </a:rPr>
              <a:t>CamOT, an innovative evaluation metric</a:t>
            </a:r>
            <a:r>
              <a:rPr lang="zh-TW">
                <a:solidFill>
                  <a:srgbClr val="000000"/>
                </a:solidFill>
              </a:rPr>
              <a:t> addressing the limitations of traditional metrics like FID and KID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Through LoRA-based fine-tuning of the robust BiRefNet baseline, it </a:t>
            </a:r>
            <a:r>
              <a:rPr lang="zh-TW" b="1">
                <a:solidFill>
                  <a:schemeClr val="accent1"/>
                </a:solidFill>
              </a:rPr>
              <a:t>enhance the segmentation quality for generic camouflaged objects across diverse scenarios.</a:t>
            </a:r>
            <a:endParaRPr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Thank you</a:t>
            </a:r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Background</a:t>
            </a:r>
            <a:endParaRPr b="1"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698" y="1017725"/>
            <a:ext cx="255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Camouflage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65758"/>
            <a:ext cx="3902825" cy="124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891625"/>
            <a:ext cx="3915060" cy="124695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378950" y="1030913"/>
            <a:ext cx="464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Camouflaged Object Segmentation (COS)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1608" y="1996972"/>
            <a:ext cx="4406196" cy="243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Motivation</a:t>
            </a:r>
            <a:endParaRPr b="1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00"/>
                </a:solidFill>
              </a:rPr>
              <a:t>SOTA (LAKE-RED) ’s bottleneck: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Missing texture details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Object remains salient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Distorted background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863" y="2770200"/>
            <a:ext cx="6196275" cy="21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Motivation</a:t>
            </a:r>
            <a:endParaRPr b="1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00"/>
                </a:solidFill>
              </a:rPr>
              <a:t>Traditional metrics (FID, KID) are fundamentally unsuitable for evaluation camouflage tasks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A better-camouflaged image gets a worse score (higher FID/KID value)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825" y="2359000"/>
            <a:ext cx="6082350" cy="24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3221200" y="2571750"/>
            <a:ext cx="1278000" cy="43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FID/KID: high</a:t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6096025" y="2571750"/>
            <a:ext cx="1278000" cy="43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FID/KID: low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39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Problem</a:t>
            </a:r>
            <a:endParaRPr b="1"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4496806" y="445025"/>
            <a:ext cx="433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Solution</a:t>
            </a:r>
            <a:endParaRPr b="1"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4496800" y="1017725"/>
            <a:ext cx="433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A novel framework (CO+RE)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A more reasonable metric (CamOT)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Proving generated data value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8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Insufficient datasets &amp; generation quality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Flawed evaluation metric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Related work</a:t>
            </a:r>
            <a:endParaRPr b="1"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Controlling image diffusion models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zh-TW">
                <a:solidFill>
                  <a:srgbClr val="000000"/>
                </a:solidFill>
              </a:rPr>
              <a:t>ControlNet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Synthetic dataset for camouflaged generation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zh-TW">
                <a:solidFill>
                  <a:srgbClr val="000000"/>
                </a:solidFill>
              </a:rPr>
              <a:t>Copy-paste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zh-TW">
                <a:solidFill>
                  <a:srgbClr val="000000"/>
                </a:solidFill>
              </a:rPr>
              <a:t>GAN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zh-TW">
                <a:solidFill>
                  <a:srgbClr val="000000"/>
                </a:solidFill>
              </a:rPr>
              <a:t>Diffusion: LAKE-RED(SOTA)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Representation engineering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Method</a:t>
            </a:r>
            <a:endParaRPr b="1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925" y="1727100"/>
            <a:ext cx="6826138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chemeClr val="dk1"/>
                </a:solidFill>
              </a:rPr>
              <a:t>Representation enhancement (RE): semantic control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>
                <a:solidFill>
                  <a:srgbClr val="000000"/>
                </a:solidFill>
              </a:rPr>
              <a:t>Controlled out-painting (CO): spatial control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  <p:pic>
        <p:nvPicPr>
          <p:cNvPr id="109" name="Google Shape;109;p19" title="IMG_339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75" y="3747675"/>
            <a:ext cx="1158924" cy="7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Method</a:t>
            </a:r>
            <a:endParaRPr b="1"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 b="1">
                <a:solidFill>
                  <a:srgbClr val="000000"/>
                </a:solidFill>
              </a:rPr>
              <a:t>Representation enhancement (RE): semantic control</a:t>
            </a:r>
            <a:endParaRPr b="1"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zh-TW" sz="1700">
                <a:solidFill>
                  <a:srgbClr val="000000"/>
                </a:solidFill>
              </a:rPr>
              <a:t>Define Contrastive Prompts</a:t>
            </a:r>
            <a:endParaRPr sz="1700">
              <a:solidFill>
                <a:srgbClr val="000000"/>
              </a:solidFill>
            </a:endParaRPr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</a:pPr>
            <a:r>
              <a:rPr lang="zh-TW">
                <a:solidFill>
                  <a:schemeClr val="dk1"/>
                </a:solidFill>
              </a:rPr>
              <a:t>Source Prompt: Image of </a:t>
            </a:r>
            <a:r>
              <a:rPr lang="zh-TW" b="1">
                <a:solidFill>
                  <a:schemeClr val="dk1"/>
                </a:solidFill>
              </a:rPr>
              <a:t>a chamelon</a:t>
            </a:r>
            <a:r>
              <a:rPr lang="zh-TW">
                <a:solidFill>
                  <a:schemeClr val="dk1"/>
                </a:solidFill>
              </a:rPr>
              <a:t> camouflaged with background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zh-TW">
                <a:solidFill>
                  <a:schemeClr val="dk1"/>
                </a:solidFill>
              </a:rPr>
              <a:t>Null Prompt: Image of </a:t>
            </a:r>
            <a:r>
              <a:rPr lang="zh-TW" b="1">
                <a:solidFill>
                  <a:schemeClr val="dk1"/>
                </a:solidFill>
              </a:rPr>
              <a:t>an object</a:t>
            </a:r>
            <a:r>
              <a:rPr lang="zh-TW">
                <a:solidFill>
                  <a:schemeClr val="dk1"/>
                </a:solidFill>
              </a:rPr>
              <a:t> camouflaged with background</a:t>
            </a:r>
            <a:endParaRPr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zh-TW" sz="1700">
                <a:solidFill>
                  <a:srgbClr val="000000"/>
                </a:solidFill>
              </a:rPr>
              <a:t>Vectorize</a:t>
            </a:r>
            <a:endParaRPr sz="1700">
              <a:solidFill>
                <a:srgbClr val="000000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zh-TW">
                <a:solidFill>
                  <a:srgbClr val="000000"/>
                </a:solidFill>
              </a:rPr>
              <a:t>Convert both prompts into semantic vectors (r</a:t>
            </a:r>
            <a:r>
              <a:rPr lang="zh-TW" baseline="-25000">
                <a:solidFill>
                  <a:srgbClr val="000000"/>
                </a:solidFill>
              </a:rPr>
              <a:t>s</a:t>
            </a:r>
            <a:r>
              <a:rPr lang="zh-TW">
                <a:solidFill>
                  <a:srgbClr val="000000"/>
                </a:solidFill>
              </a:rPr>
              <a:t>,</a:t>
            </a:r>
            <a:r>
              <a:rPr lang="zh-TW">
                <a:solidFill>
                  <a:schemeClr val="dk1"/>
                </a:solidFill>
              </a:rPr>
              <a:t>r</a:t>
            </a:r>
            <a:r>
              <a:rPr lang="zh-TW" baseline="-25000">
                <a:solidFill>
                  <a:schemeClr val="dk1"/>
                </a:solidFill>
              </a:rPr>
              <a:t>ф</a:t>
            </a:r>
            <a:r>
              <a:rPr lang="zh-TW">
                <a:solidFill>
                  <a:srgbClr val="000000"/>
                </a:solidFill>
              </a:rPr>
              <a:t>) using CLIP</a:t>
            </a:r>
            <a:endParaRPr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zh-TW" sz="1700">
                <a:solidFill>
                  <a:srgbClr val="000000"/>
                </a:solidFill>
              </a:rPr>
              <a:t>Vector Subtraction </a:t>
            </a:r>
            <a:r>
              <a:rPr lang="zh-TW" sz="1700">
                <a:solidFill>
                  <a:schemeClr val="dk1"/>
                </a:solidFill>
              </a:rPr>
              <a:t>(r</a:t>
            </a:r>
            <a:r>
              <a:rPr lang="zh-TW" sz="1700" baseline="-25000">
                <a:solidFill>
                  <a:schemeClr val="dk1"/>
                </a:solidFill>
              </a:rPr>
              <a:t>ф-s</a:t>
            </a:r>
            <a:r>
              <a:rPr lang="zh-TW" sz="1700">
                <a:solidFill>
                  <a:schemeClr val="dk1"/>
                </a:solidFill>
              </a:rPr>
              <a:t>)</a:t>
            </a:r>
            <a:endParaRPr sz="1700"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zh-TW" sz="1700">
                <a:solidFill>
                  <a:srgbClr val="000000"/>
                </a:solidFill>
              </a:rPr>
              <a:t>Reinforce Instruction (r)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  <p:grpSp>
        <p:nvGrpSpPr>
          <p:cNvPr id="117" name="Google Shape;117;p20"/>
          <p:cNvGrpSpPr/>
          <p:nvPr/>
        </p:nvGrpSpPr>
        <p:grpSpPr>
          <a:xfrm>
            <a:off x="4082130" y="2856793"/>
            <a:ext cx="4461564" cy="2286701"/>
            <a:chOff x="874825" y="1498400"/>
            <a:chExt cx="6826138" cy="3498624"/>
          </a:xfrm>
        </p:grpSpPr>
        <p:pic>
          <p:nvPicPr>
            <p:cNvPr id="118" name="Google Shape;118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4825" y="1580625"/>
              <a:ext cx="6826138" cy="3416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20"/>
            <p:cNvSpPr/>
            <p:nvPr/>
          </p:nvSpPr>
          <p:spPr>
            <a:xfrm>
              <a:off x="1033500" y="1682100"/>
              <a:ext cx="1411200" cy="283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4850" tIns="54850" rIns="54850" bIns="54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9"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2217600" y="1498400"/>
              <a:ext cx="4204200" cy="95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54850" tIns="54850" rIns="54850" bIns="54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9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Method</a:t>
            </a:r>
            <a:endParaRPr b="1"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116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zh-TW" b="1">
                <a:solidFill>
                  <a:srgbClr val="000000"/>
                </a:solidFill>
              </a:rPr>
              <a:t>Controlled out-painting (CO): spatial control</a:t>
            </a:r>
            <a:endParaRPr b="1"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zh-TW" sz="1700">
                <a:solidFill>
                  <a:srgbClr val="000000"/>
                </a:solidFill>
              </a:rPr>
              <a:t>Control image C</a:t>
            </a:r>
            <a:endParaRPr sz="1700">
              <a:solidFill>
                <a:srgbClr val="000000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zh-TW">
                <a:solidFill>
                  <a:schemeClr val="dk1"/>
                </a:solidFill>
              </a:rPr>
              <a:t>Foreground area: use the original object's pixels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zh-TW">
                <a:solidFill>
                  <a:schemeClr val="dk1"/>
                </a:solidFill>
              </a:rPr>
              <a:t>Background area </a:t>
            </a:r>
            <a:endParaRPr>
              <a:solidFill>
                <a:schemeClr val="dk1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zh-TW">
                <a:solidFill>
                  <a:schemeClr val="dk1"/>
                </a:solidFill>
              </a:rPr>
              <a:t>During training: filled with a neutral gray color to learn texture generation</a:t>
            </a:r>
            <a:endParaRPr>
              <a:solidFill>
                <a:schemeClr val="dk1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zh-TW">
                <a:solidFill>
                  <a:schemeClr val="dk1"/>
                </a:solidFill>
              </a:rPr>
              <a:t>During inference: filled with the object's average color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grpSp>
        <p:nvGrpSpPr>
          <p:cNvPr id="128" name="Google Shape;128;p21"/>
          <p:cNvGrpSpPr/>
          <p:nvPr/>
        </p:nvGrpSpPr>
        <p:grpSpPr>
          <a:xfrm>
            <a:off x="3946827" y="2814828"/>
            <a:ext cx="4885474" cy="2108022"/>
            <a:chOff x="1158925" y="1547675"/>
            <a:chExt cx="6826148" cy="2945399"/>
          </a:xfrm>
        </p:grpSpPr>
        <p:pic>
          <p:nvPicPr>
            <p:cNvPr id="129" name="Google Shape;129;p21"/>
            <p:cNvPicPr preferRelativeResize="0"/>
            <p:nvPr/>
          </p:nvPicPr>
          <p:blipFill rotWithShape="1">
            <a:blip r:embed="rId3">
              <a:alphaModFix/>
            </a:blip>
            <a:srcRect b="55583"/>
            <a:stretch/>
          </p:blipFill>
          <p:spPr>
            <a:xfrm>
              <a:off x="1158925" y="1547675"/>
              <a:ext cx="6826148" cy="1517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21"/>
            <p:cNvPicPr preferRelativeResize="0"/>
            <p:nvPr/>
          </p:nvPicPr>
          <p:blipFill rotWithShape="1">
            <a:blip r:embed="rId3">
              <a:alphaModFix/>
            </a:blip>
            <a:srcRect r="77659" b="13785"/>
            <a:stretch/>
          </p:blipFill>
          <p:spPr>
            <a:xfrm>
              <a:off x="1158925" y="1547675"/>
              <a:ext cx="1524977" cy="2945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1" title="IMG_339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7200" y="3926175"/>
            <a:ext cx="83728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2763</Words>
  <Application>Microsoft Office PowerPoint</Application>
  <PresentationFormat>如螢幕大小 (16:9)</PresentationFormat>
  <Paragraphs>177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9" baseType="lpstr">
      <vt:lpstr>Roboto Mono</vt:lpstr>
      <vt:lpstr>Arial</vt:lpstr>
      <vt:lpstr>Simple Light</vt:lpstr>
      <vt:lpstr>Camouflage Anything: Learning to Hide using Controlled Out-painting and Representation Engineering</vt:lpstr>
      <vt:lpstr>Background</vt:lpstr>
      <vt:lpstr>Motivation</vt:lpstr>
      <vt:lpstr>Motivation</vt:lpstr>
      <vt:lpstr>Problem</vt:lpstr>
      <vt:lpstr>Related work</vt:lpstr>
      <vt:lpstr>Method</vt:lpstr>
      <vt:lpstr>Method</vt:lpstr>
      <vt:lpstr>Method</vt:lpstr>
      <vt:lpstr>Method</vt:lpstr>
      <vt:lpstr>Method</vt:lpstr>
      <vt:lpstr>Experiments</vt:lpstr>
      <vt:lpstr>Experiments</vt:lpstr>
      <vt:lpstr>Experiments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Camouflage Anything: Learning to Hide using Controlled Out-painting and Representation Engineering</dc:title>
  <cp:lastModifiedBy>CatMoon</cp:lastModifiedBy>
  <cp:revision>1</cp:revision>
  <dcterms:modified xsi:type="dcterms:W3CDTF">2025-10-01T08:16:05Z</dcterms:modified>
</cp:coreProperties>
</file>