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70" r:id="rId4"/>
    <p:sldId id="285" r:id="rId5"/>
    <p:sldId id="286" r:id="rId6"/>
    <p:sldId id="288" r:id="rId7"/>
    <p:sldId id="289" r:id="rId8"/>
    <p:sldId id="290" r:id="rId9"/>
    <p:sldId id="271" r:id="rId10"/>
    <p:sldId id="268" r:id="rId11"/>
    <p:sldId id="259" r:id="rId12"/>
    <p:sldId id="261" r:id="rId13"/>
    <p:sldId id="273" r:id="rId14"/>
    <p:sldId id="274" r:id="rId15"/>
    <p:sldId id="295" r:id="rId16"/>
    <p:sldId id="291" r:id="rId17"/>
    <p:sldId id="296" r:id="rId18"/>
    <p:sldId id="293" r:id="rId19"/>
    <p:sldId id="294" r:id="rId20"/>
    <p:sldId id="263" r:id="rId21"/>
    <p:sldId id="278" r:id="rId22"/>
    <p:sldId id="281" r:id="rId23"/>
    <p:sldId id="279" r:id="rId24"/>
    <p:sldId id="284" r:id="rId25"/>
    <p:sldId id="283" r:id="rId26"/>
    <p:sldId id="264" r:id="rId27"/>
    <p:sldId id="277" r:id="rId28"/>
    <p:sldId id="275" r:id="rId29"/>
    <p:sldId id="276" r:id="rId30"/>
    <p:sldId id="297" r:id="rId3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61"/>
    <a:srgbClr val="FFFFCC"/>
    <a:srgbClr val="E7FFE7"/>
    <a:srgbClr val="DDEEFF"/>
    <a:srgbClr val="FF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97" autoAdjust="0"/>
    <p:restoredTop sz="68689" autoAdjust="0"/>
  </p:normalViewPr>
  <p:slideViewPr>
    <p:cSldViewPr snapToGrid="0" snapToObjects="1">
      <p:cViewPr varScale="1">
        <p:scale>
          <a:sx n="76" d="100"/>
          <a:sy n="76" d="100"/>
        </p:scale>
        <p:origin x="2112"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FFD9F3-5BD4-4F13-BFFC-C6C86D5A9268}" type="datetimeFigureOut">
              <a:rPr lang="zh-TW" altLang="en-US" smtClean="0"/>
              <a:t>2025/10/8</a:t>
            </a:fld>
            <a:endParaRPr lang="zh-TW"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TW"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40C65-0F0F-4D25-AC09-64517233FE9A}" type="slidenum">
              <a:rPr lang="zh-TW" altLang="en-US" smtClean="0"/>
              <a:t>‹#›</a:t>
            </a:fld>
            <a:endParaRPr lang="zh-TW" altLang="en-US"/>
          </a:p>
        </p:txBody>
      </p:sp>
    </p:spTree>
    <p:extLst>
      <p:ext uri="{BB962C8B-B14F-4D97-AF65-F5344CB8AC3E}">
        <p14:creationId xmlns:p14="http://schemas.microsoft.com/office/powerpoint/2010/main" val="3870707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a:t>Hello everyone, I am Huang </a:t>
            </a:r>
            <a:r>
              <a:rPr lang="en-US" altLang="zh-TW" dirty="0" err="1"/>
              <a:t>Huiguang</a:t>
            </a:r>
            <a:r>
              <a:rPr lang="en-US" altLang="zh-TW" dirty="0"/>
              <a:t> from National Cheng Kung University.</a:t>
            </a:r>
          </a:p>
          <a:p>
            <a:r>
              <a:rPr lang="en-US" altLang="zh-TW" dirty="0"/>
              <a:t>Our work is View-Independent Wire Art Modeling via Manifold Fitting</a:t>
            </a:r>
          </a:p>
          <a:p>
            <a:endParaRPr lang="zh-TW"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1</a:t>
            </a:fld>
            <a:endParaRPr lang="zh-TW" altLang="en-US"/>
          </a:p>
        </p:txBody>
      </p:sp>
    </p:spTree>
    <p:extLst>
      <p:ext uri="{BB962C8B-B14F-4D97-AF65-F5344CB8AC3E}">
        <p14:creationId xmlns:p14="http://schemas.microsoft.com/office/powerpoint/2010/main" val="327647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a:t>This is the challenge of this work</a:t>
            </a:r>
            <a:endParaRPr lang="zh-TW"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10</a:t>
            </a:fld>
            <a:endParaRPr lang="zh-TW" altLang="en-US"/>
          </a:p>
        </p:txBody>
      </p:sp>
    </p:spTree>
    <p:extLst>
      <p:ext uri="{BB962C8B-B14F-4D97-AF65-F5344CB8AC3E}">
        <p14:creationId xmlns:p14="http://schemas.microsoft.com/office/powerpoint/2010/main" val="2928828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TW" dirty="0"/>
          </a:p>
          <a:p>
            <a:r>
              <a:rPr lang="en-US" altLang="zh-TW" dirty="0"/>
              <a:t>We want a method that strikes a balance: </a:t>
            </a:r>
            <a:r>
              <a:rPr lang="en-US" altLang="zh-CN" dirty="0"/>
              <a:t>It should be simple and abstract — but still look consistent from different views.</a:t>
            </a:r>
          </a:p>
          <a:p>
            <a:endParaRPr lang="en-US" altLang="zh-CN" dirty="0"/>
          </a:p>
          <a:p>
            <a:r>
              <a:rPr lang="en-US" altLang="zh-TW" dirty="0"/>
              <a:t>The </a:t>
            </a:r>
            <a:r>
              <a:rPr lang="en-US" altLang="zh-CN" dirty="0"/>
              <a:t>left one is wireroom’s result, </a:t>
            </a:r>
            <a:r>
              <a:rPr lang="en-US" altLang="zh-CN" dirty="0" err="1"/>
              <a:t>xxxxxx</a:t>
            </a:r>
            <a:r>
              <a:rPr lang="en-US" altLang="zh-CN" dirty="0"/>
              <a:t> </a:t>
            </a:r>
            <a:r>
              <a:rPr lang="zh-CN" altLang="en-US" dirty="0"/>
              <a:t>， </a:t>
            </a:r>
            <a:r>
              <a:rPr lang="en-US" altLang="zh-CN" dirty="0"/>
              <a:t>you can hardly recognize that this is a rabbit from the front.</a:t>
            </a:r>
          </a:p>
          <a:p>
            <a:r>
              <a:rPr lang="en-US" altLang="zh-TW" dirty="0"/>
              <a:t>And the right one is 3Doodle’s</a:t>
            </a:r>
            <a:r>
              <a:rPr lang="zh-CN" altLang="en-US" dirty="0"/>
              <a:t> </a:t>
            </a:r>
            <a:r>
              <a:rPr lang="en-US" altLang="zh-CN" dirty="0"/>
              <a:t>result,</a:t>
            </a:r>
            <a:r>
              <a:rPr lang="zh-CN" altLang="en-US" dirty="0"/>
              <a:t> </a:t>
            </a:r>
            <a:r>
              <a:rPr lang="en-US" altLang="zh-CN" dirty="0" err="1"/>
              <a:t>xxxxxx</a:t>
            </a:r>
            <a:endParaRPr lang="en-US" altLang="zh-TW" dirty="0"/>
          </a:p>
          <a:p>
            <a:endParaRPr lang="en-US" altLang="zh-CN" dirty="0"/>
          </a:p>
          <a:p>
            <a:r>
              <a:rPr lang="en-US" altLang="zh-CN" dirty="0"/>
              <a:t>And the middle one is our result, simple and view-</a:t>
            </a:r>
            <a:r>
              <a:rPr lang="en-US" altLang="zh-CN" dirty="0" err="1"/>
              <a:t>independet</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11</a:t>
            </a:fld>
            <a:endParaRPr lang="zh-TW" altLang="en-US"/>
          </a:p>
        </p:txBody>
      </p:sp>
    </p:spTree>
    <p:extLst>
      <p:ext uri="{BB962C8B-B14F-4D97-AF65-F5344CB8AC3E}">
        <p14:creationId xmlns:p14="http://schemas.microsoft.com/office/powerpoint/2010/main" val="2010387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 me give you a simple overview of our pipeline.</a:t>
            </a:r>
          </a:p>
          <a:p>
            <a:endParaRPr lang="en-US" altLang="zh-CN" dirty="0"/>
          </a:p>
          <a:p>
            <a:r>
              <a:rPr lang="en-US" altLang="zh-CN" dirty="0"/>
              <a:t>Our work mainly consists of three parts: the </a:t>
            </a:r>
            <a:r>
              <a:rPr lang="en-US" altLang="zh-CN" b="1" dirty="0"/>
              <a:t>template</a:t>
            </a:r>
            <a:r>
              <a:rPr lang="en-US" altLang="zh-CN" dirty="0"/>
              <a:t>, the </a:t>
            </a:r>
            <a:r>
              <a:rPr lang="en-US" altLang="zh-CN" b="1" dirty="0"/>
              <a:t>optimization</a:t>
            </a:r>
            <a:r>
              <a:rPr lang="en-US" altLang="zh-CN" dirty="0"/>
              <a:t>, and the </a:t>
            </a:r>
            <a:r>
              <a:rPr lang="en-US" altLang="zh-CN" b="1" dirty="0"/>
              <a:t>post-processing</a:t>
            </a:r>
            <a:r>
              <a:rPr lang="en-US" altLang="zh-CN" dirty="0"/>
              <a:t>.</a:t>
            </a:r>
          </a:p>
          <a:p>
            <a:endParaRPr lang="en-US" altLang="zh-CN" dirty="0"/>
          </a:p>
          <a:p>
            <a:r>
              <a:rPr lang="en-US" altLang="zh-CN" dirty="0"/>
              <a:t>we start with a predefined wire template, represented by Coons patches.</a:t>
            </a:r>
          </a:p>
          <a:p>
            <a:endParaRPr lang="en-US" altLang="zh-CN" dirty="0"/>
          </a:p>
          <a:p>
            <a:r>
              <a:rPr lang="en-US" altLang="zh-CN" dirty="0"/>
              <a:t>Then we fit this template to the input point cloud by minimizing the energy functions. </a:t>
            </a:r>
          </a:p>
          <a:p>
            <a:endParaRPr lang="en-US" altLang="zh-CN" dirty="0"/>
          </a:p>
          <a:p>
            <a:r>
              <a:rPr lang="en-US" altLang="zh-CN" dirty="0"/>
              <a:t>Finally, we remove unnecessary wires, keeping only the ones that truly contribute to the shape. Then we can get the final result</a:t>
            </a:r>
          </a:p>
          <a:p>
            <a:endParaRPr lang="zh-TW"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12</a:t>
            </a:fld>
            <a:endParaRPr lang="zh-TW" altLang="en-US"/>
          </a:p>
        </p:txBody>
      </p:sp>
    </p:spTree>
    <p:extLst>
      <p:ext uri="{BB962C8B-B14F-4D97-AF65-F5344CB8AC3E}">
        <p14:creationId xmlns:p14="http://schemas.microsoft.com/office/powerpoint/2010/main" val="4093722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of all, Let me talk about/describe the template we use</a:t>
            </a:r>
          </a:p>
          <a:p>
            <a:endParaRPr lang="en-US" altLang="zh-CN" dirty="0"/>
          </a:p>
          <a:p>
            <a:r>
              <a:rPr lang="en-US" altLang="zh-CN" dirty="0"/>
              <a:t>We started with a simple observation. Four control points are enough to abstract a </a:t>
            </a:r>
            <a:r>
              <a:rPr lang="en-US" altLang="zh-CN" dirty="0" err="1"/>
              <a:t>Bézier</a:t>
            </a:r>
            <a:r>
              <a:rPr lang="en-US" altLang="zh-CN" dirty="0"/>
              <a:t> curve. And if four curves can describe one surface patch, then a collection of such patches should be able to capture a full 3D shape.</a:t>
            </a:r>
          </a:p>
          <a:p>
            <a:endParaRPr lang="en-US" altLang="zh-CN" dirty="0"/>
          </a:p>
          <a:p>
            <a:r>
              <a:rPr lang="en-US" altLang="zh-CN" dirty="0"/>
              <a:t>Based on this inspiration, we choose the Coons patch as our template surface. </a:t>
            </a:r>
          </a:p>
          <a:p>
            <a:endParaRPr lang="en-US" altLang="zh-CN" dirty="0"/>
          </a:p>
          <a:p>
            <a:r>
              <a:rPr lang="en-US" altLang="zh-CN" dirty="0"/>
              <a:t>~~It gives us a way to represent the geometry, which we can then optimize to fit the point cloud.~~</a:t>
            </a:r>
          </a:p>
        </p:txBody>
      </p:sp>
      <p:sp>
        <p:nvSpPr>
          <p:cNvPr id="4" name="灯片编号占位符 3"/>
          <p:cNvSpPr>
            <a:spLocks noGrp="1"/>
          </p:cNvSpPr>
          <p:nvPr>
            <p:ph type="sldNum" sz="quarter" idx="5"/>
          </p:nvPr>
        </p:nvSpPr>
        <p:spPr/>
        <p:txBody>
          <a:bodyPr/>
          <a:lstStyle/>
          <a:p>
            <a:fld id="{C8840C65-0F0F-4D25-AC09-64517233FE9A}" type="slidenum">
              <a:rPr lang="zh-TW" altLang="en-US" smtClean="0"/>
              <a:t>13</a:t>
            </a:fld>
            <a:endParaRPr lang="zh-TW" altLang="en-US"/>
          </a:p>
        </p:txBody>
      </p:sp>
    </p:spTree>
    <p:extLst>
      <p:ext uri="{BB962C8B-B14F-4D97-AF65-F5344CB8AC3E}">
        <p14:creationId xmlns:p14="http://schemas.microsoft.com/office/powerpoint/2010/main" val="1147428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a:t>
            </a:r>
            <a:r>
              <a:rPr lang="en-US" altLang="zh-CN" dirty="0"/>
              <a:t>template</a:t>
            </a:r>
            <a:r>
              <a:rPr lang="zh-CN" altLang="en-US" dirty="0"/>
              <a:t>需要换成能够看到面的，最右邊的圖應該換成沒有</a:t>
            </a:r>
            <a:r>
              <a:rPr lang="en-US" altLang="zh-CN" dirty="0"/>
              <a:t>post-processing</a:t>
            </a:r>
            <a:r>
              <a:rPr lang="zh-CN" altLang="en-US" dirty="0"/>
              <a:t>的樣子</a:t>
            </a:r>
            <a:endParaRPr lang="en-US" altLang="zh-CN" dirty="0"/>
          </a:p>
          <a:p>
            <a:endParaRPr lang="en-US" altLang="zh-TW" dirty="0"/>
          </a:p>
          <a:p>
            <a:r>
              <a:rPr lang="en-US" altLang="zh-TW" dirty="0"/>
              <a:t>So, a template will eventually fit the point cloud and get our wire art</a:t>
            </a:r>
            <a:endParaRPr lang="zh-TW"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14</a:t>
            </a:fld>
            <a:endParaRPr lang="zh-TW" altLang="en-US"/>
          </a:p>
        </p:txBody>
      </p:sp>
    </p:spTree>
    <p:extLst>
      <p:ext uri="{BB962C8B-B14F-4D97-AF65-F5344CB8AC3E}">
        <p14:creationId xmlns:p14="http://schemas.microsoft.com/office/powerpoint/2010/main" val="3286161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5B5CC-98BB-5D5F-ED83-3CD82AEE989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26686EE-3450-CD60-2EA7-995E7C2B290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4C3B303-F942-38A6-C05E-8655135FC3C1}"/>
              </a:ext>
            </a:extLst>
          </p:cNvPr>
          <p:cNvSpPr>
            <a:spLocks noGrp="1"/>
          </p:cNvSpPr>
          <p:nvPr>
            <p:ph type="body" idx="1"/>
          </p:nvPr>
        </p:nvSpPr>
        <p:spPr/>
        <p:txBody>
          <a:bodyPr/>
          <a:lstStyle/>
          <a:p>
            <a:endParaRPr lang="en-US" altLang="zh-CN" dirty="0"/>
          </a:p>
          <a:p>
            <a:r>
              <a:rPr lang="en-US" altLang="zh-CN" dirty="0"/>
              <a:t>Next, let’s see how we optimize the template.</a:t>
            </a:r>
          </a:p>
          <a:p>
            <a:endParaRPr lang="en-US" altLang="zh-CN" dirty="0"/>
          </a:p>
          <a:p>
            <a:r>
              <a:rPr lang="en-US" altLang="zh-CN" dirty="0"/>
              <a:t>In the experiment, we found that directly optimizing all parameters of the template at once is unstable. </a:t>
            </a:r>
          </a:p>
          <a:p>
            <a:endParaRPr lang="en-US" altLang="zh-CN" dirty="0"/>
          </a:p>
          <a:p>
            <a:r>
              <a:rPr lang="en-US" altLang="zh-CN" dirty="0"/>
              <a:t>It often gets stuck in local minima. </a:t>
            </a:r>
          </a:p>
          <a:p>
            <a:endParaRPr lang="en-US" altLang="zh-CN" dirty="0"/>
          </a:p>
        </p:txBody>
      </p:sp>
      <p:sp>
        <p:nvSpPr>
          <p:cNvPr id="4" name="灯片编号占位符 3">
            <a:extLst>
              <a:ext uri="{FF2B5EF4-FFF2-40B4-BE49-F238E27FC236}">
                <a16:creationId xmlns:a16="http://schemas.microsoft.com/office/drawing/2014/main" id="{DAB6B284-AA08-9D76-2FAC-10CB05E6A789}"/>
              </a:ext>
            </a:extLst>
          </p:cNvPr>
          <p:cNvSpPr>
            <a:spLocks noGrp="1"/>
          </p:cNvSpPr>
          <p:nvPr>
            <p:ph type="sldNum" sz="quarter" idx="5"/>
          </p:nvPr>
        </p:nvSpPr>
        <p:spPr/>
        <p:txBody>
          <a:bodyPr/>
          <a:lstStyle/>
          <a:p>
            <a:fld id="{C8840C65-0F0F-4D25-AC09-64517233FE9A}" type="slidenum">
              <a:rPr lang="zh-TW" altLang="en-US" smtClean="0"/>
              <a:t>15</a:t>
            </a:fld>
            <a:endParaRPr lang="zh-TW" altLang="en-US"/>
          </a:p>
        </p:txBody>
      </p:sp>
    </p:spTree>
    <p:extLst>
      <p:ext uri="{BB962C8B-B14F-4D97-AF65-F5344CB8AC3E}">
        <p14:creationId xmlns:p14="http://schemas.microsoft.com/office/powerpoint/2010/main" val="3622387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24F20-B6B4-0862-DF29-3DE2A3AFBEA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2CEB2C3-FBFF-3594-E7A2-E5B1B3B0CC8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6572D1E-F0BD-1930-28D4-311943950AD6}"/>
              </a:ext>
            </a:extLst>
          </p:cNvPr>
          <p:cNvSpPr>
            <a:spLocks noGrp="1"/>
          </p:cNvSpPr>
          <p:nvPr>
            <p:ph type="body" idx="1"/>
          </p:nvPr>
        </p:nvSpPr>
        <p:spPr/>
        <p:txBody>
          <a:bodyPr/>
          <a:lstStyle/>
          <a:p>
            <a:endParaRPr lang="en-US" altLang="zh-CN" dirty="0"/>
          </a:p>
          <a:p>
            <a:r>
              <a:rPr lang="en-US" altLang="zh-CN" dirty="0"/>
              <a:t>Therefore, we use Coarse-to-Fine Optimization. </a:t>
            </a:r>
          </a:p>
          <a:p>
            <a:endParaRPr lang="en-US" altLang="zh-CN" dirty="0"/>
          </a:p>
          <a:p>
            <a:r>
              <a:rPr lang="en-US" altLang="zh-CN" dirty="0"/>
              <a:t>We have 3 stages, In each stage, we use different energy functions. To ensure stable optimization and detail refinement</a:t>
            </a:r>
          </a:p>
          <a:p>
            <a:endParaRPr lang="en-US" altLang="zh-CN" dirty="0"/>
          </a:p>
          <a:p>
            <a:r>
              <a:rPr lang="en-US" altLang="zh-CN" dirty="0"/>
              <a:t>In the paper we have a table that lists what energy function each stage uses</a:t>
            </a:r>
          </a:p>
        </p:txBody>
      </p:sp>
      <p:sp>
        <p:nvSpPr>
          <p:cNvPr id="4" name="灯片编号占位符 3">
            <a:extLst>
              <a:ext uri="{FF2B5EF4-FFF2-40B4-BE49-F238E27FC236}">
                <a16:creationId xmlns:a16="http://schemas.microsoft.com/office/drawing/2014/main" id="{D9076852-3CE8-6A1B-C708-BB18E0444787}"/>
              </a:ext>
            </a:extLst>
          </p:cNvPr>
          <p:cNvSpPr>
            <a:spLocks noGrp="1"/>
          </p:cNvSpPr>
          <p:nvPr>
            <p:ph type="sldNum" sz="quarter" idx="5"/>
          </p:nvPr>
        </p:nvSpPr>
        <p:spPr/>
        <p:txBody>
          <a:bodyPr/>
          <a:lstStyle/>
          <a:p>
            <a:fld id="{C8840C65-0F0F-4D25-AC09-64517233FE9A}" type="slidenum">
              <a:rPr lang="zh-TW" altLang="en-US" smtClean="0"/>
              <a:t>16</a:t>
            </a:fld>
            <a:endParaRPr lang="zh-TW" altLang="en-US"/>
          </a:p>
        </p:txBody>
      </p:sp>
    </p:spTree>
    <p:extLst>
      <p:ext uri="{BB962C8B-B14F-4D97-AF65-F5344CB8AC3E}">
        <p14:creationId xmlns:p14="http://schemas.microsoft.com/office/powerpoint/2010/main" val="301219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1526C-8F9B-B207-4BF5-3E04683C9A6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AEDE197-2CCA-3E82-E7F2-CC5A1811141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A41ABA-D137-8AB5-C313-744B117DF2BB}"/>
              </a:ext>
            </a:extLst>
          </p:cNvPr>
          <p:cNvSpPr>
            <a:spLocks noGrp="1"/>
          </p:cNvSpPr>
          <p:nvPr>
            <p:ph type="body" idx="1"/>
          </p:nvPr>
        </p:nvSpPr>
        <p:spPr/>
        <p:txBody>
          <a:bodyPr/>
          <a:lstStyle/>
          <a:p>
            <a:endParaRPr lang="en-US" altLang="zh-CN" dirty="0"/>
          </a:p>
          <a:p>
            <a:r>
              <a:rPr lang="en-US" altLang="zh-CN" dirty="0"/>
              <a:t>Moreover</a:t>
            </a:r>
            <a:r>
              <a:rPr lang="en-US" altLang="zh-TW" b="0" dirty="0"/>
              <a:t>, we propose a modality-specific weighting scheme </a:t>
            </a:r>
            <a:r>
              <a:rPr lang="en-US" altLang="zh-CN" dirty="0"/>
              <a:t>to guide the </a:t>
            </a:r>
            <a:r>
              <a:rPr lang="en-US" altLang="zh-CN" b="1" dirty="0"/>
              <a:t>coarse-to-fine optimization process</a:t>
            </a:r>
          </a:p>
          <a:p>
            <a:endParaRPr lang="en-US" altLang="zh-C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In simple terms, we assign </a:t>
            </a:r>
            <a:r>
              <a:rPr lang="en-US" altLang="zh-TW" b="1" dirty="0"/>
              <a:t>different weights to different points</a:t>
            </a:r>
            <a:r>
              <a:rPr lang="en-US" altLang="zh-TW" dirty="0"/>
              <a:t> depending on what kind of information we focus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We use </a:t>
            </a:r>
            <a:r>
              <a:rPr lang="en-US" altLang="zh-TW" b="1" dirty="0"/>
              <a:t>visual weights</a:t>
            </a:r>
            <a:r>
              <a:rPr lang="en-US" altLang="zh-TW" dirty="0"/>
              <a:t> for global alignment in the coarse stage,</a:t>
            </a:r>
            <a:br>
              <a:rPr lang="en-US" altLang="zh-TW" dirty="0"/>
            </a:br>
            <a:r>
              <a:rPr lang="en-US" altLang="zh-TW" dirty="0"/>
              <a:t>and </a:t>
            </a:r>
            <a:r>
              <a:rPr lang="en-US" altLang="zh-TW" b="1" dirty="0"/>
              <a:t>feature weights</a:t>
            </a:r>
            <a:r>
              <a:rPr lang="en-US" altLang="zh-TW" dirty="0"/>
              <a:t> for detailed refinement in the later stages.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So how to find the points we focus on?</a:t>
            </a:r>
          </a:p>
          <a:p>
            <a:endParaRPr lang="en-US" altLang="zh-CN" b="1" dirty="0"/>
          </a:p>
        </p:txBody>
      </p:sp>
      <p:sp>
        <p:nvSpPr>
          <p:cNvPr id="4" name="灯片编号占位符 3">
            <a:extLst>
              <a:ext uri="{FF2B5EF4-FFF2-40B4-BE49-F238E27FC236}">
                <a16:creationId xmlns:a16="http://schemas.microsoft.com/office/drawing/2014/main" id="{5712200D-9C80-CC9D-3208-CC31C52B0A5C}"/>
              </a:ext>
            </a:extLst>
          </p:cNvPr>
          <p:cNvSpPr>
            <a:spLocks noGrp="1"/>
          </p:cNvSpPr>
          <p:nvPr>
            <p:ph type="sldNum" sz="quarter" idx="5"/>
          </p:nvPr>
        </p:nvSpPr>
        <p:spPr/>
        <p:txBody>
          <a:bodyPr/>
          <a:lstStyle/>
          <a:p>
            <a:fld id="{C8840C65-0F0F-4D25-AC09-64517233FE9A}" type="slidenum">
              <a:rPr lang="zh-TW" altLang="en-US" smtClean="0"/>
              <a:t>17</a:t>
            </a:fld>
            <a:endParaRPr lang="zh-TW" altLang="en-US"/>
          </a:p>
        </p:txBody>
      </p:sp>
    </p:spTree>
    <p:extLst>
      <p:ext uri="{BB962C8B-B14F-4D97-AF65-F5344CB8AC3E}">
        <p14:creationId xmlns:p14="http://schemas.microsoft.com/office/powerpoint/2010/main" val="197775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1FE7A-4EAB-C5AB-4C42-39964BF6DF0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F94952-A6D6-7130-4B01-A355D0E9431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6ADF352-CCA1-45E1-6967-B103CEAAF951}"/>
              </a:ext>
            </a:extLst>
          </p:cNvPr>
          <p:cNvSpPr>
            <a:spLocks noGrp="1"/>
          </p:cNvSpPr>
          <p:nvPr>
            <p:ph type="body" idx="1"/>
          </p:nvPr>
        </p:nvSpPr>
        <p:spPr/>
        <p:txBody>
          <a:bodyPr/>
          <a:lstStyle/>
          <a:p>
            <a:r>
              <a:rPr lang="en-US" altLang="zh-TW" dirty="0"/>
              <a:t>For the </a:t>
            </a:r>
            <a:r>
              <a:rPr lang="en-US" altLang="zh-TW" b="1" dirty="0"/>
              <a:t>visual weights</a:t>
            </a:r>
            <a:r>
              <a:rPr lang="en-US" altLang="zh-TW" dirty="0"/>
              <a:t>, we calculate them using multi-view rendering.</a:t>
            </a:r>
            <a:br>
              <a:rPr lang="en-US" altLang="zh-TW" dirty="0"/>
            </a:br>
            <a:r>
              <a:rPr lang="en-US" altLang="zh-TW" dirty="0"/>
              <a:t>We first render the input </a:t>
            </a:r>
            <a:r>
              <a:rPr lang="en-US" altLang="zh-CN" dirty="0"/>
              <a:t>point cloud</a:t>
            </a:r>
            <a:r>
              <a:rPr lang="en-US" altLang="zh-TW" dirty="0"/>
              <a:t> from several different viewpoints using a differentiable renderer.</a:t>
            </a:r>
            <a:br>
              <a:rPr lang="en-US" altLang="zh-TW" dirty="0"/>
            </a:br>
            <a:r>
              <a:rPr lang="en-US" altLang="zh-TW" dirty="0"/>
              <a:t>Then, we extract the silhouettes from these rendered images,</a:t>
            </a:r>
            <a:br>
              <a:rPr lang="en-US" altLang="zh-TW" dirty="0"/>
            </a:br>
            <a:r>
              <a:rPr lang="en-US" altLang="zh-TW" dirty="0"/>
              <a:t>and compute the L2 </a:t>
            </a:r>
            <a:r>
              <a:rPr lang="en-US" altLang="zh-CN" dirty="0"/>
              <a:t>loss</a:t>
            </a:r>
            <a:r>
              <a:rPr lang="en-US" altLang="zh-TW" dirty="0"/>
              <a:t> between the rendered result and the silhouettes.</a:t>
            </a:r>
          </a:p>
          <a:p>
            <a:endParaRPr lang="en-US" altLang="zh-TW" sz="1200" kern="1200" dirty="0">
              <a:solidFill>
                <a:schemeClr val="tx1"/>
              </a:solidFill>
              <a:latin typeface="+mn-lt"/>
              <a:ea typeface="+mn-ea"/>
              <a:cs typeface="+mn-cs"/>
            </a:endParaRPr>
          </a:p>
          <a:p>
            <a:r>
              <a:rPr lang="en-US" altLang="zh-TW" dirty="0"/>
              <a:t>The gradient of this difference gives us a </a:t>
            </a:r>
            <a:r>
              <a:rPr lang="en-US" altLang="zh-TW" b="1" dirty="0"/>
              <a:t>saliency map</a:t>
            </a:r>
            <a:r>
              <a:rPr lang="en-US" altLang="zh-TW" dirty="0"/>
              <a:t>, We then use these saliency values as visual weights during the coarse optimization stage</a:t>
            </a:r>
            <a:endParaRPr lang="zh-TW" altLang="en-US" sz="1200" kern="1200" dirty="0">
              <a:solidFill>
                <a:schemeClr val="tx1"/>
              </a:solidFill>
              <a:latin typeface="+mn-lt"/>
              <a:ea typeface="+mn-ea"/>
              <a:cs typeface="+mn-cs"/>
            </a:endParaRPr>
          </a:p>
        </p:txBody>
      </p:sp>
      <p:sp>
        <p:nvSpPr>
          <p:cNvPr id="4" name="灯片编号占位符 3">
            <a:extLst>
              <a:ext uri="{FF2B5EF4-FFF2-40B4-BE49-F238E27FC236}">
                <a16:creationId xmlns:a16="http://schemas.microsoft.com/office/drawing/2014/main" id="{DA9262AA-20E5-45A9-0E43-F39CD44C2C34}"/>
              </a:ext>
            </a:extLst>
          </p:cNvPr>
          <p:cNvSpPr>
            <a:spLocks noGrp="1"/>
          </p:cNvSpPr>
          <p:nvPr>
            <p:ph type="sldNum" sz="quarter" idx="5"/>
          </p:nvPr>
        </p:nvSpPr>
        <p:spPr/>
        <p:txBody>
          <a:bodyPr/>
          <a:lstStyle/>
          <a:p>
            <a:fld id="{C8840C65-0F0F-4D25-AC09-64517233FE9A}" type="slidenum">
              <a:rPr lang="zh-TW" altLang="en-US" smtClean="0"/>
              <a:t>18</a:t>
            </a:fld>
            <a:endParaRPr lang="zh-TW" altLang="en-US"/>
          </a:p>
        </p:txBody>
      </p:sp>
    </p:spTree>
    <p:extLst>
      <p:ext uri="{BB962C8B-B14F-4D97-AF65-F5344CB8AC3E}">
        <p14:creationId xmlns:p14="http://schemas.microsoft.com/office/powerpoint/2010/main" val="133461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868A7-DC5F-1E22-060E-ED6BC95B9A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B6C153B-F2DC-250F-7F96-3754915720A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A461AE7-5FD1-0D50-549E-CA54BD7EDD74}"/>
              </a:ext>
            </a:extLst>
          </p:cNvPr>
          <p:cNvSpPr>
            <a:spLocks noGrp="1"/>
          </p:cNvSpPr>
          <p:nvPr>
            <p:ph type="body" idx="1"/>
          </p:nvPr>
        </p:nvSpPr>
        <p:spPr/>
        <p:txBody>
          <a:bodyPr/>
          <a:lstStyle/>
          <a:p>
            <a:r>
              <a:rPr lang="en-US" altLang="zh-TW" sz="3200" dirty="0"/>
              <a:t>And</a:t>
            </a:r>
            <a:r>
              <a:rPr lang="zh-CN" altLang="en-US" sz="3200" dirty="0"/>
              <a:t> </a:t>
            </a:r>
            <a:r>
              <a:rPr lang="en-US" altLang="zh-CN" sz="3200" dirty="0"/>
              <a:t>for feature weights,</a:t>
            </a:r>
            <a:endParaRPr lang="en-US" altLang="zh-TW" sz="3200" dirty="0"/>
          </a:p>
          <a:p>
            <a:endParaRPr lang="en-US" altLang="zh-TW" sz="3200" dirty="0"/>
          </a:p>
          <a:p>
            <a:r>
              <a:rPr lang="en-US" altLang="zh-TW" sz="3200" dirty="0"/>
              <a:t>We use a </a:t>
            </a:r>
            <a:r>
              <a:rPr lang="en-US" altLang="zh-TW" sz="3200" b="1" dirty="0"/>
              <a:t>pretrained feature extraction network</a:t>
            </a:r>
            <a:r>
              <a:rPr lang="en-US" altLang="zh-TW" sz="3200" dirty="0"/>
              <a:t> to extract geometric features from the point cloud.</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zh-TW" sz="3200" dirty="0"/>
            </a:br>
            <a:r>
              <a:rPr lang="en-US" altLang="zh-TW" sz="3200" dirty="0"/>
              <a:t>Then, based on these features, we perform </a:t>
            </a:r>
            <a:r>
              <a:rPr lang="en-US" altLang="zh-TW" sz="3200" b="1" dirty="0"/>
              <a:t>feature-based </a:t>
            </a:r>
            <a:r>
              <a:rPr lang="en-US" altLang="zh-TW" sz="3200" b="1" dirty="0" err="1"/>
              <a:t>downsampling</a:t>
            </a:r>
            <a:r>
              <a:rPr lang="en-US" altLang="zh-TW" sz="3200" dirty="0"/>
              <a:t> to generate the feature weights used in </a:t>
            </a:r>
            <a:r>
              <a:rPr lang="en-US" altLang="zh-CN" sz="3200" dirty="0"/>
              <a:t>Middle Stage</a:t>
            </a:r>
            <a:r>
              <a:rPr kumimoji="0" lang="zh-CN" altLang="en-US" sz="3200" b="0" kern="1200" dirty="0">
                <a:solidFill>
                  <a:schemeClr val="tx1"/>
                </a:solidFill>
                <a:latin typeface="+mn-lt"/>
                <a:ea typeface="+mn-ea"/>
                <a:cs typeface="+mn-cs"/>
              </a:rPr>
              <a:t> </a:t>
            </a:r>
            <a:r>
              <a:rPr kumimoji="1" lang="en-US" altLang="zh-CN" sz="3200" b="0" kern="1200" dirty="0">
                <a:solidFill>
                  <a:srgbClr val="616161"/>
                </a:solidFill>
                <a:latin typeface="Arial" panose="020B0604020202020204" pitchFamily="34" charset="0"/>
                <a:ea typeface="+mj-ea"/>
                <a:cs typeface="Arial" panose="020B0604020202020204" pitchFamily="34" charset="0"/>
              </a:rPr>
              <a:t>and fine stage</a:t>
            </a:r>
            <a:endParaRPr kumimoji="1" lang="zh-TW" altLang="en-US" sz="3200" b="0" kern="1200" dirty="0">
              <a:solidFill>
                <a:srgbClr val="616161"/>
              </a:solidFill>
              <a:latin typeface="Arial" panose="020B0604020202020204" pitchFamily="34" charset="0"/>
              <a:ea typeface="+mj-ea"/>
              <a:cs typeface="Arial" panose="020B0604020202020204" pitchFamily="34" charset="0"/>
            </a:endParaRPr>
          </a:p>
        </p:txBody>
      </p:sp>
      <p:sp>
        <p:nvSpPr>
          <p:cNvPr id="4" name="灯片编号占位符 3">
            <a:extLst>
              <a:ext uri="{FF2B5EF4-FFF2-40B4-BE49-F238E27FC236}">
                <a16:creationId xmlns:a16="http://schemas.microsoft.com/office/drawing/2014/main" id="{59CBB1FE-98CC-EE1D-54CE-387FECE34B84}"/>
              </a:ext>
            </a:extLst>
          </p:cNvPr>
          <p:cNvSpPr>
            <a:spLocks noGrp="1"/>
          </p:cNvSpPr>
          <p:nvPr>
            <p:ph type="sldNum" sz="quarter" idx="5"/>
          </p:nvPr>
        </p:nvSpPr>
        <p:spPr/>
        <p:txBody>
          <a:bodyPr/>
          <a:lstStyle/>
          <a:p>
            <a:fld id="{C8840C65-0F0F-4D25-AC09-64517233FE9A}" type="slidenum">
              <a:rPr lang="zh-TW" altLang="en-US" smtClean="0"/>
              <a:t>19</a:t>
            </a:fld>
            <a:endParaRPr lang="zh-TW" altLang="en-US"/>
          </a:p>
        </p:txBody>
      </p:sp>
    </p:spTree>
    <p:extLst>
      <p:ext uri="{BB962C8B-B14F-4D97-AF65-F5344CB8AC3E}">
        <p14:creationId xmlns:p14="http://schemas.microsoft.com/office/powerpoint/2010/main" val="354469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a:t>Let me begin with a brief introduction to </a:t>
            </a:r>
            <a:r>
              <a:rPr lang="en-US" altLang="zh-TW" i="1" dirty="0">
                <a:effectLst/>
              </a:rPr>
              <a:t>wire art</a:t>
            </a:r>
            <a:r>
              <a:rPr lang="en-US" altLang="zh-TW" dirty="0"/>
              <a:t>. / H</a:t>
            </a:r>
            <a:r>
              <a:rPr lang="en-US" altLang="zh-CN" dirty="0"/>
              <a:t>ere are some wire art pictures/examples</a:t>
            </a:r>
          </a:p>
          <a:p>
            <a:endParaRPr lang="en-US" altLang="zh-TW" dirty="0"/>
          </a:p>
          <a:p>
            <a:r>
              <a:rPr lang="en-US" altLang="zh-TW" dirty="0"/>
              <a:t>wire art is about turning 3D objects into lines. Artists usually use metal wires to build these shapes in real life. It’s abstract, simplified, but still very expressive.</a:t>
            </a:r>
          </a:p>
          <a:p>
            <a:endParaRPr lang="en-US" altLang="zh-TW" dirty="0"/>
          </a:p>
          <a:p>
            <a:r>
              <a:rPr lang="en-US" altLang="zh-TW" dirty="0"/>
              <a:t>It captures the essence of the object, while keeping a strong sense of 3D shape.</a:t>
            </a:r>
          </a:p>
          <a:p>
            <a:endParaRPr lang="zh-TW"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a:t>
            </a:fld>
            <a:endParaRPr lang="zh-TW" altLang="en-US"/>
          </a:p>
        </p:txBody>
      </p:sp>
    </p:spTree>
    <p:extLst>
      <p:ext uri="{BB962C8B-B14F-4D97-AF65-F5344CB8AC3E}">
        <p14:creationId xmlns:p14="http://schemas.microsoft.com/office/powerpoint/2010/main" val="2791680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describe our energy functions</a:t>
            </a:r>
          </a:p>
          <a:p>
            <a:endParaRPr lang="en-US" altLang="zh-TW" dirty="0"/>
          </a:p>
          <a:p>
            <a:r>
              <a:rPr lang="en-US" altLang="zh-CN" dirty="0"/>
              <a:t>Our total energy is made up of </a:t>
            </a:r>
            <a:r>
              <a:rPr lang="en-US" altLang="zh-CN" b="1" dirty="0"/>
              <a:t>three main parts</a:t>
            </a:r>
            <a:r>
              <a:rPr lang="en-US" altLang="zh-CN" dirty="0"/>
              <a:t> — the </a:t>
            </a:r>
            <a:r>
              <a:rPr lang="en-US" altLang="zh-CN" b="1" dirty="0"/>
              <a:t>geometric energy</a:t>
            </a:r>
            <a:r>
              <a:rPr lang="en-US" altLang="zh-CN" dirty="0"/>
              <a:t>, the </a:t>
            </a:r>
            <a:r>
              <a:rPr lang="en-US" altLang="zh-CN" b="1" dirty="0"/>
              <a:t>visual energy</a:t>
            </a:r>
            <a:r>
              <a:rPr lang="en-US" altLang="zh-CN" dirty="0"/>
              <a:t>, and the </a:t>
            </a:r>
            <a:r>
              <a:rPr lang="en-US" altLang="zh-CN" b="1" dirty="0"/>
              <a:t>aesthetic energy</a:t>
            </a:r>
            <a:r>
              <a:rPr lang="en-US" altLang="zh-CN" dirty="0"/>
              <a:t>.</a:t>
            </a:r>
            <a:endParaRPr lang="zh-TW"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20</a:t>
            </a:fld>
            <a:endParaRPr lang="zh-TW" altLang="en-US"/>
          </a:p>
        </p:txBody>
      </p:sp>
    </p:spTree>
    <p:extLst>
      <p:ext uri="{BB962C8B-B14F-4D97-AF65-F5344CB8AC3E}">
        <p14:creationId xmlns:p14="http://schemas.microsoft.com/office/powerpoint/2010/main" val="1032064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 has three components</a:t>
            </a:r>
          </a:p>
          <a:p>
            <a:endParaRPr lang="en-US" altLang="zh-TW" dirty="0"/>
          </a:p>
          <a:p>
            <a:r>
              <a:rPr lang="en-US" altLang="zh-CN" dirty="0"/>
              <a:t>Chamfer Energy, Normal Alignment Energy and Concavity Enhancement Energy</a:t>
            </a:r>
          </a:p>
          <a:p>
            <a:endParaRPr lang="en-US" altLang="zh-TW" dirty="0"/>
          </a:p>
          <a:p>
            <a:r>
              <a:rPr lang="en-US" altLang="zh-TW" dirty="0"/>
              <a:t>Ch: </a:t>
            </a:r>
            <a:r>
              <a:rPr lang="en-US" altLang="zh-CN" dirty="0"/>
              <a:t>encourages the surface to stay close to the input point cloud.</a:t>
            </a:r>
          </a:p>
          <a:p>
            <a:endParaRPr lang="en-US" altLang="zh-TW" dirty="0"/>
          </a:p>
          <a:p>
            <a:r>
              <a:rPr lang="en-US" altLang="zh-CN" b="1" dirty="0"/>
              <a:t>Normal Alignment Energy:</a:t>
            </a:r>
            <a:r>
              <a:rPr lang="en-US" altLang="zh-CN" dirty="0"/>
              <a:t> aligns the surface normal</a:t>
            </a:r>
          </a:p>
          <a:p>
            <a:endParaRPr lang="en-US" altLang="zh-TW" dirty="0"/>
          </a:p>
          <a:p>
            <a:r>
              <a:rPr lang="en-US" altLang="zh-CN" b="1" dirty="0"/>
              <a:t>Concavity Enhancement Energy:</a:t>
            </a:r>
            <a:r>
              <a:rPr lang="en-US" altLang="zh-CN" dirty="0"/>
              <a:t> helps the surface better fit hollow or concave regions</a:t>
            </a:r>
            <a:endParaRPr lang="en-US" altLang="zh-TW"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21</a:t>
            </a:fld>
            <a:endParaRPr lang="zh-TW" altLang="en-US"/>
          </a:p>
        </p:txBody>
      </p:sp>
    </p:spTree>
    <p:extLst>
      <p:ext uri="{BB962C8B-B14F-4D97-AF65-F5344CB8AC3E}">
        <p14:creationId xmlns:p14="http://schemas.microsoft.com/office/powerpoint/2010/main" val="2812089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render the target point cloud and current template from several different views</a:t>
            </a:r>
            <a:r>
              <a:rPr lang="zh-CN" altLang="en-US" dirty="0"/>
              <a:t>，</a:t>
            </a:r>
            <a:r>
              <a:rPr lang="en-US" altLang="zh-CN" dirty="0"/>
              <a:t>and apply a </a:t>
            </a:r>
            <a:r>
              <a:rPr lang="en-US" altLang="zh-CN" b="1" dirty="0"/>
              <a:t>Gaussian blur</a:t>
            </a:r>
            <a:endParaRPr lang="en-US" altLang="zh-CN" dirty="0"/>
          </a:p>
          <a:p>
            <a:br>
              <a:rPr lang="en-US" altLang="zh-CN" dirty="0"/>
            </a:br>
            <a:r>
              <a:rPr lang="en-US" altLang="zh-CN" dirty="0"/>
              <a:t>then compare the silhouettes between our current result and the target shape.</a:t>
            </a:r>
            <a:endParaRPr lang="zh-CN"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22</a:t>
            </a:fld>
            <a:endParaRPr lang="zh-TW" altLang="en-US"/>
          </a:p>
        </p:txBody>
      </p:sp>
    </p:spTree>
    <p:extLst>
      <p:ext uri="{BB962C8B-B14F-4D97-AF65-F5344CB8AC3E}">
        <p14:creationId xmlns:p14="http://schemas.microsoft.com/office/powerpoint/2010/main" val="2442077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we introduce the </a:t>
            </a:r>
            <a:r>
              <a:rPr lang="en-US" altLang="zh-CN" b="1" dirty="0"/>
              <a:t>aesthetic energy</a:t>
            </a:r>
            <a:r>
              <a:rPr lang="en-US" altLang="zh-CN" dirty="0"/>
              <a:t>,</a:t>
            </a:r>
          </a:p>
          <a:p>
            <a:endParaRPr lang="en-US" altLang="zh-CN" dirty="0"/>
          </a:p>
          <a:p>
            <a:r>
              <a:rPr lang="en-US" altLang="zh-CN" i="1" dirty="0"/>
              <a:t>It includes three parts:"</a:t>
            </a:r>
            <a:endParaRPr lang="en-US" altLang="zh-CN" dirty="0"/>
          </a:p>
          <a:p>
            <a:r>
              <a:rPr lang="en-US" altLang="zh-CN" b="1" dirty="0"/>
              <a:t>Flatness Energy:</a:t>
            </a:r>
            <a:r>
              <a:rPr lang="en-US" altLang="zh-CN" dirty="0"/>
              <a:t> </a:t>
            </a:r>
            <a:r>
              <a:rPr lang="en-US" altLang="zh-CN" i="0" dirty="0"/>
              <a:t>encourages the surface patches to stay flat</a:t>
            </a:r>
          </a:p>
          <a:p>
            <a:endParaRPr lang="en-US" altLang="zh-CN" i="0" dirty="0"/>
          </a:p>
          <a:p>
            <a:r>
              <a:rPr lang="en-US" altLang="zh-CN" b="1" i="0" dirty="0"/>
              <a:t>Symmetry Energy:</a:t>
            </a:r>
            <a:r>
              <a:rPr lang="en-US" altLang="zh-CN" i="0" dirty="0"/>
              <a:t> enforces symmetry when the object has symmetric geometry</a:t>
            </a:r>
          </a:p>
          <a:p>
            <a:endParaRPr lang="en-US" altLang="zh-CN" i="0" dirty="0"/>
          </a:p>
          <a:p>
            <a:r>
              <a:rPr lang="en-US" altLang="zh-CN" b="1" i="0" dirty="0"/>
              <a:t>Smoothness Energy (G1 continuity):</a:t>
            </a:r>
            <a:r>
              <a:rPr lang="en-US" altLang="zh-CN" i="0" dirty="0"/>
              <a:t> </a:t>
            </a:r>
            <a:r>
              <a:rPr lang="en-US" altLang="zh-CN" dirty="0"/>
              <a:t>ensures the wires maintain </a:t>
            </a:r>
            <a:r>
              <a:rPr lang="en-US" altLang="zh-CN" b="1" dirty="0"/>
              <a:t>G1 continuity</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23</a:t>
            </a:fld>
            <a:endParaRPr lang="zh-TW" altLang="en-US"/>
          </a:p>
        </p:txBody>
      </p:sp>
    </p:spTree>
    <p:extLst>
      <p:ext uri="{BB962C8B-B14F-4D97-AF65-F5344CB8AC3E}">
        <p14:creationId xmlns:p14="http://schemas.microsoft.com/office/powerpoint/2010/main" val="2695193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 me show the ablation study</a:t>
            </a:r>
          </a:p>
          <a:p>
            <a:endParaRPr lang="en-US" altLang="zh-CN" dirty="0"/>
          </a:p>
          <a:p>
            <a:r>
              <a:rPr lang="en-US" altLang="zh-CN" dirty="0"/>
              <a:t>In the </a:t>
            </a:r>
            <a:r>
              <a:rPr lang="en-US" altLang="zh-CN" b="1" dirty="0"/>
              <a:t>first row</a:t>
            </a:r>
            <a:r>
              <a:rPr lang="en-US" altLang="zh-CN" dirty="0"/>
              <a:t>, we only use the </a:t>
            </a:r>
            <a:r>
              <a:rPr lang="en-US" altLang="zh-CN" b="1" dirty="0"/>
              <a:t>geometric energy</a:t>
            </a:r>
            <a:r>
              <a:rPr lang="en-US" altLang="zh-CN" dirty="0"/>
              <a:t>. the optimization converges slowly</a:t>
            </a:r>
          </a:p>
          <a:p>
            <a:endParaRPr lang="en-US" altLang="zh-CN" dirty="0"/>
          </a:p>
          <a:p>
            <a:r>
              <a:rPr lang="en-US" altLang="zh-CN" dirty="0"/>
              <a:t>In the </a:t>
            </a:r>
            <a:r>
              <a:rPr lang="en-US" altLang="zh-CN" b="1" dirty="0"/>
              <a:t>second row</a:t>
            </a:r>
            <a:r>
              <a:rPr lang="en-US" altLang="zh-CN" dirty="0"/>
              <a:t>, we add the </a:t>
            </a:r>
            <a:r>
              <a:rPr lang="en-US" altLang="zh-CN" b="1" dirty="0"/>
              <a:t>visual energy</a:t>
            </a:r>
            <a:r>
              <a:rPr lang="en-US" altLang="zh-CN" dirty="0"/>
              <a:t>. This makes the optimization much stable and faster,</a:t>
            </a:r>
          </a:p>
          <a:p>
            <a:endParaRPr lang="en-US" altLang="zh-CN" dirty="0"/>
          </a:p>
          <a:p>
            <a:r>
              <a:rPr lang="en-US" altLang="zh-CN" dirty="0"/>
              <a:t>Finally, in the </a:t>
            </a:r>
            <a:r>
              <a:rPr lang="en-US" altLang="zh-CN" b="1" dirty="0"/>
              <a:t>third row</a:t>
            </a:r>
            <a:r>
              <a:rPr lang="en-US" altLang="zh-CN" dirty="0"/>
              <a:t>, we use </a:t>
            </a:r>
            <a:r>
              <a:rPr lang="en-US" altLang="zh-CN" b="1" dirty="0"/>
              <a:t>all three energies, </a:t>
            </a:r>
            <a:r>
              <a:rPr lang="en-US" altLang="zh-CN" dirty="0"/>
              <a:t>Now the optimization not only converges quickly, but the wire shapes are also better aligned with the model’s geometry</a:t>
            </a:r>
            <a:endParaRPr lang="zh-CN"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24</a:t>
            </a:fld>
            <a:endParaRPr lang="zh-TW" altLang="en-US"/>
          </a:p>
        </p:txBody>
      </p:sp>
    </p:spTree>
    <p:extLst>
      <p:ext uri="{BB962C8B-B14F-4D97-AF65-F5344CB8AC3E}">
        <p14:creationId xmlns:p14="http://schemas.microsoft.com/office/powerpoint/2010/main" val="4133466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optimization, the wire set may still be a bit dense, so we remove the wires that do not contribute to the shape.</a:t>
            </a:r>
          </a:p>
          <a:p>
            <a:endParaRPr lang="en-US" altLang="zh-CN" dirty="0"/>
          </a:p>
          <a:p>
            <a:r>
              <a:rPr lang="en-US" altLang="zh-CN" dirty="0"/>
              <a:t>To do this, we render both the target point cloud and our wire result from multiple viewpoints,</a:t>
            </a:r>
            <a:br>
              <a:rPr lang="en-US" altLang="zh-CN" dirty="0"/>
            </a:br>
            <a:r>
              <a:rPr lang="en-US" altLang="zh-CN" dirty="0"/>
              <a:t>and measure how much each wire contributes to the </a:t>
            </a:r>
            <a:r>
              <a:rPr lang="en-US" altLang="zh-CN" b="1" dirty="0"/>
              <a:t>silhouette overlap</a:t>
            </a:r>
            <a:r>
              <a:rPr lang="en-US" altLang="zh-CN" dirty="0"/>
              <a:t>.</a:t>
            </a:r>
          </a:p>
          <a:p>
            <a:br>
              <a:rPr lang="en-US" altLang="zh-CN" dirty="0"/>
            </a:br>
            <a:r>
              <a:rPr lang="en-US" altLang="zh-CN" dirty="0"/>
              <a:t>Then, we iteratively delete the wires that have the smallest effect on the silhouette.</a:t>
            </a:r>
            <a:endParaRPr lang="zh-CN"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25</a:t>
            </a:fld>
            <a:endParaRPr lang="zh-TW" altLang="en-US"/>
          </a:p>
        </p:txBody>
      </p:sp>
    </p:spTree>
    <p:extLst>
      <p:ext uri="{BB962C8B-B14F-4D97-AF65-F5344CB8AC3E}">
        <p14:creationId xmlns:p14="http://schemas.microsoft.com/office/powerpoint/2010/main" val="959182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our results, the top row is our inputs, and the second row is the template surface. </a:t>
            </a:r>
          </a:p>
          <a:p>
            <a:endParaRPr lang="en-US" altLang="zh-CN" dirty="0"/>
          </a:p>
          <a:p>
            <a:r>
              <a:rPr lang="en-US" altLang="zh-CN" dirty="0"/>
              <a:t>and others are wire art from different view</a:t>
            </a:r>
            <a:endParaRPr lang="zh-CN"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26</a:t>
            </a:fld>
            <a:endParaRPr lang="zh-TW" altLang="en-US"/>
          </a:p>
        </p:txBody>
      </p:sp>
    </p:spTree>
    <p:extLst>
      <p:ext uri="{BB962C8B-B14F-4D97-AF65-F5344CB8AC3E}">
        <p14:creationId xmlns:p14="http://schemas.microsoft.com/office/powerpoint/2010/main" val="2571180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a:t>Here we show the results of wire art in different styles.</a:t>
            </a:r>
            <a:br>
              <a:rPr lang="en-US" altLang="zh-TW" dirty="0"/>
            </a:br>
            <a:r>
              <a:rPr lang="en-US" altLang="zh-TW" dirty="0"/>
              <a:t>As you can see, our method achieves a good balance between </a:t>
            </a:r>
            <a:r>
              <a:rPr lang="en-US" altLang="zh-TW" b="1" dirty="0"/>
              <a:t>simplicity </a:t>
            </a:r>
            <a:r>
              <a:rPr lang="en-US" altLang="zh-TW" dirty="0"/>
              <a:t>and </a:t>
            </a:r>
            <a:r>
              <a:rPr lang="en-US" altLang="zh-TW" b="1" dirty="0"/>
              <a:t>visual consistency</a:t>
            </a:r>
            <a:r>
              <a:rPr lang="en-US" altLang="zh-TW" dirty="0"/>
              <a:t>."</a:t>
            </a:r>
            <a:endParaRPr lang="zh-TW"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27</a:t>
            </a:fld>
            <a:endParaRPr lang="zh-TW" altLang="en-US"/>
          </a:p>
        </p:txBody>
      </p:sp>
    </p:spTree>
    <p:extLst>
      <p:ext uri="{BB962C8B-B14F-4D97-AF65-F5344CB8AC3E}">
        <p14:creationId xmlns:p14="http://schemas.microsoft.com/office/powerpoint/2010/main" val="1194773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a:t>And this is the comparison </a:t>
            </a:r>
            <a:r>
              <a:rPr lang="en-US" altLang="zh-CN" dirty="0"/>
              <a:t>with our previous works.</a:t>
            </a:r>
          </a:p>
          <a:p>
            <a:endParaRPr lang="en-US" altLang="zh-TW" dirty="0"/>
          </a:p>
          <a:p>
            <a:r>
              <a:rPr lang="en-US" altLang="zh-TW" dirty="0"/>
              <a:t>Yeh’s method generates wire art by simplifying the 3D mesh. It produces very detailed wires</a:t>
            </a:r>
          </a:p>
          <a:p>
            <a:endParaRPr lang="en-US" altLang="zh-TW" dirty="0"/>
          </a:p>
          <a:p>
            <a:r>
              <a:rPr lang="en-US" altLang="zh-TW" dirty="0"/>
              <a:t>But </a:t>
            </a:r>
            <a:r>
              <a:rPr lang="en-US" altLang="zh-CN" dirty="0"/>
              <a:t>from some angles, his visual quality is not </a:t>
            </a:r>
            <a:r>
              <a:rPr lang="en-US" altLang="zh-CN" dirty="0" err="1"/>
              <a:t>goog</a:t>
            </a:r>
            <a:r>
              <a:rPr lang="en-US" altLang="zh-CN" dirty="0"/>
              <a:t>.</a:t>
            </a:r>
            <a:endParaRPr lang="zh-TW"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28</a:t>
            </a:fld>
            <a:endParaRPr lang="zh-TW" altLang="en-US"/>
          </a:p>
        </p:txBody>
      </p:sp>
    </p:spTree>
    <p:extLst>
      <p:ext uri="{BB962C8B-B14F-4D97-AF65-F5344CB8AC3E}">
        <p14:creationId xmlns:p14="http://schemas.microsoft.com/office/powerpoint/2010/main" val="1265915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a:t>Finally, let’s talk about the </a:t>
            </a:r>
            <a:r>
              <a:rPr lang="en-US" altLang="zh-TW" b="1" dirty="0"/>
              <a:t>limitations</a:t>
            </a:r>
            <a:r>
              <a:rPr lang="en-US" altLang="zh-TW" dirty="0"/>
              <a:t> of our method</a:t>
            </a:r>
          </a:p>
          <a:p>
            <a:endParaRPr lang="en-US" altLang="zh-CN" dirty="0"/>
          </a:p>
          <a:p>
            <a:r>
              <a:rPr lang="en-US" altLang="zh-TW" dirty="0"/>
              <a:t>As you can see, when the input model has a complex internal structure, our method cannot reproduce those inner details</a:t>
            </a:r>
            <a:endParaRPr lang="zh-CN"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29</a:t>
            </a:fld>
            <a:endParaRPr lang="zh-TW" altLang="en-US"/>
          </a:p>
        </p:txBody>
      </p:sp>
    </p:spTree>
    <p:extLst>
      <p:ext uri="{BB962C8B-B14F-4D97-AF65-F5344CB8AC3E}">
        <p14:creationId xmlns:p14="http://schemas.microsoft.com/office/powerpoint/2010/main" val="74709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1655-EE36-898E-596C-70E2384FBC0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310EF4-6C46-3E5A-EAA7-D3F6F6F284F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4CAC29A-1F3B-5F90-66D6-B927CD9F83DD}"/>
              </a:ext>
            </a:extLst>
          </p:cNvPr>
          <p:cNvSpPr>
            <a:spLocks noGrp="1"/>
          </p:cNvSpPr>
          <p:nvPr>
            <p:ph type="body" idx="1"/>
          </p:nvPr>
        </p:nvSpPr>
        <p:spPr/>
        <p:txBody>
          <a:bodyPr/>
          <a:lstStyle/>
          <a:p>
            <a:r>
              <a:rPr lang="en-US" altLang="zh-TW" dirty="0"/>
              <a:t>let’s take a look at the previous works in this field. </a:t>
            </a:r>
          </a:p>
          <a:p>
            <a:endParaRPr lang="en-US" altLang="zh-TW" dirty="0"/>
          </a:p>
          <a:p>
            <a:r>
              <a:rPr lang="en-US" altLang="zh-TW" dirty="0"/>
              <a:t>Most of the existing wire art research can be grouped into two categories: works that start from 2D images and works that start from 3D models.</a:t>
            </a:r>
            <a:endParaRPr lang="zh-TW" altLang="en-US" dirty="0"/>
          </a:p>
        </p:txBody>
      </p:sp>
      <p:sp>
        <p:nvSpPr>
          <p:cNvPr id="4" name="灯片编号占位符 3">
            <a:extLst>
              <a:ext uri="{FF2B5EF4-FFF2-40B4-BE49-F238E27FC236}">
                <a16:creationId xmlns:a16="http://schemas.microsoft.com/office/drawing/2014/main" id="{0075F608-D31E-506B-9A0B-3E0BD97B900D}"/>
              </a:ext>
            </a:extLst>
          </p:cNvPr>
          <p:cNvSpPr>
            <a:spLocks noGrp="1"/>
          </p:cNvSpPr>
          <p:nvPr>
            <p:ph type="sldNum" sz="quarter" idx="5"/>
          </p:nvPr>
        </p:nvSpPr>
        <p:spPr/>
        <p:txBody>
          <a:bodyPr/>
          <a:lstStyle/>
          <a:p>
            <a:fld id="{C8840C65-0F0F-4D25-AC09-64517233FE9A}" type="slidenum">
              <a:rPr lang="zh-TW" altLang="en-US" smtClean="0"/>
              <a:t>3</a:t>
            </a:fld>
            <a:endParaRPr lang="zh-TW" altLang="en-US"/>
          </a:p>
        </p:txBody>
      </p:sp>
    </p:spTree>
    <p:extLst>
      <p:ext uri="{BB962C8B-B14F-4D97-AF65-F5344CB8AC3E}">
        <p14:creationId xmlns:p14="http://schemas.microsoft.com/office/powerpoint/2010/main" val="2153917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237A1-F31C-C772-CA66-3EAC93DE442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BE793FD-6FA0-8E0C-7D4D-BBBA2261720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0DBD07E-C5F4-BC59-2488-C43353D6795A}"/>
              </a:ext>
            </a:extLst>
          </p:cNvPr>
          <p:cNvSpPr>
            <a:spLocks noGrp="1"/>
          </p:cNvSpPr>
          <p:nvPr>
            <p:ph type="body" idx="1"/>
          </p:nvPr>
        </p:nvSpPr>
        <p:spPr/>
        <p:txBody>
          <a:bodyPr/>
          <a:lstStyle/>
          <a:p>
            <a:r>
              <a:rPr lang="en-US" altLang="zh-TW" dirty="0"/>
              <a:t>The first category takes 2D images as input. The basic idea here is to reconstruct 3D wire art by combining information from multiple images.</a:t>
            </a:r>
          </a:p>
          <a:p>
            <a:endParaRPr lang="en-US" altLang="zh-TW" dirty="0"/>
          </a:p>
          <a:p>
            <a:endParaRPr lang="zh-TW" altLang="en-US" dirty="0"/>
          </a:p>
        </p:txBody>
      </p:sp>
      <p:sp>
        <p:nvSpPr>
          <p:cNvPr id="4" name="灯片编号占位符 3">
            <a:extLst>
              <a:ext uri="{FF2B5EF4-FFF2-40B4-BE49-F238E27FC236}">
                <a16:creationId xmlns:a16="http://schemas.microsoft.com/office/drawing/2014/main" id="{43951779-DBCB-4303-7CE3-A6F5788E7B75}"/>
              </a:ext>
            </a:extLst>
          </p:cNvPr>
          <p:cNvSpPr>
            <a:spLocks noGrp="1"/>
          </p:cNvSpPr>
          <p:nvPr>
            <p:ph type="sldNum" sz="quarter" idx="5"/>
          </p:nvPr>
        </p:nvSpPr>
        <p:spPr/>
        <p:txBody>
          <a:bodyPr/>
          <a:lstStyle/>
          <a:p>
            <a:fld id="{C8840C65-0F0F-4D25-AC09-64517233FE9A}" type="slidenum">
              <a:rPr lang="zh-TW" altLang="en-US" smtClean="0"/>
              <a:t>4</a:t>
            </a:fld>
            <a:endParaRPr lang="zh-TW" altLang="en-US"/>
          </a:p>
        </p:txBody>
      </p:sp>
    </p:spTree>
    <p:extLst>
      <p:ext uri="{BB962C8B-B14F-4D97-AF65-F5344CB8AC3E}">
        <p14:creationId xmlns:p14="http://schemas.microsoft.com/office/powerpoint/2010/main" val="174033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47387-DC9A-9215-520A-6A8E9C26F1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056F0D4-8A32-91C1-529D-1F2699DF229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3ACE730-E7ED-B2FE-960A-B94EE06FBCEB}"/>
              </a:ext>
            </a:extLst>
          </p:cNvPr>
          <p:cNvSpPr>
            <a:spLocks noGrp="1"/>
          </p:cNvSpPr>
          <p:nvPr>
            <p:ph type="body" idx="1"/>
          </p:nvPr>
        </p:nvSpPr>
        <p:spPr/>
        <p:txBody>
          <a:bodyPr/>
          <a:lstStyle/>
          <a:p>
            <a:r>
              <a:rPr lang="en-US" altLang="zh-TW" dirty="0"/>
              <a:t>For example, Fab3D and 3Doodle</a:t>
            </a:r>
            <a:r>
              <a:rPr lang="zh-CN" altLang="en-US" dirty="0"/>
              <a:t>，</a:t>
            </a:r>
            <a:r>
              <a:rPr lang="en-US" altLang="zh-CN" dirty="0"/>
              <a:t>They take 2D images as input</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They align different views of an object and try to recover thin structures, or use vision-language models like CLIP to guide how the wires should be arranged.</a:t>
            </a:r>
          </a:p>
          <a:p>
            <a:endParaRPr lang="zh-TW" altLang="en-US" dirty="0"/>
          </a:p>
        </p:txBody>
      </p:sp>
      <p:sp>
        <p:nvSpPr>
          <p:cNvPr id="4" name="灯片编号占位符 3">
            <a:extLst>
              <a:ext uri="{FF2B5EF4-FFF2-40B4-BE49-F238E27FC236}">
                <a16:creationId xmlns:a16="http://schemas.microsoft.com/office/drawing/2014/main" id="{7FE16D8C-32B3-C85F-EEBE-7B67505012CF}"/>
              </a:ext>
            </a:extLst>
          </p:cNvPr>
          <p:cNvSpPr>
            <a:spLocks noGrp="1"/>
          </p:cNvSpPr>
          <p:nvPr>
            <p:ph type="sldNum" sz="quarter" idx="5"/>
          </p:nvPr>
        </p:nvSpPr>
        <p:spPr/>
        <p:txBody>
          <a:bodyPr/>
          <a:lstStyle/>
          <a:p>
            <a:fld id="{C8840C65-0F0F-4D25-AC09-64517233FE9A}" type="slidenum">
              <a:rPr lang="zh-TW" altLang="en-US" smtClean="0"/>
              <a:t>5</a:t>
            </a:fld>
            <a:endParaRPr lang="zh-TW" altLang="en-US"/>
          </a:p>
        </p:txBody>
      </p:sp>
    </p:spTree>
    <p:extLst>
      <p:ext uri="{BB962C8B-B14F-4D97-AF65-F5344CB8AC3E}">
        <p14:creationId xmlns:p14="http://schemas.microsoft.com/office/powerpoint/2010/main" val="531408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5139A-BE8C-39E2-CFCA-5A9A16BBEA6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BB8B0E9-D626-23C6-F5F3-0DE3BB98C93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6233AF6-BD24-1E9A-30BD-24A872D952C9}"/>
              </a:ext>
            </a:extLst>
          </p:cNvPr>
          <p:cNvSpPr>
            <a:spLocks noGrp="1"/>
          </p:cNvSpPr>
          <p:nvPr>
            <p:ph type="body" idx="1"/>
          </p:nvPr>
        </p:nvSpPr>
        <p:spPr/>
        <p:txBody>
          <a:bodyPr/>
          <a:lstStyle/>
          <a:p>
            <a:r>
              <a:rPr lang="en-US" altLang="zh-TW" dirty="0"/>
              <a:t>The advantage of these approaches is that </a:t>
            </a:r>
            <a:r>
              <a:rPr lang="en-US" altLang="zh-TW" dirty="0">
                <a:solidFill>
                  <a:srgbClr val="FF0000"/>
                </a:solidFill>
              </a:rPr>
              <a:t>they can work even when no 3D model is available.</a:t>
            </a:r>
          </a:p>
          <a:p>
            <a:endParaRPr lang="en-US" altLang="zh-TW" dirty="0"/>
          </a:p>
          <a:p>
            <a:r>
              <a:rPr lang="en-US" altLang="zh-TW" dirty="0"/>
              <a:t>But the drawback is, the results usually depend on image quantity and camera alignment, and the iteration speed is very slow when you use Clip model.</a:t>
            </a:r>
          </a:p>
          <a:p>
            <a:endParaRPr lang="en-US" altLang="zh-TW" dirty="0"/>
          </a:p>
          <a:p>
            <a:r>
              <a:rPr lang="en-US" altLang="zh-TW" dirty="0"/>
              <a:t>And some methods result in complex lines that cannot be manufactured</a:t>
            </a:r>
          </a:p>
          <a:p>
            <a:endParaRPr lang="zh-TW" altLang="en-US" dirty="0"/>
          </a:p>
        </p:txBody>
      </p:sp>
      <p:sp>
        <p:nvSpPr>
          <p:cNvPr id="4" name="灯片编号占位符 3">
            <a:extLst>
              <a:ext uri="{FF2B5EF4-FFF2-40B4-BE49-F238E27FC236}">
                <a16:creationId xmlns:a16="http://schemas.microsoft.com/office/drawing/2014/main" id="{4D4B82BB-7559-A7CE-06CD-F13CDD28BD9F}"/>
              </a:ext>
            </a:extLst>
          </p:cNvPr>
          <p:cNvSpPr>
            <a:spLocks noGrp="1"/>
          </p:cNvSpPr>
          <p:nvPr>
            <p:ph type="sldNum" sz="quarter" idx="5"/>
          </p:nvPr>
        </p:nvSpPr>
        <p:spPr/>
        <p:txBody>
          <a:bodyPr/>
          <a:lstStyle/>
          <a:p>
            <a:fld id="{C8840C65-0F0F-4D25-AC09-64517233FE9A}" type="slidenum">
              <a:rPr lang="zh-TW" altLang="en-US" smtClean="0"/>
              <a:t>6</a:t>
            </a:fld>
            <a:endParaRPr lang="zh-TW" altLang="en-US"/>
          </a:p>
        </p:txBody>
      </p:sp>
    </p:spTree>
    <p:extLst>
      <p:ext uri="{BB962C8B-B14F-4D97-AF65-F5344CB8AC3E}">
        <p14:creationId xmlns:p14="http://schemas.microsoft.com/office/powerpoint/2010/main" val="410079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BC962-EC35-A64A-D5F6-E0B3523B3F6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E4A2155-AB6D-ABA6-25F7-BF8F91A355F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D875F45-E165-729F-2446-C902C889E2A7}"/>
              </a:ext>
            </a:extLst>
          </p:cNvPr>
          <p:cNvSpPr>
            <a:spLocks noGrp="1"/>
          </p:cNvSpPr>
          <p:nvPr>
            <p:ph type="body" idx="1"/>
          </p:nvPr>
        </p:nvSpPr>
        <p:spPr/>
        <p:txBody>
          <a:bodyPr/>
          <a:lstStyle/>
          <a:p>
            <a:r>
              <a:rPr lang="en-US" altLang="zh-CN" dirty="0"/>
              <a:t>And the second category is work that takes 3D as input</a:t>
            </a:r>
          </a:p>
          <a:p>
            <a:endParaRPr lang="en-US" altLang="zh-CN" dirty="0"/>
          </a:p>
        </p:txBody>
      </p:sp>
      <p:sp>
        <p:nvSpPr>
          <p:cNvPr id="4" name="灯片编号占位符 3">
            <a:extLst>
              <a:ext uri="{FF2B5EF4-FFF2-40B4-BE49-F238E27FC236}">
                <a16:creationId xmlns:a16="http://schemas.microsoft.com/office/drawing/2014/main" id="{08598C6E-7BD4-BB20-8FD5-2F21B9E905EA}"/>
              </a:ext>
            </a:extLst>
          </p:cNvPr>
          <p:cNvSpPr>
            <a:spLocks noGrp="1"/>
          </p:cNvSpPr>
          <p:nvPr>
            <p:ph type="sldNum" sz="quarter" idx="5"/>
          </p:nvPr>
        </p:nvSpPr>
        <p:spPr/>
        <p:txBody>
          <a:bodyPr/>
          <a:lstStyle/>
          <a:p>
            <a:fld id="{C8840C65-0F0F-4D25-AC09-64517233FE9A}" type="slidenum">
              <a:rPr lang="zh-TW" altLang="en-US" smtClean="0"/>
              <a:t>7</a:t>
            </a:fld>
            <a:endParaRPr lang="zh-TW" altLang="en-US"/>
          </a:p>
        </p:txBody>
      </p:sp>
    </p:spTree>
    <p:extLst>
      <p:ext uri="{BB962C8B-B14F-4D97-AF65-F5344CB8AC3E}">
        <p14:creationId xmlns:p14="http://schemas.microsoft.com/office/powerpoint/2010/main" val="409791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a:t>Some early works extract feature lines from the mesh. </a:t>
            </a:r>
          </a:p>
          <a:p>
            <a:r>
              <a:rPr lang="en-US" altLang="zh-TW" dirty="0"/>
              <a:t>Or simplify the mesh to get the</a:t>
            </a:r>
            <a:r>
              <a:rPr lang="zh-CN" altLang="en-US" dirty="0"/>
              <a:t> </a:t>
            </a:r>
            <a:r>
              <a:rPr lang="en-US" altLang="zh-TW" dirty="0"/>
              <a:t>wire art.</a:t>
            </a:r>
            <a:endParaRPr lang="zh-TW" altLang="en-US" dirty="0"/>
          </a:p>
        </p:txBody>
      </p:sp>
      <p:sp>
        <p:nvSpPr>
          <p:cNvPr id="4" name="灯片编号占位符 3"/>
          <p:cNvSpPr>
            <a:spLocks noGrp="1"/>
          </p:cNvSpPr>
          <p:nvPr>
            <p:ph type="sldNum" sz="quarter" idx="5"/>
          </p:nvPr>
        </p:nvSpPr>
        <p:spPr/>
        <p:txBody>
          <a:bodyPr/>
          <a:lstStyle/>
          <a:p>
            <a:fld id="{C8840C65-0F0F-4D25-AC09-64517233FE9A}" type="slidenum">
              <a:rPr lang="zh-TW" altLang="en-US" smtClean="0"/>
              <a:t>8</a:t>
            </a:fld>
            <a:endParaRPr lang="zh-TW" altLang="en-US"/>
          </a:p>
        </p:txBody>
      </p:sp>
    </p:spTree>
    <p:extLst>
      <p:ext uri="{BB962C8B-B14F-4D97-AF65-F5344CB8AC3E}">
        <p14:creationId xmlns:p14="http://schemas.microsoft.com/office/powerpoint/2010/main" val="3218762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6D9AC-0756-7C8A-3D3C-6F2AAA8DE5D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7632B84-FE3A-D2A5-BB9C-D25B7E58E47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C8D631F-260F-7946-3B1A-3F986CF38789}"/>
              </a:ext>
            </a:extLst>
          </p:cNvPr>
          <p:cNvSpPr>
            <a:spLocks noGrp="1"/>
          </p:cNvSpPr>
          <p:nvPr>
            <p:ph type="body" idx="1"/>
          </p:nvPr>
        </p:nvSpPr>
        <p:spPr/>
        <p:txBody>
          <a:bodyPr/>
          <a:lstStyle/>
          <a:p>
            <a:r>
              <a:rPr lang="en-US" altLang="zh-TW" dirty="0"/>
              <a:t>The advantage here is accuracy — since the mesh already contains the full 3D geometry, these methods can generate wire art that stays very close to the original shape.</a:t>
            </a:r>
          </a:p>
          <a:p>
            <a:endParaRPr lang="en-US" altLang="zh-TW" dirty="0"/>
          </a:p>
          <a:p>
            <a:r>
              <a:rPr lang="en-US" altLang="zh-TW" dirty="0"/>
              <a:t>But the downside is that most of them do not perform well from multiple viewpoints. The wire art may look fine from one angle, but from other views it often becomes inconsistent or confusing. Another limitation is that many of these approaches still require user interaction or manual tuning, which makes them less automatic and less practical</a:t>
            </a:r>
            <a:endParaRPr lang="zh-TW" altLang="en-US" dirty="0"/>
          </a:p>
        </p:txBody>
      </p:sp>
      <p:sp>
        <p:nvSpPr>
          <p:cNvPr id="4" name="灯片编号占位符 3">
            <a:extLst>
              <a:ext uri="{FF2B5EF4-FFF2-40B4-BE49-F238E27FC236}">
                <a16:creationId xmlns:a16="http://schemas.microsoft.com/office/drawing/2014/main" id="{D45FC1BB-3D3C-0389-14C3-B4F98691D357}"/>
              </a:ext>
            </a:extLst>
          </p:cNvPr>
          <p:cNvSpPr>
            <a:spLocks noGrp="1"/>
          </p:cNvSpPr>
          <p:nvPr>
            <p:ph type="sldNum" sz="quarter" idx="5"/>
          </p:nvPr>
        </p:nvSpPr>
        <p:spPr/>
        <p:txBody>
          <a:bodyPr/>
          <a:lstStyle/>
          <a:p>
            <a:fld id="{C8840C65-0F0F-4D25-AC09-64517233FE9A}" type="slidenum">
              <a:rPr lang="zh-TW" altLang="en-US" smtClean="0"/>
              <a:t>9</a:t>
            </a:fld>
            <a:endParaRPr lang="zh-TW" altLang="en-US"/>
          </a:p>
        </p:txBody>
      </p:sp>
    </p:spTree>
    <p:extLst>
      <p:ext uri="{BB962C8B-B14F-4D97-AF65-F5344CB8AC3E}">
        <p14:creationId xmlns:p14="http://schemas.microsoft.com/office/powerpoint/2010/main" val="126556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9CC718-E53D-A341-87B4-7FD31834B809}"/>
              </a:ext>
            </a:extLst>
          </p:cNvPr>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E4D16861-49C8-CD44-9B10-01485E0F8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08F56E18-0DE1-214B-9B11-1C6128718445}"/>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5" name="頁尾版面配置區 4">
            <a:extLst>
              <a:ext uri="{FF2B5EF4-FFF2-40B4-BE49-F238E27FC236}">
                <a16:creationId xmlns:a16="http://schemas.microsoft.com/office/drawing/2014/main" id="{FEBB983E-D3D5-9944-B223-B6AE5DDEA64E}"/>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A320FB43-7157-7E49-952D-36492EA6CEC2}"/>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4117580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F1CBED-AC9F-B14E-9872-099345A719FF}"/>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DC5D4394-2531-BE40-8FBA-926829B7692D}"/>
              </a:ext>
            </a:extLst>
          </p:cNvPr>
          <p:cNvSpPr>
            <a:spLocks noGrp="1"/>
          </p:cNvSpPr>
          <p:nvPr>
            <p:ph type="body" orient="vert" idx="1"/>
          </p:nvPr>
        </p:nvSpPr>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7876028A-4B24-424B-BCC0-7900E22D56CD}"/>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5" name="頁尾版面配置區 4">
            <a:extLst>
              <a:ext uri="{FF2B5EF4-FFF2-40B4-BE49-F238E27FC236}">
                <a16:creationId xmlns:a16="http://schemas.microsoft.com/office/drawing/2014/main" id="{AF045F7F-30B7-9744-B844-4CC3EC88E367}"/>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CDF2F471-A090-4E4C-80FF-665BAC2C5568}"/>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271831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4C3BC8AA-7C45-1F46-AF4E-D88F948839D8}"/>
              </a:ext>
            </a:extLst>
          </p:cNvPr>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C211782B-031A-F644-A732-D9B20D381F8D}"/>
              </a:ext>
            </a:extLst>
          </p:cNvPr>
          <p:cNvSpPr>
            <a:spLocks noGrp="1"/>
          </p:cNvSpPr>
          <p:nvPr>
            <p:ph type="body" orient="vert" idx="1"/>
          </p:nvPr>
        </p:nvSpPr>
        <p:spPr>
          <a:xfrm>
            <a:off x="838200" y="365125"/>
            <a:ext cx="7734300" cy="5811838"/>
          </a:xfrm>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74BCBF9E-0A44-5344-9F0D-EB82EE2D0F93}"/>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5" name="頁尾版面配置區 4">
            <a:extLst>
              <a:ext uri="{FF2B5EF4-FFF2-40B4-BE49-F238E27FC236}">
                <a16:creationId xmlns:a16="http://schemas.microsoft.com/office/drawing/2014/main" id="{42DFB8D5-F20D-9847-8955-F0FE23825C6B}"/>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8ACF0AFB-3181-8344-98D8-B3D3BC0FA6E8}"/>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7047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FC646F-9EF7-464A-9DE2-229B5513F525}"/>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C9D71FCA-A2F1-3D41-8808-0CD92A255C0D}"/>
              </a:ext>
            </a:extLst>
          </p:cNvPr>
          <p:cNvSpPr>
            <a:spLocks noGrp="1"/>
          </p:cNvSpPr>
          <p:nvPr>
            <p:ph idx="1"/>
          </p:nvPr>
        </p:nvSpPr>
        <p:spPr/>
        <p:txBody>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54C42B25-439D-8149-9CFF-1D540D4161B4}"/>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5" name="頁尾版面配置區 4">
            <a:extLst>
              <a:ext uri="{FF2B5EF4-FFF2-40B4-BE49-F238E27FC236}">
                <a16:creationId xmlns:a16="http://schemas.microsoft.com/office/drawing/2014/main" id="{27A8609C-1793-1D4C-8184-4D986BFDB1E6}"/>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63C4F8AE-12AC-7041-91D2-F4754C72B393}"/>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13189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F5F101-6143-FA42-873E-B51DD85DEFA7}"/>
              </a:ext>
            </a:extLst>
          </p:cNvPr>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0A1A971C-32BA-2D41-9D3D-EBF1A9ED3C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FE27D0B2-F924-614B-8AD5-B85A371A0DE1}"/>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5" name="頁尾版面配置區 4">
            <a:extLst>
              <a:ext uri="{FF2B5EF4-FFF2-40B4-BE49-F238E27FC236}">
                <a16:creationId xmlns:a16="http://schemas.microsoft.com/office/drawing/2014/main" id="{54333E58-A4C2-BE40-8F25-53AE92C70508}"/>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20C36DD7-E946-B241-8D1D-B5E63176D7A0}"/>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86818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441A5A-7EBB-AE4C-8612-7C55F5D309E3}"/>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EFD0992B-CD1E-7247-B25B-1D9086F68675}"/>
              </a:ext>
            </a:extLst>
          </p:cNvPr>
          <p:cNvSpPr>
            <a:spLocks noGrp="1"/>
          </p:cNvSpPr>
          <p:nvPr>
            <p:ph sz="half" idx="1"/>
          </p:nvPr>
        </p:nvSpPr>
        <p:spPr>
          <a:xfrm>
            <a:off x="838200" y="1825625"/>
            <a:ext cx="5181600" cy="4351338"/>
          </a:xfrm>
        </p:spPr>
        <p:txBody>
          <a:body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78C380CD-B12F-494A-B1F8-876CA867CE41}"/>
              </a:ext>
            </a:extLst>
          </p:cNvPr>
          <p:cNvSpPr>
            <a:spLocks noGrp="1"/>
          </p:cNvSpPr>
          <p:nvPr>
            <p:ph sz="half" idx="2"/>
          </p:nvPr>
        </p:nvSpPr>
        <p:spPr>
          <a:xfrm>
            <a:off x="6172200" y="1825625"/>
            <a:ext cx="5181600" cy="4351338"/>
          </a:xfrm>
        </p:spPr>
        <p:txBody>
          <a:body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FA52A98B-BC07-CD4D-8C99-245392466DC3}"/>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6" name="頁尾版面配置區 5">
            <a:extLst>
              <a:ext uri="{FF2B5EF4-FFF2-40B4-BE49-F238E27FC236}">
                <a16:creationId xmlns:a16="http://schemas.microsoft.com/office/drawing/2014/main" id="{BF48BF83-9830-8244-8FDA-BED916EBAD27}"/>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1169B6B0-46BE-164A-BA1B-78A1E07154B7}"/>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758068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88357B-396B-CC4C-8E03-93B21928D806}"/>
              </a:ext>
            </a:extLst>
          </p:cNvPr>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5BEC5979-1680-CD4B-A15B-F54EC59097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FCA73F80-DCDE-2040-B5EC-1F15E4323759}"/>
              </a:ext>
            </a:extLst>
          </p:cNvPr>
          <p:cNvSpPr>
            <a:spLocks noGrp="1"/>
          </p:cNvSpPr>
          <p:nvPr>
            <p:ph sz="half" idx="2"/>
          </p:nvPr>
        </p:nvSpPr>
        <p:spPr>
          <a:xfrm>
            <a:off x="839788" y="2505075"/>
            <a:ext cx="5157787" cy="3684588"/>
          </a:xfrm>
        </p:spPr>
        <p:txBody>
          <a:bodyPr/>
          <a:lstStyle/>
          <a:p>
            <a:r>
              <a:rPr kumimoji="1" lang="zh-TW" altLang="en-US"/>
              <a:t>編輯母片文字樣式
第二層
第三層
第四層
第五層</a:t>
            </a:r>
          </a:p>
        </p:txBody>
      </p:sp>
      <p:sp>
        <p:nvSpPr>
          <p:cNvPr id="5" name="文字版面配置區 4">
            <a:extLst>
              <a:ext uri="{FF2B5EF4-FFF2-40B4-BE49-F238E27FC236}">
                <a16:creationId xmlns:a16="http://schemas.microsoft.com/office/drawing/2014/main" id="{C936F404-D148-8A46-B599-DF31EDDFB2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6" name="內容版面配置區 5">
            <a:extLst>
              <a:ext uri="{FF2B5EF4-FFF2-40B4-BE49-F238E27FC236}">
                <a16:creationId xmlns:a16="http://schemas.microsoft.com/office/drawing/2014/main" id="{68E3E416-9D00-7F4A-8F4D-778AA651DB9F}"/>
              </a:ext>
            </a:extLst>
          </p:cNvPr>
          <p:cNvSpPr>
            <a:spLocks noGrp="1"/>
          </p:cNvSpPr>
          <p:nvPr>
            <p:ph sz="quarter" idx="4"/>
          </p:nvPr>
        </p:nvSpPr>
        <p:spPr>
          <a:xfrm>
            <a:off x="6172200" y="2505075"/>
            <a:ext cx="5183188" cy="3684588"/>
          </a:xfrm>
        </p:spPr>
        <p:txBody>
          <a:bodyPr/>
          <a:lstStyle/>
          <a:p>
            <a:r>
              <a:rPr kumimoji="1" lang="zh-TW" altLang="en-US"/>
              <a:t>編輯母片文字樣式
第二層
第三層
第四層
第五層</a:t>
            </a:r>
          </a:p>
        </p:txBody>
      </p:sp>
      <p:sp>
        <p:nvSpPr>
          <p:cNvPr id="7" name="日期版面配置區 6">
            <a:extLst>
              <a:ext uri="{FF2B5EF4-FFF2-40B4-BE49-F238E27FC236}">
                <a16:creationId xmlns:a16="http://schemas.microsoft.com/office/drawing/2014/main" id="{23FACB7A-4D61-C344-8064-4EE0868D6D2D}"/>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8" name="頁尾版面配置區 7">
            <a:extLst>
              <a:ext uri="{FF2B5EF4-FFF2-40B4-BE49-F238E27FC236}">
                <a16:creationId xmlns:a16="http://schemas.microsoft.com/office/drawing/2014/main" id="{67A04025-985B-6D4B-999B-8ADD564595DE}"/>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B6B9AC0B-303B-8F4F-A19D-EED02C6ADD8E}"/>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2048220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7A68DE-5AB1-5344-952C-9A8E8AC60A89}"/>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67C26BF0-D34D-B94B-8FBD-C78C81DF2264}"/>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4" name="頁尾版面配置區 3">
            <a:extLst>
              <a:ext uri="{FF2B5EF4-FFF2-40B4-BE49-F238E27FC236}">
                <a16:creationId xmlns:a16="http://schemas.microsoft.com/office/drawing/2014/main" id="{B7A7A559-779D-8449-BDBA-DF70E586B3C5}"/>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72A2A7B4-A72D-3849-937C-28BA7FD455B4}"/>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83620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7C80FAD-0C6C-FF46-B997-A7846B7AE1CB}"/>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3" name="頁尾版面配置區 2">
            <a:extLst>
              <a:ext uri="{FF2B5EF4-FFF2-40B4-BE49-F238E27FC236}">
                <a16:creationId xmlns:a16="http://schemas.microsoft.com/office/drawing/2014/main" id="{1800F8CE-E91A-5446-98A2-0C7940BB1E2E}"/>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84D1DC41-F97E-F242-8E08-A20A5B02D22F}"/>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4129789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BBE2EA-AFE3-8F47-A4D9-3581C29572F4}"/>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41109FB4-3C68-A545-8845-6F00AB592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TW" altLang="en-US"/>
              <a:t>編輯母片文字樣式
第二層
第三層
第四層
第五層</a:t>
            </a:r>
          </a:p>
        </p:txBody>
      </p:sp>
      <p:sp>
        <p:nvSpPr>
          <p:cNvPr id="4" name="文字版面配置區 3">
            <a:extLst>
              <a:ext uri="{FF2B5EF4-FFF2-40B4-BE49-F238E27FC236}">
                <a16:creationId xmlns:a16="http://schemas.microsoft.com/office/drawing/2014/main" id="{192637D0-5BEB-0C46-9FBE-3CF8A1B6D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CB0148D2-7336-6D43-BE77-DCE880941A68}"/>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6" name="頁尾版面配置區 5">
            <a:extLst>
              <a:ext uri="{FF2B5EF4-FFF2-40B4-BE49-F238E27FC236}">
                <a16:creationId xmlns:a16="http://schemas.microsoft.com/office/drawing/2014/main" id="{82638AB2-C69D-6A49-B88D-E23AD516EE8B}"/>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99839875-ECB7-5442-B310-2D3E0F1100BD}"/>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420580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365078-306B-AB4C-B488-B2199BCD2839}"/>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5F751FEA-C62D-9640-B593-971BE33F4C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B2C93586-31E6-7B4F-91B3-2FFF027E1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080E03E3-435C-1B4A-9ED6-7010BBE34DE5}"/>
              </a:ext>
            </a:extLst>
          </p:cNvPr>
          <p:cNvSpPr>
            <a:spLocks noGrp="1"/>
          </p:cNvSpPr>
          <p:nvPr>
            <p:ph type="dt" sz="half" idx="10"/>
          </p:nvPr>
        </p:nvSpPr>
        <p:spPr/>
        <p:txBody>
          <a:bodyPr/>
          <a:lstStyle/>
          <a:p>
            <a:fld id="{F2BE1E43-A16C-084D-A3B7-BE2E2392C80C}" type="datetimeFigureOut">
              <a:rPr kumimoji="1" lang="zh-TW" altLang="en-US" smtClean="0"/>
              <a:t>2025/10/8</a:t>
            </a:fld>
            <a:endParaRPr kumimoji="1" lang="zh-TW" altLang="en-US"/>
          </a:p>
        </p:txBody>
      </p:sp>
      <p:sp>
        <p:nvSpPr>
          <p:cNvPr id="6" name="頁尾版面配置區 5">
            <a:extLst>
              <a:ext uri="{FF2B5EF4-FFF2-40B4-BE49-F238E27FC236}">
                <a16:creationId xmlns:a16="http://schemas.microsoft.com/office/drawing/2014/main" id="{FFF78222-5F3B-1A42-A869-C312C65E73E2}"/>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1DCDA1C7-85EE-E942-ABB6-52A6DA1512F9}"/>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31048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3BE66D3-B7C2-674C-BB8B-CEEF23152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2FFDB55F-1612-1743-8DA1-C0D1B0148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58FA7D95-4199-ED49-BC6D-9155DE4FA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E1E43-A16C-084D-A3B7-BE2E2392C80C}" type="datetimeFigureOut">
              <a:rPr kumimoji="1" lang="zh-TW" altLang="en-US" smtClean="0"/>
              <a:t>2025/10/8</a:t>
            </a:fld>
            <a:endParaRPr kumimoji="1" lang="zh-TW" altLang="en-US"/>
          </a:p>
        </p:txBody>
      </p:sp>
      <p:sp>
        <p:nvSpPr>
          <p:cNvPr id="5" name="頁尾版面配置區 4">
            <a:extLst>
              <a:ext uri="{FF2B5EF4-FFF2-40B4-BE49-F238E27FC236}">
                <a16:creationId xmlns:a16="http://schemas.microsoft.com/office/drawing/2014/main" id="{04C9822C-C58A-3541-AEF3-3E7FD409AA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46E380E2-317F-024E-B5AA-8FF74CAFE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3537282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6.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5D9532-37C5-9746-93EA-19E7358298FC}"/>
              </a:ext>
            </a:extLst>
          </p:cNvPr>
          <p:cNvSpPr>
            <a:spLocks noGrp="1"/>
          </p:cNvSpPr>
          <p:nvPr>
            <p:ph type="ctrTitle"/>
          </p:nvPr>
        </p:nvSpPr>
        <p:spPr>
          <a:xfrm>
            <a:off x="1618593" y="1122362"/>
            <a:ext cx="5265683" cy="2783239"/>
          </a:xfrm>
        </p:spPr>
        <p:txBody>
          <a:bodyPr>
            <a:normAutofit/>
          </a:bodyPr>
          <a:lstStyle/>
          <a:p>
            <a:pPr algn="l"/>
            <a:r>
              <a:rPr kumimoji="1" lang="en-US" altLang="zh-TW" sz="3600" b="1" dirty="0">
                <a:solidFill>
                  <a:srgbClr val="616161"/>
                </a:solidFill>
                <a:latin typeface="Arial" panose="020B0604020202020204" pitchFamily="34" charset="0"/>
                <a:cs typeface="Arial" panose="020B0604020202020204" pitchFamily="34" charset="0"/>
              </a:rPr>
              <a:t>View-Independent Wire Art Modeling via Manifold Fitting</a:t>
            </a:r>
            <a:endParaRPr kumimoji="1" lang="zh-TW" altLang="en-US" sz="3600" b="1" dirty="0">
              <a:solidFill>
                <a:srgbClr val="616161"/>
              </a:solidFill>
              <a:latin typeface="Arial" panose="020B0604020202020204" pitchFamily="34" charset="0"/>
              <a:cs typeface="Arial" panose="020B0604020202020204" pitchFamily="34" charset="0"/>
            </a:endParaRPr>
          </a:p>
        </p:txBody>
      </p:sp>
      <p:sp>
        <p:nvSpPr>
          <p:cNvPr id="3" name="副標題 2">
            <a:extLst>
              <a:ext uri="{FF2B5EF4-FFF2-40B4-BE49-F238E27FC236}">
                <a16:creationId xmlns:a16="http://schemas.microsoft.com/office/drawing/2014/main" id="{7BF805BA-CAD7-B04E-893A-3E1925430AAB}"/>
              </a:ext>
            </a:extLst>
          </p:cNvPr>
          <p:cNvSpPr>
            <a:spLocks noGrp="1"/>
          </p:cNvSpPr>
          <p:nvPr>
            <p:ph type="subTitle" idx="1"/>
          </p:nvPr>
        </p:nvSpPr>
        <p:spPr>
          <a:xfrm>
            <a:off x="1618593" y="4179365"/>
            <a:ext cx="4519448" cy="1284890"/>
          </a:xfrm>
        </p:spPr>
        <p:txBody>
          <a:bodyPr>
            <a:normAutofit/>
          </a:bodyPr>
          <a:lstStyle/>
          <a:p>
            <a:pPr algn="l"/>
            <a:r>
              <a:rPr kumimoji="1" lang="en-US" altLang="zh-TW" sz="1800" dirty="0" err="1">
                <a:solidFill>
                  <a:srgbClr val="616161"/>
                </a:solidFill>
                <a:latin typeface="Arial" panose="020B0604020202020204" pitchFamily="34" charset="0"/>
                <a:cs typeface="Arial" panose="020B0604020202020204" pitchFamily="34" charset="0"/>
              </a:rPr>
              <a:t>HuiGuang</a:t>
            </a:r>
            <a:r>
              <a:rPr kumimoji="1" lang="en-US" altLang="zh-TW" sz="1800" dirty="0">
                <a:solidFill>
                  <a:srgbClr val="616161"/>
                </a:solidFill>
                <a:latin typeface="Arial" panose="020B0604020202020204" pitchFamily="34" charset="0"/>
                <a:cs typeface="Arial" panose="020B0604020202020204" pitchFamily="34" charset="0"/>
              </a:rPr>
              <a:t> Huang, Dong-Yi Wu, Yulin Wang, Yu Cao, Tong-Yee Lee*</a:t>
            </a:r>
            <a:endParaRPr kumimoji="1" lang="zh-TW" altLang="en-US" sz="1800"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450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50550-345A-1721-BC65-7F52A800A93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788E8D5E-47A8-2025-4CDE-DE240634B116}"/>
              </a:ext>
            </a:extLst>
          </p:cNvPr>
          <p:cNvSpPr/>
          <p:nvPr/>
        </p:nvSpPr>
        <p:spPr>
          <a:xfrm>
            <a:off x="691055" y="904167"/>
            <a:ext cx="297857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F34256C4-B22B-4D12-1EAE-EA5C207E8C94}"/>
              </a:ext>
            </a:extLst>
          </p:cNvPr>
          <p:cNvSpPr>
            <a:spLocks noGrp="1"/>
          </p:cNvSpPr>
          <p:nvPr>
            <p:ph type="title"/>
          </p:nvPr>
        </p:nvSpPr>
        <p:spPr>
          <a:xfrm>
            <a:off x="838200" y="365125"/>
            <a:ext cx="7065723"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Challenges</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389C21FF-61E2-7D30-DC33-0B9752A71C53}"/>
              </a:ext>
            </a:extLst>
          </p:cNvPr>
          <p:cNvSpPr>
            <a:spLocks noGrp="1"/>
          </p:cNvSpPr>
          <p:nvPr>
            <p:ph idx="1"/>
          </p:nvPr>
        </p:nvSpPr>
        <p:spPr>
          <a:xfrm>
            <a:off x="691055" y="1873517"/>
            <a:ext cx="8816788" cy="3787696"/>
          </a:xfrm>
        </p:spPr>
        <p:txBody>
          <a:bodyPr>
            <a:normAutofit/>
          </a:bodyPr>
          <a:lstStyle/>
          <a:p>
            <a:r>
              <a:rPr lang="en-US" altLang="zh-CN" sz="3600" dirty="0">
                <a:solidFill>
                  <a:srgbClr val="616161"/>
                </a:solidFill>
                <a:latin typeface="Arial" panose="020B0604020202020204" pitchFamily="34" charset="0"/>
                <a:cs typeface="Arial" panose="020B0604020202020204" pitchFamily="34" charset="0"/>
              </a:rPr>
              <a:t>View independent</a:t>
            </a:r>
          </a:p>
          <a:p>
            <a:r>
              <a:rPr lang="en-US" altLang="zh-TW" sz="3600" dirty="0">
                <a:solidFill>
                  <a:srgbClr val="616161"/>
                </a:solidFill>
                <a:latin typeface="Arial" panose="020B0604020202020204" pitchFamily="34" charset="0"/>
                <a:cs typeface="Arial" panose="020B0604020202020204" pitchFamily="34" charset="0"/>
              </a:rPr>
              <a:t>Simplicity</a:t>
            </a:r>
          </a:p>
          <a:p>
            <a:r>
              <a:rPr lang="en-US" altLang="zh-TW" sz="3600" dirty="0">
                <a:solidFill>
                  <a:srgbClr val="616161"/>
                </a:solidFill>
                <a:latin typeface="Arial" panose="020B0604020202020204" pitchFamily="34" charset="0"/>
                <a:cs typeface="Arial" panose="020B0604020202020204" pitchFamily="34" charset="0"/>
              </a:rPr>
              <a:t>Accuracy</a:t>
            </a:r>
          </a:p>
          <a:p>
            <a:r>
              <a:rPr lang="en-US" altLang="zh-CN" sz="3600" dirty="0">
                <a:solidFill>
                  <a:srgbClr val="616161"/>
                </a:solidFill>
                <a:latin typeface="Arial" panose="020B0604020202020204" pitchFamily="34" charset="0"/>
                <a:cs typeface="Arial" panose="020B0604020202020204" pitchFamily="34" charset="0"/>
              </a:rPr>
              <a:t>Automation</a:t>
            </a:r>
            <a:endParaRPr lang="en" altLang="zh-TW" sz="3600"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942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59563A-D0CD-D9E3-557B-1395599F49D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03804E5-DFCB-5071-2F4E-3F9AAA35E346}"/>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91C5C7C8-C0AA-78B0-3EDB-CD799DFE39B2}"/>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Previous works</a:t>
            </a:r>
            <a:endParaRPr kumimoji="1" lang="zh-TW" altLang="en-US" sz="3200" b="1" dirty="0">
              <a:solidFill>
                <a:srgbClr val="616161"/>
              </a:solidFill>
              <a:latin typeface="Arial" panose="020B0604020202020204" pitchFamily="34" charset="0"/>
              <a:cs typeface="Arial" panose="020B0604020202020204" pitchFamily="34" charset="0"/>
            </a:endParaRPr>
          </a:p>
        </p:txBody>
      </p:sp>
      <p:cxnSp>
        <p:nvCxnSpPr>
          <p:cNvPr id="10" name="直接箭头连接符 9">
            <a:extLst>
              <a:ext uri="{FF2B5EF4-FFF2-40B4-BE49-F238E27FC236}">
                <a16:creationId xmlns:a16="http://schemas.microsoft.com/office/drawing/2014/main" id="{700A2B53-A90C-98D1-A4F9-011C667544FA}"/>
              </a:ext>
            </a:extLst>
          </p:cNvPr>
          <p:cNvCxnSpPr/>
          <p:nvPr/>
        </p:nvCxnSpPr>
        <p:spPr>
          <a:xfrm>
            <a:off x="1503947" y="5534527"/>
            <a:ext cx="87950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5D2EA80-B157-DA83-270C-DB425CEE878E}"/>
              </a:ext>
            </a:extLst>
          </p:cNvPr>
          <p:cNvSpPr txBox="1"/>
          <p:nvPr/>
        </p:nvSpPr>
        <p:spPr>
          <a:xfrm>
            <a:off x="457199" y="5684632"/>
            <a:ext cx="3196764" cy="400110"/>
          </a:xfrm>
          <a:prstGeom prst="rect">
            <a:avLst/>
          </a:prstGeom>
          <a:noFill/>
        </p:spPr>
        <p:txBody>
          <a:bodyPr wrap="square" rtlCol="0">
            <a:spAutoFit/>
          </a:bodyPr>
          <a:lstStyle/>
          <a:p>
            <a:r>
              <a:rPr kumimoji="1" lang="en-US" altLang="zh-CN" sz="2000" dirty="0">
                <a:solidFill>
                  <a:srgbClr val="616161"/>
                </a:solidFill>
                <a:latin typeface="Arial" panose="020B0604020202020204" pitchFamily="34" charset="0"/>
                <a:cs typeface="Arial" panose="020B0604020202020204" pitchFamily="34" charset="0"/>
              </a:rPr>
              <a:t>Simple</a:t>
            </a:r>
            <a:r>
              <a:rPr lang="en-US" altLang="zh-CN" sz="1400" dirty="0"/>
              <a:t> </a:t>
            </a:r>
            <a:r>
              <a:rPr kumimoji="1" lang="en-US" altLang="zh-CN" sz="2000" dirty="0">
                <a:solidFill>
                  <a:srgbClr val="616161"/>
                </a:solidFill>
                <a:latin typeface="Arial" panose="020B0604020202020204" pitchFamily="34" charset="0"/>
                <a:cs typeface="Arial" panose="020B0604020202020204" pitchFamily="34" charset="0"/>
              </a:rPr>
              <a:t>but</a:t>
            </a:r>
            <a:r>
              <a:rPr lang="en-US" altLang="zh-CN" sz="1400" dirty="0"/>
              <a:t> </a:t>
            </a:r>
            <a:r>
              <a:rPr kumimoji="1" lang="en-US" altLang="zh-CN" sz="2000" dirty="0">
                <a:solidFill>
                  <a:srgbClr val="616161"/>
                </a:solidFill>
                <a:latin typeface="Arial" panose="020B0604020202020204" pitchFamily="34" charset="0"/>
                <a:cs typeface="Arial" panose="020B0604020202020204" pitchFamily="34" charset="0"/>
              </a:rPr>
              <a:t>view-dependent</a:t>
            </a:r>
            <a:endParaRPr kumimoji="1" lang="zh-TW" altLang="en-US" sz="2000" dirty="0">
              <a:solidFill>
                <a:srgbClr val="616161"/>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D4FE6918-E481-453A-66AE-866A46733B41}"/>
              </a:ext>
            </a:extLst>
          </p:cNvPr>
          <p:cNvSpPr txBox="1"/>
          <p:nvPr/>
        </p:nvSpPr>
        <p:spPr>
          <a:xfrm>
            <a:off x="8427720" y="5774578"/>
            <a:ext cx="3764279" cy="400110"/>
          </a:xfrm>
          <a:prstGeom prst="rect">
            <a:avLst/>
          </a:prstGeom>
          <a:noFill/>
        </p:spPr>
        <p:txBody>
          <a:bodyPr wrap="square" rtlCol="0">
            <a:spAutoFit/>
          </a:bodyPr>
          <a:lstStyle>
            <a:defPPr>
              <a:defRPr lang="zh-TW"/>
            </a:defPPr>
            <a:lvl1pPr>
              <a:defRPr kumimoji="1" sz="2000">
                <a:solidFill>
                  <a:srgbClr val="616161"/>
                </a:solidFill>
                <a:latin typeface="Arial" panose="020B0604020202020204" pitchFamily="34" charset="0"/>
                <a:cs typeface="Arial" panose="020B0604020202020204" pitchFamily="34" charset="0"/>
              </a:defRPr>
            </a:lvl1pPr>
          </a:lstStyle>
          <a:p>
            <a:r>
              <a:rPr lang="en-US" altLang="zh-CN" dirty="0"/>
              <a:t>View-independent but complex</a:t>
            </a:r>
            <a:endParaRPr lang="zh-TW" altLang="en-US" dirty="0"/>
          </a:p>
        </p:txBody>
      </p:sp>
      <p:pic>
        <p:nvPicPr>
          <p:cNvPr id="18" name="图片 17">
            <a:extLst>
              <a:ext uri="{FF2B5EF4-FFF2-40B4-BE49-F238E27FC236}">
                <a16:creationId xmlns:a16="http://schemas.microsoft.com/office/drawing/2014/main" id="{A461D09C-2E22-24BB-2B0D-6217959A7633}"/>
              </a:ext>
            </a:extLst>
          </p:cNvPr>
          <p:cNvPicPr>
            <a:picLocks noChangeAspect="1"/>
          </p:cNvPicPr>
          <p:nvPr/>
        </p:nvPicPr>
        <p:blipFill>
          <a:blip r:embed="rId3"/>
          <a:stretch>
            <a:fillRect/>
          </a:stretch>
        </p:blipFill>
        <p:spPr>
          <a:xfrm>
            <a:off x="8501062" y="2634667"/>
            <a:ext cx="3177636" cy="2749756"/>
          </a:xfrm>
          <a:prstGeom prst="rect">
            <a:avLst/>
          </a:prstGeom>
        </p:spPr>
      </p:pic>
      <p:pic>
        <p:nvPicPr>
          <p:cNvPr id="1026" name="Picture 2">
            <a:extLst>
              <a:ext uri="{FF2B5EF4-FFF2-40B4-BE49-F238E27FC236}">
                <a16:creationId xmlns:a16="http://schemas.microsoft.com/office/drawing/2014/main" id="{3A729023-7D94-DE03-2EE0-2A36508BC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898" y="2462274"/>
            <a:ext cx="2832203" cy="283220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938EF517-C5F9-7FE9-5391-23CB974F9553}"/>
              </a:ext>
            </a:extLst>
          </p:cNvPr>
          <p:cNvSpPr txBox="1"/>
          <p:nvPr/>
        </p:nvSpPr>
        <p:spPr>
          <a:xfrm>
            <a:off x="1503947" y="2076613"/>
            <a:ext cx="2057859" cy="523220"/>
          </a:xfrm>
          <a:prstGeom prst="rect">
            <a:avLst/>
          </a:prstGeom>
          <a:noFill/>
        </p:spPr>
        <p:txBody>
          <a:bodyPr wrap="square" rtlCol="0">
            <a:spAutoFit/>
          </a:bodyPr>
          <a:lstStyle/>
          <a:p>
            <a:r>
              <a:rPr kumimoji="1" lang="en-US" altLang="zh-TW" sz="2800" dirty="0">
                <a:solidFill>
                  <a:srgbClr val="616161"/>
                </a:solidFill>
                <a:latin typeface="Arial" panose="020B0604020202020204" pitchFamily="34" charset="0"/>
                <a:cs typeface="Arial" panose="020B0604020202020204" pitchFamily="34" charset="0"/>
              </a:rPr>
              <a:t>Wireroom</a:t>
            </a:r>
            <a:endParaRPr kumimoji="1" lang="zh-TW" altLang="en-US" sz="2800" dirty="0">
              <a:solidFill>
                <a:srgbClr val="616161"/>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DF1CB6B2-A47E-654A-A5FE-591D11B5DD28}"/>
              </a:ext>
            </a:extLst>
          </p:cNvPr>
          <p:cNvSpPr txBox="1"/>
          <p:nvPr/>
        </p:nvSpPr>
        <p:spPr>
          <a:xfrm>
            <a:off x="5553146" y="2002971"/>
            <a:ext cx="1698171" cy="369332"/>
          </a:xfrm>
          <a:prstGeom prst="rect">
            <a:avLst/>
          </a:prstGeom>
          <a:noFill/>
        </p:spPr>
        <p:txBody>
          <a:bodyPr wrap="square" rtlCol="0">
            <a:spAutoFit/>
          </a:bodyPr>
          <a:lstStyle>
            <a:defPPr>
              <a:defRPr lang="zh-TW"/>
            </a:defPPr>
            <a:lvl1pPr>
              <a:defRPr kumimoji="1" sz="2800">
                <a:solidFill>
                  <a:srgbClr val="616161"/>
                </a:solidFill>
                <a:latin typeface="Arial" panose="020B0604020202020204" pitchFamily="34" charset="0"/>
                <a:cs typeface="Arial" panose="020B0604020202020204" pitchFamily="34" charset="0"/>
              </a:defRPr>
            </a:lvl1pPr>
          </a:lstStyle>
          <a:p>
            <a:r>
              <a:rPr lang="en-US" altLang="zh-TW"/>
              <a:t>Ours</a:t>
            </a:r>
            <a:endParaRPr lang="zh-TW" altLang="en-US" dirty="0"/>
          </a:p>
        </p:txBody>
      </p:sp>
      <p:sp>
        <p:nvSpPr>
          <p:cNvPr id="6" name="文本框 5">
            <a:extLst>
              <a:ext uri="{FF2B5EF4-FFF2-40B4-BE49-F238E27FC236}">
                <a16:creationId xmlns:a16="http://schemas.microsoft.com/office/drawing/2014/main" id="{FF1814BC-E4BF-FACE-FC00-AE6C8F51F7AB}"/>
              </a:ext>
            </a:extLst>
          </p:cNvPr>
          <p:cNvSpPr txBox="1"/>
          <p:nvPr/>
        </p:nvSpPr>
        <p:spPr>
          <a:xfrm>
            <a:off x="9449945" y="2000344"/>
            <a:ext cx="1698171" cy="369332"/>
          </a:xfrm>
          <a:prstGeom prst="rect">
            <a:avLst/>
          </a:prstGeom>
          <a:noFill/>
        </p:spPr>
        <p:txBody>
          <a:bodyPr wrap="square" rtlCol="0">
            <a:spAutoFit/>
          </a:bodyPr>
          <a:lstStyle>
            <a:defPPr>
              <a:defRPr lang="zh-TW"/>
            </a:defPPr>
            <a:lvl1pPr>
              <a:defRPr kumimoji="1" sz="2800">
                <a:solidFill>
                  <a:srgbClr val="616161"/>
                </a:solidFill>
                <a:latin typeface="Arial" panose="020B0604020202020204" pitchFamily="34" charset="0"/>
                <a:cs typeface="Arial" panose="020B0604020202020204" pitchFamily="34" charset="0"/>
              </a:defRPr>
            </a:lvl1pPr>
          </a:lstStyle>
          <a:p>
            <a:r>
              <a:rPr lang="en-US" altLang="zh-TW" dirty="0"/>
              <a:t>3Doodle</a:t>
            </a:r>
            <a:endParaRPr lang="zh-TW" altLang="en-US" dirty="0"/>
          </a:p>
        </p:txBody>
      </p:sp>
      <p:pic>
        <p:nvPicPr>
          <p:cNvPr id="11" name="图片 10">
            <a:extLst>
              <a:ext uri="{FF2B5EF4-FFF2-40B4-BE49-F238E27FC236}">
                <a16:creationId xmlns:a16="http://schemas.microsoft.com/office/drawing/2014/main" id="{8AFF48B3-951D-182C-DAEB-566AD1D62B47}"/>
              </a:ext>
            </a:extLst>
          </p:cNvPr>
          <p:cNvPicPr>
            <a:picLocks noChangeAspect="1"/>
          </p:cNvPicPr>
          <p:nvPr/>
        </p:nvPicPr>
        <p:blipFill>
          <a:blip r:embed="rId5"/>
          <a:stretch>
            <a:fillRect/>
          </a:stretch>
        </p:blipFill>
        <p:spPr>
          <a:xfrm>
            <a:off x="1054417" y="2844159"/>
            <a:ext cx="2167009" cy="2330772"/>
          </a:xfrm>
          <a:prstGeom prst="rect">
            <a:avLst/>
          </a:prstGeom>
        </p:spPr>
      </p:pic>
    </p:spTree>
    <p:extLst>
      <p:ext uri="{BB962C8B-B14F-4D97-AF65-F5344CB8AC3E}">
        <p14:creationId xmlns:p14="http://schemas.microsoft.com/office/powerpoint/2010/main" val="1037589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3755D-22AD-0780-9F00-8F787F94C96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6311EAA-258B-988E-B689-7EF85D25CE38}"/>
              </a:ext>
            </a:extLst>
          </p:cNvPr>
          <p:cNvSpPr/>
          <p:nvPr/>
        </p:nvSpPr>
        <p:spPr>
          <a:xfrm>
            <a:off x="691055" y="904167"/>
            <a:ext cx="3074121"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D4397F74-E77D-FA35-0A1A-323BE1C03273}"/>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Our methods</a:t>
            </a:r>
            <a:endParaRPr kumimoji="1" lang="zh-TW" altLang="en-US" sz="3200" b="1" dirty="0">
              <a:solidFill>
                <a:srgbClr val="616161"/>
              </a:solidFill>
              <a:latin typeface="Arial" panose="020B0604020202020204" pitchFamily="34" charset="0"/>
              <a:cs typeface="Arial" panose="020B0604020202020204" pitchFamily="34" charset="0"/>
            </a:endParaRPr>
          </a:p>
        </p:txBody>
      </p:sp>
      <p:pic>
        <p:nvPicPr>
          <p:cNvPr id="6" name="图片 5" descr="图示&#10;&#10;AI 生成的内容可能不正确。">
            <a:extLst>
              <a:ext uri="{FF2B5EF4-FFF2-40B4-BE49-F238E27FC236}">
                <a16:creationId xmlns:a16="http://schemas.microsoft.com/office/drawing/2014/main" id="{5E1B75F7-E2A6-39F0-34FE-FBE426D0CF61}"/>
              </a:ext>
            </a:extLst>
          </p:cNvPr>
          <p:cNvPicPr>
            <a:picLocks noChangeAspect="1"/>
          </p:cNvPicPr>
          <p:nvPr/>
        </p:nvPicPr>
        <p:blipFill>
          <a:blip r:embed="rId3"/>
          <a:stretch>
            <a:fillRect/>
          </a:stretch>
        </p:blipFill>
        <p:spPr>
          <a:xfrm>
            <a:off x="0" y="1489363"/>
            <a:ext cx="12192000" cy="3879273"/>
          </a:xfrm>
          <a:prstGeom prst="rect">
            <a:avLst/>
          </a:prstGeom>
        </p:spPr>
      </p:pic>
    </p:spTree>
    <p:extLst>
      <p:ext uri="{BB962C8B-B14F-4D97-AF65-F5344CB8AC3E}">
        <p14:creationId xmlns:p14="http://schemas.microsoft.com/office/powerpoint/2010/main" val="3860774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F686-C710-3B9C-08A1-9B72559BD52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743C4C17-249C-97E3-AED0-761A346176E5}"/>
              </a:ext>
            </a:extLst>
          </p:cNvPr>
          <p:cNvSpPr/>
          <p:nvPr/>
        </p:nvSpPr>
        <p:spPr>
          <a:xfrm>
            <a:off x="691055" y="904167"/>
            <a:ext cx="5548380"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0E1F73AA-D429-57C8-D5AB-7CEAFE3940E9}"/>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Template and Coons patch</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619CCC78-022A-5C9E-52D7-1EFB978C5DF5}"/>
              </a:ext>
            </a:extLst>
          </p:cNvPr>
          <p:cNvSpPr txBox="1"/>
          <p:nvPr/>
        </p:nvSpPr>
        <p:spPr>
          <a:xfrm>
            <a:off x="356506" y="2279558"/>
            <a:ext cx="5358493" cy="3077766"/>
          </a:xfrm>
          <a:prstGeom prst="rect">
            <a:avLst/>
          </a:prstGeom>
          <a:noFill/>
        </p:spPr>
        <p:txBody>
          <a:bodyPr wrap="square" rtlCol="0">
            <a:spAutoFit/>
          </a:bodyPr>
          <a:lstStyle/>
          <a:p>
            <a:r>
              <a:rPr lang="en-US" altLang="zh-TW" sz="2800" dirty="0">
                <a:solidFill>
                  <a:srgbClr val="616161"/>
                </a:solidFill>
                <a:latin typeface="Arial" panose="020B0604020202020204" pitchFamily="34" charset="0"/>
                <a:cs typeface="Arial" panose="020B0604020202020204" pitchFamily="34" charset="0"/>
              </a:rPr>
              <a:t>4 control points -&gt; Bezier curve</a:t>
            </a:r>
          </a:p>
          <a:p>
            <a:endParaRPr lang="en-US" altLang="zh-TW" sz="2800" dirty="0">
              <a:solidFill>
                <a:srgbClr val="616161"/>
              </a:solidFill>
              <a:latin typeface="Arial" panose="020B0604020202020204" pitchFamily="34" charset="0"/>
              <a:cs typeface="Arial" panose="020B0604020202020204" pitchFamily="34" charset="0"/>
            </a:endParaRPr>
          </a:p>
          <a:p>
            <a:r>
              <a:rPr lang="en-US" altLang="zh-TW" sz="2800" dirty="0">
                <a:solidFill>
                  <a:srgbClr val="616161"/>
                </a:solidFill>
                <a:latin typeface="Arial" panose="020B0604020202020204" pitchFamily="34" charset="0"/>
                <a:cs typeface="Arial" panose="020B0604020202020204" pitchFamily="34" charset="0"/>
              </a:rPr>
              <a:t>4 Bezier curves -&gt; Coons patch</a:t>
            </a:r>
          </a:p>
          <a:p>
            <a:endParaRPr lang="en-US" altLang="zh-TW" sz="2800" dirty="0">
              <a:solidFill>
                <a:srgbClr val="616161"/>
              </a:solidFill>
              <a:latin typeface="Arial" panose="020B0604020202020204" pitchFamily="34" charset="0"/>
              <a:cs typeface="Arial" panose="020B0604020202020204" pitchFamily="34" charset="0"/>
            </a:endParaRPr>
          </a:p>
          <a:p>
            <a:r>
              <a:rPr lang="en-US" altLang="zh-TW" sz="2800" dirty="0">
                <a:solidFill>
                  <a:srgbClr val="616161"/>
                </a:solidFill>
                <a:latin typeface="Arial" panose="020B0604020202020204" pitchFamily="34" charset="0"/>
                <a:cs typeface="Arial" panose="020B0604020202020204" pitchFamily="34" charset="0"/>
              </a:rPr>
              <a:t>N coons patches -&gt; Point cloud</a:t>
            </a:r>
          </a:p>
          <a:p>
            <a:endParaRPr lang="en-US" altLang="zh-TW" dirty="0"/>
          </a:p>
          <a:p>
            <a:endParaRPr lang="en-US" altLang="zh-TW" dirty="0"/>
          </a:p>
          <a:p>
            <a:endParaRPr lang="zh-TW" altLang="en-US" dirty="0"/>
          </a:p>
        </p:txBody>
      </p:sp>
      <p:pic>
        <p:nvPicPr>
          <p:cNvPr id="12" name="图片 11" descr="图示&#10;&#10;AI 生成的内容可能不正确。">
            <a:extLst>
              <a:ext uri="{FF2B5EF4-FFF2-40B4-BE49-F238E27FC236}">
                <a16:creationId xmlns:a16="http://schemas.microsoft.com/office/drawing/2014/main" id="{8FDC8065-11C7-2B09-8E53-5712BE30A892}"/>
              </a:ext>
            </a:extLst>
          </p:cNvPr>
          <p:cNvPicPr>
            <a:picLocks noChangeAspect="1"/>
          </p:cNvPicPr>
          <p:nvPr/>
        </p:nvPicPr>
        <p:blipFill>
          <a:blip r:embed="rId3"/>
          <a:stretch>
            <a:fillRect/>
          </a:stretch>
        </p:blipFill>
        <p:spPr>
          <a:xfrm>
            <a:off x="5634202" y="1910325"/>
            <a:ext cx="5711026" cy="3037350"/>
          </a:xfrm>
          <a:prstGeom prst="rect">
            <a:avLst/>
          </a:prstGeom>
        </p:spPr>
      </p:pic>
    </p:spTree>
    <p:extLst>
      <p:ext uri="{BB962C8B-B14F-4D97-AF65-F5344CB8AC3E}">
        <p14:creationId xmlns:p14="http://schemas.microsoft.com/office/powerpoint/2010/main" val="1193528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0CB4-4040-2135-77CD-6FEDA2A9DF0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8BAC8564-D82F-DD05-9D31-E42843C6D700}"/>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4A401760-1819-BCF1-64B0-F683CD9CC170}"/>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Template and Coons patch</a:t>
            </a:r>
            <a:endParaRPr kumimoji="1" lang="zh-TW" altLang="en-US" sz="3200" b="1" dirty="0">
              <a:solidFill>
                <a:srgbClr val="616161"/>
              </a:solidFill>
              <a:latin typeface="Arial" panose="020B0604020202020204" pitchFamily="34" charset="0"/>
              <a:cs typeface="Arial" panose="020B0604020202020204" pitchFamily="34" charset="0"/>
            </a:endParaRPr>
          </a:p>
        </p:txBody>
      </p:sp>
      <p:pic>
        <p:nvPicPr>
          <p:cNvPr id="7" name="图片 6" descr="白色的鱼&#10;&#10;AI 生成的内容可能不正确。">
            <a:extLst>
              <a:ext uri="{FF2B5EF4-FFF2-40B4-BE49-F238E27FC236}">
                <a16:creationId xmlns:a16="http://schemas.microsoft.com/office/drawing/2014/main" id="{9B5C6694-37F2-7221-D9E9-29199D981D7A}"/>
              </a:ext>
            </a:extLst>
          </p:cNvPr>
          <p:cNvPicPr>
            <a:picLocks noChangeAspect="1"/>
          </p:cNvPicPr>
          <p:nvPr/>
        </p:nvPicPr>
        <p:blipFill>
          <a:blip r:embed="rId3"/>
          <a:stretch>
            <a:fillRect/>
          </a:stretch>
        </p:blipFill>
        <p:spPr>
          <a:xfrm>
            <a:off x="5932715" y="2447109"/>
            <a:ext cx="2736905" cy="2736905"/>
          </a:xfrm>
          <a:prstGeom prst="rect">
            <a:avLst/>
          </a:prstGeom>
        </p:spPr>
      </p:pic>
      <p:cxnSp>
        <p:nvCxnSpPr>
          <p:cNvPr id="6" name="直接箭头连接符 5">
            <a:extLst>
              <a:ext uri="{FF2B5EF4-FFF2-40B4-BE49-F238E27FC236}">
                <a16:creationId xmlns:a16="http://schemas.microsoft.com/office/drawing/2014/main" id="{E997B734-0865-F1AD-6E2D-95DD628886ED}"/>
              </a:ext>
            </a:extLst>
          </p:cNvPr>
          <p:cNvCxnSpPr/>
          <p:nvPr/>
        </p:nvCxnSpPr>
        <p:spPr>
          <a:xfrm>
            <a:off x="4498305" y="3937482"/>
            <a:ext cx="105422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1AA41B94-A460-58F5-DF60-005A7654382D}"/>
              </a:ext>
            </a:extLst>
          </p:cNvPr>
          <p:cNvGrpSpPr/>
          <p:nvPr/>
        </p:nvGrpSpPr>
        <p:grpSpPr>
          <a:xfrm>
            <a:off x="336408" y="2138884"/>
            <a:ext cx="4095408" cy="2990670"/>
            <a:chOff x="336408" y="2138884"/>
            <a:chExt cx="4095408" cy="2990670"/>
          </a:xfrm>
        </p:grpSpPr>
        <p:pic>
          <p:nvPicPr>
            <p:cNvPr id="3" name="图片 2" descr="篮球旁边&#10;&#10;AI 生成的内容可能不正确。">
              <a:extLst>
                <a:ext uri="{FF2B5EF4-FFF2-40B4-BE49-F238E27FC236}">
                  <a16:creationId xmlns:a16="http://schemas.microsoft.com/office/drawing/2014/main" id="{F120D099-AC15-3978-48E2-D3F283D6A4D0}"/>
                </a:ext>
              </a:extLst>
            </p:cNvPr>
            <p:cNvPicPr>
              <a:picLocks noChangeAspect="1"/>
            </p:cNvPicPr>
            <p:nvPr/>
          </p:nvPicPr>
          <p:blipFill>
            <a:blip r:embed="rId4"/>
            <a:stretch>
              <a:fillRect/>
            </a:stretch>
          </p:blipFill>
          <p:spPr>
            <a:xfrm>
              <a:off x="1565443" y="2138884"/>
              <a:ext cx="2866373" cy="2866373"/>
            </a:xfrm>
            <a:prstGeom prst="rect">
              <a:avLst/>
            </a:prstGeom>
          </p:spPr>
        </p:pic>
        <p:pic>
          <p:nvPicPr>
            <p:cNvPr id="12" name="图片 11" descr="图片包含 大, 站, 游戏机&#10;&#10;AI 生成的内容可能不正确。">
              <a:extLst>
                <a:ext uri="{FF2B5EF4-FFF2-40B4-BE49-F238E27FC236}">
                  <a16:creationId xmlns:a16="http://schemas.microsoft.com/office/drawing/2014/main" id="{A8CFE48C-8AB0-25A6-82A4-65DFCF7C5F43}"/>
                </a:ext>
              </a:extLst>
            </p:cNvPr>
            <p:cNvPicPr>
              <a:picLocks noChangeAspect="1"/>
            </p:cNvPicPr>
            <p:nvPr/>
          </p:nvPicPr>
          <p:blipFill>
            <a:blip r:embed="rId5"/>
            <a:stretch>
              <a:fillRect/>
            </a:stretch>
          </p:blipFill>
          <p:spPr>
            <a:xfrm>
              <a:off x="336408" y="2671484"/>
              <a:ext cx="2458070" cy="2458070"/>
            </a:xfrm>
            <a:prstGeom prst="rect">
              <a:avLst/>
            </a:prstGeom>
          </p:spPr>
        </p:pic>
      </p:grpSp>
      <p:pic>
        <p:nvPicPr>
          <p:cNvPr id="17" name="图片 16" descr="图片包含 游戏机, 体育, 水, 站&#10;&#10;AI 生成的内容可能不正确。">
            <a:extLst>
              <a:ext uri="{FF2B5EF4-FFF2-40B4-BE49-F238E27FC236}">
                <a16:creationId xmlns:a16="http://schemas.microsoft.com/office/drawing/2014/main" id="{B7A419C4-0416-D348-2F01-ED6C01204CEA}"/>
              </a:ext>
            </a:extLst>
          </p:cNvPr>
          <p:cNvPicPr>
            <a:picLocks noChangeAspect="1"/>
          </p:cNvPicPr>
          <p:nvPr/>
        </p:nvPicPr>
        <p:blipFill>
          <a:blip r:embed="rId6"/>
          <a:stretch>
            <a:fillRect/>
          </a:stretch>
        </p:blipFill>
        <p:spPr>
          <a:xfrm>
            <a:off x="8805045" y="2494460"/>
            <a:ext cx="2642202" cy="2642202"/>
          </a:xfrm>
          <a:prstGeom prst="rect">
            <a:avLst/>
          </a:prstGeom>
        </p:spPr>
      </p:pic>
    </p:spTree>
    <p:extLst>
      <p:ext uri="{BB962C8B-B14F-4D97-AF65-F5344CB8AC3E}">
        <p14:creationId xmlns:p14="http://schemas.microsoft.com/office/powerpoint/2010/main" val="1739231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1946-DF33-E4B2-2BDB-B2B394A2DC2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CAAE7745-DDCB-08D4-DC12-87E4367C6834}"/>
              </a:ext>
            </a:extLst>
          </p:cNvPr>
          <p:cNvSpPr/>
          <p:nvPr/>
        </p:nvSpPr>
        <p:spPr>
          <a:xfrm>
            <a:off x="691055" y="904167"/>
            <a:ext cx="5750086"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91D26327-A989-100A-4DFD-8177C6F304A1}"/>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Coarse-to-Fine Optimization</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7" name="矩形: 圆角 6">
            <a:extLst>
              <a:ext uri="{FF2B5EF4-FFF2-40B4-BE49-F238E27FC236}">
                <a16:creationId xmlns:a16="http://schemas.microsoft.com/office/drawing/2014/main" id="{E5C04B8A-CB35-7519-06EC-ABF2D54DC4F4}"/>
              </a:ext>
            </a:extLst>
          </p:cNvPr>
          <p:cNvSpPr/>
          <p:nvPr/>
        </p:nvSpPr>
        <p:spPr>
          <a:xfrm>
            <a:off x="4737764" y="3616988"/>
            <a:ext cx="2147207" cy="10780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Optimization</a:t>
            </a:r>
            <a:endParaRPr lang="zh-CN" altLang="en-US" dirty="0"/>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6E78ACD8-F2E4-A1D9-DAF3-1BE1D214DC1B}"/>
                  </a:ext>
                </a:extLst>
              </p:cNvPr>
              <p:cNvSpPr/>
              <p:nvPr/>
            </p:nvSpPr>
            <p:spPr>
              <a:xfrm>
                <a:off x="5232905" y="2205808"/>
                <a:ext cx="1126672" cy="587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𝐸</m:t>
                      </m:r>
                    </m:oMath>
                  </m:oMathPara>
                </a14:m>
                <a:endParaRPr dirty="0"/>
              </a:p>
            </p:txBody>
          </p:sp>
        </mc:Choice>
        <mc:Fallback xmlns="">
          <p:sp>
            <p:nvSpPr>
              <p:cNvPr id="10" name="矩形 9">
                <a:extLst>
                  <a:ext uri="{FF2B5EF4-FFF2-40B4-BE49-F238E27FC236}">
                    <a16:creationId xmlns:a16="http://schemas.microsoft.com/office/drawing/2014/main" id="{6E78ACD8-F2E4-A1D9-DAF3-1BE1D214DC1B}"/>
                  </a:ext>
                </a:extLst>
              </p:cNvPr>
              <p:cNvSpPr>
                <a:spLocks noRot="1" noChangeAspect="1" noMove="1" noResize="1" noEditPoints="1" noAdjustHandles="1" noChangeArrowheads="1" noChangeShapeType="1" noTextEdit="1"/>
              </p:cNvSpPr>
              <p:nvPr/>
            </p:nvSpPr>
            <p:spPr>
              <a:xfrm>
                <a:off x="5232905" y="2205808"/>
                <a:ext cx="1126672" cy="587829"/>
              </a:xfrm>
              <a:prstGeom prst="rect">
                <a:avLst/>
              </a:prstGeom>
              <a:blipFill>
                <a:blip r:embed="rId3"/>
                <a:stretch>
                  <a:fillRect/>
                </a:stretch>
              </a:blipFill>
            </p:spPr>
            <p:txBody>
              <a:bodyPr/>
              <a:lstStyle/>
              <a:p>
                <a:r>
                  <a:rPr lang="zh-CN" altLang="en-US">
                    <a:noFill/>
                  </a:rPr>
                  <a:t> </a:t>
                </a:r>
              </a:p>
            </p:txBody>
          </p:sp>
        </mc:Fallback>
      </mc:AlternateContent>
      <p:cxnSp>
        <p:nvCxnSpPr>
          <p:cNvPr id="14" name="直接箭头连接符 13">
            <a:extLst>
              <a:ext uri="{FF2B5EF4-FFF2-40B4-BE49-F238E27FC236}">
                <a16:creationId xmlns:a16="http://schemas.microsoft.com/office/drawing/2014/main" id="{D513B21C-561E-F2B9-50E4-00947C3CACCF}"/>
              </a:ext>
            </a:extLst>
          </p:cNvPr>
          <p:cNvCxnSpPr>
            <a:cxnSpLocks/>
          </p:cNvCxnSpPr>
          <p:nvPr/>
        </p:nvCxnSpPr>
        <p:spPr>
          <a:xfrm>
            <a:off x="5811367" y="2926080"/>
            <a:ext cx="0" cy="6301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图片 10" descr="篮球旁边&#10;&#10;AI 生成的内容可能不正确。">
            <a:extLst>
              <a:ext uri="{FF2B5EF4-FFF2-40B4-BE49-F238E27FC236}">
                <a16:creationId xmlns:a16="http://schemas.microsoft.com/office/drawing/2014/main" id="{D524F221-3843-90AF-5B5E-94DE0F562E52}"/>
              </a:ext>
            </a:extLst>
          </p:cNvPr>
          <p:cNvPicPr>
            <a:picLocks noChangeAspect="1"/>
          </p:cNvPicPr>
          <p:nvPr/>
        </p:nvPicPr>
        <p:blipFill>
          <a:blip r:embed="rId4"/>
          <a:stretch>
            <a:fillRect/>
          </a:stretch>
        </p:blipFill>
        <p:spPr>
          <a:xfrm>
            <a:off x="1932965" y="3050351"/>
            <a:ext cx="1989188" cy="1989188"/>
          </a:xfrm>
          <a:prstGeom prst="rect">
            <a:avLst/>
          </a:prstGeom>
        </p:spPr>
      </p:pic>
      <p:pic>
        <p:nvPicPr>
          <p:cNvPr id="13" name="图片 12" descr="白色的鱼&#10;&#10;AI 生成的内容可能不正确。">
            <a:extLst>
              <a:ext uri="{FF2B5EF4-FFF2-40B4-BE49-F238E27FC236}">
                <a16:creationId xmlns:a16="http://schemas.microsoft.com/office/drawing/2014/main" id="{75991082-00B1-CCAB-C176-3499847E0649}"/>
              </a:ext>
            </a:extLst>
          </p:cNvPr>
          <p:cNvPicPr>
            <a:picLocks noChangeAspect="1"/>
          </p:cNvPicPr>
          <p:nvPr/>
        </p:nvPicPr>
        <p:blipFill>
          <a:blip r:embed="rId5"/>
          <a:stretch>
            <a:fillRect/>
          </a:stretch>
        </p:blipFill>
        <p:spPr>
          <a:xfrm>
            <a:off x="8021416" y="3272520"/>
            <a:ext cx="1767019" cy="1767019"/>
          </a:xfrm>
          <a:prstGeom prst="rect">
            <a:avLst/>
          </a:prstGeom>
        </p:spPr>
      </p:pic>
      <p:cxnSp>
        <p:nvCxnSpPr>
          <p:cNvPr id="6" name="直接箭头连接符 5">
            <a:extLst>
              <a:ext uri="{FF2B5EF4-FFF2-40B4-BE49-F238E27FC236}">
                <a16:creationId xmlns:a16="http://schemas.microsoft.com/office/drawing/2014/main" id="{73B759F7-AABB-C5C2-29DE-EE66C1115748}"/>
              </a:ext>
            </a:extLst>
          </p:cNvPr>
          <p:cNvCxnSpPr>
            <a:cxnSpLocks/>
          </p:cNvCxnSpPr>
          <p:nvPr/>
        </p:nvCxnSpPr>
        <p:spPr>
          <a:xfrm>
            <a:off x="3776827" y="4156029"/>
            <a:ext cx="6808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32AE9A96-5C0F-80F1-F247-D885982AB8DC}"/>
              </a:ext>
            </a:extLst>
          </p:cNvPr>
          <p:cNvCxnSpPr>
            <a:cxnSpLocks/>
          </p:cNvCxnSpPr>
          <p:nvPr/>
        </p:nvCxnSpPr>
        <p:spPr>
          <a:xfrm>
            <a:off x="7125817" y="4156029"/>
            <a:ext cx="6808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874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AC5DDE4-0856-73B2-3E25-D63689AB77A3}"/>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08FDCAE0-27DD-3902-572E-4588BA32543A}"/>
              </a:ext>
            </a:extLst>
          </p:cNvPr>
          <p:cNvSpPr/>
          <p:nvPr/>
        </p:nvSpPr>
        <p:spPr>
          <a:xfrm>
            <a:off x="691055" y="904167"/>
            <a:ext cx="5750086"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449C3D77-9BF9-0C07-7DCF-9E3863879C1F}"/>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Coarse-to-Fine Optimization</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7" name="矩形: 圆角 6">
            <a:extLst>
              <a:ext uri="{FF2B5EF4-FFF2-40B4-BE49-F238E27FC236}">
                <a16:creationId xmlns:a16="http://schemas.microsoft.com/office/drawing/2014/main" id="{45392108-20EE-09B9-1C62-C4EE7F1268DA}"/>
              </a:ext>
            </a:extLst>
          </p:cNvPr>
          <p:cNvSpPr/>
          <p:nvPr/>
        </p:nvSpPr>
        <p:spPr>
          <a:xfrm>
            <a:off x="1905574" y="3640239"/>
            <a:ext cx="2147207" cy="10780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Coarse Stage</a:t>
            </a:r>
            <a:endParaRPr lang="zh-CN" altLang="en-US" dirty="0"/>
          </a:p>
        </p:txBody>
      </p:sp>
      <p:sp>
        <p:nvSpPr>
          <p:cNvPr id="8" name="矩形: 圆角 7">
            <a:extLst>
              <a:ext uri="{FF2B5EF4-FFF2-40B4-BE49-F238E27FC236}">
                <a16:creationId xmlns:a16="http://schemas.microsoft.com/office/drawing/2014/main" id="{844D18DB-F2D7-3F48-4304-E81CFFC07D27}"/>
              </a:ext>
            </a:extLst>
          </p:cNvPr>
          <p:cNvSpPr/>
          <p:nvPr/>
        </p:nvSpPr>
        <p:spPr>
          <a:xfrm>
            <a:off x="4679556" y="3640239"/>
            <a:ext cx="2147207" cy="10780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Middle Stage</a:t>
            </a:r>
            <a:endParaRPr lang="zh-CN" altLang="en-US" dirty="0"/>
          </a:p>
        </p:txBody>
      </p:sp>
      <p:sp>
        <p:nvSpPr>
          <p:cNvPr id="9" name="矩形: 圆角 8">
            <a:extLst>
              <a:ext uri="{FF2B5EF4-FFF2-40B4-BE49-F238E27FC236}">
                <a16:creationId xmlns:a16="http://schemas.microsoft.com/office/drawing/2014/main" id="{3CD177D7-5EFD-BD54-E5EB-F295BCA402CF}"/>
              </a:ext>
            </a:extLst>
          </p:cNvPr>
          <p:cNvSpPr/>
          <p:nvPr/>
        </p:nvSpPr>
        <p:spPr>
          <a:xfrm>
            <a:off x="7593391" y="3640239"/>
            <a:ext cx="2147207" cy="10780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Fine Stage</a:t>
            </a:r>
            <a:endParaRPr lang="zh-CN" altLang="en-US" dirty="0"/>
          </a:p>
        </p:txBody>
      </p:sp>
      <mc:AlternateContent xmlns:mc="http://schemas.openxmlformats.org/markup-compatibility/2006">
        <mc:Choice xmlns:a14="http://schemas.microsoft.com/office/drawing/2010/main" Requires="a14">
          <p:sp>
            <p:nvSpPr>
              <p:cNvPr id="10" name="矩形 9">
                <a:extLst>
                  <a:ext uri="{FF2B5EF4-FFF2-40B4-BE49-F238E27FC236}">
                    <a16:creationId xmlns:a16="http://schemas.microsoft.com/office/drawing/2014/main" id="{0B1C1F4B-A487-F6A1-D88D-5BDE5FF47060}"/>
                  </a:ext>
                </a:extLst>
              </p:cNvPr>
              <p:cNvSpPr/>
              <p:nvPr/>
            </p:nvSpPr>
            <p:spPr>
              <a:xfrm>
                <a:off x="2400715" y="2229059"/>
                <a:ext cx="1126672" cy="587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𝐸</m:t>
                          </m:r>
                        </m:e>
                        <m:sub>
                          <m:r>
                            <a:rPr lang="en-US" altLang="zh-CN" b="0" i="1" dirty="0" smtClean="0">
                              <a:latin typeface="Cambria Math" panose="02040503050406030204" pitchFamily="18" charset="0"/>
                            </a:rPr>
                            <m:t>1</m:t>
                          </m:r>
                        </m:sub>
                      </m:sSub>
                    </m:oMath>
                  </m:oMathPara>
                </a14:m>
                <a:endParaRPr/>
              </a:p>
            </p:txBody>
          </p:sp>
        </mc:Choice>
        <mc:Fallback>
          <p:sp>
            <p:nvSpPr>
              <p:cNvPr id="10" name="矩形 9">
                <a:extLst>
                  <a:ext uri="{FF2B5EF4-FFF2-40B4-BE49-F238E27FC236}">
                    <a16:creationId xmlns:a16="http://schemas.microsoft.com/office/drawing/2014/main" id="{0B1C1F4B-A487-F6A1-D88D-5BDE5FF47060}"/>
                  </a:ext>
                </a:extLst>
              </p:cNvPr>
              <p:cNvSpPr>
                <a:spLocks noRot="1" noChangeAspect="1" noMove="1" noResize="1" noEditPoints="1" noAdjustHandles="1" noChangeArrowheads="1" noChangeShapeType="1" noTextEdit="1"/>
              </p:cNvSpPr>
              <p:nvPr/>
            </p:nvSpPr>
            <p:spPr>
              <a:xfrm>
                <a:off x="2400715" y="2229059"/>
                <a:ext cx="1126672" cy="587829"/>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 name="矩形 2">
                <a:extLst>
                  <a:ext uri="{FF2B5EF4-FFF2-40B4-BE49-F238E27FC236}">
                    <a16:creationId xmlns:a16="http://schemas.microsoft.com/office/drawing/2014/main" id="{F65560CE-7599-6D20-F3AF-F5C46E478C71}"/>
                  </a:ext>
                </a:extLst>
              </p:cNvPr>
              <p:cNvSpPr/>
              <p:nvPr/>
            </p:nvSpPr>
            <p:spPr>
              <a:xfrm>
                <a:off x="5111124" y="2223416"/>
                <a:ext cx="1126672" cy="587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𝐸</m:t>
                          </m:r>
                        </m:e>
                        <m:sub>
                          <m:r>
                            <a:rPr lang="en-US" altLang="zh-CN" b="0" i="1" dirty="0" smtClean="0">
                              <a:latin typeface="Cambria Math" panose="02040503050406030204" pitchFamily="18" charset="0"/>
                            </a:rPr>
                            <m:t>2</m:t>
                          </m:r>
                        </m:sub>
                      </m:sSub>
                    </m:oMath>
                  </m:oMathPara>
                </a14:m>
                <a:endParaRPr/>
              </a:p>
            </p:txBody>
          </p:sp>
        </mc:Choice>
        <mc:Fallback>
          <p:sp>
            <p:nvSpPr>
              <p:cNvPr id="3" name="矩形 2">
                <a:extLst>
                  <a:ext uri="{FF2B5EF4-FFF2-40B4-BE49-F238E27FC236}">
                    <a16:creationId xmlns:a16="http://schemas.microsoft.com/office/drawing/2014/main" id="{F65560CE-7599-6D20-F3AF-F5C46E478C71}"/>
                  </a:ext>
                </a:extLst>
              </p:cNvPr>
              <p:cNvSpPr>
                <a:spLocks noRot="1" noChangeAspect="1" noMove="1" noResize="1" noEditPoints="1" noAdjustHandles="1" noChangeArrowheads="1" noChangeShapeType="1" noTextEdit="1"/>
              </p:cNvSpPr>
              <p:nvPr/>
            </p:nvSpPr>
            <p:spPr>
              <a:xfrm>
                <a:off x="5111124" y="2223416"/>
                <a:ext cx="1126672" cy="587829"/>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 name="矩形 5">
                <a:extLst>
                  <a:ext uri="{FF2B5EF4-FFF2-40B4-BE49-F238E27FC236}">
                    <a16:creationId xmlns:a16="http://schemas.microsoft.com/office/drawing/2014/main" id="{D70AE27F-2AE1-187E-CBF1-7C35C2F253DF}"/>
                  </a:ext>
                </a:extLst>
              </p:cNvPr>
              <p:cNvSpPr/>
              <p:nvPr/>
            </p:nvSpPr>
            <p:spPr>
              <a:xfrm>
                <a:off x="8149043" y="2229059"/>
                <a:ext cx="1126672" cy="587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𝐸</m:t>
                          </m:r>
                        </m:e>
                        <m:sub>
                          <m:r>
                            <a:rPr lang="en-US" altLang="zh-CN" b="0" i="1" dirty="0" smtClean="0">
                              <a:latin typeface="Cambria Math" panose="02040503050406030204" pitchFamily="18" charset="0"/>
                            </a:rPr>
                            <m:t>3</m:t>
                          </m:r>
                        </m:sub>
                      </m:sSub>
                    </m:oMath>
                  </m:oMathPara>
                </a14:m>
                <a:endParaRPr/>
              </a:p>
            </p:txBody>
          </p:sp>
        </mc:Choice>
        <mc:Fallback>
          <p:sp>
            <p:nvSpPr>
              <p:cNvPr id="6" name="矩形 5">
                <a:extLst>
                  <a:ext uri="{FF2B5EF4-FFF2-40B4-BE49-F238E27FC236}">
                    <a16:creationId xmlns:a16="http://schemas.microsoft.com/office/drawing/2014/main" id="{D70AE27F-2AE1-187E-CBF1-7C35C2F253DF}"/>
                  </a:ext>
                </a:extLst>
              </p:cNvPr>
              <p:cNvSpPr>
                <a:spLocks noRot="1" noChangeAspect="1" noMove="1" noResize="1" noEditPoints="1" noAdjustHandles="1" noChangeArrowheads="1" noChangeShapeType="1" noTextEdit="1"/>
              </p:cNvSpPr>
              <p:nvPr/>
            </p:nvSpPr>
            <p:spPr>
              <a:xfrm>
                <a:off x="8149043" y="2229059"/>
                <a:ext cx="1126672" cy="587829"/>
              </a:xfrm>
              <a:prstGeom prst="rect">
                <a:avLst/>
              </a:prstGeom>
              <a:blipFill>
                <a:blip r:embed="rId6"/>
                <a:stretch>
                  <a:fillRect/>
                </a:stretch>
              </a:blipFill>
            </p:spPr>
            <p:txBody>
              <a:bodyPr/>
              <a:lstStyle/>
              <a:p>
                <a:r>
                  <a:rPr lang="zh-TW" altLang="en-US">
                    <a:noFill/>
                  </a:rPr>
                  <a:t> </a:t>
                </a:r>
              </a:p>
            </p:txBody>
          </p:sp>
        </mc:Fallback>
      </mc:AlternateContent>
      <p:pic>
        <p:nvPicPr>
          <p:cNvPr id="11" name="图片 10" descr="篮球旁边&#10;&#10;AI 生成的内容可能不正确。">
            <a:extLst>
              <a:ext uri="{FF2B5EF4-FFF2-40B4-BE49-F238E27FC236}">
                <a16:creationId xmlns:a16="http://schemas.microsoft.com/office/drawing/2014/main" id="{BFA3D922-9550-9D61-C7AE-E79699399E19}"/>
              </a:ext>
            </a:extLst>
          </p:cNvPr>
          <p:cNvPicPr>
            <a:picLocks noChangeAspect="1"/>
          </p:cNvPicPr>
          <p:nvPr/>
        </p:nvPicPr>
        <p:blipFill>
          <a:blip r:embed="rId7"/>
          <a:stretch>
            <a:fillRect/>
          </a:stretch>
        </p:blipFill>
        <p:spPr>
          <a:xfrm>
            <a:off x="-280219" y="2925154"/>
            <a:ext cx="1989188" cy="1989188"/>
          </a:xfrm>
          <a:prstGeom prst="rect">
            <a:avLst/>
          </a:prstGeom>
        </p:spPr>
      </p:pic>
      <p:pic>
        <p:nvPicPr>
          <p:cNvPr id="13" name="图片 12" descr="白色的鱼&#10;&#10;AI 生成的内容可能不正确。">
            <a:extLst>
              <a:ext uri="{FF2B5EF4-FFF2-40B4-BE49-F238E27FC236}">
                <a16:creationId xmlns:a16="http://schemas.microsoft.com/office/drawing/2014/main" id="{15DA4725-147C-07DF-B1E3-6C64E31FEF0D}"/>
              </a:ext>
            </a:extLst>
          </p:cNvPr>
          <p:cNvPicPr>
            <a:picLocks noChangeAspect="1"/>
          </p:cNvPicPr>
          <p:nvPr/>
        </p:nvPicPr>
        <p:blipFill>
          <a:blip r:embed="rId8"/>
          <a:stretch>
            <a:fillRect/>
          </a:stretch>
        </p:blipFill>
        <p:spPr>
          <a:xfrm>
            <a:off x="10301156" y="3205652"/>
            <a:ext cx="1767019" cy="1767019"/>
          </a:xfrm>
          <a:prstGeom prst="rect">
            <a:avLst/>
          </a:prstGeom>
        </p:spPr>
      </p:pic>
      <p:cxnSp>
        <p:nvCxnSpPr>
          <p:cNvPr id="15" name="直接箭头连接符 14">
            <a:extLst>
              <a:ext uri="{FF2B5EF4-FFF2-40B4-BE49-F238E27FC236}">
                <a16:creationId xmlns:a16="http://schemas.microsoft.com/office/drawing/2014/main" id="{EF7A8B6F-EFD9-CCA5-F218-AA27DFD4B625}"/>
              </a:ext>
            </a:extLst>
          </p:cNvPr>
          <p:cNvCxnSpPr>
            <a:cxnSpLocks/>
          </p:cNvCxnSpPr>
          <p:nvPr/>
        </p:nvCxnSpPr>
        <p:spPr>
          <a:xfrm>
            <a:off x="2898622" y="2931332"/>
            <a:ext cx="0" cy="6301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276CDC08-1680-8369-18F0-F230DCDDF487}"/>
              </a:ext>
            </a:extLst>
          </p:cNvPr>
          <p:cNvCxnSpPr>
            <a:cxnSpLocks/>
          </p:cNvCxnSpPr>
          <p:nvPr/>
        </p:nvCxnSpPr>
        <p:spPr>
          <a:xfrm>
            <a:off x="5685637" y="2925154"/>
            <a:ext cx="0" cy="6301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FB9A949F-3A8F-23C4-7570-B3C4CBB616EF}"/>
              </a:ext>
            </a:extLst>
          </p:cNvPr>
          <p:cNvCxnSpPr>
            <a:cxnSpLocks/>
          </p:cNvCxnSpPr>
          <p:nvPr/>
        </p:nvCxnSpPr>
        <p:spPr>
          <a:xfrm>
            <a:off x="8741257" y="2931332"/>
            <a:ext cx="0" cy="6301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D93A6A21-94A6-74BA-25A4-5CDED43A96CE}"/>
              </a:ext>
            </a:extLst>
          </p:cNvPr>
          <p:cNvCxnSpPr>
            <a:cxnSpLocks/>
          </p:cNvCxnSpPr>
          <p:nvPr/>
        </p:nvCxnSpPr>
        <p:spPr>
          <a:xfrm>
            <a:off x="1412875" y="4152808"/>
            <a:ext cx="448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B4092362-694A-2682-380D-BC61EF55F762}"/>
              </a:ext>
            </a:extLst>
          </p:cNvPr>
          <p:cNvCxnSpPr>
            <a:cxnSpLocks/>
          </p:cNvCxnSpPr>
          <p:nvPr/>
        </p:nvCxnSpPr>
        <p:spPr>
          <a:xfrm>
            <a:off x="4149725" y="4173638"/>
            <a:ext cx="448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947A374D-39F5-4884-6421-225376631893}"/>
              </a:ext>
            </a:extLst>
          </p:cNvPr>
          <p:cNvCxnSpPr>
            <a:cxnSpLocks/>
          </p:cNvCxnSpPr>
          <p:nvPr/>
        </p:nvCxnSpPr>
        <p:spPr>
          <a:xfrm>
            <a:off x="6972300" y="4168976"/>
            <a:ext cx="448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79EDCE9E-6467-42B3-743C-492B7A39A47D}"/>
              </a:ext>
            </a:extLst>
          </p:cNvPr>
          <p:cNvCxnSpPr>
            <a:cxnSpLocks/>
          </p:cNvCxnSpPr>
          <p:nvPr/>
        </p:nvCxnSpPr>
        <p:spPr>
          <a:xfrm>
            <a:off x="9822180" y="4168976"/>
            <a:ext cx="448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43112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3E5-2FB8-6157-1742-F1FBE8768C42}"/>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8B147AAA-3B7F-9883-712D-2BC8456A9171}"/>
              </a:ext>
            </a:extLst>
          </p:cNvPr>
          <p:cNvSpPr/>
          <p:nvPr/>
        </p:nvSpPr>
        <p:spPr>
          <a:xfrm>
            <a:off x="691055" y="904167"/>
            <a:ext cx="7228876"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F0B454AB-662E-3326-5466-06ED4662D4E3}"/>
              </a:ext>
            </a:extLst>
          </p:cNvPr>
          <p:cNvSpPr>
            <a:spLocks noGrp="1"/>
          </p:cNvSpPr>
          <p:nvPr>
            <p:ph type="title"/>
          </p:nvPr>
        </p:nvSpPr>
        <p:spPr>
          <a:xfrm>
            <a:off x="838200" y="365125"/>
            <a:ext cx="7208520"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Modality-specific weighting scheme</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285A4C79-EFE4-47CA-2B07-4CD63BEFFBAD}"/>
              </a:ext>
            </a:extLst>
          </p:cNvPr>
          <p:cNvSpPr txBox="1"/>
          <p:nvPr/>
        </p:nvSpPr>
        <p:spPr>
          <a:xfrm>
            <a:off x="2061353" y="5506318"/>
            <a:ext cx="1672447" cy="369332"/>
          </a:xfrm>
          <a:prstGeom prst="rect">
            <a:avLst/>
          </a:prstGeom>
          <a:noFill/>
        </p:spPr>
        <p:txBody>
          <a:bodyPr wrap="square" rtlCol="0">
            <a:spAutoFit/>
          </a:bodyPr>
          <a:lstStyle/>
          <a:p>
            <a:r>
              <a:rPr lang="en-US" altLang="zh-TW" i="1" dirty="0">
                <a:solidFill>
                  <a:srgbClr val="616161"/>
                </a:solidFill>
                <a:latin typeface="Arial" panose="020B0604020202020204" pitchFamily="34" charset="0"/>
                <a:cs typeface="Arial" panose="020B0604020202020204" pitchFamily="34" charset="0"/>
              </a:rPr>
              <a:t>Visual weights</a:t>
            </a:r>
            <a:endParaRPr lang="zh-CN" altLang="en-US" dirty="0"/>
          </a:p>
        </p:txBody>
      </p:sp>
      <p:sp>
        <p:nvSpPr>
          <p:cNvPr id="19" name="文本框 18">
            <a:extLst>
              <a:ext uri="{FF2B5EF4-FFF2-40B4-BE49-F238E27FC236}">
                <a16:creationId xmlns:a16="http://schemas.microsoft.com/office/drawing/2014/main" id="{EE4F8D1D-75A1-EB16-1F0C-266484A73C03}"/>
              </a:ext>
            </a:extLst>
          </p:cNvPr>
          <p:cNvSpPr txBox="1"/>
          <p:nvPr/>
        </p:nvSpPr>
        <p:spPr>
          <a:xfrm>
            <a:off x="4836401" y="5489751"/>
            <a:ext cx="2360023" cy="369332"/>
          </a:xfrm>
          <a:prstGeom prst="rect">
            <a:avLst/>
          </a:prstGeom>
          <a:noFill/>
        </p:spPr>
        <p:txBody>
          <a:bodyPr wrap="square" rtlCol="0">
            <a:spAutoFit/>
          </a:bodyPr>
          <a:lstStyle/>
          <a:p>
            <a:r>
              <a:rPr lang="en-US" altLang="zh-TW" i="1" dirty="0">
                <a:solidFill>
                  <a:srgbClr val="616161"/>
                </a:solidFill>
                <a:latin typeface="Arial" panose="020B0604020202020204" pitchFamily="34" charset="0"/>
                <a:cs typeface="Arial" panose="020B0604020202020204" pitchFamily="34" charset="0"/>
              </a:rPr>
              <a:t>Feature weights</a:t>
            </a:r>
            <a:endParaRPr lang="zh-CN" altLang="en-US" dirty="0"/>
          </a:p>
        </p:txBody>
      </p:sp>
      <p:sp>
        <p:nvSpPr>
          <p:cNvPr id="21" name="文本框 20">
            <a:extLst>
              <a:ext uri="{FF2B5EF4-FFF2-40B4-BE49-F238E27FC236}">
                <a16:creationId xmlns:a16="http://schemas.microsoft.com/office/drawing/2014/main" id="{57DC92C9-CB3A-D53C-E50E-9F8E776D9EFF}"/>
              </a:ext>
            </a:extLst>
          </p:cNvPr>
          <p:cNvSpPr txBox="1"/>
          <p:nvPr/>
        </p:nvSpPr>
        <p:spPr>
          <a:xfrm>
            <a:off x="7919931" y="5489751"/>
            <a:ext cx="2360023" cy="369332"/>
          </a:xfrm>
          <a:prstGeom prst="rect">
            <a:avLst/>
          </a:prstGeom>
          <a:noFill/>
        </p:spPr>
        <p:txBody>
          <a:bodyPr wrap="square" rtlCol="0">
            <a:spAutoFit/>
          </a:bodyPr>
          <a:lstStyle/>
          <a:p>
            <a:r>
              <a:rPr lang="en-US" altLang="zh-TW" i="1" dirty="0">
                <a:solidFill>
                  <a:srgbClr val="616161"/>
                </a:solidFill>
                <a:latin typeface="Arial" panose="020B0604020202020204" pitchFamily="34" charset="0"/>
                <a:cs typeface="Arial" panose="020B0604020202020204" pitchFamily="34" charset="0"/>
              </a:rPr>
              <a:t>Feature weights</a:t>
            </a:r>
            <a:endParaRPr lang="zh-CN" altLang="en-US" dirty="0"/>
          </a:p>
        </p:txBody>
      </p:sp>
      <p:cxnSp>
        <p:nvCxnSpPr>
          <p:cNvPr id="37" name="直接箭头连接符 36">
            <a:extLst>
              <a:ext uri="{FF2B5EF4-FFF2-40B4-BE49-F238E27FC236}">
                <a16:creationId xmlns:a16="http://schemas.microsoft.com/office/drawing/2014/main" id="{6AB4BCB3-45BA-8F9F-C113-6585573D770F}"/>
              </a:ext>
            </a:extLst>
          </p:cNvPr>
          <p:cNvCxnSpPr>
            <a:cxnSpLocks/>
          </p:cNvCxnSpPr>
          <p:nvPr/>
        </p:nvCxnSpPr>
        <p:spPr>
          <a:xfrm flipV="1">
            <a:off x="2898622" y="4857750"/>
            <a:ext cx="0" cy="557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AEB3B8A0-91EE-F315-9AAC-509CD7339DB8}"/>
              </a:ext>
            </a:extLst>
          </p:cNvPr>
          <p:cNvCxnSpPr>
            <a:cxnSpLocks/>
          </p:cNvCxnSpPr>
          <p:nvPr/>
        </p:nvCxnSpPr>
        <p:spPr>
          <a:xfrm flipV="1">
            <a:off x="5717234" y="4857750"/>
            <a:ext cx="0" cy="557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C5436832-552A-BBE1-B17C-AD2584BBC04B}"/>
              </a:ext>
            </a:extLst>
          </p:cNvPr>
          <p:cNvCxnSpPr>
            <a:cxnSpLocks/>
          </p:cNvCxnSpPr>
          <p:nvPr/>
        </p:nvCxnSpPr>
        <p:spPr>
          <a:xfrm flipV="1">
            <a:off x="8762541" y="4812715"/>
            <a:ext cx="0" cy="557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矩形: 圆角 41">
            <a:extLst>
              <a:ext uri="{FF2B5EF4-FFF2-40B4-BE49-F238E27FC236}">
                <a16:creationId xmlns:a16="http://schemas.microsoft.com/office/drawing/2014/main" id="{7D2F28BB-B6BB-D2AA-4A74-0E571C5BDE66}"/>
              </a:ext>
            </a:extLst>
          </p:cNvPr>
          <p:cNvSpPr/>
          <p:nvPr/>
        </p:nvSpPr>
        <p:spPr>
          <a:xfrm>
            <a:off x="1905574" y="3640239"/>
            <a:ext cx="2147207" cy="10780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Coarse Stage</a:t>
            </a:r>
            <a:endParaRPr lang="zh-CN" altLang="en-US" dirty="0"/>
          </a:p>
        </p:txBody>
      </p:sp>
      <p:sp>
        <p:nvSpPr>
          <p:cNvPr id="43" name="矩形: 圆角 42">
            <a:extLst>
              <a:ext uri="{FF2B5EF4-FFF2-40B4-BE49-F238E27FC236}">
                <a16:creationId xmlns:a16="http://schemas.microsoft.com/office/drawing/2014/main" id="{94DB6195-8DDD-924D-DD44-3B7C2A2C76D4}"/>
              </a:ext>
            </a:extLst>
          </p:cNvPr>
          <p:cNvSpPr/>
          <p:nvPr/>
        </p:nvSpPr>
        <p:spPr>
          <a:xfrm>
            <a:off x="4679556" y="3640239"/>
            <a:ext cx="2147207" cy="10780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Middle Stage</a:t>
            </a:r>
            <a:endParaRPr lang="zh-CN" altLang="en-US" dirty="0"/>
          </a:p>
        </p:txBody>
      </p:sp>
      <p:sp>
        <p:nvSpPr>
          <p:cNvPr id="44" name="矩形: 圆角 43">
            <a:extLst>
              <a:ext uri="{FF2B5EF4-FFF2-40B4-BE49-F238E27FC236}">
                <a16:creationId xmlns:a16="http://schemas.microsoft.com/office/drawing/2014/main" id="{07627E3E-07BF-1E14-0C8A-6081F73E5080}"/>
              </a:ext>
            </a:extLst>
          </p:cNvPr>
          <p:cNvSpPr/>
          <p:nvPr/>
        </p:nvSpPr>
        <p:spPr>
          <a:xfrm>
            <a:off x="7593391" y="3640239"/>
            <a:ext cx="2147207" cy="10780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Fine Stage</a:t>
            </a:r>
            <a:endParaRPr lang="zh-CN" altLang="en-US" dirty="0"/>
          </a:p>
        </p:txBody>
      </p:sp>
      <mc:AlternateContent xmlns:mc="http://schemas.openxmlformats.org/markup-compatibility/2006">
        <mc:Choice xmlns:a14="http://schemas.microsoft.com/office/drawing/2010/main" Requires="a14">
          <p:sp>
            <p:nvSpPr>
              <p:cNvPr id="45" name="矩形 44">
                <a:extLst>
                  <a:ext uri="{FF2B5EF4-FFF2-40B4-BE49-F238E27FC236}">
                    <a16:creationId xmlns:a16="http://schemas.microsoft.com/office/drawing/2014/main" id="{257D0899-4838-B6C7-F64E-B744A9FDFA6E}"/>
                  </a:ext>
                </a:extLst>
              </p:cNvPr>
              <p:cNvSpPr/>
              <p:nvPr/>
            </p:nvSpPr>
            <p:spPr>
              <a:xfrm>
                <a:off x="2400715" y="2229059"/>
                <a:ext cx="1126672" cy="587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𝐸</m:t>
                          </m:r>
                        </m:e>
                        <m:sub>
                          <m:r>
                            <a:rPr lang="en-US" altLang="zh-CN" b="0" i="1" dirty="0" smtClean="0">
                              <a:latin typeface="Cambria Math" panose="02040503050406030204" pitchFamily="18" charset="0"/>
                            </a:rPr>
                            <m:t>1</m:t>
                          </m:r>
                        </m:sub>
                      </m:sSub>
                    </m:oMath>
                  </m:oMathPara>
                </a14:m>
                <a:endParaRPr/>
              </a:p>
            </p:txBody>
          </p:sp>
        </mc:Choice>
        <mc:Fallback>
          <p:sp>
            <p:nvSpPr>
              <p:cNvPr id="45" name="矩形 44">
                <a:extLst>
                  <a:ext uri="{FF2B5EF4-FFF2-40B4-BE49-F238E27FC236}">
                    <a16:creationId xmlns:a16="http://schemas.microsoft.com/office/drawing/2014/main" id="{257D0899-4838-B6C7-F64E-B744A9FDFA6E}"/>
                  </a:ext>
                </a:extLst>
              </p:cNvPr>
              <p:cNvSpPr>
                <a:spLocks noRot="1" noChangeAspect="1" noMove="1" noResize="1" noEditPoints="1" noAdjustHandles="1" noChangeArrowheads="1" noChangeShapeType="1" noTextEdit="1"/>
              </p:cNvSpPr>
              <p:nvPr/>
            </p:nvSpPr>
            <p:spPr>
              <a:xfrm>
                <a:off x="2400715" y="2229059"/>
                <a:ext cx="1126672" cy="587829"/>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6" name="矩形 45">
                <a:extLst>
                  <a:ext uri="{FF2B5EF4-FFF2-40B4-BE49-F238E27FC236}">
                    <a16:creationId xmlns:a16="http://schemas.microsoft.com/office/drawing/2014/main" id="{04B6FDF8-00D4-A365-9E78-D6EDB794C287}"/>
                  </a:ext>
                </a:extLst>
              </p:cNvPr>
              <p:cNvSpPr/>
              <p:nvPr/>
            </p:nvSpPr>
            <p:spPr>
              <a:xfrm>
                <a:off x="5111124" y="2223416"/>
                <a:ext cx="1126672" cy="587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𝐸</m:t>
                          </m:r>
                        </m:e>
                        <m:sub>
                          <m:r>
                            <a:rPr lang="en-US" altLang="zh-CN" b="0" i="1" dirty="0" smtClean="0">
                              <a:latin typeface="Cambria Math" panose="02040503050406030204" pitchFamily="18" charset="0"/>
                            </a:rPr>
                            <m:t>2</m:t>
                          </m:r>
                        </m:sub>
                      </m:sSub>
                    </m:oMath>
                  </m:oMathPara>
                </a14:m>
                <a:endParaRPr/>
              </a:p>
            </p:txBody>
          </p:sp>
        </mc:Choice>
        <mc:Fallback>
          <p:sp>
            <p:nvSpPr>
              <p:cNvPr id="46" name="矩形 45">
                <a:extLst>
                  <a:ext uri="{FF2B5EF4-FFF2-40B4-BE49-F238E27FC236}">
                    <a16:creationId xmlns:a16="http://schemas.microsoft.com/office/drawing/2014/main" id="{04B6FDF8-00D4-A365-9E78-D6EDB794C287}"/>
                  </a:ext>
                </a:extLst>
              </p:cNvPr>
              <p:cNvSpPr>
                <a:spLocks noRot="1" noChangeAspect="1" noMove="1" noResize="1" noEditPoints="1" noAdjustHandles="1" noChangeArrowheads="1" noChangeShapeType="1" noTextEdit="1"/>
              </p:cNvSpPr>
              <p:nvPr/>
            </p:nvSpPr>
            <p:spPr>
              <a:xfrm>
                <a:off x="5111124" y="2223416"/>
                <a:ext cx="1126672" cy="587829"/>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7" name="矩形 46">
                <a:extLst>
                  <a:ext uri="{FF2B5EF4-FFF2-40B4-BE49-F238E27FC236}">
                    <a16:creationId xmlns:a16="http://schemas.microsoft.com/office/drawing/2014/main" id="{11947E9B-D6CF-15C6-C534-CBA33ECD9218}"/>
                  </a:ext>
                </a:extLst>
              </p:cNvPr>
              <p:cNvSpPr/>
              <p:nvPr/>
            </p:nvSpPr>
            <p:spPr>
              <a:xfrm>
                <a:off x="8149043" y="2229059"/>
                <a:ext cx="1126672" cy="587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𝐸</m:t>
                          </m:r>
                        </m:e>
                        <m:sub>
                          <m:r>
                            <a:rPr lang="en-US" altLang="zh-CN" b="0" i="1" dirty="0" smtClean="0">
                              <a:latin typeface="Cambria Math" panose="02040503050406030204" pitchFamily="18" charset="0"/>
                            </a:rPr>
                            <m:t>3</m:t>
                          </m:r>
                        </m:sub>
                      </m:sSub>
                    </m:oMath>
                  </m:oMathPara>
                </a14:m>
                <a:endParaRPr/>
              </a:p>
            </p:txBody>
          </p:sp>
        </mc:Choice>
        <mc:Fallback>
          <p:sp>
            <p:nvSpPr>
              <p:cNvPr id="47" name="矩形 46">
                <a:extLst>
                  <a:ext uri="{FF2B5EF4-FFF2-40B4-BE49-F238E27FC236}">
                    <a16:creationId xmlns:a16="http://schemas.microsoft.com/office/drawing/2014/main" id="{11947E9B-D6CF-15C6-C534-CBA33ECD9218}"/>
                  </a:ext>
                </a:extLst>
              </p:cNvPr>
              <p:cNvSpPr>
                <a:spLocks noRot="1" noChangeAspect="1" noMove="1" noResize="1" noEditPoints="1" noAdjustHandles="1" noChangeArrowheads="1" noChangeShapeType="1" noTextEdit="1"/>
              </p:cNvSpPr>
              <p:nvPr/>
            </p:nvSpPr>
            <p:spPr>
              <a:xfrm>
                <a:off x="8149043" y="2229059"/>
                <a:ext cx="1126672" cy="587829"/>
              </a:xfrm>
              <a:prstGeom prst="rect">
                <a:avLst/>
              </a:prstGeom>
              <a:blipFill>
                <a:blip r:embed="rId5"/>
                <a:stretch>
                  <a:fillRect/>
                </a:stretch>
              </a:blipFill>
            </p:spPr>
            <p:txBody>
              <a:bodyPr/>
              <a:lstStyle/>
              <a:p>
                <a:r>
                  <a:rPr lang="zh-TW" altLang="en-US">
                    <a:noFill/>
                  </a:rPr>
                  <a:t> </a:t>
                </a:r>
              </a:p>
            </p:txBody>
          </p:sp>
        </mc:Fallback>
      </mc:AlternateContent>
      <p:pic>
        <p:nvPicPr>
          <p:cNvPr id="48" name="图片 47" descr="篮球旁边&#10;&#10;AI 生成的内容可能不正确。">
            <a:extLst>
              <a:ext uri="{FF2B5EF4-FFF2-40B4-BE49-F238E27FC236}">
                <a16:creationId xmlns:a16="http://schemas.microsoft.com/office/drawing/2014/main" id="{6A295E3B-7767-D048-CCA6-6EA46B104D78}"/>
              </a:ext>
            </a:extLst>
          </p:cNvPr>
          <p:cNvPicPr>
            <a:picLocks noChangeAspect="1"/>
          </p:cNvPicPr>
          <p:nvPr/>
        </p:nvPicPr>
        <p:blipFill>
          <a:blip r:embed="rId6"/>
          <a:stretch>
            <a:fillRect/>
          </a:stretch>
        </p:blipFill>
        <p:spPr>
          <a:xfrm>
            <a:off x="-280219" y="2925154"/>
            <a:ext cx="1989188" cy="1989188"/>
          </a:xfrm>
          <a:prstGeom prst="rect">
            <a:avLst/>
          </a:prstGeom>
        </p:spPr>
      </p:pic>
      <p:pic>
        <p:nvPicPr>
          <p:cNvPr id="49" name="图片 48" descr="白色的鱼&#10;&#10;AI 生成的内容可能不正确。">
            <a:extLst>
              <a:ext uri="{FF2B5EF4-FFF2-40B4-BE49-F238E27FC236}">
                <a16:creationId xmlns:a16="http://schemas.microsoft.com/office/drawing/2014/main" id="{0F83DA2C-2276-8A16-9919-16EB8A1D533F}"/>
              </a:ext>
            </a:extLst>
          </p:cNvPr>
          <p:cNvPicPr>
            <a:picLocks noChangeAspect="1"/>
          </p:cNvPicPr>
          <p:nvPr/>
        </p:nvPicPr>
        <p:blipFill>
          <a:blip r:embed="rId7"/>
          <a:stretch>
            <a:fillRect/>
          </a:stretch>
        </p:blipFill>
        <p:spPr>
          <a:xfrm>
            <a:off x="10301156" y="3205652"/>
            <a:ext cx="1767019" cy="1767019"/>
          </a:xfrm>
          <a:prstGeom prst="rect">
            <a:avLst/>
          </a:prstGeom>
        </p:spPr>
      </p:pic>
      <p:cxnSp>
        <p:nvCxnSpPr>
          <p:cNvPr id="50" name="直接箭头连接符 49">
            <a:extLst>
              <a:ext uri="{FF2B5EF4-FFF2-40B4-BE49-F238E27FC236}">
                <a16:creationId xmlns:a16="http://schemas.microsoft.com/office/drawing/2014/main" id="{E78F9ED3-A1BA-F46F-EA9B-5787B1314D32}"/>
              </a:ext>
            </a:extLst>
          </p:cNvPr>
          <p:cNvCxnSpPr>
            <a:cxnSpLocks/>
          </p:cNvCxnSpPr>
          <p:nvPr/>
        </p:nvCxnSpPr>
        <p:spPr>
          <a:xfrm>
            <a:off x="2898622" y="2931332"/>
            <a:ext cx="0" cy="6301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D837E95B-7ABE-C1CE-5107-923D9FDE8916}"/>
              </a:ext>
            </a:extLst>
          </p:cNvPr>
          <p:cNvCxnSpPr>
            <a:cxnSpLocks/>
          </p:cNvCxnSpPr>
          <p:nvPr/>
        </p:nvCxnSpPr>
        <p:spPr>
          <a:xfrm>
            <a:off x="5685637" y="2925154"/>
            <a:ext cx="0" cy="6301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7B395D3D-6EDA-CC3E-6EDB-AB1916135F6D}"/>
              </a:ext>
            </a:extLst>
          </p:cNvPr>
          <p:cNvCxnSpPr>
            <a:cxnSpLocks/>
          </p:cNvCxnSpPr>
          <p:nvPr/>
        </p:nvCxnSpPr>
        <p:spPr>
          <a:xfrm>
            <a:off x="8741257" y="2931332"/>
            <a:ext cx="0" cy="6301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C72FBE07-D1E8-F5EA-7C09-F4FC6BFD99EA}"/>
              </a:ext>
            </a:extLst>
          </p:cNvPr>
          <p:cNvCxnSpPr>
            <a:cxnSpLocks/>
          </p:cNvCxnSpPr>
          <p:nvPr/>
        </p:nvCxnSpPr>
        <p:spPr>
          <a:xfrm>
            <a:off x="1412875" y="4152808"/>
            <a:ext cx="448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1060A813-E765-DFE4-CE04-8FAD09BEEFAB}"/>
              </a:ext>
            </a:extLst>
          </p:cNvPr>
          <p:cNvCxnSpPr>
            <a:cxnSpLocks/>
          </p:cNvCxnSpPr>
          <p:nvPr/>
        </p:nvCxnSpPr>
        <p:spPr>
          <a:xfrm>
            <a:off x="4149725" y="4173638"/>
            <a:ext cx="448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78F64BF9-0EAF-A7CE-699B-6F52C0CF4529}"/>
              </a:ext>
            </a:extLst>
          </p:cNvPr>
          <p:cNvCxnSpPr>
            <a:cxnSpLocks/>
          </p:cNvCxnSpPr>
          <p:nvPr/>
        </p:nvCxnSpPr>
        <p:spPr>
          <a:xfrm>
            <a:off x="6972300" y="4168976"/>
            <a:ext cx="448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222BCE80-441D-1A31-2944-8B0C76C12981}"/>
              </a:ext>
            </a:extLst>
          </p:cNvPr>
          <p:cNvCxnSpPr>
            <a:cxnSpLocks/>
          </p:cNvCxnSpPr>
          <p:nvPr/>
        </p:nvCxnSpPr>
        <p:spPr>
          <a:xfrm>
            <a:off x="9822180" y="4168976"/>
            <a:ext cx="4482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228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7ED14-A903-4306-16C3-AF19D2BDD336}"/>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C77B977-FDD6-27B7-58CF-22CFB255FE5B}"/>
              </a:ext>
            </a:extLst>
          </p:cNvPr>
          <p:cNvSpPr/>
          <p:nvPr/>
        </p:nvSpPr>
        <p:spPr>
          <a:xfrm>
            <a:off x="691055" y="904167"/>
            <a:ext cx="3354472"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E23C9750-1668-C9B6-6EA6-16A2AE7BEF79}"/>
              </a:ext>
            </a:extLst>
          </p:cNvPr>
          <p:cNvSpPr>
            <a:spLocks noGrp="1"/>
          </p:cNvSpPr>
          <p:nvPr>
            <p:ph type="title"/>
          </p:nvPr>
        </p:nvSpPr>
        <p:spPr>
          <a:xfrm>
            <a:off x="838200" y="365125"/>
            <a:ext cx="7283824"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Visual weights</a:t>
            </a:r>
            <a:endParaRPr kumimoji="1" lang="zh-TW" altLang="en-US" sz="3200" b="1" dirty="0">
              <a:solidFill>
                <a:srgbClr val="616161"/>
              </a:solidFill>
              <a:latin typeface="Arial" panose="020B0604020202020204" pitchFamily="34" charset="0"/>
              <a:cs typeface="Arial" panose="020B0604020202020204" pitchFamily="34" charset="0"/>
            </a:endParaRPr>
          </a:p>
        </p:txBody>
      </p:sp>
      <p:pic>
        <p:nvPicPr>
          <p:cNvPr id="5" name="图片 4" descr="图示&#10;&#10;AI 生成的内容可能不正确。">
            <a:extLst>
              <a:ext uri="{FF2B5EF4-FFF2-40B4-BE49-F238E27FC236}">
                <a16:creationId xmlns:a16="http://schemas.microsoft.com/office/drawing/2014/main" id="{CA451248-389E-28F0-7876-E4780CE329F6}"/>
              </a:ext>
            </a:extLst>
          </p:cNvPr>
          <p:cNvPicPr>
            <a:picLocks noChangeAspect="1"/>
          </p:cNvPicPr>
          <p:nvPr/>
        </p:nvPicPr>
        <p:blipFill>
          <a:blip r:embed="rId3"/>
          <a:stretch>
            <a:fillRect/>
          </a:stretch>
        </p:blipFill>
        <p:spPr>
          <a:xfrm>
            <a:off x="514350" y="1748009"/>
            <a:ext cx="11163300" cy="3171825"/>
          </a:xfrm>
          <a:prstGeom prst="rect">
            <a:avLst/>
          </a:prstGeom>
        </p:spPr>
      </p:pic>
    </p:spTree>
    <p:extLst>
      <p:ext uri="{BB962C8B-B14F-4D97-AF65-F5344CB8AC3E}">
        <p14:creationId xmlns:p14="http://schemas.microsoft.com/office/powerpoint/2010/main" val="3970114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0B18E-6986-5886-C837-9FD9815E32F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5F462B37-E423-52A1-1C78-A2965FA3223C}"/>
              </a:ext>
            </a:extLst>
          </p:cNvPr>
          <p:cNvSpPr/>
          <p:nvPr/>
        </p:nvSpPr>
        <p:spPr>
          <a:xfrm>
            <a:off x="691054" y="904167"/>
            <a:ext cx="3428099"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6A767490-B4C1-110C-C3CA-7AF5D90284A5}"/>
              </a:ext>
            </a:extLst>
          </p:cNvPr>
          <p:cNvSpPr>
            <a:spLocks noGrp="1"/>
          </p:cNvSpPr>
          <p:nvPr>
            <p:ph type="title"/>
          </p:nvPr>
        </p:nvSpPr>
        <p:spPr>
          <a:xfrm>
            <a:off x="838200" y="365125"/>
            <a:ext cx="7283824"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Feature weights</a:t>
            </a:r>
            <a:endParaRPr kumimoji="1" lang="zh-TW" altLang="en-US" sz="3200" b="1" dirty="0">
              <a:solidFill>
                <a:srgbClr val="616161"/>
              </a:solidFill>
              <a:latin typeface="Arial" panose="020B0604020202020204" pitchFamily="34" charset="0"/>
              <a:cs typeface="Arial" panose="020B0604020202020204" pitchFamily="34" charset="0"/>
            </a:endParaRPr>
          </a:p>
        </p:txBody>
      </p:sp>
      <p:pic>
        <p:nvPicPr>
          <p:cNvPr id="5" name="图片 4" descr="图示, 示意图&#10;&#10;AI 生成的内容可能不正确。">
            <a:extLst>
              <a:ext uri="{FF2B5EF4-FFF2-40B4-BE49-F238E27FC236}">
                <a16:creationId xmlns:a16="http://schemas.microsoft.com/office/drawing/2014/main" id="{7E3348E1-5390-A7A2-9331-96611C20D66F}"/>
              </a:ext>
            </a:extLst>
          </p:cNvPr>
          <p:cNvPicPr>
            <a:picLocks noChangeAspect="1"/>
          </p:cNvPicPr>
          <p:nvPr/>
        </p:nvPicPr>
        <p:blipFill>
          <a:blip r:embed="rId3"/>
          <a:stretch>
            <a:fillRect/>
          </a:stretch>
        </p:blipFill>
        <p:spPr>
          <a:xfrm>
            <a:off x="228600" y="1847850"/>
            <a:ext cx="11734800" cy="3162300"/>
          </a:xfrm>
          <a:prstGeom prst="rect">
            <a:avLst/>
          </a:prstGeom>
        </p:spPr>
      </p:pic>
    </p:spTree>
    <p:extLst>
      <p:ext uri="{BB962C8B-B14F-4D97-AF65-F5344CB8AC3E}">
        <p14:creationId xmlns:p14="http://schemas.microsoft.com/office/powerpoint/2010/main" val="1014943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848F4DA-DB13-3241-8209-9DB6D8AB9E6D}"/>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4FA9FE60-1432-5646-9D14-78924B2593B8}"/>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Examples of wire art</a:t>
            </a:r>
            <a:endParaRPr kumimoji="1" lang="zh-TW" altLang="en-US" sz="3200" b="1" dirty="0">
              <a:solidFill>
                <a:srgbClr val="616161"/>
              </a:solidFill>
              <a:latin typeface="Arial" panose="020B0604020202020204" pitchFamily="34" charset="0"/>
              <a:cs typeface="Arial" panose="020B0604020202020204" pitchFamily="34" charset="0"/>
            </a:endParaRPr>
          </a:p>
        </p:txBody>
      </p:sp>
      <p:pic>
        <p:nvPicPr>
          <p:cNvPr id="6" name="图片 5" descr="桌子上放着一盆植物&#10;&#10;AI 生成的内容可能不正确。">
            <a:extLst>
              <a:ext uri="{FF2B5EF4-FFF2-40B4-BE49-F238E27FC236}">
                <a16:creationId xmlns:a16="http://schemas.microsoft.com/office/drawing/2014/main" id="{D2476337-48B5-94A5-3F1D-33FE2732C50D}"/>
              </a:ext>
            </a:extLst>
          </p:cNvPr>
          <p:cNvPicPr>
            <a:picLocks noChangeAspect="1"/>
          </p:cNvPicPr>
          <p:nvPr/>
        </p:nvPicPr>
        <p:blipFill>
          <a:blip r:embed="rId4"/>
          <a:stretch>
            <a:fillRect/>
          </a:stretch>
        </p:blipFill>
        <p:spPr>
          <a:xfrm>
            <a:off x="478026" y="1865541"/>
            <a:ext cx="3437192" cy="3619009"/>
          </a:xfrm>
          <a:prstGeom prst="rect">
            <a:avLst/>
          </a:prstGeom>
        </p:spPr>
      </p:pic>
      <p:pic>
        <p:nvPicPr>
          <p:cNvPr id="8" name="图片 7" descr="人在草地上&#10;&#10;AI 生成的内容可能不正确。">
            <a:extLst>
              <a:ext uri="{FF2B5EF4-FFF2-40B4-BE49-F238E27FC236}">
                <a16:creationId xmlns:a16="http://schemas.microsoft.com/office/drawing/2014/main" id="{3779CAEC-C671-5FA4-3119-9590C67628CC}"/>
              </a:ext>
            </a:extLst>
          </p:cNvPr>
          <p:cNvPicPr>
            <a:picLocks noChangeAspect="1"/>
          </p:cNvPicPr>
          <p:nvPr/>
        </p:nvPicPr>
        <p:blipFill>
          <a:blip r:embed="rId5"/>
          <a:stretch>
            <a:fillRect/>
          </a:stretch>
        </p:blipFill>
        <p:spPr>
          <a:xfrm>
            <a:off x="4261999" y="1865541"/>
            <a:ext cx="3619009" cy="3619009"/>
          </a:xfrm>
          <a:prstGeom prst="rect">
            <a:avLst/>
          </a:prstGeom>
        </p:spPr>
      </p:pic>
      <p:pic>
        <p:nvPicPr>
          <p:cNvPr id="9" name="Picture 6">
            <a:extLst>
              <a:ext uri="{FF2B5EF4-FFF2-40B4-BE49-F238E27FC236}">
                <a16:creationId xmlns:a16="http://schemas.microsoft.com/office/drawing/2014/main" id="{4C2A3560-7A03-D24C-ADF1-6D1DFA28943E}"/>
              </a:ext>
            </a:extLst>
          </p:cNvPr>
          <p:cNvPicPr>
            <a:picLocks noChangeAspect="1"/>
          </p:cNvPicPr>
          <p:nvPr/>
        </p:nvPicPr>
        <p:blipFill>
          <a:blip r:embed="rId6"/>
          <a:stretch>
            <a:fillRect/>
          </a:stretch>
        </p:blipFill>
        <p:spPr>
          <a:xfrm>
            <a:off x="8227789" y="1853437"/>
            <a:ext cx="3619009" cy="3631113"/>
          </a:xfrm>
          <a:prstGeom prst="rect">
            <a:avLst/>
          </a:prstGeom>
        </p:spPr>
      </p:pic>
    </p:spTree>
    <p:extLst>
      <p:ext uri="{BB962C8B-B14F-4D97-AF65-F5344CB8AC3E}">
        <p14:creationId xmlns:p14="http://schemas.microsoft.com/office/powerpoint/2010/main" val="363823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6E7C5-6687-5F40-2AF8-F7A28202D7B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D423398-78B3-876C-F449-866A0CAEF181}"/>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359DFF36-7332-5AF9-D651-66D743155EA2}"/>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Energy</a:t>
            </a:r>
            <a:r>
              <a:rPr kumimoji="1" lang="en-US" altLang="zh-CN" sz="3200" b="1" dirty="0">
                <a:solidFill>
                  <a:srgbClr val="616161"/>
                </a:solidFill>
                <a:latin typeface="Arial" panose="020B0604020202020204" pitchFamily="34" charset="0"/>
                <a:cs typeface="Arial" panose="020B0604020202020204" pitchFamily="34" charset="0"/>
              </a:rPr>
              <a:t> functions</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7E04932-2DD1-DCBD-13CF-BBBD6050D864}"/>
              </a:ext>
            </a:extLst>
          </p:cNvPr>
          <p:cNvSpPr txBox="1"/>
          <p:nvPr/>
        </p:nvSpPr>
        <p:spPr>
          <a:xfrm>
            <a:off x="838200" y="1645920"/>
            <a:ext cx="6888480" cy="523220"/>
          </a:xfrm>
          <a:prstGeom prst="rect">
            <a:avLst/>
          </a:prstGeom>
          <a:noFill/>
        </p:spPr>
        <p:txBody>
          <a:bodyPr wrap="square" rtlCol="0">
            <a:spAutoFit/>
          </a:bodyPr>
          <a:lstStyle/>
          <a:p>
            <a:r>
              <a:rPr lang="en-US" altLang="zh-TW" sz="2800" dirty="0">
                <a:solidFill>
                  <a:srgbClr val="616161"/>
                </a:solidFill>
                <a:latin typeface="Arial" panose="020B0604020202020204" pitchFamily="34" charset="0"/>
                <a:cs typeface="Arial" panose="020B0604020202020204" pitchFamily="34" charset="0"/>
              </a:rPr>
              <a:t>T</a:t>
            </a:r>
            <a:r>
              <a:rPr lang="en-US" altLang="zh-CN" sz="2800" dirty="0">
                <a:solidFill>
                  <a:srgbClr val="616161"/>
                </a:solidFill>
                <a:latin typeface="Arial" panose="020B0604020202020204" pitchFamily="34" charset="0"/>
                <a:cs typeface="Arial" panose="020B0604020202020204" pitchFamily="34" charset="0"/>
              </a:rPr>
              <a:t>otal energy function:</a:t>
            </a:r>
            <a:endParaRPr lang="zh-TW" altLang="en-US" sz="2800" dirty="0">
              <a:solidFill>
                <a:srgbClr val="61616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B9F68DD-E30F-2D68-5732-3213EB953D13}"/>
                  </a:ext>
                </a:extLst>
              </p:cNvPr>
              <p:cNvSpPr txBox="1"/>
              <p:nvPr/>
            </p:nvSpPr>
            <p:spPr>
              <a:xfrm>
                <a:off x="3313956" y="2400842"/>
                <a:ext cx="6131166" cy="5990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3600" b="0" i="1" smtClean="0">
                          <a:latin typeface="Cambria Math" panose="02040503050406030204" pitchFamily="18" charset="0"/>
                        </a:rPr>
                        <m:t>𝐸</m:t>
                      </m:r>
                      <m:r>
                        <a:rPr lang="en-US" altLang="zh-TW" sz="3600" b="0" i="1" smtClean="0">
                          <a:latin typeface="Cambria Math" panose="02040503050406030204" pitchFamily="18" charset="0"/>
                        </a:rPr>
                        <m:t>=</m:t>
                      </m:r>
                      <m:sSub>
                        <m:sSubPr>
                          <m:ctrlPr>
                            <a:rPr lang="en-US" altLang="zh-TW" sz="3600" b="0" i="1" smtClean="0">
                              <a:latin typeface="Cambria Math" panose="02040503050406030204" pitchFamily="18" charset="0"/>
                            </a:rPr>
                          </m:ctrlPr>
                        </m:sSubPr>
                        <m:e>
                          <m:r>
                            <a:rPr lang="en-US" altLang="zh-TW" sz="3600" b="0" i="1" smtClean="0">
                              <a:latin typeface="Cambria Math" panose="02040503050406030204" pitchFamily="18" charset="0"/>
                            </a:rPr>
                            <m:t>𝐸</m:t>
                          </m:r>
                        </m:e>
                        <m:sub>
                          <m:r>
                            <a:rPr lang="en-US" altLang="zh-TW" sz="3600" b="0" i="1" smtClean="0">
                              <a:latin typeface="Cambria Math" panose="02040503050406030204" pitchFamily="18" charset="0"/>
                            </a:rPr>
                            <m:t>𝑔𝑒𝑜</m:t>
                          </m:r>
                        </m:sub>
                      </m:sSub>
                      <m:r>
                        <a:rPr lang="en-US" altLang="zh-TW" sz="3600" b="0" i="1" smtClean="0">
                          <a:latin typeface="Cambria Math" panose="02040503050406030204" pitchFamily="18" charset="0"/>
                        </a:rPr>
                        <m:t>+</m:t>
                      </m:r>
                      <m:sSub>
                        <m:sSubPr>
                          <m:ctrlPr>
                            <a:rPr lang="en-US" altLang="zh-TW" sz="3600" b="0" i="1" smtClean="0">
                              <a:latin typeface="Cambria Math" panose="02040503050406030204" pitchFamily="18" charset="0"/>
                            </a:rPr>
                          </m:ctrlPr>
                        </m:sSubPr>
                        <m:e>
                          <m:r>
                            <a:rPr lang="en-US" altLang="zh-TW" sz="3600" b="0" i="1" smtClean="0">
                              <a:latin typeface="Cambria Math" panose="02040503050406030204" pitchFamily="18" charset="0"/>
                            </a:rPr>
                            <m:t>𝐸</m:t>
                          </m:r>
                        </m:e>
                        <m:sub>
                          <m:r>
                            <a:rPr lang="en-US" altLang="zh-TW" sz="3600" b="0" i="1" smtClean="0">
                              <a:latin typeface="Cambria Math" panose="02040503050406030204" pitchFamily="18" charset="0"/>
                            </a:rPr>
                            <m:t>𝑣𝑖𝑠𝑢𝑎𝑙</m:t>
                          </m:r>
                        </m:sub>
                      </m:sSub>
                      <m:r>
                        <a:rPr lang="en-US" altLang="zh-TW" sz="3600" i="1">
                          <a:latin typeface="Cambria Math" panose="02040503050406030204" pitchFamily="18" charset="0"/>
                        </a:rPr>
                        <m:t>+</m:t>
                      </m:r>
                      <m:sSub>
                        <m:sSubPr>
                          <m:ctrlPr>
                            <a:rPr lang="en-US" altLang="zh-TW" sz="3600" i="1">
                              <a:latin typeface="Cambria Math" panose="02040503050406030204" pitchFamily="18" charset="0"/>
                            </a:rPr>
                          </m:ctrlPr>
                        </m:sSubPr>
                        <m:e>
                          <m:r>
                            <a:rPr lang="en-US" altLang="zh-TW" sz="3600" i="1">
                              <a:latin typeface="Cambria Math" panose="02040503050406030204" pitchFamily="18" charset="0"/>
                            </a:rPr>
                            <m:t>𝐸</m:t>
                          </m:r>
                        </m:e>
                        <m:sub>
                          <m:r>
                            <a:rPr lang="en-US" altLang="zh-TW" sz="3600" i="1">
                              <a:latin typeface="Cambria Math" panose="02040503050406030204" pitchFamily="18" charset="0"/>
                            </a:rPr>
                            <m:t>𝑎𝑒𝑠𝑡h𝑒𝑡𝑖𝑐</m:t>
                          </m:r>
                        </m:sub>
                      </m:sSub>
                    </m:oMath>
                  </m:oMathPara>
                </a14:m>
                <a:endParaRPr lang="zh-TW" altLang="en-US" sz="3600" dirty="0"/>
              </a:p>
            </p:txBody>
          </p:sp>
        </mc:Choice>
        <mc:Fallback xmlns="">
          <p:sp>
            <p:nvSpPr>
              <p:cNvPr id="7" name="文本框 6">
                <a:extLst>
                  <a:ext uri="{FF2B5EF4-FFF2-40B4-BE49-F238E27FC236}">
                    <a16:creationId xmlns:a16="http://schemas.microsoft.com/office/drawing/2014/main" id="{1B9F68DD-E30F-2D68-5732-3213EB953D13}"/>
                  </a:ext>
                </a:extLst>
              </p:cNvPr>
              <p:cNvSpPr txBox="1">
                <a:spLocks noRot="1" noChangeAspect="1" noMove="1" noResize="1" noEditPoints="1" noAdjustHandles="1" noChangeArrowheads="1" noChangeShapeType="1" noTextEdit="1"/>
              </p:cNvSpPr>
              <p:nvPr/>
            </p:nvSpPr>
            <p:spPr>
              <a:xfrm>
                <a:off x="3313956" y="2400842"/>
                <a:ext cx="6131166" cy="599075"/>
              </a:xfrm>
              <a:prstGeom prst="rect">
                <a:avLst/>
              </a:prstGeom>
              <a:blipFill>
                <a:blip r:embed="rId3"/>
                <a:stretch>
                  <a:fillRect/>
                </a:stretch>
              </a:blipFill>
            </p:spPr>
            <p:txBody>
              <a:bodyPr/>
              <a:lstStyle/>
              <a:p>
                <a:r>
                  <a:rPr lang="zh-TW" altLang="en-US">
                    <a:noFill/>
                  </a:rPr>
                  <a:t> </a:t>
                </a:r>
              </a:p>
            </p:txBody>
          </p:sp>
        </mc:Fallback>
      </mc:AlternateContent>
      <p:cxnSp>
        <p:nvCxnSpPr>
          <p:cNvPr id="6" name="直接箭头连接符 5">
            <a:extLst>
              <a:ext uri="{FF2B5EF4-FFF2-40B4-BE49-F238E27FC236}">
                <a16:creationId xmlns:a16="http://schemas.microsoft.com/office/drawing/2014/main" id="{33792017-21BA-97B0-A75E-7419D95E63DC}"/>
              </a:ext>
            </a:extLst>
          </p:cNvPr>
          <p:cNvCxnSpPr>
            <a:cxnSpLocks/>
          </p:cNvCxnSpPr>
          <p:nvPr/>
        </p:nvCxnSpPr>
        <p:spPr>
          <a:xfrm>
            <a:off x="4735286" y="3135086"/>
            <a:ext cx="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DE6FA92C-E58F-4F3B-DFB4-D57D6E0FA6A5}"/>
              </a:ext>
            </a:extLst>
          </p:cNvPr>
          <p:cNvSpPr txBox="1"/>
          <p:nvPr/>
        </p:nvSpPr>
        <p:spPr>
          <a:xfrm>
            <a:off x="3504638" y="3744686"/>
            <a:ext cx="2252105" cy="400110"/>
          </a:xfrm>
          <a:prstGeom prst="rect">
            <a:avLst/>
          </a:prstGeom>
          <a:noFill/>
        </p:spPr>
        <p:txBody>
          <a:bodyPr wrap="square" rtlCol="0">
            <a:spAutoFit/>
          </a:bodyPr>
          <a:lstStyle/>
          <a:p>
            <a:r>
              <a:rPr lang="en-US" altLang="zh-CN" sz="2000" dirty="0">
                <a:solidFill>
                  <a:srgbClr val="616161"/>
                </a:solidFill>
                <a:latin typeface="Arial" panose="020B0604020202020204" pitchFamily="34" charset="0"/>
                <a:cs typeface="Arial" panose="020B0604020202020204" pitchFamily="34" charset="0"/>
              </a:rPr>
              <a:t>geometric</a:t>
            </a:r>
            <a:r>
              <a:rPr lang="en-US" altLang="zh-TW" sz="2000" dirty="0">
                <a:solidFill>
                  <a:srgbClr val="616161"/>
                </a:solidFill>
                <a:latin typeface="Arial" panose="020B0604020202020204" pitchFamily="34" charset="0"/>
                <a:cs typeface="Arial" panose="020B0604020202020204" pitchFamily="34" charset="0"/>
              </a:rPr>
              <a:t> energy</a:t>
            </a:r>
            <a:endParaRPr lang="zh-TW" altLang="en-US" sz="2000" dirty="0">
              <a:solidFill>
                <a:srgbClr val="616161"/>
              </a:solidFill>
              <a:latin typeface="Arial" panose="020B0604020202020204" pitchFamily="34" charset="0"/>
              <a:cs typeface="Arial" panose="020B0604020202020204" pitchFamily="34" charset="0"/>
            </a:endParaRPr>
          </a:p>
        </p:txBody>
      </p:sp>
      <p:cxnSp>
        <p:nvCxnSpPr>
          <p:cNvPr id="9" name="直接箭头连接符 8">
            <a:extLst>
              <a:ext uri="{FF2B5EF4-FFF2-40B4-BE49-F238E27FC236}">
                <a16:creationId xmlns:a16="http://schemas.microsoft.com/office/drawing/2014/main" id="{73526491-F009-6D4E-CC01-45A9C3767E89}"/>
              </a:ext>
            </a:extLst>
          </p:cNvPr>
          <p:cNvCxnSpPr>
            <a:cxnSpLocks/>
          </p:cNvCxnSpPr>
          <p:nvPr/>
        </p:nvCxnSpPr>
        <p:spPr>
          <a:xfrm>
            <a:off x="6498771" y="3156858"/>
            <a:ext cx="0" cy="587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42622214-7EC7-CE9A-3B13-A6B972C9DF72}"/>
              </a:ext>
            </a:extLst>
          </p:cNvPr>
          <p:cNvSpPr txBox="1"/>
          <p:nvPr/>
        </p:nvSpPr>
        <p:spPr>
          <a:xfrm>
            <a:off x="5693230" y="3744686"/>
            <a:ext cx="1856026" cy="400110"/>
          </a:xfrm>
          <a:prstGeom prst="rect">
            <a:avLst/>
          </a:prstGeom>
          <a:noFill/>
        </p:spPr>
        <p:txBody>
          <a:bodyPr wrap="square" rtlCol="0">
            <a:spAutoFit/>
          </a:bodyPr>
          <a:lstStyle/>
          <a:p>
            <a:r>
              <a:rPr lang="en-US" altLang="zh-TW" sz="2000" dirty="0">
                <a:solidFill>
                  <a:srgbClr val="616161"/>
                </a:solidFill>
                <a:latin typeface="Arial" panose="020B0604020202020204" pitchFamily="34" charset="0"/>
                <a:cs typeface="Arial" panose="020B0604020202020204" pitchFamily="34" charset="0"/>
              </a:rPr>
              <a:t>Visual energy</a:t>
            </a:r>
            <a:endParaRPr lang="zh-TW" altLang="en-US" sz="2000" dirty="0">
              <a:solidFill>
                <a:srgbClr val="616161"/>
              </a:solidFill>
              <a:latin typeface="Arial" panose="020B0604020202020204" pitchFamily="34" charset="0"/>
              <a:cs typeface="Arial" panose="020B0604020202020204" pitchFamily="34" charset="0"/>
            </a:endParaRPr>
          </a:p>
        </p:txBody>
      </p:sp>
      <p:cxnSp>
        <p:nvCxnSpPr>
          <p:cNvPr id="12" name="直接箭头连接符 11">
            <a:extLst>
              <a:ext uri="{FF2B5EF4-FFF2-40B4-BE49-F238E27FC236}">
                <a16:creationId xmlns:a16="http://schemas.microsoft.com/office/drawing/2014/main" id="{C0D0AA9D-F4E1-6B7E-B21F-5E9B7C71D5DB}"/>
              </a:ext>
            </a:extLst>
          </p:cNvPr>
          <p:cNvCxnSpPr>
            <a:cxnSpLocks/>
          </p:cNvCxnSpPr>
          <p:nvPr/>
        </p:nvCxnSpPr>
        <p:spPr>
          <a:xfrm>
            <a:off x="8545285" y="3177235"/>
            <a:ext cx="0" cy="567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CD719A21-A8F4-3FB3-2F98-52F142470EA6}"/>
              </a:ext>
            </a:extLst>
          </p:cNvPr>
          <p:cNvSpPr txBox="1"/>
          <p:nvPr/>
        </p:nvSpPr>
        <p:spPr>
          <a:xfrm>
            <a:off x="7549256" y="3744686"/>
            <a:ext cx="2188592" cy="400110"/>
          </a:xfrm>
          <a:prstGeom prst="rect">
            <a:avLst/>
          </a:prstGeom>
          <a:noFill/>
        </p:spPr>
        <p:txBody>
          <a:bodyPr wrap="square" rtlCol="0">
            <a:spAutoFit/>
          </a:bodyPr>
          <a:lstStyle/>
          <a:p>
            <a:r>
              <a:rPr lang="en-US" altLang="zh-TW" sz="2000" dirty="0">
                <a:solidFill>
                  <a:srgbClr val="616161"/>
                </a:solidFill>
                <a:latin typeface="Arial" panose="020B0604020202020204" pitchFamily="34" charset="0"/>
                <a:cs typeface="Arial" panose="020B0604020202020204" pitchFamily="34" charset="0"/>
              </a:rPr>
              <a:t>Aesthetic</a:t>
            </a:r>
            <a:r>
              <a:rPr lang="en-US" altLang="zh-TW" dirty="0"/>
              <a:t> </a:t>
            </a:r>
            <a:r>
              <a:rPr lang="en-US" altLang="zh-TW" sz="2000" dirty="0">
                <a:solidFill>
                  <a:srgbClr val="616161"/>
                </a:solidFill>
                <a:latin typeface="Arial" panose="020B0604020202020204" pitchFamily="34" charset="0"/>
                <a:cs typeface="Arial" panose="020B0604020202020204" pitchFamily="34" charset="0"/>
              </a:rPr>
              <a:t>energy</a:t>
            </a:r>
            <a:endParaRPr lang="zh-TW" altLang="en-US" sz="2000"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402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8102D-1946-A13B-AE63-057CDC9580A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F6D5940-20BC-5094-1283-1A5F779E46E4}"/>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3883C3B8-1FA6-047F-90F3-03DE0A18C713}"/>
              </a:ext>
            </a:extLst>
          </p:cNvPr>
          <p:cNvSpPr>
            <a:spLocks noGrp="1"/>
          </p:cNvSpPr>
          <p:nvPr>
            <p:ph type="title"/>
          </p:nvPr>
        </p:nvSpPr>
        <p:spPr>
          <a:xfrm>
            <a:off x="838200" y="365125"/>
            <a:ext cx="6167907" cy="1078085"/>
          </a:xfrm>
          <a:ln>
            <a:noFill/>
          </a:ln>
        </p:spPr>
        <p:txBody>
          <a:bodyPr>
            <a:normAutofit/>
          </a:bodyPr>
          <a:lstStyle/>
          <a:p>
            <a:r>
              <a:rPr lang="en-US" altLang="zh-CN" sz="3200" b="1" dirty="0">
                <a:solidFill>
                  <a:srgbClr val="616161"/>
                </a:solidFill>
                <a:latin typeface="Arial" panose="020B0604020202020204" pitchFamily="34" charset="0"/>
                <a:cs typeface="Arial" panose="020B0604020202020204" pitchFamily="34" charset="0"/>
              </a:rPr>
              <a:t>Geometric</a:t>
            </a:r>
            <a:r>
              <a:rPr lang="en-US" altLang="zh-TW" sz="3200" b="1" dirty="0">
                <a:solidFill>
                  <a:srgbClr val="616161"/>
                </a:solidFill>
                <a:latin typeface="Arial" panose="020B0604020202020204" pitchFamily="34" charset="0"/>
                <a:cs typeface="Arial" panose="020B0604020202020204" pitchFamily="34" charset="0"/>
              </a:rPr>
              <a:t> energy</a:t>
            </a:r>
            <a:endParaRPr lang="zh-TW" altLang="en-US" sz="3200" b="1" dirty="0">
              <a:solidFill>
                <a:srgbClr val="61616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F40E619-AE9A-077E-4A96-70511DF940BF}"/>
                  </a:ext>
                </a:extLst>
              </p:cNvPr>
              <p:cNvSpPr txBox="1"/>
              <p:nvPr/>
            </p:nvSpPr>
            <p:spPr>
              <a:xfrm>
                <a:off x="838200" y="1748009"/>
                <a:ext cx="3504870"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𝑔𝑒𝑜</m:t>
                          </m:r>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𝑐h</m:t>
                          </m:r>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𝑛</m:t>
                          </m:r>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𝐸</m:t>
                          </m:r>
                        </m:e>
                        <m:sub>
                          <m:r>
                            <a:rPr lang="en-US" altLang="zh-TW" sz="2800" b="0" i="1" smtClean="0">
                              <a:latin typeface="Cambria Math" panose="02040503050406030204" pitchFamily="18" charset="0"/>
                            </a:rPr>
                            <m:t>𝑐𝑒</m:t>
                          </m:r>
                        </m:sub>
                      </m:sSub>
                    </m:oMath>
                  </m:oMathPara>
                </a14:m>
                <a:endParaRPr lang="zh-TW" altLang="en-US" sz="2800" dirty="0"/>
              </a:p>
            </p:txBody>
          </p:sp>
        </mc:Choice>
        <mc:Fallback xmlns="">
          <p:sp>
            <p:nvSpPr>
              <p:cNvPr id="5" name="文本框 4">
                <a:extLst>
                  <a:ext uri="{FF2B5EF4-FFF2-40B4-BE49-F238E27FC236}">
                    <a16:creationId xmlns:a16="http://schemas.microsoft.com/office/drawing/2014/main" id="{9F40E619-AE9A-077E-4A96-70511DF940BF}"/>
                  </a:ext>
                </a:extLst>
              </p:cNvPr>
              <p:cNvSpPr txBox="1">
                <a:spLocks noRot="1" noChangeAspect="1" noMove="1" noResize="1" noEditPoints="1" noAdjustHandles="1" noChangeArrowheads="1" noChangeShapeType="1" noTextEdit="1"/>
              </p:cNvSpPr>
              <p:nvPr/>
            </p:nvSpPr>
            <p:spPr>
              <a:xfrm>
                <a:off x="838200" y="1748009"/>
                <a:ext cx="3504870" cy="465897"/>
              </a:xfrm>
              <a:prstGeom prst="rect">
                <a:avLst/>
              </a:prstGeom>
              <a:blipFill>
                <a:blip r:embed="rId3"/>
                <a:stretch>
                  <a:fillRect/>
                </a:stretch>
              </a:blipFill>
            </p:spPr>
            <p:txBody>
              <a:bodyPr/>
              <a:lstStyle/>
              <a:p>
                <a:r>
                  <a:rPr lang="zh-TW" altLang="en-US">
                    <a:noFill/>
                  </a:rPr>
                  <a:t> </a:t>
                </a:r>
              </a:p>
            </p:txBody>
          </p:sp>
        </mc:Fallback>
      </mc:AlternateContent>
      <p:pic>
        <p:nvPicPr>
          <p:cNvPr id="8" name="图片 7">
            <a:extLst>
              <a:ext uri="{FF2B5EF4-FFF2-40B4-BE49-F238E27FC236}">
                <a16:creationId xmlns:a16="http://schemas.microsoft.com/office/drawing/2014/main" id="{B32669D6-2AA5-F964-89AB-C1D3DCC02337}"/>
              </a:ext>
            </a:extLst>
          </p:cNvPr>
          <p:cNvPicPr>
            <a:picLocks noChangeAspect="1"/>
          </p:cNvPicPr>
          <p:nvPr/>
        </p:nvPicPr>
        <p:blipFill>
          <a:blip r:embed="rId4"/>
          <a:stretch>
            <a:fillRect/>
          </a:stretch>
        </p:blipFill>
        <p:spPr>
          <a:xfrm>
            <a:off x="589201" y="2498985"/>
            <a:ext cx="6994752" cy="1058364"/>
          </a:xfrm>
          <a:prstGeom prst="rect">
            <a:avLst/>
          </a:prstGeom>
        </p:spPr>
      </p:pic>
      <p:pic>
        <p:nvPicPr>
          <p:cNvPr id="10" name="图片 9">
            <a:extLst>
              <a:ext uri="{FF2B5EF4-FFF2-40B4-BE49-F238E27FC236}">
                <a16:creationId xmlns:a16="http://schemas.microsoft.com/office/drawing/2014/main" id="{4B9101AE-F418-8DB0-F2E2-D1154C7E77D7}"/>
              </a:ext>
            </a:extLst>
          </p:cNvPr>
          <p:cNvPicPr>
            <a:picLocks noChangeAspect="1"/>
          </p:cNvPicPr>
          <p:nvPr/>
        </p:nvPicPr>
        <p:blipFill>
          <a:blip r:embed="rId5"/>
          <a:stretch>
            <a:fillRect/>
          </a:stretch>
        </p:blipFill>
        <p:spPr>
          <a:xfrm>
            <a:off x="816429" y="3568235"/>
            <a:ext cx="7717971" cy="909780"/>
          </a:xfrm>
          <a:prstGeom prst="rect">
            <a:avLst/>
          </a:prstGeom>
        </p:spPr>
      </p:pic>
      <p:pic>
        <p:nvPicPr>
          <p:cNvPr id="12" name="图片 11">
            <a:extLst>
              <a:ext uri="{FF2B5EF4-FFF2-40B4-BE49-F238E27FC236}">
                <a16:creationId xmlns:a16="http://schemas.microsoft.com/office/drawing/2014/main" id="{962D9EC4-11BD-FC63-F264-D6E78C79F764}"/>
              </a:ext>
            </a:extLst>
          </p:cNvPr>
          <p:cNvPicPr>
            <a:picLocks noChangeAspect="1"/>
          </p:cNvPicPr>
          <p:nvPr/>
        </p:nvPicPr>
        <p:blipFill>
          <a:blip r:embed="rId6"/>
          <a:stretch>
            <a:fillRect/>
          </a:stretch>
        </p:blipFill>
        <p:spPr>
          <a:xfrm>
            <a:off x="723714" y="4422440"/>
            <a:ext cx="3946257" cy="768663"/>
          </a:xfrm>
          <a:prstGeom prst="rect">
            <a:avLst/>
          </a:prstGeom>
        </p:spPr>
      </p:pic>
    </p:spTree>
    <p:extLst>
      <p:ext uri="{BB962C8B-B14F-4D97-AF65-F5344CB8AC3E}">
        <p14:creationId xmlns:p14="http://schemas.microsoft.com/office/powerpoint/2010/main" val="129339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431CA-6C1C-5FC9-150A-CDF00AF3FE68}"/>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023E047-0E93-F22D-FB28-D8A56806E8BF}"/>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B11A3008-9191-9417-BF8A-238218869B18}"/>
              </a:ext>
            </a:extLst>
          </p:cNvPr>
          <p:cNvSpPr>
            <a:spLocks noGrp="1"/>
          </p:cNvSpPr>
          <p:nvPr>
            <p:ph type="title"/>
          </p:nvPr>
        </p:nvSpPr>
        <p:spPr>
          <a:xfrm>
            <a:off x="838200" y="365125"/>
            <a:ext cx="6167907" cy="1078085"/>
          </a:xfrm>
          <a:ln>
            <a:noFill/>
          </a:ln>
        </p:spPr>
        <p:txBody>
          <a:bodyPr>
            <a:normAutofit/>
          </a:bodyPr>
          <a:lstStyle/>
          <a:p>
            <a:r>
              <a:rPr lang="en-US" altLang="zh-TW" sz="3200" b="1" dirty="0">
                <a:solidFill>
                  <a:srgbClr val="616161"/>
                </a:solidFill>
                <a:latin typeface="Arial" panose="020B0604020202020204" pitchFamily="34" charset="0"/>
                <a:cs typeface="Arial" panose="020B0604020202020204" pitchFamily="34" charset="0"/>
              </a:rPr>
              <a:t>Visual energy</a:t>
            </a:r>
            <a:endParaRPr lang="zh-TW" altLang="en-US" sz="3200" b="1" dirty="0">
              <a:solidFill>
                <a:srgbClr val="616161"/>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CF8C369D-7318-D6C2-BD47-75427734808B}"/>
              </a:ext>
            </a:extLst>
          </p:cNvPr>
          <p:cNvPicPr>
            <a:picLocks noChangeAspect="1"/>
          </p:cNvPicPr>
          <p:nvPr/>
        </p:nvPicPr>
        <p:blipFill>
          <a:blip r:embed="rId3"/>
          <a:stretch>
            <a:fillRect/>
          </a:stretch>
        </p:blipFill>
        <p:spPr>
          <a:xfrm>
            <a:off x="7102727" y="2194633"/>
            <a:ext cx="3829050" cy="695325"/>
          </a:xfrm>
          <a:prstGeom prst="rect">
            <a:avLst/>
          </a:prstGeom>
        </p:spPr>
      </p:pic>
      <p:pic>
        <p:nvPicPr>
          <p:cNvPr id="8" name="图片 7">
            <a:extLst>
              <a:ext uri="{FF2B5EF4-FFF2-40B4-BE49-F238E27FC236}">
                <a16:creationId xmlns:a16="http://schemas.microsoft.com/office/drawing/2014/main" id="{B0E1D4BA-29ED-775A-8EDB-09D69C916DB7}"/>
              </a:ext>
            </a:extLst>
          </p:cNvPr>
          <p:cNvPicPr>
            <a:picLocks noChangeAspect="1"/>
          </p:cNvPicPr>
          <p:nvPr/>
        </p:nvPicPr>
        <p:blipFill>
          <a:blip r:embed="rId4"/>
          <a:stretch>
            <a:fillRect/>
          </a:stretch>
        </p:blipFill>
        <p:spPr>
          <a:xfrm>
            <a:off x="7198305" y="3429000"/>
            <a:ext cx="4057650" cy="1276350"/>
          </a:xfrm>
          <a:prstGeom prst="rect">
            <a:avLst/>
          </a:prstGeom>
        </p:spPr>
      </p:pic>
      <p:pic>
        <p:nvPicPr>
          <p:cNvPr id="3074" name="Picture 2">
            <a:extLst>
              <a:ext uri="{FF2B5EF4-FFF2-40B4-BE49-F238E27FC236}">
                <a16:creationId xmlns:a16="http://schemas.microsoft.com/office/drawing/2014/main" id="{8B17334F-0110-8728-0A2E-5755266AA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9014" y="2197094"/>
            <a:ext cx="1977261" cy="2039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422FE3C-CF3C-CF86-50D9-8F332795D9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055" y="2197094"/>
            <a:ext cx="2059441" cy="203905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7F48A9F3-7AD7-AF46-913B-3CEE412B0BD6}"/>
              </a:ext>
            </a:extLst>
          </p:cNvPr>
          <p:cNvSpPr txBox="1"/>
          <p:nvPr/>
        </p:nvSpPr>
        <p:spPr>
          <a:xfrm>
            <a:off x="834179" y="4492969"/>
            <a:ext cx="1377044" cy="369332"/>
          </a:xfrm>
          <a:prstGeom prst="rect">
            <a:avLst/>
          </a:prstGeom>
          <a:noFill/>
        </p:spPr>
        <p:txBody>
          <a:bodyPr wrap="none" rtlCol="0">
            <a:spAutoFit/>
          </a:bodyPr>
          <a:lstStyle/>
          <a:p>
            <a:r>
              <a:rPr lang="en-US" altLang="zh-CN" dirty="0"/>
              <a:t>Target shape</a:t>
            </a:r>
            <a:endParaRPr lang="zh-CN" altLang="en-US" dirty="0"/>
          </a:p>
        </p:txBody>
      </p:sp>
      <p:sp>
        <p:nvSpPr>
          <p:cNvPr id="5" name="文本框 4">
            <a:extLst>
              <a:ext uri="{FF2B5EF4-FFF2-40B4-BE49-F238E27FC236}">
                <a16:creationId xmlns:a16="http://schemas.microsoft.com/office/drawing/2014/main" id="{9549FFE4-2E2E-3A27-0706-353D85167087}"/>
              </a:ext>
            </a:extLst>
          </p:cNvPr>
          <p:cNvSpPr txBox="1"/>
          <p:nvPr/>
        </p:nvSpPr>
        <p:spPr>
          <a:xfrm>
            <a:off x="3667318" y="4492969"/>
            <a:ext cx="1511632" cy="369332"/>
          </a:xfrm>
          <a:prstGeom prst="rect">
            <a:avLst/>
          </a:prstGeom>
          <a:noFill/>
        </p:spPr>
        <p:txBody>
          <a:bodyPr wrap="none" rtlCol="0">
            <a:spAutoFit/>
          </a:bodyPr>
          <a:lstStyle/>
          <a:p>
            <a:r>
              <a:rPr lang="en-US" altLang="zh-CN" dirty="0"/>
              <a:t>Current shape</a:t>
            </a:r>
            <a:endParaRPr lang="zh-CN" altLang="en-US" dirty="0"/>
          </a:p>
        </p:txBody>
      </p:sp>
    </p:spTree>
    <p:extLst>
      <p:ext uri="{BB962C8B-B14F-4D97-AF65-F5344CB8AC3E}">
        <p14:creationId xmlns:p14="http://schemas.microsoft.com/office/powerpoint/2010/main" val="2780493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6C33B-4F84-E648-F7F1-D29083E91DD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586A262-2EF4-1E97-27B4-DF2D5F0ABE27}"/>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2AD47131-2BF5-E37C-516F-E03DBF2D4A54}"/>
              </a:ext>
            </a:extLst>
          </p:cNvPr>
          <p:cNvSpPr>
            <a:spLocks noGrp="1"/>
          </p:cNvSpPr>
          <p:nvPr>
            <p:ph type="title"/>
          </p:nvPr>
        </p:nvSpPr>
        <p:spPr>
          <a:xfrm>
            <a:off x="838200" y="365125"/>
            <a:ext cx="6167907" cy="1078085"/>
          </a:xfrm>
          <a:ln>
            <a:noFill/>
          </a:ln>
        </p:spPr>
        <p:txBody>
          <a:bodyPr>
            <a:normAutofit/>
          </a:bodyPr>
          <a:lstStyle/>
          <a:p>
            <a:r>
              <a:rPr lang="en-US" altLang="zh-TW" sz="3200" b="1" dirty="0">
                <a:solidFill>
                  <a:srgbClr val="616161"/>
                </a:solidFill>
                <a:latin typeface="Arial" panose="020B0604020202020204" pitchFamily="34" charset="0"/>
                <a:cs typeface="Arial" panose="020B0604020202020204" pitchFamily="34" charset="0"/>
              </a:rPr>
              <a:t>Aesthetic</a:t>
            </a:r>
            <a:r>
              <a:rPr lang="en-US" altLang="zh-TW" sz="3200" b="1" dirty="0"/>
              <a:t> </a:t>
            </a:r>
            <a:r>
              <a:rPr lang="en-US" altLang="zh-TW" sz="3200" b="1" dirty="0">
                <a:solidFill>
                  <a:srgbClr val="616161"/>
                </a:solidFill>
                <a:latin typeface="Arial" panose="020B0604020202020204" pitchFamily="34" charset="0"/>
                <a:cs typeface="Arial" panose="020B0604020202020204" pitchFamily="34" charset="0"/>
              </a:rPr>
              <a:t>energy</a:t>
            </a:r>
            <a:endParaRPr lang="zh-TW" altLang="en-US" sz="3200" b="1" dirty="0">
              <a:solidFill>
                <a:srgbClr val="61616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64431BD-917E-87CB-21E5-B31022BE0628}"/>
                  </a:ext>
                </a:extLst>
              </p:cNvPr>
              <p:cNvSpPr txBox="1"/>
              <p:nvPr/>
            </p:nvSpPr>
            <p:spPr>
              <a:xfrm>
                <a:off x="691055" y="1598384"/>
                <a:ext cx="4238148"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𝐸</m:t>
                          </m:r>
                        </m:e>
                        <m:sub>
                          <m:r>
                            <a:rPr lang="en-US" altLang="zh-TW" sz="2400" i="1">
                              <a:latin typeface="Cambria Math" panose="02040503050406030204" pitchFamily="18" charset="0"/>
                            </a:rPr>
                            <m:t>𝑎𝑒𝑠𝑡h𝑒𝑡𝑖𝑐</m:t>
                          </m:r>
                        </m:sub>
                      </m:sSub>
                      <m:r>
                        <a:rPr lang="en-US" altLang="zh-TW" sz="2400" b="0" i="1" smtClean="0">
                          <a:latin typeface="Cambria Math" panose="02040503050406030204" pitchFamily="18" charset="0"/>
                        </a:rPr>
                        <m:t>=</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𝐸</m:t>
                          </m:r>
                        </m:e>
                        <m:sub>
                          <m:r>
                            <a:rPr lang="en-US" altLang="zh-TW" sz="2400" b="0" i="1" smtClean="0">
                              <a:latin typeface="Cambria Math" panose="02040503050406030204" pitchFamily="18" charset="0"/>
                            </a:rPr>
                            <m:t>𝑓𝑙𝑎𝑡</m:t>
                          </m:r>
                        </m:sub>
                      </m:sSub>
                      <m:r>
                        <a:rPr lang="en-US" altLang="zh-TW" sz="2400" b="0" i="1" smtClean="0">
                          <a:latin typeface="Cambria Math" panose="02040503050406030204" pitchFamily="18" charset="0"/>
                        </a:rPr>
                        <m:t>+</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𝐸</m:t>
                          </m:r>
                        </m:e>
                        <m:sub>
                          <m:r>
                            <a:rPr lang="en-US" altLang="zh-TW" sz="2400" b="0" i="1" smtClean="0">
                              <a:latin typeface="Cambria Math" panose="02040503050406030204" pitchFamily="18" charset="0"/>
                            </a:rPr>
                            <m:t>𝑠𝑦𝑚</m:t>
                          </m:r>
                        </m:sub>
                      </m:sSub>
                      <m:r>
                        <a:rPr lang="en-US" altLang="zh-TW" sz="2400" b="0" i="1" smtClean="0">
                          <a:latin typeface="Cambria Math" panose="02040503050406030204" pitchFamily="18" charset="0"/>
                        </a:rPr>
                        <m:t>+</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𝐸</m:t>
                          </m:r>
                        </m:e>
                        <m:sub>
                          <m:r>
                            <a:rPr lang="en-US" altLang="zh-TW" sz="2400" b="0" i="1" smtClean="0">
                              <a:latin typeface="Cambria Math" panose="02040503050406030204" pitchFamily="18" charset="0"/>
                            </a:rPr>
                            <m:t>𝐺</m:t>
                          </m:r>
                          <m:r>
                            <a:rPr lang="en-US" altLang="zh-TW" sz="2400" b="0" i="1" smtClean="0">
                              <a:latin typeface="Cambria Math" panose="02040503050406030204" pitchFamily="18" charset="0"/>
                            </a:rPr>
                            <m:t>1</m:t>
                          </m:r>
                        </m:sub>
                      </m:sSub>
                      <m:r>
                        <a:rPr lang="en-US" altLang="zh-TW" sz="2400" b="0" i="1" smtClean="0">
                          <a:latin typeface="Cambria Math" panose="02040503050406030204" pitchFamily="18" charset="0"/>
                        </a:rPr>
                        <m:t> </m:t>
                      </m:r>
                    </m:oMath>
                  </m:oMathPara>
                </a14:m>
                <a:endParaRPr lang="zh-TW" altLang="en-US" sz="2400" dirty="0"/>
              </a:p>
            </p:txBody>
          </p:sp>
        </mc:Choice>
        <mc:Fallback xmlns="">
          <p:sp>
            <p:nvSpPr>
              <p:cNvPr id="5" name="文本框 4">
                <a:extLst>
                  <a:ext uri="{FF2B5EF4-FFF2-40B4-BE49-F238E27FC236}">
                    <a16:creationId xmlns:a16="http://schemas.microsoft.com/office/drawing/2014/main" id="{564431BD-917E-87CB-21E5-B31022BE0628}"/>
                  </a:ext>
                </a:extLst>
              </p:cNvPr>
              <p:cNvSpPr txBox="1">
                <a:spLocks noRot="1" noChangeAspect="1" noMove="1" noResize="1" noEditPoints="1" noAdjustHandles="1" noChangeArrowheads="1" noChangeShapeType="1" noTextEdit="1"/>
              </p:cNvSpPr>
              <p:nvPr/>
            </p:nvSpPr>
            <p:spPr>
              <a:xfrm>
                <a:off x="691055" y="1598384"/>
                <a:ext cx="4238148" cy="398955"/>
              </a:xfrm>
              <a:prstGeom prst="rect">
                <a:avLst/>
              </a:prstGeom>
              <a:blipFill>
                <a:blip r:embed="rId3"/>
                <a:stretch>
                  <a:fillRect l="-1149" b="-25758"/>
                </a:stretch>
              </a:blipFill>
            </p:spPr>
            <p:txBody>
              <a:bodyPr/>
              <a:lstStyle/>
              <a:p>
                <a:r>
                  <a:rPr lang="zh-TW" altLang="en-US">
                    <a:noFill/>
                  </a:rPr>
                  <a:t> </a:t>
                </a:r>
              </a:p>
            </p:txBody>
          </p:sp>
        </mc:Fallback>
      </mc:AlternateContent>
      <p:pic>
        <p:nvPicPr>
          <p:cNvPr id="6" name="图片 5">
            <a:extLst>
              <a:ext uri="{FF2B5EF4-FFF2-40B4-BE49-F238E27FC236}">
                <a16:creationId xmlns:a16="http://schemas.microsoft.com/office/drawing/2014/main" id="{773988EE-2552-AE6C-64C7-6A82F59D7217}"/>
              </a:ext>
            </a:extLst>
          </p:cNvPr>
          <p:cNvPicPr>
            <a:picLocks noChangeAspect="1"/>
          </p:cNvPicPr>
          <p:nvPr/>
        </p:nvPicPr>
        <p:blipFill>
          <a:blip r:embed="rId4"/>
          <a:stretch>
            <a:fillRect/>
          </a:stretch>
        </p:blipFill>
        <p:spPr>
          <a:xfrm>
            <a:off x="691055" y="2642507"/>
            <a:ext cx="6308427" cy="963664"/>
          </a:xfrm>
          <a:prstGeom prst="rect">
            <a:avLst/>
          </a:prstGeom>
        </p:spPr>
      </p:pic>
      <p:pic>
        <p:nvPicPr>
          <p:cNvPr id="8" name="图片 7">
            <a:extLst>
              <a:ext uri="{FF2B5EF4-FFF2-40B4-BE49-F238E27FC236}">
                <a16:creationId xmlns:a16="http://schemas.microsoft.com/office/drawing/2014/main" id="{8EF32257-C635-DB7C-F3B7-707D1F316784}"/>
              </a:ext>
            </a:extLst>
          </p:cNvPr>
          <p:cNvPicPr>
            <a:picLocks noChangeAspect="1"/>
          </p:cNvPicPr>
          <p:nvPr/>
        </p:nvPicPr>
        <p:blipFill>
          <a:blip r:embed="rId5"/>
          <a:stretch>
            <a:fillRect/>
          </a:stretch>
        </p:blipFill>
        <p:spPr>
          <a:xfrm>
            <a:off x="444287" y="3573917"/>
            <a:ext cx="7013329" cy="972586"/>
          </a:xfrm>
          <a:prstGeom prst="rect">
            <a:avLst/>
          </a:prstGeom>
        </p:spPr>
      </p:pic>
      <p:pic>
        <p:nvPicPr>
          <p:cNvPr id="10" name="图片 9">
            <a:extLst>
              <a:ext uri="{FF2B5EF4-FFF2-40B4-BE49-F238E27FC236}">
                <a16:creationId xmlns:a16="http://schemas.microsoft.com/office/drawing/2014/main" id="{A735BE01-C871-43A3-0748-4B9DFA25D981}"/>
              </a:ext>
            </a:extLst>
          </p:cNvPr>
          <p:cNvPicPr>
            <a:picLocks noChangeAspect="1"/>
          </p:cNvPicPr>
          <p:nvPr/>
        </p:nvPicPr>
        <p:blipFill>
          <a:blip r:embed="rId6"/>
          <a:stretch>
            <a:fillRect/>
          </a:stretch>
        </p:blipFill>
        <p:spPr>
          <a:xfrm>
            <a:off x="498717" y="4602616"/>
            <a:ext cx="5978283" cy="1035046"/>
          </a:xfrm>
          <a:prstGeom prst="rect">
            <a:avLst/>
          </a:prstGeom>
        </p:spPr>
      </p:pic>
    </p:spTree>
    <p:extLst>
      <p:ext uri="{BB962C8B-B14F-4D97-AF65-F5344CB8AC3E}">
        <p14:creationId xmlns:p14="http://schemas.microsoft.com/office/powerpoint/2010/main" val="3036679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图示&#10;&#10;AI 生成的内容可能不正确。">
            <a:extLst>
              <a:ext uri="{FF2B5EF4-FFF2-40B4-BE49-F238E27FC236}">
                <a16:creationId xmlns:a16="http://schemas.microsoft.com/office/drawing/2014/main" id="{CD99ADAD-1461-EDD3-0CFC-8B66C531C754}"/>
              </a:ext>
            </a:extLst>
          </p:cNvPr>
          <p:cNvPicPr>
            <a:picLocks noGrp="1" noChangeAspect="1"/>
          </p:cNvPicPr>
          <p:nvPr>
            <p:ph idx="1"/>
          </p:nvPr>
        </p:nvPicPr>
        <p:blipFill>
          <a:blip r:embed="rId3"/>
          <a:stretch>
            <a:fillRect/>
          </a:stretch>
        </p:blipFill>
        <p:spPr>
          <a:xfrm>
            <a:off x="1860926" y="1346653"/>
            <a:ext cx="8197864" cy="4934403"/>
          </a:xfrm>
        </p:spPr>
      </p:pic>
      <p:sp>
        <p:nvSpPr>
          <p:cNvPr id="6" name="矩形 5">
            <a:extLst>
              <a:ext uri="{FF2B5EF4-FFF2-40B4-BE49-F238E27FC236}">
                <a16:creationId xmlns:a16="http://schemas.microsoft.com/office/drawing/2014/main" id="{FC8D94AA-16A2-D5F5-88A4-A7512647946A}"/>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標題 1">
            <a:extLst>
              <a:ext uri="{FF2B5EF4-FFF2-40B4-BE49-F238E27FC236}">
                <a16:creationId xmlns:a16="http://schemas.microsoft.com/office/drawing/2014/main" id="{DDC1B587-C238-13C8-673F-908370B349B7}"/>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Ablation study</a:t>
            </a:r>
            <a:endParaRPr kumimoji="1" lang="zh-TW" altLang="en-US" sz="3200" b="1"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725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7A3E-2AD3-8B5E-0720-F1886B1BAC3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B988419-CBA8-9CA5-1A45-D8CAEB58DE49}"/>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0975F581-7B09-C0E4-299B-065EAA00833F}"/>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Post-processing</a:t>
            </a:r>
            <a:endParaRPr kumimoji="1" lang="zh-TW" altLang="en-US" sz="3200" b="1" dirty="0">
              <a:solidFill>
                <a:srgbClr val="616161"/>
              </a:solidFill>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7810E7CA-4C67-DF0D-23C0-758B2F493BAB}"/>
              </a:ext>
            </a:extLst>
          </p:cNvPr>
          <p:cNvPicPr>
            <a:picLocks noChangeAspect="1"/>
          </p:cNvPicPr>
          <p:nvPr/>
        </p:nvPicPr>
        <p:blipFill>
          <a:blip r:embed="rId3"/>
          <a:stretch>
            <a:fillRect/>
          </a:stretch>
        </p:blipFill>
        <p:spPr>
          <a:xfrm>
            <a:off x="7205161" y="2148722"/>
            <a:ext cx="2389807" cy="1076926"/>
          </a:xfrm>
          <a:prstGeom prst="rect">
            <a:avLst/>
          </a:prstGeom>
        </p:spPr>
      </p:pic>
      <p:pic>
        <p:nvPicPr>
          <p:cNvPr id="9" name="图片 8">
            <a:extLst>
              <a:ext uri="{FF2B5EF4-FFF2-40B4-BE49-F238E27FC236}">
                <a16:creationId xmlns:a16="http://schemas.microsoft.com/office/drawing/2014/main" id="{D1BA7912-EA28-7B80-205E-112412220082}"/>
              </a:ext>
            </a:extLst>
          </p:cNvPr>
          <p:cNvPicPr>
            <a:picLocks noChangeAspect="1"/>
          </p:cNvPicPr>
          <p:nvPr/>
        </p:nvPicPr>
        <p:blipFill>
          <a:blip r:embed="rId4"/>
          <a:stretch>
            <a:fillRect/>
          </a:stretch>
        </p:blipFill>
        <p:spPr>
          <a:xfrm>
            <a:off x="7157455" y="3278712"/>
            <a:ext cx="2716748" cy="912495"/>
          </a:xfrm>
          <a:prstGeom prst="rect">
            <a:avLst/>
          </a:prstGeom>
        </p:spPr>
      </p:pic>
      <p:pic>
        <p:nvPicPr>
          <p:cNvPr id="11" name="图片 10">
            <a:extLst>
              <a:ext uri="{FF2B5EF4-FFF2-40B4-BE49-F238E27FC236}">
                <a16:creationId xmlns:a16="http://schemas.microsoft.com/office/drawing/2014/main" id="{7D96033A-6DB4-44AB-5463-4C917A3EF014}"/>
              </a:ext>
            </a:extLst>
          </p:cNvPr>
          <p:cNvPicPr>
            <a:picLocks noChangeAspect="1"/>
          </p:cNvPicPr>
          <p:nvPr/>
        </p:nvPicPr>
        <p:blipFill>
          <a:blip r:embed="rId5"/>
          <a:stretch>
            <a:fillRect/>
          </a:stretch>
        </p:blipFill>
        <p:spPr>
          <a:xfrm>
            <a:off x="7189259" y="4276075"/>
            <a:ext cx="4389069" cy="705016"/>
          </a:xfrm>
          <a:prstGeom prst="rect">
            <a:avLst/>
          </a:prstGeom>
        </p:spPr>
      </p:pic>
      <p:pic>
        <p:nvPicPr>
          <p:cNvPr id="3" name="图片 2" descr="图片包含 游戏机, 体育, 水, 站&#10;&#10;AI 生成的内容可能不正确。">
            <a:extLst>
              <a:ext uri="{FF2B5EF4-FFF2-40B4-BE49-F238E27FC236}">
                <a16:creationId xmlns:a16="http://schemas.microsoft.com/office/drawing/2014/main" id="{4F7C3558-449A-55B2-AB0C-F563A34BF62F}"/>
              </a:ext>
            </a:extLst>
          </p:cNvPr>
          <p:cNvPicPr>
            <a:picLocks noChangeAspect="1"/>
          </p:cNvPicPr>
          <p:nvPr/>
        </p:nvPicPr>
        <p:blipFill>
          <a:blip r:embed="rId6"/>
          <a:stretch>
            <a:fillRect/>
          </a:stretch>
        </p:blipFill>
        <p:spPr>
          <a:xfrm>
            <a:off x="304560" y="2750382"/>
            <a:ext cx="2642202" cy="2642202"/>
          </a:xfrm>
          <a:prstGeom prst="rect">
            <a:avLst/>
          </a:prstGeom>
        </p:spPr>
      </p:pic>
      <p:pic>
        <p:nvPicPr>
          <p:cNvPr id="6" name="Picture 2">
            <a:extLst>
              <a:ext uri="{FF2B5EF4-FFF2-40B4-BE49-F238E27FC236}">
                <a16:creationId xmlns:a16="http://schemas.microsoft.com/office/drawing/2014/main" id="{74EF509E-8293-DC04-C44C-2F0C435B70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2637" y="2655381"/>
            <a:ext cx="2832203" cy="283220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接箭头连接符 7">
            <a:extLst>
              <a:ext uri="{FF2B5EF4-FFF2-40B4-BE49-F238E27FC236}">
                <a16:creationId xmlns:a16="http://schemas.microsoft.com/office/drawing/2014/main" id="{E40CAEBB-7761-4134-E981-FDD750CBC097}"/>
              </a:ext>
            </a:extLst>
          </p:cNvPr>
          <p:cNvCxnSpPr>
            <a:cxnSpLocks/>
          </p:cNvCxnSpPr>
          <p:nvPr/>
        </p:nvCxnSpPr>
        <p:spPr>
          <a:xfrm>
            <a:off x="3077215" y="4071483"/>
            <a:ext cx="4849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13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36D1D-D9C5-487E-1039-5D18649B57D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C26D5082-85F9-629A-4E37-09A1717637F7}"/>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B74DBEA0-6EC1-2D39-0FCD-4076321BE652}"/>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Results</a:t>
            </a:r>
            <a:endParaRPr kumimoji="1" lang="zh-TW" altLang="en-US" sz="3200" b="1" dirty="0">
              <a:solidFill>
                <a:srgbClr val="616161"/>
              </a:solidFill>
              <a:latin typeface="Arial" panose="020B0604020202020204" pitchFamily="34" charset="0"/>
              <a:cs typeface="Arial" panose="020B0604020202020204" pitchFamily="34" charset="0"/>
            </a:endParaRPr>
          </a:p>
        </p:txBody>
      </p:sp>
      <p:pic>
        <p:nvPicPr>
          <p:cNvPr id="6" name="内容占位符 5" descr="图片包含 箭头&#10;&#10;AI 生成的内容可能不正确。">
            <a:extLst>
              <a:ext uri="{FF2B5EF4-FFF2-40B4-BE49-F238E27FC236}">
                <a16:creationId xmlns:a16="http://schemas.microsoft.com/office/drawing/2014/main" id="{88106527-83DE-EA40-D12E-82294F54BC1F}"/>
              </a:ext>
            </a:extLst>
          </p:cNvPr>
          <p:cNvPicPr>
            <a:picLocks noGrp="1" noChangeAspect="1"/>
          </p:cNvPicPr>
          <p:nvPr>
            <p:ph idx="1"/>
          </p:nvPr>
        </p:nvPicPr>
        <p:blipFill>
          <a:blip r:embed="rId3"/>
          <a:stretch>
            <a:fillRect/>
          </a:stretch>
        </p:blipFill>
        <p:spPr>
          <a:xfrm>
            <a:off x="2276734" y="1401892"/>
            <a:ext cx="7255886" cy="5090983"/>
          </a:xfrm>
        </p:spPr>
      </p:pic>
    </p:spTree>
    <p:extLst>
      <p:ext uri="{BB962C8B-B14F-4D97-AF65-F5344CB8AC3E}">
        <p14:creationId xmlns:p14="http://schemas.microsoft.com/office/powerpoint/2010/main" val="178664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descr="图片包含 正方形&#10;&#10;AI 生成的内容可能不正确。">
            <a:extLst>
              <a:ext uri="{FF2B5EF4-FFF2-40B4-BE49-F238E27FC236}">
                <a16:creationId xmlns:a16="http://schemas.microsoft.com/office/drawing/2014/main" id="{EFDDFC88-32E3-76FC-D4B0-E5EAC0991EEA}"/>
              </a:ext>
            </a:extLst>
          </p:cNvPr>
          <p:cNvPicPr>
            <a:picLocks noGrp="1" noChangeAspect="1"/>
          </p:cNvPicPr>
          <p:nvPr>
            <p:ph idx="1"/>
          </p:nvPr>
        </p:nvPicPr>
        <p:blipFill>
          <a:blip r:embed="rId3"/>
          <a:stretch>
            <a:fillRect/>
          </a:stretch>
        </p:blipFill>
        <p:spPr>
          <a:xfrm>
            <a:off x="586740" y="1356852"/>
            <a:ext cx="10515600" cy="3481355"/>
          </a:xfrm>
        </p:spPr>
      </p:pic>
      <p:sp>
        <p:nvSpPr>
          <p:cNvPr id="7" name="文本框 6">
            <a:extLst>
              <a:ext uri="{FF2B5EF4-FFF2-40B4-BE49-F238E27FC236}">
                <a16:creationId xmlns:a16="http://schemas.microsoft.com/office/drawing/2014/main" id="{F31723BD-CD5F-82BD-70ED-D1F929446894}"/>
              </a:ext>
            </a:extLst>
          </p:cNvPr>
          <p:cNvSpPr txBox="1"/>
          <p:nvPr/>
        </p:nvSpPr>
        <p:spPr>
          <a:xfrm>
            <a:off x="2045970" y="5086350"/>
            <a:ext cx="1600200" cy="523220"/>
          </a:xfrm>
          <a:prstGeom prst="rect">
            <a:avLst/>
          </a:prstGeom>
          <a:noFill/>
        </p:spPr>
        <p:txBody>
          <a:bodyPr wrap="square" rtlCol="0">
            <a:spAutoFit/>
          </a:bodyPr>
          <a:lstStyle/>
          <a:p>
            <a:r>
              <a:rPr lang="en-US" altLang="zh-TW" sz="2800" dirty="0">
                <a:solidFill>
                  <a:srgbClr val="616161"/>
                </a:solidFill>
                <a:latin typeface="Arial" panose="020B0604020202020204" pitchFamily="34" charset="0"/>
                <a:cs typeface="Arial" panose="020B0604020202020204" pitchFamily="34" charset="0"/>
              </a:rPr>
              <a:t>3D</a:t>
            </a:r>
            <a:r>
              <a:rPr lang="en-US" altLang="zh-CN" sz="2800" dirty="0">
                <a:solidFill>
                  <a:srgbClr val="616161"/>
                </a:solidFill>
                <a:latin typeface="Arial" panose="020B0604020202020204" pitchFamily="34" charset="0"/>
                <a:cs typeface="Arial" panose="020B0604020202020204" pitchFamily="34" charset="0"/>
              </a:rPr>
              <a:t>oodle</a:t>
            </a:r>
            <a:endParaRPr lang="zh-TW" altLang="en-US" sz="2800" dirty="0">
              <a:solidFill>
                <a:srgbClr val="616161"/>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578DE7C7-D774-5C4A-AB72-38D56E9F8DCE}"/>
              </a:ext>
            </a:extLst>
          </p:cNvPr>
          <p:cNvSpPr txBox="1"/>
          <p:nvPr/>
        </p:nvSpPr>
        <p:spPr>
          <a:xfrm>
            <a:off x="4343400" y="5086350"/>
            <a:ext cx="3943350" cy="523220"/>
          </a:xfrm>
          <a:prstGeom prst="rect">
            <a:avLst/>
          </a:prstGeom>
          <a:noFill/>
        </p:spPr>
        <p:txBody>
          <a:bodyPr wrap="square" rtlCol="0">
            <a:spAutoFit/>
          </a:bodyPr>
          <a:lstStyle>
            <a:defPPr>
              <a:defRPr lang="zh-TW"/>
            </a:defPPr>
            <a:lvl1pPr>
              <a:defRPr sz="2800">
                <a:solidFill>
                  <a:srgbClr val="616161"/>
                </a:solidFill>
                <a:latin typeface="Arial" panose="020B0604020202020204" pitchFamily="34" charset="0"/>
                <a:cs typeface="Arial" panose="020B0604020202020204" pitchFamily="34" charset="0"/>
              </a:defRPr>
            </a:lvl1pPr>
          </a:lstStyle>
          <a:p>
            <a:r>
              <a:rPr lang="en-US" altLang="zh-TW" dirty="0"/>
              <a:t>Fabricable 3D Wire Art</a:t>
            </a:r>
            <a:endParaRPr lang="zh-TW" altLang="en-US" dirty="0"/>
          </a:p>
        </p:txBody>
      </p:sp>
      <p:sp>
        <p:nvSpPr>
          <p:cNvPr id="9" name="文本框 8">
            <a:extLst>
              <a:ext uri="{FF2B5EF4-FFF2-40B4-BE49-F238E27FC236}">
                <a16:creationId xmlns:a16="http://schemas.microsoft.com/office/drawing/2014/main" id="{3BAC29C3-221D-9EE8-6AEF-E624A16A8972}"/>
              </a:ext>
            </a:extLst>
          </p:cNvPr>
          <p:cNvSpPr txBox="1"/>
          <p:nvPr/>
        </p:nvSpPr>
        <p:spPr>
          <a:xfrm>
            <a:off x="9502140" y="5086350"/>
            <a:ext cx="1600200" cy="523220"/>
          </a:xfrm>
          <a:prstGeom prst="rect">
            <a:avLst/>
          </a:prstGeom>
          <a:noFill/>
        </p:spPr>
        <p:txBody>
          <a:bodyPr wrap="square" rtlCol="0">
            <a:spAutoFit/>
          </a:bodyPr>
          <a:lstStyle/>
          <a:p>
            <a:r>
              <a:rPr lang="en-US" altLang="zh-TW" sz="2800" dirty="0">
                <a:solidFill>
                  <a:srgbClr val="616161"/>
                </a:solidFill>
                <a:latin typeface="Arial" panose="020B0604020202020204" pitchFamily="34" charset="0"/>
                <a:cs typeface="Arial" panose="020B0604020202020204" pitchFamily="34" charset="0"/>
              </a:rPr>
              <a:t>O</a:t>
            </a:r>
            <a:r>
              <a:rPr lang="en-US" altLang="zh-CN" sz="2800" dirty="0">
                <a:solidFill>
                  <a:srgbClr val="616161"/>
                </a:solidFill>
                <a:latin typeface="Arial" panose="020B0604020202020204" pitchFamily="34" charset="0"/>
                <a:cs typeface="Arial" panose="020B0604020202020204" pitchFamily="34" charset="0"/>
              </a:rPr>
              <a:t>urs</a:t>
            </a:r>
            <a:endParaRPr lang="zh-TW" altLang="en-US" sz="2800"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6580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05D9028-A411-347A-69D4-496B13246AFC}"/>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標題 1">
            <a:extLst>
              <a:ext uri="{FF2B5EF4-FFF2-40B4-BE49-F238E27FC236}">
                <a16:creationId xmlns:a16="http://schemas.microsoft.com/office/drawing/2014/main" id="{F664E390-D958-7064-CFCC-9E65A536C489}"/>
              </a:ext>
            </a:extLst>
          </p:cNvPr>
          <p:cNvSpPr txBox="1">
            <a:spLocks/>
          </p:cNvSpPr>
          <p:nvPr/>
        </p:nvSpPr>
        <p:spPr>
          <a:xfrm>
            <a:off x="838200" y="365125"/>
            <a:ext cx="6167907" cy="1078085"/>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3200" b="1" dirty="0">
                <a:solidFill>
                  <a:srgbClr val="616161"/>
                </a:solidFill>
                <a:latin typeface="Arial" panose="020B0604020202020204" pitchFamily="34" charset="0"/>
                <a:cs typeface="Arial" panose="020B0604020202020204" pitchFamily="34" charset="0"/>
              </a:rPr>
              <a:t>C</a:t>
            </a:r>
            <a:r>
              <a:rPr kumimoji="1" lang="en-US" altLang="zh-CN" sz="3200" b="1" dirty="0">
                <a:solidFill>
                  <a:srgbClr val="616161"/>
                </a:solidFill>
                <a:latin typeface="Arial" panose="020B0604020202020204" pitchFamily="34" charset="0"/>
                <a:cs typeface="Arial" panose="020B0604020202020204" pitchFamily="34" charset="0"/>
              </a:rPr>
              <a:t>omparisons</a:t>
            </a:r>
            <a:endParaRPr kumimoji="1" lang="zh-TW" altLang="en-US" sz="3200" b="1" dirty="0">
              <a:solidFill>
                <a:srgbClr val="616161"/>
              </a:solidFill>
              <a:latin typeface="Arial" panose="020B0604020202020204" pitchFamily="34" charset="0"/>
              <a:cs typeface="Arial" panose="020B0604020202020204" pitchFamily="34" charset="0"/>
            </a:endParaRPr>
          </a:p>
        </p:txBody>
      </p:sp>
      <p:pic>
        <p:nvPicPr>
          <p:cNvPr id="7" name="图片 6" descr="图示&#10;&#10;AI 生成的内容可能不正确。">
            <a:extLst>
              <a:ext uri="{FF2B5EF4-FFF2-40B4-BE49-F238E27FC236}">
                <a16:creationId xmlns:a16="http://schemas.microsoft.com/office/drawing/2014/main" id="{5C22F1FA-F79F-A83B-9A72-86FEC225C2A1}"/>
              </a:ext>
            </a:extLst>
          </p:cNvPr>
          <p:cNvPicPr>
            <a:picLocks noChangeAspect="1"/>
          </p:cNvPicPr>
          <p:nvPr/>
        </p:nvPicPr>
        <p:blipFill>
          <a:blip r:embed="rId3"/>
          <a:stretch>
            <a:fillRect/>
          </a:stretch>
        </p:blipFill>
        <p:spPr>
          <a:xfrm>
            <a:off x="2075591" y="1338144"/>
            <a:ext cx="8040818" cy="5154731"/>
          </a:xfrm>
          <a:prstGeom prst="rect">
            <a:avLst/>
          </a:prstGeom>
        </p:spPr>
      </p:pic>
    </p:spTree>
    <p:extLst>
      <p:ext uri="{BB962C8B-B14F-4D97-AF65-F5344CB8AC3E}">
        <p14:creationId xmlns:p14="http://schemas.microsoft.com/office/powerpoint/2010/main" val="2829414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EE286C-29F0-96DF-1193-F9203F142894}"/>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標題 1">
            <a:extLst>
              <a:ext uri="{FF2B5EF4-FFF2-40B4-BE49-F238E27FC236}">
                <a16:creationId xmlns:a16="http://schemas.microsoft.com/office/drawing/2014/main" id="{21B52057-EAB1-49AE-62C5-6FB66F809647}"/>
              </a:ext>
            </a:extLst>
          </p:cNvPr>
          <p:cNvSpPr txBox="1">
            <a:spLocks/>
          </p:cNvSpPr>
          <p:nvPr/>
        </p:nvSpPr>
        <p:spPr>
          <a:xfrm>
            <a:off x="838200" y="365125"/>
            <a:ext cx="6167907" cy="1078085"/>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3200" b="1" dirty="0">
                <a:solidFill>
                  <a:srgbClr val="616161"/>
                </a:solidFill>
                <a:latin typeface="Arial" panose="020B0604020202020204" pitchFamily="34" charset="0"/>
                <a:cs typeface="Arial" panose="020B0604020202020204" pitchFamily="34" charset="0"/>
              </a:rPr>
              <a:t>Limitation</a:t>
            </a:r>
            <a:r>
              <a:rPr kumimoji="1" lang="en-US" altLang="zh-CN" sz="3200" b="1" dirty="0">
                <a:solidFill>
                  <a:srgbClr val="616161"/>
                </a:solidFill>
                <a:latin typeface="Arial" panose="020B0604020202020204" pitchFamily="34" charset="0"/>
                <a:cs typeface="Arial" panose="020B0604020202020204" pitchFamily="34" charset="0"/>
              </a:rPr>
              <a:t>s</a:t>
            </a:r>
            <a:endParaRPr kumimoji="1" lang="zh-TW" altLang="en-US" sz="3200" b="1" dirty="0">
              <a:solidFill>
                <a:srgbClr val="616161"/>
              </a:solidFill>
              <a:latin typeface="Arial" panose="020B0604020202020204" pitchFamily="34" charset="0"/>
              <a:cs typeface="Arial" panose="020B0604020202020204" pitchFamily="34" charset="0"/>
            </a:endParaRPr>
          </a:p>
        </p:txBody>
      </p:sp>
      <p:grpSp>
        <p:nvGrpSpPr>
          <p:cNvPr id="3" name="组合 2">
            <a:extLst>
              <a:ext uri="{FF2B5EF4-FFF2-40B4-BE49-F238E27FC236}">
                <a16:creationId xmlns:a16="http://schemas.microsoft.com/office/drawing/2014/main" id="{80624D96-8243-BD92-42E1-4D270EBD51DE}"/>
              </a:ext>
            </a:extLst>
          </p:cNvPr>
          <p:cNvGrpSpPr/>
          <p:nvPr/>
        </p:nvGrpSpPr>
        <p:grpSpPr>
          <a:xfrm>
            <a:off x="2962603" y="1664697"/>
            <a:ext cx="6609732" cy="4552026"/>
            <a:chOff x="2962603" y="1664697"/>
            <a:chExt cx="6609732" cy="4552026"/>
          </a:xfrm>
        </p:grpSpPr>
        <p:pic>
          <p:nvPicPr>
            <p:cNvPr id="7" name="图片 6" descr="图示&#10;&#10;AI 生成的内容可能不正确。">
              <a:extLst>
                <a:ext uri="{FF2B5EF4-FFF2-40B4-BE49-F238E27FC236}">
                  <a16:creationId xmlns:a16="http://schemas.microsoft.com/office/drawing/2014/main" id="{14B25DE0-2CF3-59E8-9EED-28EB5C907295}"/>
                </a:ext>
              </a:extLst>
            </p:cNvPr>
            <p:cNvPicPr>
              <a:picLocks noChangeAspect="1"/>
            </p:cNvPicPr>
            <p:nvPr/>
          </p:nvPicPr>
          <p:blipFill>
            <a:blip r:embed="rId3"/>
            <a:stretch>
              <a:fillRect/>
            </a:stretch>
          </p:blipFill>
          <p:spPr>
            <a:xfrm>
              <a:off x="2962603" y="1664697"/>
              <a:ext cx="6609732" cy="4552026"/>
            </a:xfrm>
            <a:prstGeom prst="rect">
              <a:avLst/>
            </a:prstGeom>
          </p:spPr>
        </p:pic>
        <p:sp>
          <p:nvSpPr>
            <p:cNvPr id="2" name="矩形 1">
              <a:extLst>
                <a:ext uri="{FF2B5EF4-FFF2-40B4-BE49-F238E27FC236}">
                  <a16:creationId xmlns:a16="http://schemas.microsoft.com/office/drawing/2014/main" id="{5358AE0A-70DC-9D69-60C4-6D3B727BF084}"/>
                </a:ext>
              </a:extLst>
            </p:cNvPr>
            <p:cNvSpPr/>
            <p:nvPr/>
          </p:nvSpPr>
          <p:spPr>
            <a:xfrm>
              <a:off x="3863340" y="5715000"/>
              <a:ext cx="4274820" cy="5017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8724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E1F39-EAE0-38AF-1922-27B98226EE36}"/>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0955060-3C4C-67C7-DBC0-514E4859F592}"/>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A0A379D9-74BC-E422-84DE-E2CCD00B686E}"/>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Previous works</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D7502078-C65A-47D6-9CCF-671EE3150B04}"/>
              </a:ext>
            </a:extLst>
          </p:cNvPr>
          <p:cNvSpPr txBox="1"/>
          <p:nvPr/>
        </p:nvSpPr>
        <p:spPr>
          <a:xfrm>
            <a:off x="2858976" y="5208064"/>
            <a:ext cx="1661307" cy="461665"/>
          </a:xfrm>
          <a:prstGeom prst="rect">
            <a:avLst/>
          </a:prstGeom>
          <a:noFill/>
        </p:spPr>
        <p:txBody>
          <a:bodyPr wrap="square" rtlCol="0">
            <a:spAutoFit/>
          </a:bodyPr>
          <a:lstStyle/>
          <a:p>
            <a:r>
              <a:rPr kumimoji="1" lang="en-US" altLang="zh-TW" sz="2400" dirty="0">
                <a:solidFill>
                  <a:srgbClr val="616161"/>
                </a:solidFill>
                <a:latin typeface="Arial" panose="020B0604020202020204" pitchFamily="34" charset="0"/>
                <a:cs typeface="Arial" panose="020B0604020202020204" pitchFamily="34" charset="0"/>
              </a:rPr>
              <a:t>2D </a:t>
            </a:r>
            <a:r>
              <a:rPr kumimoji="1" lang="en-US" altLang="zh-CN" sz="2400" dirty="0">
                <a:solidFill>
                  <a:srgbClr val="616161"/>
                </a:solidFill>
                <a:latin typeface="Arial" panose="020B0604020202020204" pitchFamily="34" charset="0"/>
                <a:cs typeface="Arial" panose="020B0604020202020204" pitchFamily="34" charset="0"/>
              </a:rPr>
              <a:t>images</a:t>
            </a:r>
            <a:endParaRPr kumimoji="1" lang="zh-TW" altLang="en-US" sz="2400" dirty="0">
              <a:solidFill>
                <a:srgbClr val="616161"/>
              </a:solidFill>
              <a:latin typeface="Arial" panose="020B0604020202020204" pitchFamily="34" charset="0"/>
              <a:cs typeface="Arial" panose="020B0604020202020204" pitchFamily="34" charset="0"/>
            </a:endParaRPr>
          </a:p>
        </p:txBody>
      </p:sp>
      <p:grpSp>
        <p:nvGrpSpPr>
          <p:cNvPr id="37" name="组合 36">
            <a:extLst>
              <a:ext uri="{FF2B5EF4-FFF2-40B4-BE49-F238E27FC236}">
                <a16:creationId xmlns:a16="http://schemas.microsoft.com/office/drawing/2014/main" id="{9343BF8B-D6AB-7912-96EE-1DAE7DDBA87F}"/>
              </a:ext>
            </a:extLst>
          </p:cNvPr>
          <p:cNvGrpSpPr/>
          <p:nvPr/>
        </p:nvGrpSpPr>
        <p:grpSpPr>
          <a:xfrm>
            <a:off x="2460679" y="2864057"/>
            <a:ext cx="2328364" cy="2361299"/>
            <a:chOff x="1869647" y="1236395"/>
            <a:chExt cx="2328364" cy="2361299"/>
          </a:xfrm>
        </p:grpSpPr>
        <p:grpSp>
          <p:nvGrpSpPr>
            <p:cNvPr id="24" name="组合 23">
              <a:extLst>
                <a:ext uri="{FF2B5EF4-FFF2-40B4-BE49-F238E27FC236}">
                  <a16:creationId xmlns:a16="http://schemas.microsoft.com/office/drawing/2014/main" id="{E8FA6ECD-4B6F-A78B-A11C-C8EAB8055FFA}"/>
                </a:ext>
              </a:extLst>
            </p:cNvPr>
            <p:cNvGrpSpPr/>
            <p:nvPr/>
          </p:nvGrpSpPr>
          <p:grpSpPr>
            <a:xfrm>
              <a:off x="1869647" y="1545188"/>
              <a:ext cx="2052506" cy="2052506"/>
              <a:chOff x="1869647" y="1545188"/>
              <a:chExt cx="2052506" cy="2052506"/>
            </a:xfrm>
          </p:grpSpPr>
          <p:pic>
            <p:nvPicPr>
              <p:cNvPr id="11" name="图片 10" descr="卡通人物&#10;&#10;AI 生成的内容可能不正确。">
                <a:extLst>
                  <a:ext uri="{FF2B5EF4-FFF2-40B4-BE49-F238E27FC236}">
                    <a16:creationId xmlns:a16="http://schemas.microsoft.com/office/drawing/2014/main" id="{DB56FE32-EE57-48D3-CF09-39C1F69C7A13}"/>
                  </a:ext>
                </a:extLst>
              </p:cNvPr>
              <p:cNvPicPr>
                <a:picLocks noChangeAspect="1"/>
              </p:cNvPicPr>
              <p:nvPr/>
            </p:nvPicPr>
            <p:blipFill>
              <a:blip r:embed="rId3"/>
              <a:stretch>
                <a:fillRect/>
              </a:stretch>
            </p:blipFill>
            <p:spPr>
              <a:xfrm>
                <a:off x="1869647" y="1545188"/>
                <a:ext cx="2052506" cy="2052506"/>
              </a:xfrm>
              <a:prstGeom prst="rect">
                <a:avLst/>
              </a:prstGeom>
            </p:spPr>
          </p:pic>
          <p:cxnSp>
            <p:nvCxnSpPr>
              <p:cNvPr id="17" name="直接连接符 16">
                <a:extLst>
                  <a:ext uri="{FF2B5EF4-FFF2-40B4-BE49-F238E27FC236}">
                    <a16:creationId xmlns:a16="http://schemas.microsoft.com/office/drawing/2014/main" id="{59FA8E6B-2FC3-89C1-CDBB-304E8A094967}"/>
                  </a:ext>
                </a:extLst>
              </p:cNvPr>
              <p:cNvCxnSpPr>
                <a:cxnSpLocks/>
              </p:cNvCxnSpPr>
              <p:nvPr/>
            </p:nvCxnSpPr>
            <p:spPr>
              <a:xfrm>
                <a:off x="1992086" y="1828800"/>
                <a:ext cx="1704753" cy="0"/>
              </a:xfrm>
              <a:prstGeom prst="line">
                <a:avLst/>
              </a:prstGeom>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6F5EA924-F151-6218-CB0D-483861AF34F6}"/>
                  </a:ext>
                </a:extLst>
              </p:cNvPr>
              <p:cNvCxnSpPr>
                <a:cxnSpLocks/>
              </p:cNvCxnSpPr>
              <p:nvPr/>
            </p:nvCxnSpPr>
            <p:spPr>
              <a:xfrm>
                <a:off x="1992086" y="3450771"/>
                <a:ext cx="1704753" cy="277"/>
              </a:xfrm>
              <a:prstGeom prst="line">
                <a:avLst/>
              </a:prstGeom>
            </p:spPr>
            <p:style>
              <a:lnRef idx="1">
                <a:schemeClr val="dk1"/>
              </a:lnRef>
              <a:fillRef idx="0">
                <a:schemeClr val="dk1"/>
              </a:fillRef>
              <a:effectRef idx="0">
                <a:schemeClr val="dk1"/>
              </a:effectRef>
              <a:fontRef idx="minor">
                <a:schemeClr val="tx1"/>
              </a:fontRef>
            </p:style>
          </p:cxnSp>
          <p:cxnSp>
            <p:nvCxnSpPr>
              <p:cNvPr id="19" name="直接连接符 18">
                <a:extLst>
                  <a:ext uri="{FF2B5EF4-FFF2-40B4-BE49-F238E27FC236}">
                    <a16:creationId xmlns:a16="http://schemas.microsoft.com/office/drawing/2014/main" id="{B3034801-C5EB-4A0C-9B2F-F2C1AD0059C5}"/>
                  </a:ext>
                </a:extLst>
              </p:cNvPr>
              <p:cNvCxnSpPr>
                <a:cxnSpLocks/>
              </p:cNvCxnSpPr>
              <p:nvPr/>
            </p:nvCxnSpPr>
            <p:spPr>
              <a:xfrm flipV="1">
                <a:off x="1978504" y="1829077"/>
                <a:ext cx="0" cy="1621971"/>
              </a:xfrm>
              <a:prstGeom prst="line">
                <a:avLst/>
              </a:prstGeom>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BCCECA58-39D8-D49C-E68A-7B37991D10DA}"/>
                  </a:ext>
                </a:extLst>
              </p:cNvPr>
              <p:cNvCxnSpPr>
                <a:cxnSpLocks/>
              </p:cNvCxnSpPr>
              <p:nvPr/>
            </p:nvCxnSpPr>
            <p:spPr>
              <a:xfrm flipV="1">
                <a:off x="3696839" y="1829077"/>
                <a:ext cx="0" cy="1621971"/>
              </a:xfrm>
              <a:prstGeom prst="line">
                <a:avLst/>
              </a:prstGeom>
            </p:spPr>
            <p:style>
              <a:lnRef idx="1">
                <a:schemeClr val="dk1"/>
              </a:lnRef>
              <a:fillRef idx="0">
                <a:schemeClr val="dk1"/>
              </a:fillRef>
              <a:effectRef idx="0">
                <a:schemeClr val="dk1"/>
              </a:effectRef>
              <a:fontRef idx="minor">
                <a:schemeClr val="tx1"/>
              </a:fontRef>
            </p:style>
          </p:cxnSp>
        </p:grpSp>
        <p:grpSp>
          <p:nvGrpSpPr>
            <p:cNvPr id="25" name="组合 24">
              <a:extLst>
                <a:ext uri="{FF2B5EF4-FFF2-40B4-BE49-F238E27FC236}">
                  <a16:creationId xmlns:a16="http://schemas.microsoft.com/office/drawing/2014/main" id="{2FAE0FE0-84CF-0F78-3B07-242F0FB020B6}"/>
                </a:ext>
              </a:extLst>
            </p:cNvPr>
            <p:cNvGrpSpPr/>
            <p:nvPr/>
          </p:nvGrpSpPr>
          <p:grpSpPr>
            <a:xfrm>
              <a:off x="2003856" y="1390930"/>
              <a:ext cx="2052506" cy="2052506"/>
              <a:chOff x="1869647" y="1545188"/>
              <a:chExt cx="2052506" cy="2052506"/>
            </a:xfrm>
          </p:grpSpPr>
          <p:pic>
            <p:nvPicPr>
              <p:cNvPr id="26" name="图片 25" descr="卡通人物&#10;&#10;AI 生成的内容可能不正确。">
                <a:extLst>
                  <a:ext uri="{FF2B5EF4-FFF2-40B4-BE49-F238E27FC236}">
                    <a16:creationId xmlns:a16="http://schemas.microsoft.com/office/drawing/2014/main" id="{4AB7E116-3EFF-1CF7-5002-35BDBB0160C5}"/>
                  </a:ext>
                </a:extLst>
              </p:cNvPr>
              <p:cNvPicPr>
                <a:picLocks noChangeAspect="1"/>
              </p:cNvPicPr>
              <p:nvPr/>
            </p:nvPicPr>
            <p:blipFill>
              <a:blip r:embed="rId3"/>
              <a:stretch>
                <a:fillRect/>
              </a:stretch>
            </p:blipFill>
            <p:spPr>
              <a:xfrm>
                <a:off x="1869647" y="1545188"/>
                <a:ext cx="2052506" cy="2052506"/>
              </a:xfrm>
              <a:prstGeom prst="rect">
                <a:avLst/>
              </a:prstGeom>
            </p:spPr>
          </p:pic>
          <p:cxnSp>
            <p:nvCxnSpPr>
              <p:cNvPr id="27" name="直接连接符 26">
                <a:extLst>
                  <a:ext uri="{FF2B5EF4-FFF2-40B4-BE49-F238E27FC236}">
                    <a16:creationId xmlns:a16="http://schemas.microsoft.com/office/drawing/2014/main" id="{3863E5DE-E7DC-A755-54E7-D7D2E2C68A60}"/>
                  </a:ext>
                </a:extLst>
              </p:cNvPr>
              <p:cNvCxnSpPr>
                <a:cxnSpLocks/>
              </p:cNvCxnSpPr>
              <p:nvPr/>
            </p:nvCxnSpPr>
            <p:spPr>
              <a:xfrm>
                <a:off x="1992086" y="1828800"/>
                <a:ext cx="1704753" cy="0"/>
              </a:xfrm>
              <a:prstGeom prst="line">
                <a:avLst/>
              </a:prstGeom>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2C48B0F2-FE70-64BF-143D-85A141313365}"/>
                  </a:ext>
                </a:extLst>
              </p:cNvPr>
              <p:cNvCxnSpPr>
                <a:cxnSpLocks/>
              </p:cNvCxnSpPr>
              <p:nvPr/>
            </p:nvCxnSpPr>
            <p:spPr>
              <a:xfrm>
                <a:off x="1992086" y="3450771"/>
                <a:ext cx="1704753" cy="277"/>
              </a:xfrm>
              <a:prstGeom prst="line">
                <a:avLst/>
              </a:prstGeom>
            </p:spPr>
            <p:style>
              <a:lnRef idx="1">
                <a:schemeClr val="dk1"/>
              </a:lnRef>
              <a:fillRef idx="0">
                <a:schemeClr val="dk1"/>
              </a:fillRef>
              <a:effectRef idx="0">
                <a:schemeClr val="dk1"/>
              </a:effectRef>
              <a:fontRef idx="minor">
                <a:schemeClr val="tx1"/>
              </a:fontRef>
            </p:style>
          </p:cxnSp>
          <p:cxnSp>
            <p:nvCxnSpPr>
              <p:cNvPr id="29" name="直接连接符 28">
                <a:extLst>
                  <a:ext uri="{FF2B5EF4-FFF2-40B4-BE49-F238E27FC236}">
                    <a16:creationId xmlns:a16="http://schemas.microsoft.com/office/drawing/2014/main" id="{16719C64-A698-711F-AD9C-2DBFBE18BCB5}"/>
                  </a:ext>
                </a:extLst>
              </p:cNvPr>
              <p:cNvCxnSpPr>
                <a:cxnSpLocks/>
              </p:cNvCxnSpPr>
              <p:nvPr/>
            </p:nvCxnSpPr>
            <p:spPr>
              <a:xfrm flipV="1">
                <a:off x="1978504" y="1829077"/>
                <a:ext cx="0" cy="1621971"/>
              </a:xfrm>
              <a:prstGeom prst="line">
                <a:avLst/>
              </a:prstGeom>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3EE25C5B-BA59-C4BA-8BF6-B9B56FDDF39C}"/>
                  </a:ext>
                </a:extLst>
              </p:cNvPr>
              <p:cNvCxnSpPr>
                <a:cxnSpLocks/>
              </p:cNvCxnSpPr>
              <p:nvPr/>
            </p:nvCxnSpPr>
            <p:spPr>
              <a:xfrm flipV="1">
                <a:off x="3696839" y="1829077"/>
                <a:ext cx="0" cy="1621971"/>
              </a:xfrm>
              <a:prstGeom prst="line">
                <a:avLst/>
              </a:prstGeom>
            </p:spPr>
            <p:style>
              <a:lnRef idx="1">
                <a:schemeClr val="dk1"/>
              </a:lnRef>
              <a:fillRef idx="0">
                <a:schemeClr val="dk1"/>
              </a:fillRef>
              <a:effectRef idx="0">
                <a:schemeClr val="dk1"/>
              </a:effectRef>
              <a:fontRef idx="minor">
                <a:schemeClr val="tx1"/>
              </a:fontRef>
            </p:style>
          </p:cxnSp>
        </p:grpSp>
        <p:grpSp>
          <p:nvGrpSpPr>
            <p:cNvPr id="31" name="组合 30">
              <a:extLst>
                <a:ext uri="{FF2B5EF4-FFF2-40B4-BE49-F238E27FC236}">
                  <a16:creationId xmlns:a16="http://schemas.microsoft.com/office/drawing/2014/main" id="{B9C88DC4-E6F6-2E08-5C23-42AB5984D71A}"/>
                </a:ext>
              </a:extLst>
            </p:cNvPr>
            <p:cNvGrpSpPr/>
            <p:nvPr/>
          </p:nvGrpSpPr>
          <p:grpSpPr>
            <a:xfrm>
              <a:off x="2145505" y="1236395"/>
              <a:ext cx="2052506" cy="2052506"/>
              <a:chOff x="1869647" y="1545188"/>
              <a:chExt cx="2052506" cy="2052506"/>
            </a:xfrm>
          </p:grpSpPr>
          <p:pic>
            <p:nvPicPr>
              <p:cNvPr id="32" name="图片 31" descr="卡通人物&#10;&#10;AI 生成的内容可能不正确。">
                <a:extLst>
                  <a:ext uri="{FF2B5EF4-FFF2-40B4-BE49-F238E27FC236}">
                    <a16:creationId xmlns:a16="http://schemas.microsoft.com/office/drawing/2014/main" id="{04AB7E8F-B76E-0DB2-2806-806E32AD8BE3}"/>
                  </a:ext>
                </a:extLst>
              </p:cNvPr>
              <p:cNvPicPr>
                <a:picLocks noChangeAspect="1"/>
              </p:cNvPicPr>
              <p:nvPr/>
            </p:nvPicPr>
            <p:blipFill>
              <a:blip r:embed="rId3"/>
              <a:stretch>
                <a:fillRect/>
              </a:stretch>
            </p:blipFill>
            <p:spPr>
              <a:xfrm>
                <a:off x="1869647" y="1545188"/>
                <a:ext cx="2052506" cy="2052506"/>
              </a:xfrm>
              <a:prstGeom prst="rect">
                <a:avLst/>
              </a:prstGeom>
            </p:spPr>
          </p:pic>
          <p:cxnSp>
            <p:nvCxnSpPr>
              <p:cNvPr id="33" name="直接连接符 32">
                <a:extLst>
                  <a:ext uri="{FF2B5EF4-FFF2-40B4-BE49-F238E27FC236}">
                    <a16:creationId xmlns:a16="http://schemas.microsoft.com/office/drawing/2014/main" id="{7498A942-E047-9A91-B00D-3BEB072E7D17}"/>
                  </a:ext>
                </a:extLst>
              </p:cNvPr>
              <p:cNvCxnSpPr>
                <a:cxnSpLocks/>
              </p:cNvCxnSpPr>
              <p:nvPr/>
            </p:nvCxnSpPr>
            <p:spPr>
              <a:xfrm>
                <a:off x="1992086" y="1828800"/>
                <a:ext cx="1704753" cy="0"/>
              </a:xfrm>
              <a:prstGeom prst="line">
                <a:avLst/>
              </a:prstGeom>
            </p:spPr>
            <p:style>
              <a:lnRef idx="1">
                <a:schemeClr val="dk1"/>
              </a:lnRef>
              <a:fillRef idx="0">
                <a:schemeClr val="dk1"/>
              </a:fillRef>
              <a:effectRef idx="0">
                <a:schemeClr val="dk1"/>
              </a:effectRef>
              <a:fontRef idx="minor">
                <a:schemeClr val="tx1"/>
              </a:fontRef>
            </p:style>
          </p:cxnSp>
          <p:cxnSp>
            <p:nvCxnSpPr>
              <p:cNvPr id="34" name="直接连接符 33">
                <a:extLst>
                  <a:ext uri="{FF2B5EF4-FFF2-40B4-BE49-F238E27FC236}">
                    <a16:creationId xmlns:a16="http://schemas.microsoft.com/office/drawing/2014/main" id="{88A25A85-CCA7-E660-4184-29048F086DCA}"/>
                  </a:ext>
                </a:extLst>
              </p:cNvPr>
              <p:cNvCxnSpPr>
                <a:cxnSpLocks/>
              </p:cNvCxnSpPr>
              <p:nvPr/>
            </p:nvCxnSpPr>
            <p:spPr>
              <a:xfrm>
                <a:off x="1992086" y="3450771"/>
                <a:ext cx="1704753" cy="277"/>
              </a:xfrm>
              <a:prstGeom prst="line">
                <a:avLst/>
              </a:prstGeom>
            </p:spPr>
            <p:style>
              <a:lnRef idx="1">
                <a:schemeClr val="dk1"/>
              </a:lnRef>
              <a:fillRef idx="0">
                <a:schemeClr val="dk1"/>
              </a:fillRef>
              <a:effectRef idx="0">
                <a:schemeClr val="dk1"/>
              </a:effectRef>
              <a:fontRef idx="minor">
                <a:schemeClr val="tx1"/>
              </a:fontRef>
            </p:style>
          </p:cxnSp>
          <p:cxnSp>
            <p:nvCxnSpPr>
              <p:cNvPr id="35" name="直接连接符 34">
                <a:extLst>
                  <a:ext uri="{FF2B5EF4-FFF2-40B4-BE49-F238E27FC236}">
                    <a16:creationId xmlns:a16="http://schemas.microsoft.com/office/drawing/2014/main" id="{02871A55-B340-F0A9-86C7-6FAD9133C874}"/>
                  </a:ext>
                </a:extLst>
              </p:cNvPr>
              <p:cNvCxnSpPr>
                <a:cxnSpLocks/>
              </p:cNvCxnSpPr>
              <p:nvPr/>
            </p:nvCxnSpPr>
            <p:spPr>
              <a:xfrm flipV="1">
                <a:off x="1978504" y="1829077"/>
                <a:ext cx="0" cy="1621971"/>
              </a:xfrm>
              <a:prstGeom prst="line">
                <a:avLst/>
              </a:prstGeom>
            </p:spPr>
            <p:style>
              <a:lnRef idx="1">
                <a:schemeClr val="dk1"/>
              </a:lnRef>
              <a:fillRef idx="0">
                <a:schemeClr val="dk1"/>
              </a:fillRef>
              <a:effectRef idx="0">
                <a:schemeClr val="dk1"/>
              </a:effectRef>
              <a:fontRef idx="minor">
                <a:schemeClr val="tx1"/>
              </a:fontRef>
            </p:style>
          </p:cxnSp>
          <p:cxnSp>
            <p:nvCxnSpPr>
              <p:cNvPr id="36" name="直接连接符 35">
                <a:extLst>
                  <a:ext uri="{FF2B5EF4-FFF2-40B4-BE49-F238E27FC236}">
                    <a16:creationId xmlns:a16="http://schemas.microsoft.com/office/drawing/2014/main" id="{0B3E71EE-6277-D8D0-B869-64C04A58B6FD}"/>
                  </a:ext>
                </a:extLst>
              </p:cNvPr>
              <p:cNvCxnSpPr>
                <a:cxnSpLocks/>
              </p:cNvCxnSpPr>
              <p:nvPr/>
            </p:nvCxnSpPr>
            <p:spPr>
              <a:xfrm flipV="1">
                <a:off x="3696839" y="1829077"/>
                <a:ext cx="0" cy="1621971"/>
              </a:xfrm>
              <a:prstGeom prst="line">
                <a:avLst/>
              </a:prstGeom>
            </p:spPr>
            <p:style>
              <a:lnRef idx="1">
                <a:schemeClr val="dk1"/>
              </a:lnRef>
              <a:fillRef idx="0">
                <a:schemeClr val="dk1"/>
              </a:fillRef>
              <a:effectRef idx="0">
                <a:schemeClr val="dk1"/>
              </a:effectRef>
              <a:fontRef idx="minor">
                <a:schemeClr val="tx1"/>
              </a:fontRef>
            </p:style>
          </p:cxnSp>
        </p:grpSp>
      </p:grpSp>
      <p:pic>
        <p:nvPicPr>
          <p:cNvPr id="3" name="图片 2">
            <a:extLst>
              <a:ext uri="{FF2B5EF4-FFF2-40B4-BE49-F238E27FC236}">
                <a16:creationId xmlns:a16="http://schemas.microsoft.com/office/drawing/2014/main" id="{547E55B9-218E-43CF-270A-3236E6B5A81D}"/>
              </a:ext>
            </a:extLst>
          </p:cNvPr>
          <p:cNvPicPr>
            <a:picLocks noChangeAspect="1"/>
          </p:cNvPicPr>
          <p:nvPr/>
        </p:nvPicPr>
        <p:blipFill>
          <a:blip r:embed="rId4"/>
          <a:stretch>
            <a:fillRect/>
          </a:stretch>
        </p:blipFill>
        <p:spPr>
          <a:xfrm>
            <a:off x="6670404" y="3001300"/>
            <a:ext cx="2662620" cy="1984862"/>
          </a:xfrm>
          <a:prstGeom prst="rect">
            <a:avLst/>
          </a:prstGeom>
        </p:spPr>
      </p:pic>
      <p:sp>
        <p:nvSpPr>
          <p:cNvPr id="9" name="文本框 8">
            <a:extLst>
              <a:ext uri="{FF2B5EF4-FFF2-40B4-BE49-F238E27FC236}">
                <a16:creationId xmlns:a16="http://schemas.microsoft.com/office/drawing/2014/main" id="{C0E63CE1-931A-EEAA-4436-9ABEF8D793A3}"/>
              </a:ext>
            </a:extLst>
          </p:cNvPr>
          <p:cNvSpPr txBox="1"/>
          <p:nvPr/>
        </p:nvSpPr>
        <p:spPr>
          <a:xfrm>
            <a:off x="7187355" y="5121070"/>
            <a:ext cx="1436915" cy="461665"/>
          </a:xfrm>
          <a:prstGeom prst="rect">
            <a:avLst/>
          </a:prstGeom>
          <a:noFill/>
        </p:spPr>
        <p:txBody>
          <a:bodyPr wrap="square" rtlCol="0">
            <a:spAutoFit/>
          </a:bodyPr>
          <a:lstStyle/>
          <a:p>
            <a:r>
              <a:rPr kumimoji="1" lang="en-US" altLang="zh-TW" sz="2400" dirty="0">
                <a:solidFill>
                  <a:srgbClr val="616161"/>
                </a:solidFill>
                <a:latin typeface="Arial" panose="020B0604020202020204" pitchFamily="34" charset="0"/>
                <a:cs typeface="Arial" panose="020B0604020202020204" pitchFamily="34" charset="0"/>
              </a:rPr>
              <a:t>3D </a:t>
            </a:r>
            <a:r>
              <a:rPr kumimoji="1" lang="en-US" altLang="zh-CN" sz="2400" dirty="0">
                <a:solidFill>
                  <a:srgbClr val="616161"/>
                </a:solidFill>
                <a:latin typeface="Arial" panose="020B0604020202020204" pitchFamily="34" charset="0"/>
                <a:cs typeface="Arial" panose="020B0604020202020204" pitchFamily="34" charset="0"/>
              </a:rPr>
              <a:t>mesh</a:t>
            </a:r>
            <a:endParaRPr kumimoji="1" lang="zh-TW" altLang="en-US" sz="2400" dirty="0">
              <a:solidFill>
                <a:srgbClr val="616161"/>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D51A7378-F620-7A72-D455-F7DF368AF44B}"/>
              </a:ext>
            </a:extLst>
          </p:cNvPr>
          <p:cNvSpPr txBox="1"/>
          <p:nvPr/>
        </p:nvSpPr>
        <p:spPr>
          <a:xfrm>
            <a:off x="5234152" y="1821822"/>
            <a:ext cx="1443318" cy="646331"/>
          </a:xfrm>
          <a:prstGeom prst="rect">
            <a:avLst/>
          </a:prstGeom>
          <a:noFill/>
        </p:spPr>
        <p:txBody>
          <a:bodyPr wrap="square" rtlCol="0">
            <a:spAutoFit/>
          </a:bodyPr>
          <a:lstStyle/>
          <a:p>
            <a:r>
              <a:rPr kumimoji="1" lang="en-US" altLang="zh-TW" sz="3600" b="1" dirty="0">
                <a:solidFill>
                  <a:srgbClr val="616161"/>
                </a:solidFill>
                <a:latin typeface="Arial" panose="020B0604020202020204" pitchFamily="34" charset="0"/>
                <a:cs typeface="Arial" panose="020B0604020202020204" pitchFamily="34" charset="0"/>
              </a:rPr>
              <a:t>I</a:t>
            </a:r>
            <a:r>
              <a:rPr kumimoji="1" lang="en-US" altLang="zh-CN" sz="3600" b="1" dirty="0">
                <a:solidFill>
                  <a:srgbClr val="616161"/>
                </a:solidFill>
                <a:latin typeface="Arial" panose="020B0604020202020204" pitchFamily="34" charset="0"/>
                <a:cs typeface="Arial" panose="020B0604020202020204" pitchFamily="34" charset="0"/>
              </a:rPr>
              <a:t>nput</a:t>
            </a:r>
            <a:endParaRPr kumimoji="1" lang="zh-TW" altLang="en-US" sz="3600" b="1" dirty="0">
              <a:solidFill>
                <a:srgbClr val="616161"/>
              </a:solidFill>
              <a:latin typeface="Arial" panose="020B0604020202020204" pitchFamily="34" charset="0"/>
              <a:cs typeface="Arial" panose="020B0604020202020204" pitchFamily="34" charset="0"/>
            </a:endParaRPr>
          </a:p>
        </p:txBody>
      </p:sp>
      <p:cxnSp>
        <p:nvCxnSpPr>
          <p:cNvPr id="16" name="直接箭头连接符 15">
            <a:extLst>
              <a:ext uri="{FF2B5EF4-FFF2-40B4-BE49-F238E27FC236}">
                <a16:creationId xmlns:a16="http://schemas.microsoft.com/office/drawing/2014/main" id="{14DF403A-5492-F959-7B54-0F95DEEE1811}"/>
              </a:ext>
            </a:extLst>
          </p:cNvPr>
          <p:cNvCxnSpPr>
            <a:cxnSpLocks/>
          </p:cNvCxnSpPr>
          <p:nvPr/>
        </p:nvCxnSpPr>
        <p:spPr>
          <a:xfrm flipH="1">
            <a:off x="4513185" y="2531863"/>
            <a:ext cx="720967" cy="4694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5F6B88B5-4608-C64A-3B62-C53E5808BC3F}"/>
              </a:ext>
            </a:extLst>
          </p:cNvPr>
          <p:cNvCxnSpPr>
            <a:cxnSpLocks/>
          </p:cNvCxnSpPr>
          <p:nvPr/>
        </p:nvCxnSpPr>
        <p:spPr>
          <a:xfrm>
            <a:off x="6424042" y="2531863"/>
            <a:ext cx="665651" cy="4694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376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BFC390-2C99-C272-CD5B-18D19686AFAC}"/>
              </a:ext>
            </a:extLst>
          </p:cNvPr>
          <p:cNvSpPr txBox="1"/>
          <p:nvPr/>
        </p:nvSpPr>
        <p:spPr>
          <a:xfrm>
            <a:off x="2383472" y="1074392"/>
            <a:ext cx="7425055" cy="1384995"/>
          </a:xfrm>
          <a:prstGeom prst="rect">
            <a:avLst/>
          </a:prstGeom>
          <a:noFill/>
        </p:spPr>
        <p:txBody>
          <a:bodyPr wrap="square" rtlCol="0">
            <a:spAutoFit/>
          </a:bodyPr>
          <a:lstStyle/>
          <a:p>
            <a:pPr algn="ctr"/>
            <a:r>
              <a:rPr kumimoji="1" lang="en-US" sz="4000" b="1" dirty="0">
                <a:solidFill>
                  <a:srgbClr val="616161"/>
                </a:solidFill>
                <a:latin typeface="Arial" panose="020B0604020202020204" pitchFamily="34" charset="0"/>
                <a:ea typeface="+mj-ea"/>
                <a:cs typeface="Arial" panose="020B0604020202020204" pitchFamily="34" charset="0"/>
              </a:rPr>
              <a:t>Thanks for your listening</a:t>
            </a:r>
          </a:p>
          <a:p>
            <a:pPr algn="ctr"/>
            <a:endParaRPr lang="en-US" sz="4400" b="1" dirty="0">
              <a:latin typeface="Avenir Next LT Pro" panose="020B0504020202020204" pitchFamily="34" charset="0"/>
            </a:endParaRPr>
          </a:p>
        </p:txBody>
      </p:sp>
    </p:spTree>
    <p:extLst>
      <p:ext uri="{BB962C8B-B14F-4D97-AF65-F5344CB8AC3E}">
        <p14:creationId xmlns:p14="http://schemas.microsoft.com/office/powerpoint/2010/main" val="17393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131C7-EE8D-5414-E020-F4316F7C27C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5CDC4D5-AD23-8DEE-41C5-5FC2738BD032}"/>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05CABFA2-BED2-7133-2BBE-616FAA11E2CD}"/>
              </a:ext>
            </a:extLst>
          </p:cNvPr>
          <p:cNvSpPr>
            <a:spLocks noGrp="1"/>
          </p:cNvSpPr>
          <p:nvPr>
            <p:ph type="title"/>
          </p:nvPr>
        </p:nvSpPr>
        <p:spPr>
          <a:xfrm>
            <a:off x="914280" y="365125"/>
            <a:ext cx="7230035"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The first category</a:t>
            </a:r>
            <a:endParaRPr kumimoji="1" lang="zh-TW" altLang="en-US" sz="3200" b="1" dirty="0">
              <a:solidFill>
                <a:srgbClr val="616161"/>
              </a:solidFill>
              <a:latin typeface="Arial" panose="020B0604020202020204" pitchFamily="34" charset="0"/>
              <a:cs typeface="Arial" panose="020B0604020202020204" pitchFamily="34" charset="0"/>
            </a:endParaRPr>
          </a:p>
        </p:txBody>
      </p:sp>
      <p:cxnSp>
        <p:nvCxnSpPr>
          <p:cNvPr id="6" name="直接箭头连接符 5">
            <a:extLst>
              <a:ext uri="{FF2B5EF4-FFF2-40B4-BE49-F238E27FC236}">
                <a16:creationId xmlns:a16="http://schemas.microsoft.com/office/drawing/2014/main" id="{743C60E9-39A5-CB48-EBE0-DAD0A74DAECF}"/>
              </a:ext>
            </a:extLst>
          </p:cNvPr>
          <p:cNvCxnSpPr>
            <a:cxnSpLocks/>
          </p:cNvCxnSpPr>
          <p:nvPr/>
        </p:nvCxnSpPr>
        <p:spPr>
          <a:xfrm>
            <a:off x="4320450" y="3798332"/>
            <a:ext cx="7339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CDDF2ECC-412F-C233-3C87-3167CDE192C2}"/>
              </a:ext>
            </a:extLst>
          </p:cNvPr>
          <p:cNvSpPr/>
          <p:nvPr/>
        </p:nvSpPr>
        <p:spPr>
          <a:xfrm>
            <a:off x="5291280" y="3264321"/>
            <a:ext cx="1974816" cy="99491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zh-CN" sz="2000" dirty="0">
                <a:solidFill>
                  <a:schemeClr val="bg1"/>
                </a:solidFill>
                <a:latin typeface="Arial" panose="020B0604020202020204" pitchFamily="34" charset="0"/>
                <a:cs typeface="Arial" panose="020B0604020202020204" pitchFamily="34" charset="0"/>
              </a:rPr>
              <a:t>Reconstruction method</a:t>
            </a:r>
            <a:endParaRPr kumimoji="1" lang="zh-TW" altLang="en-US" sz="2000" dirty="0">
              <a:solidFill>
                <a:schemeClr val="bg1"/>
              </a:solidFill>
              <a:latin typeface="Arial" panose="020B0604020202020204" pitchFamily="34" charset="0"/>
              <a:cs typeface="Arial" panose="020B0604020202020204" pitchFamily="34" charset="0"/>
            </a:endParaRPr>
          </a:p>
        </p:txBody>
      </p:sp>
      <p:cxnSp>
        <p:nvCxnSpPr>
          <p:cNvPr id="8" name="直接箭头连接符 7">
            <a:extLst>
              <a:ext uri="{FF2B5EF4-FFF2-40B4-BE49-F238E27FC236}">
                <a16:creationId xmlns:a16="http://schemas.microsoft.com/office/drawing/2014/main" id="{3C2DF70A-5D81-EC69-B773-B9A27D6BF26C}"/>
              </a:ext>
            </a:extLst>
          </p:cNvPr>
          <p:cNvCxnSpPr>
            <a:cxnSpLocks/>
          </p:cNvCxnSpPr>
          <p:nvPr/>
        </p:nvCxnSpPr>
        <p:spPr>
          <a:xfrm>
            <a:off x="7563809" y="3770557"/>
            <a:ext cx="7339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图片 13" descr="卡通人物&#10;&#10;AI 生成的内容可能不正确。">
            <a:extLst>
              <a:ext uri="{FF2B5EF4-FFF2-40B4-BE49-F238E27FC236}">
                <a16:creationId xmlns:a16="http://schemas.microsoft.com/office/drawing/2014/main" id="{001BB4AA-D4C3-4FD0-BFA8-909EA557FA22}"/>
              </a:ext>
            </a:extLst>
          </p:cNvPr>
          <p:cNvPicPr>
            <a:picLocks noChangeAspect="1"/>
          </p:cNvPicPr>
          <p:nvPr/>
        </p:nvPicPr>
        <p:blipFill>
          <a:blip r:embed="rId3"/>
          <a:stretch>
            <a:fillRect/>
          </a:stretch>
        </p:blipFill>
        <p:spPr>
          <a:xfrm>
            <a:off x="8368474" y="2517820"/>
            <a:ext cx="2316647" cy="2316647"/>
          </a:xfrm>
          <a:prstGeom prst="rect">
            <a:avLst/>
          </a:prstGeom>
        </p:spPr>
      </p:pic>
      <p:sp>
        <p:nvSpPr>
          <p:cNvPr id="15" name="文本框 14">
            <a:extLst>
              <a:ext uri="{FF2B5EF4-FFF2-40B4-BE49-F238E27FC236}">
                <a16:creationId xmlns:a16="http://schemas.microsoft.com/office/drawing/2014/main" id="{8B3C5DE6-32F1-D33E-D8A9-70AAA8AE4A35}"/>
              </a:ext>
            </a:extLst>
          </p:cNvPr>
          <p:cNvSpPr txBox="1"/>
          <p:nvPr/>
        </p:nvSpPr>
        <p:spPr>
          <a:xfrm>
            <a:off x="8990233" y="4936538"/>
            <a:ext cx="1302275" cy="461665"/>
          </a:xfrm>
          <a:prstGeom prst="rect">
            <a:avLst/>
          </a:prstGeom>
          <a:noFill/>
        </p:spPr>
        <p:txBody>
          <a:bodyPr wrap="square" rtlCol="0">
            <a:spAutoFit/>
          </a:bodyPr>
          <a:lstStyle>
            <a:defPPr>
              <a:defRPr lang="zh-TW"/>
            </a:defPPr>
            <a:lvl1pPr>
              <a:defRPr kumimoji="1" sz="2400">
                <a:solidFill>
                  <a:srgbClr val="616161"/>
                </a:solidFill>
                <a:latin typeface="Arial" panose="020B0604020202020204" pitchFamily="34" charset="0"/>
                <a:cs typeface="Arial" panose="020B0604020202020204" pitchFamily="34" charset="0"/>
              </a:defRPr>
            </a:lvl1pPr>
          </a:lstStyle>
          <a:p>
            <a:r>
              <a:rPr lang="en-US" altLang="zh-TW" dirty="0"/>
              <a:t>Result</a:t>
            </a:r>
            <a:endParaRPr lang="zh-TW" altLang="en-US" dirty="0"/>
          </a:p>
        </p:txBody>
      </p:sp>
      <p:grpSp>
        <p:nvGrpSpPr>
          <p:cNvPr id="37" name="组合 36">
            <a:extLst>
              <a:ext uri="{FF2B5EF4-FFF2-40B4-BE49-F238E27FC236}">
                <a16:creationId xmlns:a16="http://schemas.microsoft.com/office/drawing/2014/main" id="{E70B625D-9E8F-32CA-AE14-1309D13FCB98}"/>
              </a:ext>
            </a:extLst>
          </p:cNvPr>
          <p:cNvGrpSpPr/>
          <p:nvPr/>
        </p:nvGrpSpPr>
        <p:grpSpPr>
          <a:xfrm>
            <a:off x="1899492" y="2581270"/>
            <a:ext cx="2328364" cy="2361299"/>
            <a:chOff x="1869647" y="1236395"/>
            <a:chExt cx="2328364" cy="2361299"/>
          </a:xfrm>
        </p:grpSpPr>
        <p:grpSp>
          <p:nvGrpSpPr>
            <p:cNvPr id="24" name="组合 23">
              <a:extLst>
                <a:ext uri="{FF2B5EF4-FFF2-40B4-BE49-F238E27FC236}">
                  <a16:creationId xmlns:a16="http://schemas.microsoft.com/office/drawing/2014/main" id="{9984CB27-4417-A042-AB7E-CFCD56D1D8D8}"/>
                </a:ext>
              </a:extLst>
            </p:cNvPr>
            <p:cNvGrpSpPr/>
            <p:nvPr/>
          </p:nvGrpSpPr>
          <p:grpSpPr>
            <a:xfrm>
              <a:off x="1869647" y="1545188"/>
              <a:ext cx="2052506" cy="2052506"/>
              <a:chOff x="1869647" y="1545188"/>
              <a:chExt cx="2052506" cy="2052506"/>
            </a:xfrm>
          </p:grpSpPr>
          <p:pic>
            <p:nvPicPr>
              <p:cNvPr id="11" name="图片 10" descr="卡通人物&#10;&#10;AI 生成的内容可能不正确。">
                <a:extLst>
                  <a:ext uri="{FF2B5EF4-FFF2-40B4-BE49-F238E27FC236}">
                    <a16:creationId xmlns:a16="http://schemas.microsoft.com/office/drawing/2014/main" id="{0AA3715B-E479-759B-E615-C740509882C4}"/>
                  </a:ext>
                </a:extLst>
              </p:cNvPr>
              <p:cNvPicPr>
                <a:picLocks noChangeAspect="1"/>
              </p:cNvPicPr>
              <p:nvPr/>
            </p:nvPicPr>
            <p:blipFill>
              <a:blip r:embed="rId4"/>
              <a:stretch>
                <a:fillRect/>
              </a:stretch>
            </p:blipFill>
            <p:spPr>
              <a:xfrm>
                <a:off x="1869647" y="1545188"/>
                <a:ext cx="2052506" cy="2052506"/>
              </a:xfrm>
              <a:prstGeom prst="rect">
                <a:avLst/>
              </a:prstGeom>
            </p:spPr>
          </p:pic>
          <p:cxnSp>
            <p:nvCxnSpPr>
              <p:cNvPr id="17" name="直接连接符 16">
                <a:extLst>
                  <a:ext uri="{FF2B5EF4-FFF2-40B4-BE49-F238E27FC236}">
                    <a16:creationId xmlns:a16="http://schemas.microsoft.com/office/drawing/2014/main" id="{E21DFF82-C55A-3703-1950-5B76881BAB23}"/>
                  </a:ext>
                </a:extLst>
              </p:cNvPr>
              <p:cNvCxnSpPr>
                <a:cxnSpLocks/>
              </p:cNvCxnSpPr>
              <p:nvPr/>
            </p:nvCxnSpPr>
            <p:spPr>
              <a:xfrm>
                <a:off x="1992086" y="1828800"/>
                <a:ext cx="1704753" cy="0"/>
              </a:xfrm>
              <a:prstGeom prst="line">
                <a:avLst/>
              </a:prstGeom>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FF188EBA-3A31-0B79-64A5-2D91DBF22A01}"/>
                  </a:ext>
                </a:extLst>
              </p:cNvPr>
              <p:cNvCxnSpPr>
                <a:cxnSpLocks/>
              </p:cNvCxnSpPr>
              <p:nvPr/>
            </p:nvCxnSpPr>
            <p:spPr>
              <a:xfrm>
                <a:off x="1992086" y="3450771"/>
                <a:ext cx="1704753" cy="277"/>
              </a:xfrm>
              <a:prstGeom prst="line">
                <a:avLst/>
              </a:prstGeom>
            </p:spPr>
            <p:style>
              <a:lnRef idx="1">
                <a:schemeClr val="dk1"/>
              </a:lnRef>
              <a:fillRef idx="0">
                <a:schemeClr val="dk1"/>
              </a:fillRef>
              <a:effectRef idx="0">
                <a:schemeClr val="dk1"/>
              </a:effectRef>
              <a:fontRef idx="minor">
                <a:schemeClr val="tx1"/>
              </a:fontRef>
            </p:style>
          </p:cxnSp>
          <p:cxnSp>
            <p:nvCxnSpPr>
              <p:cNvPr id="19" name="直接连接符 18">
                <a:extLst>
                  <a:ext uri="{FF2B5EF4-FFF2-40B4-BE49-F238E27FC236}">
                    <a16:creationId xmlns:a16="http://schemas.microsoft.com/office/drawing/2014/main" id="{4B6AFFA7-8A40-83CF-C55E-8FD2A8F6EE42}"/>
                  </a:ext>
                </a:extLst>
              </p:cNvPr>
              <p:cNvCxnSpPr>
                <a:cxnSpLocks/>
              </p:cNvCxnSpPr>
              <p:nvPr/>
            </p:nvCxnSpPr>
            <p:spPr>
              <a:xfrm flipV="1">
                <a:off x="1978504" y="1829077"/>
                <a:ext cx="0" cy="1621971"/>
              </a:xfrm>
              <a:prstGeom prst="line">
                <a:avLst/>
              </a:prstGeom>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204D781D-AAC0-DC8B-B861-1C47798129BA}"/>
                  </a:ext>
                </a:extLst>
              </p:cNvPr>
              <p:cNvCxnSpPr>
                <a:cxnSpLocks/>
              </p:cNvCxnSpPr>
              <p:nvPr/>
            </p:nvCxnSpPr>
            <p:spPr>
              <a:xfrm flipV="1">
                <a:off x="3696839" y="1829077"/>
                <a:ext cx="0" cy="1621971"/>
              </a:xfrm>
              <a:prstGeom prst="line">
                <a:avLst/>
              </a:prstGeom>
            </p:spPr>
            <p:style>
              <a:lnRef idx="1">
                <a:schemeClr val="dk1"/>
              </a:lnRef>
              <a:fillRef idx="0">
                <a:schemeClr val="dk1"/>
              </a:fillRef>
              <a:effectRef idx="0">
                <a:schemeClr val="dk1"/>
              </a:effectRef>
              <a:fontRef idx="minor">
                <a:schemeClr val="tx1"/>
              </a:fontRef>
            </p:style>
          </p:cxnSp>
        </p:grpSp>
        <p:grpSp>
          <p:nvGrpSpPr>
            <p:cNvPr id="25" name="组合 24">
              <a:extLst>
                <a:ext uri="{FF2B5EF4-FFF2-40B4-BE49-F238E27FC236}">
                  <a16:creationId xmlns:a16="http://schemas.microsoft.com/office/drawing/2014/main" id="{7E8AF61E-9342-3BD1-1153-91D68B47651B}"/>
                </a:ext>
              </a:extLst>
            </p:cNvPr>
            <p:cNvGrpSpPr/>
            <p:nvPr/>
          </p:nvGrpSpPr>
          <p:grpSpPr>
            <a:xfrm>
              <a:off x="2003856" y="1390930"/>
              <a:ext cx="2052506" cy="2052506"/>
              <a:chOff x="1869647" y="1545188"/>
              <a:chExt cx="2052506" cy="2052506"/>
            </a:xfrm>
          </p:grpSpPr>
          <p:pic>
            <p:nvPicPr>
              <p:cNvPr id="26" name="图片 25" descr="卡通人物&#10;&#10;AI 生成的内容可能不正确。">
                <a:extLst>
                  <a:ext uri="{FF2B5EF4-FFF2-40B4-BE49-F238E27FC236}">
                    <a16:creationId xmlns:a16="http://schemas.microsoft.com/office/drawing/2014/main" id="{42FA2568-E023-9CC6-B815-30E41D1B4BE3}"/>
                  </a:ext>
                </a:extLst>
              </p:cNvPr>
              <p:cNvPicPr>
                <a:picLocks noChangeAspect="1"/>
              </p:cNvPicPr>
              <p:nvPr/>
            </p:nvPicPr>
            <p:blipFill>
              <a:blip r:embed="rId4"/>
              <a:stretch>
                <a:fillRect/>
              </a:stretch>
            </p:blipFill>
            <p:spPr>
              <a:xfrm>
                <a:off x="1869647" y="1545188"/>
                <a:ext cx="2052506" cy="2052506"/>
              </a:xfrm>
              <a:prstGeom prst="rect">
                <a:avLst/>
              </a:prstGeom>
            </p:spPr>
          </p:pic>
          <p:cxnSp>
            <p:nvCxnSpPr>
              <p:cNvPr id="27" name="直接连接符 26">
                <a:extLst>
                  <a:ext uri="{FF2B5EF4-FFF2-40B4-BE49-F238E27FC236}">
                    <a16:creationId xmlns:a16="http://schemas.microsoft.com/office/drawing/2014/main" id="{948DF417-EE87-2877-12E0-8CD53C55D354}"/>
                  </a:ext>
                </a:extLst>
              </p:cNvPr>
              <p:cNvCxnSpPr>
                <a:cxnSpLocks/>
              </p:cNvCxnSpPr>
              <p:nvPr/>
            </p:nvCxnSpPr>
            <p:spPr>
              <a:xfrm>
                <a:off x="1992086" y="1828800"/>
                <a:ext cx="1704753" cy="0"/>
              </a:xfrm>
              <a:prstGeom prst="line">
                <a:avLst/>
              </a:prstGeom>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761B1738-51EB-3604-2228-643238644E48}"/>
                  </a:ext>
                </a:extLst>
              </p:cNvPr>
              <p:cNvCxnSpPr>
                <a:cxnSpLocks/>
              </p:cNvCxnSpPr>
              <p:nvPr/>
            </p:nvCxnSpPr>
            <p:spPr>
              <a:xfrm>
                <a:off x="1992086" y="3450771"/>
                <a:ext cx="1704753" cy="277"/>
              </a:xfrm>
              <a:prstGeom prst="line">
                <a:avLst/>
              </a:prstGeom>
            </p:spPr>
            <p:style>
              <a:lnRef idx="1">
                <a:schemeClr val="dk1"/>
              </a:lnRef>
              <a:fillRef idx="0">
                <a:schemeClr val="dk1"/>
              </a:fillRef>
              <a:effectRef idx="0">
                <a:schemeClr val="dk1"/>
              </a:effectRef>
              <a:fontRef idx="minor">
                <a:schemeClr val="tx1"/>
              </a:fontRef>
            </p:style>
          </p:cxnSp>
          <p:cxnSp>
            <p:nvCxnSpPr>
              <p:cNvPr id="29" name="直接连接符 28">
                <a:extLst>
                  <a:ext uri="{FF2B5EF4-FFF2-40B4-BE49-F238E27FC236}">
                    <a16:creationId xmlns:a16="http://schemas.microsoft.com/office/drawing/2014/main" id="{7B83AB02-9B15-4966-B4F2-80E670235E37}"/>
                  </a:ext>
                </a:extLst>
              </p:cNvPr>
              <p:cNvCxnSpPr>
                <a:cxnSpLocks/>
              </p:cNvCxnSpPr>
              <p:nvPr/>
            </p:nvCxnSpPr>
            <p:spPr>
              <a:xfrm flipV="1">
                <a:off x="1978504" y="1829077"/>
                <a:ext cx="0" cy="1621971"/>
              </a:xfrm>
              <a:prstGeom prst="line">
                <a:avLst/>
              </a:prstGeom>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485E5CAF-B811-92F6-272C-96AE9E04A352}"/>
                  </a:ext>
                </a:extLst>
              </p:cNvPr>
              <p:cNvCxnSpPr>
                <a:cxnSpLocks/>
              </p:cNvCxnSpPr>
              <p:nvPr/>
            </p:nvCxnSpPr>
            <p:spPr>
              <a:xfrm flipV="1">
                <a:off x="3696839" y="1829077"/>
                <a:ext cx="0" cy="1621971"/>
              </a:xfrm>
              <a:prstGeom prst="line">
                <a:avLst/>
              </a:prstGeom>
            </p:spPr>
            <p:style>
              <a:lnRef idx="1">
                <a:schemeClr val="dk1"/>
              </a:lnRef>
              <a:fillRef idx="0">
                <a:schemeClr val="dk1"/>
              </a:fillRef>
              <a:effectRef idx="0">
                <a:schemeClr val="dk1"/>
              </a:effectRef>
              <a:fontRef idx="minor">
                <a:schemeClr val="tx1"/>
              </a:fontRef>
            </p:style>
          </p:cxnSp>
        </p:grpSp>
        <p:grpSp>
          <p:nvGrpSpPr>
            <p:cNvPr id="31" name="组合 30">
              <a:extLst>
                <a:ext uri="{FF2B5EF4-FFF2-40B4-BE49-F238E27FC236}">
                  <a16:creationId xmlns:a16="http://schemas.microsoft.com/office/drawing/2014/main" id="{A3D500FA-DFDC-E73A-4740-345153BD7EA4}"/>
                </a:ext>
              </a:extLst>
            </p:cNvPr>
            <p:cNvGrpSpPr/>
            <p:nvPr/>
          </p:nvGrpSpPr>
          <p:grpSpPr>
            <a:xfrm>
              <a:off x="2145505" y="1236395"/>
              <a:ext cx="2052506" cy="2052506"/>
              <a:chOff x="1869647" y="1545188"/>
              <a:chExt cx="2052506" cy="2052506"/>
            </a:xfrm>
          </p:grpSpPr>
          <p:pic>
            <p:nvPicPr>
              <p:cNvPr id="32" name="图片 31" descr="卡通人物&#10;&#10;AI 生成的内容可能不正确。">
                <a:extLst>
                  <a:ext uri="{FF2B5EF4-FFF2-40B4-BE49-F238E27FC236}">
                    <a16:creationId xmlns:a16="http://schemas.microsoft.com/office/drawing/2014/main" id="{64F5E46B-D703-204D-D9BB-49A4F21A780C}"/>
                  </a:ext>
                </a:extLst>
              </p:cNvPr>
              <p:cNvPicPr>
                <a:picLocks noChangeAspect="1"/>
              </p:cNvPicPr>
              <p:nvPr/>
            </p:nvPicPr>
            <p:blipFill>
              <a:blip r:embed="rId4"/>
              <a:stretch>
                <a:fillRect/>
              </a:stretch>
            </p:blipFill>
            <p:spPr>
              <a:xfrm>
                <a:off x="1869647" y="1545188"/>
                <a:ext cx="2052506" cy="2052506"/>
              </a:xfrm>
              <a:prstGeom prst="rect">
                <a:avLst/>
              </a:prstGeom>
            </p:spPr>
          </p:pic>
          <p:cxnSp>
            <p:nvCxnSpPr>
              <p:cNvPr id="33" name="直接连接符 32">
                <a:extLst>
                  <a:ext uri="{FF2B5EF4-FFF2-40B4-BE49-F238E27FC236}">
                    <a16:creationId xmlns:a16="http://schemas.microsoft.com/office/drawing/2014/main" id="{93513D73-562C-FA91-385E-A8F103E4FD4E}"/>
                  </a:ext>
                </a:extLst>
              </p:cNvPr>
              <p:cNvCxnSpPr>
                <a:cxnSpLocks/>
              </p:cNvCxnSpPr>
              <p:nvPr/>
            </p:nvCxnSpPr>
            <p:spPr>
              <a:xfrm>
                <a:off x="1992086" y="1828800"/>
                <a:ext cx="1704753" cy="0"/>
              </a:xfrm>
              <a:prstGeom prst="line">
                <a:avLst/>
              </a:prstGeom>
            </p:spPr>
            <p:style>
              <a:lnRef idx="1">
                <a:schemeClr val="dk1"/>
              </a:lnRef>
              <a:fillRef idx="0">
                <a:schemeClr val="dk1"/>
              </a:fillRef>
              <a:effectRef idx="0">
                <a:schemeClr val="dk1"/>
              </a:effectRef>
              <a:fontRef idx="minor">
                <a:schemeClr val="tx1"/>
              </a:fontRef>
            </p:style>
          </p:cxnSp>
          <p:cxnSp>
            <p:nvCxnSpPr>
              <p:cNvPr id="34" name="直接连接符 33">
                <a:extLst>
                  <a:ext uri="{FF2B5EF4-FFF2-40B4-BE49-F238E27FC236}">
                    <a16:creationId xmlns:a16="http://schemas.microsoft.com/office/drawing/2014/main" id="{675E55E6-2F6D-32FC-615E-D0CAF4802B4E}"/>
                  </a:ext>
                </a:extLst>
              </p:cNvPr>
              <p:cNvCxnSpPr>
                <a:cxnSpLocks/>
              </p:cNvCxnSpPr>
              <p:nvPr/>
            </p:nvCxnSpPr>
            <p:spPr>
              <a:xfrm>
                <a:off x="1992086" y="3450771"/>
                <a:ext cx="1704753" cy="277"/>
              </a:xfrm>
              <a:prstGeom prst="line">
                <a:avLst/>
              </a:prstGeom>
            </p:spPr>
            <p:style>
              <a:lnRef idx="1">
                <a:schemeClr val="dk1"/>
              </a:lnRef>
              <a:fillRef idx="0">
                <a:schemeClr val="dk1"/>
              </a:fillRef>
              <a:effectRef idx="0">
                <a:schemeClr val="dk1"/>
              </a:effectRef>
              <a:fontRef idx="minor">
                <a:schemeClr val="tx1"/>
              </a:fontRef>
            </p:style>
          </p:cxnSp>
          <p:cxnSp>
            <p:nvCxnSpPr>
              <p:cNvPr id="35" name="直接连接符 34">
                <a:extLst>
                  <a:ext uri="{FF2B5EF4-FFF2-40B4-BE49-F238E27FC236}">
                    <a16:creationId xmlns:a16="http://schemas.microsoft.com/office/drawing/2014/main" id="{963057AC-17CD-23E6-0530-30E80B3148A0}"/>
                  </a:ext>
                </a:extLst>
              </p:cNvPr>
              <p:cNvCxnSpPr>
                <a:cxnSpLocks/>
              </p:cNvCxnSpPr>
              <p:nvPr/>
            </p:nvCxnSpPr>
            <p:spPr>
              <a:xfrm flipV="1">
                <a:off x="1978504" y="1829077"/>
                <a:ext cx="0" cy="1621971"/>
              </a:xfrm>
              <a:prstGeom prst="line">
                <a:avLst/>
              </a:prstGeom>
            </p:spPr>
            <p:style>
              <a:lnRef idx="1">
                <a:schemeClr val="dk1"/>
              </a:lnRef>
              <a:fillRef idx="0">
                <a:schemeClr val="dk1"/>
              </a:fillRef>
              <a:effectRef idx="0">
                <a:schemeClr val="dk1"/>
              </a:effectRef>
              <a:fontRef idx="minor">
                <a:schemeClr val="tx1"/>
              </a:fontRef>
            </p:style>
          </p:cxnSp>
          <p:cxnSp>
            <p:nvCxnSpPr>
              <p:cNvPr id="36" name="直接连接符 35">
                <a:extLst>
                  <a:ext uri="{FF2B5EF4-FFF2-40B4-BE49-F238E27FC236}">
                    <a16:creationId xmlns:a16="http://schemas.microsoft.com/office/drawing/2014/main" id="{196B238A-902F-D15E-F41B-64761F3F2F7E}"/>
                  </a:ext>
                </a:extLst>
              </p:cNvPr>
              <p:cNvCxnSpPr>
                <a:cxnSpLocks/>
              </p:cNvCxnSpPr>
              <p:nvPr/>
            </p:nvCxnSpPr>
            <p:spPr>
              <a:xfrm flipV="1">
                <a:off x="3696839" y="1829077"/>
                <a:ext cx="0" cy="1621971"/>
              </a:xfrm>
              <a:prstGeom prst="line">
                <a:avLst/>
              </a:prstGeom>
            </p:spPr>
            <p:style>
              <a:lnRef idx="1">
                <a:schemeClr val="dk1"/>
              </a:lnRef>
              <a:fillRef idx="0">
                <a:schemeClr val="dk1"/>
              </a:fillRef>
              <a:effectRef idx="0">
                <a:schemeClr val="dk1"/>
              </a:effectRef>
              <a:fontRef idx="minor">
                <a:schemeClr val="tx1"/>
              </a:fontRef>
            </p:style>
          </p:cxnSp>
        </p:grpSp>
      </p:grpSp>
      <p:sp>
        <p:nvSpPr>
          <p:cNvPr id="3" name="文本框 2">
            <a:extLst>
              <a:ext uri="{FF2B5EF4-FFF2-40B4-BE49-F238E27FC236}">
                <a16:creationId xmlns:a16="http://schemas.microsoft.com/office/drawing/2014/main" id="{45E55BEF-542D-625F-2AD2-F87B867A18B4}"/>
              </a:ext>
            </a:extLst>
          </p:cNvPr>
          <p:cNvSpPr txBox="1"/>
          <p:nvPr/>
        </p:nvSpPr>
        <p:spPr>
          <a:xfrm>
            <a:off x="2229300" y="4967473"/>
            <a:ext cx="1661307" cy="461665"/>
          </a:xfrm>
          <a:prstGeom prst="rect">
            <a:avLst/>
          </a:prstGeom>
          <a:noFill/>
        </p:spPr>
        <p:txBody>
          <a:bodyPr wrap="square" rtlCol="0">
            <a:spAutoFit/>
          </a:bodyPr>
          <a:lstStyle/>
          <a:p>
            <a:r>
              <a:rPr kumimoji="1" lang="en-US" altLang="zh-TW" sz="2400" dirty="0">
                <a:solidFill>
                  <a:srgbClr val="616161"/>
                </a:solidFill>
                <a:latin typeface="Arial" panose="020B0604020202020204" pitchFamily="34" charset="0"/>
                <a:cs typeface="Arial" panose="020B0604020202020204" pitchFamily="34" charset="0"/>
              </a:rPr>
              <a:t>2D </a:t>
            </a:r>
            <a:r>
              <a:rPr kumimoji="1" lang="en-US" altLang="zh-CN" sz="2400" dirty="0">
                <a:solidFill>
                  <a:srgbClr val="616161"/>
                </a:solidFill>
                <a:latin typeface="Arial" panose="020B0604020202020204" pitchFamily="34" charset="0"/>
                <a:cs typeface="Arial" panose="020B0604020202020204" pitchFamily="34" charset="0"/>
              </a:rPr>
              <a:t>images</a:t>
            </a:r>
            <a:endParaRPr kumimoji="1" lang="zh-TW" altLang="en-US" sz="2400"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46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BDF84-823A-3F97-D03A-C88E650D4DB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3A4301F-DA2E-69FE-0302-7D0482F0FDAD}"/>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A16DFFA8-5CCE-4652-17F7-2309830C25ED}"/>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The first category</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ABA78298-125A-2157-A3B1-973FB8FC2EFC}"/>
              </a:ext>
            </a:extLst>
          </p:cNvPr>
          <p:cNvSpPr txBox="1"/>
          <p:nvPr/>
        </p:nvSpPr>
        <p:spPr>
          <a:xfrm>
            <a:off x="1003174" y="1915885"/>
            <a:ext cx="3918858" cy="523220"/>
          </a:xfrm>
          <a:prstGeom prst="rect">
            <a:avLst/>
          </a:prstGeom>
          <a:noFill/>
        </p:spPr>
        <p:txBody>
          <a:bodyPr wrap="square" rtlCol="0">
            <a:spAutoFit/>
          </a:bodyPr>
          <a:lstStyle/>
          <a:p>
            <a:r>
              <a:rPr kumimoji="1" lang="en-US" altLang="zh-TW" sz="2800" dirty="0">
                <a:solidFill>
                  <a:srgbClr val="616161"/>
                </a:solidFill>
                <a:latin typeface="Arial" panose="020B0604020202020204" pitchFamily="34" charset="0"/>
                <a:cs typeface="Arial" panose="020B0604020202020204" pitchFamily="34" charset="0"/>
              </a:rPr>
              <a:t>Fabricable 3D Wire Art</a:t>
            </a:r>
            <a:endParaRPr kumimoji="1" lang="zh-TW" altLang="en-US" sz="2800" dirty="0">
              <a:solidFill>
                <a:srgbClr val="616161"/>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08F1937C-2D12-E015-3173-4FEFFDF3AB4E}"/>
              </a:ext>
            </a:extLst>
          </p:cNvPr>
          <p:cNvSpPr txBox="1"/>
          <p:nvPr/>
        </p:nvSpPr>
        <p:spPr>
          <a:xfrm>
            <a:off x="8577943" y="1915885"/>
            <a:ext cx="3164114" cy="523220"/>
          </a:xfrm>
          <a:prstGeom prst="rect">
            <a:avLst/>
          </a:prstGeom>
          <a:noFill/>
        </p:spPr>
        <p:txBody>
          <a:bodyPr wrap="square" rtlCol="0">
            <a:spAutoFit/>
          </a:bodyPr>
          <a:lstStyle/>
          <a:p>
            <a:r>
              <a:rPr kumimoji="1" lang="en-US" altLang="zh-TW" sz="2800" dirty="0">
                <a:solidFill>
                  <a:srgbClr val="616161"/>
                </a:solidFill>
                <a:latin typeface="Arial" panose="020B0604020202020204" pitchFamily="34" charset="0"/>
                <a:cs typeface="Arial" panose="020B0604020202020204" pitchFamily="34" charset="0"/>
              </a:rPr>
              <a:t>3Doodle</a:t>
            </a:r>
            <a:endParaRPr kumimoji="1" lang="zh-TW" altLang="en-US" sz="2800" dirty="0">
              <a:solidFill>
                <a:srgbClr val="616161"/>
              </a:solidFill>
              <a:latin typeface="Arial" panose="020B0604020202020204" pitchFamily="34" charset="0"/>
              <a:cs typeface="Arial" panose="020B0604020202020204" pitchFamily="34" charset="0"/>
            </a:endParaRPr>
          </a:p>
        </p:txBody>
      </p:sp>
      <p:pic>
        <p:nvPicPr>
          <p:cNvPr id="39" name="图片 38">
            <a:extLst>
              <a:ext uri="{FF2B5EF4-FFF2-40B4-BE49-F238E27FC236}">
                <a16:creationId xmlns:a16="http://schemas.microsoft.com/office/drawing/2014/main" id="{CF703451-C963-6B2E-C4E8-9BCCDB57B230}"/>
              </a:ext>
            </a:extLst>
          </p:cNvPr>
          <p:cNvPicPr>
            <a:picLocks noChangeAspect="1"/>
          </p:cNvPicPr>
          <p:nvPr/>
        </p:nvPicPr>
        <p:blipFill>
          <a:blip r:embed="rId3"/>
          <a:stretch>
            <a:fillRect/>
          </a:stretch>
        </p:blipFill>
        <p:spPr>
          <a:xfrm>
            <a:off x="6366266" y="2557765"/>
            <a:ext cx="5582890" cy="3935110"/>
          </a:xfrm>
          <a:prstGeom prst="rect">
            <a:avLst/>
          </a:prstGeom>
        </p:spPr>
      </p:pic>
      <p:pic>
        <p:nvPicPr>
          <p:cNvPr id="41" name="图片 40">
            <a:extLst>
              <a:ext uri="{FF2B5EF4-FFF2-40B4-BE49-F238E27FC236}">
                <a16:creationId xmlns:a16="http://schemas.microsoft.com/office/drawing/2014/main" id="{2E5809DF-11CA-D057-76D6-DF904CFB0498}"/>
              </a:ext>
            </a:extLst>
          </p:cNvPr>
          <p:cNvPicPr>
            <a:picLocks noChangeAspect="1"/>
          </p:cNvPicPr>
          <p:nvPr/>
        </p:nvPicPr>
        <p:blipFill>
          <a:blip r:embed="rId4"/>
          <a:stretch>
            <a:fillRect/>
          </a:stretch>
        </p:blipFill>
        <p:spPr>
          <a:xfrm>
            <a:off x="242844" y="3089353"/>
            <a:ext cx="5642828" cy="2659086"/>
          </a:xfrm>
          <a:prstGeom prst="rect">
            <a:avLst/>
          </a:prstGeom>
        </p:spPr>
      </p:pic>
    </p:spTree>
    <p:extLst>
      <p:ext uri="{BB962C8B-B14F-4D97-AF65-F5344CB8AC3E}">
        <p14:creationId xmlns:p14="http://schemas.microsoft.com/office/powerpoint/2010/main" val="132613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32D34-4281-EE45-DCE7-4E3C8C45DE1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5E78A7A6-F68E-6D62-FB73-1C04744E9025}"/>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1070DFD4-EA53-82C6-6979-F8B0F784D3E5}"/>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The first category</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944761FF-F4D2-6960-7B33-DCB8D467B7D8}"/>
              </a:ext>
            </a:extLst>
          </p:cNvPr>
          <p:cNvSpPr txBox="1"/>
          <p:nvPr/>
        </p:nvSpPr>
        <p:spPr>
          <a:xfrm>
            <a:off x="838200" y="2022791"/>
            <a:ext cx="9704294" cy="3046988"/>
          </a:xfrm>
          <a:prstGeom prst="rect">
            <a:avLst/>
          </a:prstGeom>
          <a:noFill/>
        </p:spPr>
        <p:txBody>
          <a:bodyPr wrap="square" rtlCol="0">
            <a:spAutoFit/>
          </a:bodyPr>
          <a:lstStyle/>
          <a:p>
            <a:r>
              <a:rPr kumimoji="1" lang="en-US" altLang="zh-TW" sz="2800" dirty="0">
                <a:solidFill>
                  <a:srgbClr val="616161"/>
                </a:solidFill>
                <a:latin typeface="Arial" panose="020B0604020202020204" pitchFamily="34" charset="0"/>
                <a:cs typeface="Arial" panose="020B0604020202020204" pitchFamily="34" charset="0"/>
              </a:rPr>
              <a:t>Advantages:</a:t>
            </a:r>
            <a:endParaRPr kumimoji="1" lang="en-US" altLang="zh-CN" sz="2800" dirty="0">
              <a:solidFill>
                <a:srgbClr val="61616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kumimoji="1" lang="en-US" altLang="zh-CN" sz="2800" dirty="0">
                <a:solidFill>
                  <a:srgbClr val="616161"/>
                </a:solidFill>
                <a:latin typeface="Arial" panose="020B0604020202020204" pitchFamily="34" charset="0"/>
                <a:cs typeface="Arial" panose="020B0604020202020204" pitchFamily="34" charset="0"/>
              </a:rPr>
              <a:t>Work without a 3D model</a:t>
            </a:r>
          </a:p>
          <a:p>
            <a:endParaRPr kumimoji="1" lang="en-US" altLang="zh-CN" sz="2400" dirty="0">
              <a:solidFill>
                <a:srgbClr val="616161"/>
              </a:solidFill>
              <a:latin typeface="Arial" panose="020B0604020202020204" pitchFamily="34" charset="0"/>
              <a:cs typeface="Arial" panose="020B0604020202020204" pitchFamily="34" charset="0"/>
            </a:endParaRPr>
          </a:p>
          <a:p>
            <a:r>
              <a:rPr kumimoji="1" lang="en-US" altLang="zh-TW" sz="2800" dirty="0">
                <a:solidFill>
                  <a:srgbClr val="616161"/>
                </a:solidFill>
                <a:latin typeface="Arial" panose="020B0604020202020204" pitchFamily="34" charset="0"/>
                <a:cs typeface="Arial" panose="020B0604020202020204" pitchFamily="34" charset="0"/>
              </a:rPr>
              <a:t>D</a:t>
            </a:r>
            <a:r>
              <a:rPr kumimoji="1" lang="en-US" altLang="zh-CN" sz="2800" dirty="0">
                <a:solidFill>
                  <a:srgbClr val="616161"/>
                </a:solidFill>
                <a:latin typeface="Arial" panose="020B0604020202020204" pitchFamily="34" charset="0"/>
                <a:cs typeface="Arial" panose="020B0604020202020204" pitchFamily="34" charset="0"/>
              </a:rPr>
              <a:t>isadvantages:</a:t>
            </a:r>
            <a:endParaRPr kumimoji="1" lang="en-US" altLang="zh-TW" sz="2800" dirty="0">
              <a:solidFill>
                <a:srgbClr val="616161"/>
              </a:solidFill>
              <a:latin typeface="Arial" panose="020B0604020202020204" pitchFamily="34" charset="0"/>
              <a:cs typeface="Arial" panose="020B0604020202020204" pitchFamily="34" charset="0"/>
            </a:endParaRPr>
          </a:p>
          <a:p>
            <a:pPr indent="-285750">
              <a:buFont typeface="Arial" panose="020B0604020202020204" pitchFamily="34" charset="0"/>
              <a:buChar char="•"/>
            </a:pPr>
            <a:r>
              <a:rPr kumimoji="1" lang="en-US" altLang="zh-TW" sz="2800" dirty="0">
                <a:solidFill>
                  <a:srgbClr val="616161"/>
                </a:solidFill>
                <a:latin typeface="Arial" panose="020B0604020202020204" pitchFamily="34" charset="0"/>
                <a:cs typeface="Arial" panose="020B0604020202020204" pitchFamily="34" charset="0"/>
              </a:rPr>
              <a:t>Sensitive to image quality and camera alignment </a:t>
            </a:r>
          </a:p>
          <a:p>
            <a:pPr indent="-285750">
              <a:buFont typeface="Arial" panose="020B0604020202020204" pitchFamily="34" charset="0"/>
              <a:buChar char="•"/>
            </a:pPr>
            <a:r>
              <a:rPr kumimoji="1" lang="en-US" altLang="zh-TW" sz="2800" dirty="0">
                <a:solidFill>
                  <a:srgbClr val="616161"/>
                </a:solidFill>
                <a:latin typeface="Arial" panose="020B0604020202020204" pitchFamily="34" charset="0"/>
                <a:cs typeface="Arial" panose="020B0604020202020204" pitchFamily="34" charset="0"/>
              </a:rPr>
              <a:t>Slow optimization with CLIP </a:t>
            </a:r>
          </a:p>
          <a:p>
            <a:pPr indent="-285750">
              <a:buFont typeface="Arial" panose="020B0604020202020204" pitchFamily="34" charset="0"/>
              <a:buChar char="•"/>
            </a:pPr>
            <a:r>
              <a:rPr kumimoji="1" lang="en-US" altLang="zh-TW" sz="2800" dirty="0">
                <a:solidFill>
                  <a:srgbClr val="616161"/>
                </a:solidFill>
                <a:latin typeface="Arial" panose="020B0604020202020204" pitchFamily="34" charset="0"/>
                <a:cs typeface="Arial" panose="020B0604020202020204" pitchFamily="34" charset="0"/>
              </a:rPr>
              <a:t>Non-manufacturable wires</a:t>
            </a:r>
          </a:p>
        </p:txBody>
      </p:sp>
    </p:spTree>
    <p:extLst>
      <p:ext uri="{BB962C8B-B14F-4D97-AF65-F5344CB8AC3E}">
        <p14:creationId xmlns:p14="http://schemas.microsoft.com/office/powerpoint/2010/main" val="4256698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2961B-7591-26DD-B532-B8CB9AEEE46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440E42EE-74A4-3A0C-B0B8-880A1C677B8E}"/>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15FD73EC-33F0-9EAA-08BF-4151CD2A2CB2}"/>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The second category</a:t>
            </a:r>
            <a:endParaRPr kumimoji="1" lang="zh-TW" altLang="en-US" sz="3200" b="1" dirty="0">
              <a:solidFill>
                <a:srgbClr val="616161"/>
              </a:solidFill>
              <a:latin typeface="Arial" panose="020B0604020202020204" pitchFamily="34" charset="0"/>
              <a:cs typeface="Arial" panose="020B0604020202020204" pitchFamily="34" charset="0"/>
            </a:endParaRPr>
          </a:p>
        </p:txBody>
      </p:sp>
      <p:cxnSp>
        <p:nvCxnSpPr>
          <p:cNvPr id="11" name="直接箭头连接符 10">
            <a:extLst>
              <a:ext uri="{FF2B5EF4-FFF2-40B4-BE49-F238E27FC236}">
                <a16:creationId xmlns:a16="http://schemas.microsoft.com/office/drawing/2014/main" id="{33184C57-7D59-9EC0-9F7E-1D3C0ADC0A4B}"/>
              </a:ext>
            </a:extLst>
          </p:cNvPr>
          <p:cNvCxnSpPr/>
          <p:nvPr/>
        </p:nvCxnSpPr>
        <p:spPr>
          <a:xfrm>
            <a:off x="4217764" y="3578361"/>
            <a:ext cx="7339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4EB4D9A3-F309-ECD1-E3F2-A2B19BB7A125}"/>
              </a:ext>
            </a:extLst>
          </p:cNvPr>
          <p:cNvSpPr/>
          <p:nvPr/>
        </p:nvSpPr>
        <p:spPr>
          <a:xfrm>
            <a:off x="5057727" y="3039319"/>
            <a:ext cx="1719393" cy="10780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dirty="0"/>
              <a:t>Mesh-to-Wire Abstraction</a:t>
            </a:r>
            <a:endParaRPr lang="zh-TW" altLang="en-US" sz="2000" dirty="0"/>
          </a:p>
        </p:txBody>
      </p:sp>
      <p:cxnSp>
        <p:nvCxnSpPr>
          <p:cNvPr id="13" name="直接箭头连接符 12">
            <a:extLst>
              <a:ext uri="{FF2B5EF4-FFF2-40B4-BE49-F238E27FC236}">
                <a16:creationId xmlns:a16="http://schemas.microsoft.com/office/drawing/2014/main" id="{3EC97CD7-8D69-5647-6EAB-6A52483EC2EC}"/>
              </a:ext>
            </a:extLst>
          </p:cNvPr>
          <p:cNvCxnSpPr/>
          <p:nvPr/>
        </p:nvCxnSpPr>
        <p:spPr>
          <a:xfrm>
            <a:off x="6888775" y="3578361"/>
            <a:ext cx="7339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9E12AB9-1E21-DE9A-5C6D-93EF2F4BB0EC}"/>
              </a:ext>
            </a:extLst>
          </p:cNvPr>
          <p:cNvPicPr>
            <a:picLocks noChangeAspect="1"/>
          </p:cNvPicPr>
          <p:nvPr/>
        </p:nvPicPr>
        <p:blipFill>
          <a:blip r:embed="rId3"/>
          <a:stretch>
            <a:fillRect/>
          </a:stretch>
        </p:blipFill>
        <p:spPr>
          <a:xfrm>
            <a:off x="1449107" y="2384059"/>
            <a:ext cx="2662620" cy="1984862"/>
          </a:xfrm>
          <a:prstGeom prst="rect">
            <a:avLst/>
          </a:prstGeom>
        </p:spPr>
      </p:pic>
      <p:sp>
        <p:nvSpPr>
          <p:cNvPr id="6" name="文本框 5">
            <a:extLst>
              <a:ext uri="{FF2B5EF4-FFF2-40B4-BE49-F238E27FC236}">
                <a16:creationId xmlns:a16="http://schemas.microsoft.com/office/drawing/2014/main" id="{6905C81F-192A-FAF3-85BC-36F268BFBD27}"/>
              </a:ext>
            </a:extLst>
          </p:cNvPr>
          <p:cNvSpPr txBox="1"/>
          <p:nvPr/>
        </p:nvSpPr>
        <p:spPr>
          <a:xfrm>
            <a:off x="2255613" y="4495994"/>
            <a:ext cx="1436915" cy="461665"/>
          </a:xfrm>
          <a:prstGeom prst="rect">
            <a:avLst/>
          </a:prstGeom>
          <a:noFill/>
        </p:spPr>
        <p:txBody>
          <a:bodyPr wrap="square" rtlCol="0">
            <a:spAutoFit/>
          </a:bodyPr>
          <a:lstStyle/>
          <a:p>
            <a:r>
              <a:rPr kumimoji="1" lang="en-US" altLang="zh-TW" sz="2400" dirty="0">
                <a:solidFill>
                  <a:srgbClr val="616161"/>
                </a:solidFill>
                <a:latin typeface="Arial" panose="020B0604020202020204" pitchFamily="34" charset="0"/>
                <a:cs typeface="Arial" panose="020B0604020202020204" pitchFamily="34" charset="0"/>
              </a:rPr>
              <a:t>3D</a:t>
            </a:r>
            <a:r>
              <a:rPr lang="en-US" altLang="zh-TW" dirty="0"/>
              <a:t> </a:t>
            </a:r>
            <a:r>
              <a:rPr kumimoji="1" lang="en-US" altLang="zh-CN" sz="2400" dirty="0">
                <a:solidFill>
                  <a:srgbClr val="616161"/>
                </a:solidFill>
                <a:latin typeface="Arial" panose="020B0604020202020204" pitchFamily="34" charset="0"/>
                <a:cs typeface="Arial" panose="020B0604020202020204" pitchFamily="34" charset="0"/>
              </a:rPr>
              <a:t>mesh</a:t>
            </a:r>
            <a:endParaRPr kumimoji="1" lang="zh-TW" altLang="en-US" sz="2400" dirty="0">
              <a:solidFill>
                <a:srgbClr val="616161"/>
              </a:solidFill>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CDBAB236-030B-D6FC-CEAF-D62EC91AB3BF}"/>
              </a:ext>
            </a:extLst>
          </p:cNvPr>
          <p:cNvPicPr>
            <a:picLocks noChangeAspect="1"/>
          </p:cNvPicPr>
          <p:nvPr/>
        </p:nvPicPr>
        <p:blipFill>
          <a:blip r:embed="rId4"/>
          <a:stretch>
            <a:fillRect/>
          </a:stretch>
        </p:blipFill>
        <p:spPr>
          <a:xfrm>
            <a:off x="7875222" y="2542061"/>
            <a:ext cx="2675080" cy="1902279"/>
          </a:xfrm>
          <a:prstGeom prst="rect">
            <a:avLst/>
          </a:prstGeom>
        </p:spPr>
      </p:pic>
      <p:sp>
        <p:nvSpPr>
          <p:cNvPr id="9" name="文本框 8">
            <a:extLst>
              <a:ext uri="{FF2B5EF4-FFF2-40B4-BE49-F238E27FC236}">
                <a16:creationId xmlns:a16="http://schemas.microsoft.com/office/drawing/2014/main" id="{9149F214-11B5-B5A6-B48F-815BD9F18775}"/>
              </a:ext>
            </a:extLst>
          </p:cNvPr>
          <p:cNvSpPr txBox="1"/>
          <p:nvPr/>
        </p:nvSpPr>
        <p:spPr>
          <a:xfrm>
            <a:off x="8722976" y="4497830"/>
            <a:ext cx="1436915" cy="461665"/>
          </a:xfrm>
          <a:prstGeom prst="rect">
            <a:avLst/>
          </a:prstGeom>
          <a:noFill/>
        </p:spPr>
        <p:txBody>
          <a:bodyPr wrap="square" rtlCol="0">
            <a:spAutoFit/>
          </a:bodyPr>
          <a:lstStyle/>
          <a:p>
            <a:r>
              <a:rPr kumimoji="1" lang="en-US" altLang="zh-TW" sz="2400" dirty="0">
                <a:solidFill>
                  <a:srgbClr val="616161"/>
                </a:solidFill>
                <a:latin typeface="Arial" panose="020B0604020202020204" pitchFamily="34" charset="0"/>
                <a:cs typeface="Arial" panose="020B0604020202020204" pitchFamily="34" charset="0"/>
              </a:rPr>
              <a:t>Result</a:t>
            </a:r>
            <a:endParaRPr kumimoji="1" lang="zh-TW" altLang="en-US" sz="2400"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729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F885938-F9E5-06E0-A658-9E5317106654}"/>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標題 1">
            <a:extLst>
              <a:ext uri="{FF2B5EF4-FFF2-40B4-BE49-F238E27FC236}">
                <a16:creationId xmlns:a16="http://schemas.microsoft.com/office/drawing/2014/main" id="{14EB7EBE-30B1-CE13-FF04-24C205CCA283}"/>
              </a:ext>
            </a:extLst>
          </p:cNvPr>
          <p:cNvSpPr txBox="1">
            <a:spLocks/>
          </p:cNvSpPr>
          <p:nvPr/>
        </p:nvSpPr>
        <p:spPr>
          <a:xfrm>
            <a:off x="838200" y="365125"/>
            <a:ext cx="6167907" cy="1078085"/>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3200" b="1">
                <a:solidFill>
                  <a:srgbClr val="616161"/>
                </a:solidFill>
                <a:latin typeface="Arial" panose="020B0604020202020204" pitchFamily="34" charset="0"/>
                <a:cs typeface="Arial" panose="020B0604020202020204" pitchFamily="34" charset="0"/>
              </a:rPr>
              <a:t>Previous works</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16EAD7CC-2582-1F03-C214-44649CFCD001}"/>
              </a:ext>
            </a:extLst>
          </p:cNvPr>
          <p:cNvSpPr txBox="1"/>
          <p:nvPr/>
        </p:nvSpPr>
        <p:spPr>
          <a:xfrm>
            <a:off x="1759176" y="2127165"/>
            <a:ext cx="2554941" cy="523220"/>
          </a:xfrm>
          <a:prstGeom prst="rect">
            <a:avLst/>
          </a:prstGeom>
          <a:noFill/>
        </p:spPr>
        <p:txBody>
          <a:bodyPr wrap="square" rtlCol="0">
            <a:spAutoFit/>
          </a:bodyPr>
          <a:lstStyle/>
          <a:p>
            <a:r>
              <a:rPr kumimoji="1" lang="en-US" altLang="zh-TW" sz="2800" dirty="0" err="1">
                <a:solidFill>
                  <a:srgbClr val="616161"/>
                </a:solidFill>
                <a:latin typeface="Arial" panose="020B0604020202020204" pitchFamily="34" charset="0"/>
                <a:cs typeface="Arial" panose="020B0604020202020204" pitchFamily="34" charset="0"/>
              </a:rPr>
              <a:t>WireRoom</a:t>
            </a:r>
            <a:endParaRPr kumimoji="1" lang="zh-TW" altLang="en-US" sz="2800" dirty="0">
              <a:solidFill>
                <a:srgbClr val="616161"/>
              </a:solidFill>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52597AE9-3BED-B9D4-26DE-11DB30EDC129}"/>
              </a:ext>
            </a:extLst>
          </p:cNvPr>
          <p:cNvPicPr>
            <a:picLocks noChangeAspect="1"/>
          </p:cNvPicPr>
          <p:nvPr/>
        </p:nvPicPr>
        <p:blipFill>
          <a:blip r:embed="rId3"/>
          <a:stretch>
            <a:fillRect/>
          </a:stretch>
        </p:blipFill>
        <p:spPr>
          <a:xfrm>
            <a:off x="609225" y="3100098"/>
            <a:ext cx="5307482" cy="2681783"/>
          </a:xfrm>
          <a:prstGeom prst="rect">
            <a:avLst/>
          </a:prstGeom>
        </p:spPr>
      </p:pic>
      <p:sp>
        <p:nvSpPr>
          <p:cNvPr id="9" name="文本框 8">
            <a:extLst>
              <a:ext uri="{FF2B5EF4-FFF2-40B4-BE49-F238E27FC236}">
                <a16:creationId xmlns:a16="http://schemas.microsoft.com/office/drawing/2014/main" id="{9BD99C07-2A2B-4CFC-531B-C9AF4C9F20C9}"/>
              </a:ext>
            </a:extLst>
          </p:cNvPr>
          <p:cNvSpPr txBox="1"/>
          <p:nvPr/>
        </p:nvSpPr>
        <p:spPr>
          <a:xfrm>
            <a:off x="6875596" y="1973276"/>
            <a:ext cx="4994188" cy="830997"/>
          </a:xfrm>
          <a:prstGeom prst="rect">
            <a:avLst/>
          </a:prstGeom>
          <a:noFill/>
        </p:spPr>
        <p:txBody>
          <a:bodyPr wrap="square" rtlCol="0">
            <a:spAutoFit/>
          </a:bodyPr>
          <a:lstStyle/>
          <a:p>
            <a:r>
              <a:rPr kumimoji="1" lang="en-US" altLang="zh-TW" sz="2400" dirty="0">
                <a:solidFill>
                  <a:srgbClr val="616161"/>
                </a:solidFill>
                <a:latin typeface="Arial" panose="020B0604020202020204" pitchFamily="34" charset="0"/>
                <a:cs typeface="Arial" panose="020B0604020202020204" pitchFamily="34" charset="0"/>
              </a:rPr>
              <a:t>Generating Virtual Wire Sculptural Art from 3D Models</a:t>
            </a:r>
            <a:endParaRPr kumimoji="1" lang="zh-TW" altLang="en-US" sz="2400" dirty="0">
              <a:solidFill>
                <a:srgbClr val="616161"/>
              </a:solidFill>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410683A2-CE3A-BAB6-E2FB-3F0D9686270C}"/>
              </a:ext>
            </a:extLst>
          </p:cNvPr>
          <p:cNvPicPr>
            <a:picLocks noChangeAspect="1"/>
          </p:cNvPicPr>
          <p:nvPr/>
        </p:nvPicPr>
        <p:blipFill>
          <a:blip r:embed="rId4"/>
          <a:stretch>
            <a:fillRect/>
          </a:stretch>
        </p:blipFill>
        <p:spPr>
          <a:xfrm>
            <a:off x="7168963" y="2954793"/>
            <a:ext cx="4234142" cy="1486196"/>
          </a:xfrm>
          <a:prstGeom prst="rect">
            <a:avLst/>
          </a:prstGeom>
        </p:spPr>
      </p:pic>
      <p:pic>
        <p:nvPicPr>
          <p:cNvPr id="13" name="图片 12">
            <a:extLst>
              <a:ext uri="{FF2B5EF4-FFF2-40B4-BE49-F238E27FC236}">
                <a16:creationId xmlns:a16="http://schemas.microsoft.com/office/drawing/2014/main" id="{07A92E9E-A46D-A0FE-0EDE-8940772424B2}"/>
              </a:ext>
            </a:extLst>
          </p:cNvPr>
          <p:cNvPicPr>
            <a:picLocks noChangeAspect="1"/>
          </p:cNvPicPr>
          <p:nvPr/>
        </p:nvPicPr>
        <p:blipFill>
          <a:blip r:embed="rId5"/>
          <a:stretch>
            <a:fillRect/>
          </a:stretch>
        </p:blipFill>
        <p:spPr>
          <a:xfrm>
            <a:off x="7168963" y="4440989"/>
            <a:ext cx="4047375" cy="1189386"/>
          </a:xfrm>
          <a:prstGeom prst="rect">
            <a:avLst/>
          </a:prstGeom>
        </p:spPr>
      </p:pic>
    </p:spTree>
    <p:extLst>
      <p:ext uri="{BB962C8B-B14F-4D97-AF65-F5344CB8AC3E}">
        <p14:creationId xmlns:p14="http://schemas.microsoft.com/office/powerpoint/2010/main" val="2903564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24561-3E99-3044-417D-692596ECA2EC}"/>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0431F7B-5EB6-E3D5-C22D-5DD693A00140}"/>
              </a:ext>
            </a:extLst>
          </p:cNvPr>
          <p:cNvSpPr/>
          <p:nvPr/>
        </p:nvSpPr>
        <p:spPr>
          <a:xfrm>
            <a:off x="691055" y="904167"/>
            <a:ext cx="454309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668CB49D-C191-41C2-6E14-87637CFDFD06}"/>
              </a:ext>
            </a:extLst>
          </p:cNvPr>
          <p:cNvSpPr>
            <a:spLocks noGrp="1"/>
          </p:cNvSpPr>
          <p:nvPr>
            <p:ph type="title"/>
          </p:nvPr>
        </p:nvSpPr>
        <p:spPr>
          <a:xfrm>
            <a:off x="838200" y="365125"/>
            <a:ext cx="6167907" cy="1078085"/>
          </a:xfrm>
          <a:ln>
            <a:noFill/>
          </a:ln>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Previous works</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3F733CC0-9723-FB40-59AB-74C2905CE934}"/>
              </a:ext>
            </a:extLst>
          </p:cNvPr>
          <p:cNvSpPr txBox="1"/>
          <p:nvPr/>
        </p:nvSpPr>
        <p:spPr>
          <a:xfrm>
            <a:off x="1154063" y="2090840"/>
            <a:ext cx="7613420" cy="3108543"/>
          </a:xfrm>
          <a:prstGeom prst="rect">
            <a:avLst/>
          </a:prstGeom>
          <a:noFill/>
        </p:spPr>
        <p:txBody>
          <a:bodyPr wrap="square" rtlCol="0">
            <a:spAutoFit/>
          </a:bodyPr>
          <a:lstStyle/>
          <a:p>
            <a:r>
              <a:rPr kumimoji="1" lang="en-US" altLang="zh-TW" sz="2800" dirty="0">
                <a:solidFill>
                  <a:srgbClr val="616161"/>
                </a:solidFill>
                <a:latin typeface="Arial" panose="020B0604020202020204" pitchFamily="34" charset="0"/>
                <a:cs typeface="Arial" panose="020B0604020202020204" pitchFamily="34" charset="0"/>
              </a:rPr>
              <a:t>A</a:t>
            </a:r>
            <a:r>
              <a:rPr kumimoji="1" lang="en-US" altLang="zh-CN" sz="2800" dirty="0">
                <a:solidFill>
                  <a:srgbClr val="616161"/>
                </a:solidFill>
                <a:latin typeface="Arial" panose="020B0604020202020204" pitchFamily="34" charset="0"/>
                <a:cs typeface="Arial" panose="020B0604020202020204" pitchFamily="34" charset="0"/>
              </a:rPr>
              <a:t>dvantage:</a:t>
            </a:r>
          </a:p>
          <a:p>
            <a:pPr marL="342900" indent="-342900">
              <a:buFont typeface="Arial" panose="020B0604020202020204" pitchFamily="34" charset="0"/>
              <a:buChar char="•"/>
            </a:pPr>
            <a:r>
              <a:rPr kumimoji="1" lang="en-US" altLang="zh-TW" sz="2800" dirty="0">
                <a:solidFill>
                  <a:srgbClr val="616161"/>
                </a:solidFill>
                <a:latin typeface="Arial" panose="020B0604020202020204" pitchFamily="34" charset="0"/>
                <a:cs typeface="Arial" panose="020B0604020202020204" pitchFamily="34" charset="0"/>
              </a:rPr>
              <a:t>Accuracy is high.</a:t>
            </a:r>
          </a:p>
          <a:p>
            <a:pPr marL="342900" indent="-342900">
              <a:buFont typeface="Arial" panose="020B0604020202020204" pitchFamily="34" charset="0"/>
              <a:buChar char="•"/>
            </a:pPr>
            <a:r>
              <a:rPr kumimoji="1" lang="en-US" altLang="zh-TW" sz="2800" dirty="0">
                <a:solidFill>
                  <a:srgbClr val="616161"/>
                </a:solidFill>
                <a:latin typeface="Arial" panose="020B0604020202020204" pitchFamily="34" charset="0"/>
                <a:cs typeface="Arial" panose="020B0604020202020204" pitchFamily="34" charset="0"/>
              </a:rPr>
              <a:t>The lines are very simple</a:t>
            </a:r>
          </a:p>
          <a:p>
            <a:pPr marL="342900" indent="-342900">
              <a:buFont typeface="Arial" panose="020B0604020202020204" pitchFamily="34" charset="0"/>
              <a:buChar char="•"/>
            </a:pPr>
            <a:endParaRPr kumimoji="1" lang="en-US" altLang="zh-TW" sz="2800" dirty="0">
              <a:solidFill>
                <a:srgbClr val="616161"/>
              </a:solidFill>
              <a:latin typeface="Arial" panose="020B0604020202020204" pitchFamily="34" charset="0"/>
              <a:cs typeface="Arial" panose="020B0604020202020204" pitchFamily="34" charset="0"/>
            </a:endParaRPr>
          </a:p>
          <a:p>
            <a:r>
              <a:rPr kumimoji="1" lang="en-US" altLang="zh-TW" sz="2800" dirty="0">
                <a:solidFill>
                  <a:srgbClr val="616161"/>
                </a:solidFill>
                <a:latin typeface="Arial" panose="020B0604020202020204" pitchFamily="34" charset="0"/>
                <a:cs typeface="Arial" panose="020B0604020202020204" pitchFamily="34" charset="0"/>
              </a:rPr>
              <a:t>D</a:t>
            </a:r>
            <a:r>
              <a:rPr kumimoji="1" lang="en-US" altLang="zh-CN" sz="2800" dirty="0">
                <a:solidFill>
                  <a:srgbClr val="616161"/>
                </a:solidFill>
                <a:latin typeface="Arial" panose="020B0604020202020204" pitchFamily="34" charset="0"/>
                <a:cs typeface="Arial" panose="020B0604020202020204" pitchFamily="34" charset="0"/>
              </a:rPr>
              <a:t>isadvantages:</a:t>
            </a:r>
          </a:p>
          <a:p>
            <a:pPr marL="342900" indent="-342900">
              <a:buFont typeface="Arial" panose="020B0604020202020204" pitchFamily="34" charset="0"/>
              <a:buChar char="•"/>
            </a:pPr>
            <a:r>
              <a:rPr kumimoji="1" lang="en-US" altLang="zh-TW" sz="2800" dirty="0">
                <a:solidFill>
                  <a:srgbClr val="616161"/>
                </a:solidFill>
                <a:latin typeface="Arial" panose="020B0604020202020204" pitchFamily="34" charset="0"/>
                <a:cs typeface="Arial" panose="020B0604020202020204" pitchFamily="34" charset="0"/>
              </a:rPr>
              <a:t>Poor multi-view consistency.</a:t>
            </a:r>
          </a:p>
          <a:p>
            <a:pPr marL="342900" indent="-342900">
              <a:buFont typeface="Arial" panose="020B0604020202020204" pitchFamily="34" charset="0"/>
              <a:buChar char="•"/>
            </a:pPr>
            <a:r>
              <a:rPr kumimoji="1" lang="en-US" altLang="zh-TW" sz="2800" dirty="0">
                <a:solidFill>
                  <a:srgbClr val="616161"/>
                </a:solidFill>
                <a:latin typeface="Arial" panose="020B0604020202020204" pitchFamily="34" charset="0"/>
                <a:cs typeface="Arial" panose="020B0604020202020204" pitchFamily="34" charset="0"/>
              </a:rPr>
              <a:t>Needs user interaction.</a:t>
            </a:r>
          </a:p>
        </p:txBody>
      </p:sp>
    </p:spTree>
    <p:extLst>
      <p:ext uri="{BB962C8B-B14F-4D97-AF65-F5344CB8AC3E}">
        <p14:creationId xmlns:p14="http://schemas.microsoft.com/office/powerpoint/2010/main" val="118598275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11843</TotalTime>
  <Words>1673</Words>
  <Application>Microsoft Office PowerPoint</Application>
  <PresentationFormat>宽屏</PresentationFormat>
  <Paragraphs>254</Paragraphs>
  <Slides>30</Slides>
  <Notes>29</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30</vt:i4>
      </vt:variant>
    </vt:vector>
  </HeadingPairs>
  <TitlesOfParts>
    <vt:vector size="37" baseType="lpstr">
      <vt:lpstr>Aptos</vt:lpstr>
      <vt:lpstr>Arial</vt:lpstr>
      <vt:lpstr>Avenir Next LT Pro</vt:lpstr>
      <vt:lpstr>Calibri</vt:lpstr>
      <vt:lpstr>Calibri Light</vt:lpstr>
      <vt:lpstr>Cambria Math</vt:lpstr>
      <vt:lpstr>Office 佈景主題</vt:lpstr>
      <vt:lpstr>View-Independent Wire Art Modeling via Manifold Fitting</vt:lpstr>
      <vt:lpstr>Examples of wire art</vt:lpstr>
      <vt:lpstr>Previous works</vt:lpstr>
      <vt:lpstr>The first category</vt:lpstr>
      <vt:lpstr>The first category</vt:lpstr>
      <vt:lpstr>The first category</vt:lpstr>
      <vt:lpstr>The second category</vt:lpstr>
      <vt:lpstr>PowerPoint 演示文稿</vt:lpstr>
      <vt:lpstr>Previous works</vt:lpstr>
      <vt:lpstr>Challenges</vt:lpstr>
      <vt:lpstr>Previous works</vt:lpstr>
      <vt:lpstr>Our methods</vt:lpstr>
      <vt:lpstr>Template and Coons patch</vt:lpstr>
      <vt:lpstr>Template and Coons patch</vt:lpstr>
      <vt:lpstr>Coarse-to-Fine Optimization</vt:lpstr>
      <vt:lpstr>Coarse-to-Fine Optimization</vt:lpstr>
      <vt:lpstr>Modality-specific weighting scheme</vt:lpstr>
      <vt:lpstr>Visual weights</vt:lpstr>
      <vt:lpstr>Feature weights</vt:lpstr>
      <vt:lpstr>Energy functions</vt:lpstr>
      <vt:lpstr>Geometric energy</vt:lpstr>
      <vt:lpstr>Visual energy</vt:lpstr>
      <vt:lpstr>Aesthetic energy</vt:lpstr>
      <vt:lpstr>Ablation study</vt:lpstr>
      <vt:lpstr>Post-processing</vt:lpstr>
      <vt:lpstr>Results</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creator>李欣霏</dc:creator>
  <cp:lastModifiedBy>黃慧光 HUANG HUI GUANG</cp:lastModifiedBy>
  <cp:revision>44</cp:revision>
  <dcterms:created xsi:type="dcterms:W3CDTF">2025-09-02T06:56:10Z</dcterms:created>
  <dcterms:modified xsi:type="dcterms:W3CDTF">2025-10-08T08:10:38Z</dcterms:modified>
</cp:coreProperties>
</file>