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7" r:id="rId13"/>
    <p:sldId id="278" r:id="rId14"/>
    <p:sldId id="269" r:id="rId15"/>
    <p:sldId id="280" r:id="rId16"/>
    <p:sldId id="281" r:id="rId17"/>
    <p:sldId id="279" r:id="rId18"/>
    <p:sldId id="273" r:id="rId19"/>
    <p:sldId id="270" r:id="rId20"/>
    <p:sldId id="271" r:id="rId21"/>
    <p:sldId id="272" r:id="rId22"/>
    <p:sldId id="267" r:id="rId23"/>
    <p:sldId id="275" r:id="rId24"/>
    <p:sldId id="276" r:id="rId25"/>
    <p:sldId id="274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8824" autoAdjust="0"/>
  </p:normalViewPr>
  <p:slideViewPr>
    <p:cSldViewPr snapToGrid="0">
      <p:cViewPr varScale="1">
        <p:scale>
          <a:sx n="50" d="100"/>
          <a:sy n="50" d="100"/>
        </p:scale>
        <p:origin x="19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33B9F-D3FF-4AA7-AF74-92BEF12FAB6D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B6187-6DE2-4416-A8DA-70328CECFA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59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傳統的 </a:t>
            </a:r>
            <a:r>
              <a:rPr lang="en-US" altLang="zh-TW" dirty="0"/>
              <a:t>text-to-3D </a:t>
            </a:r>
            <a:r>
              <a:rPr lang="zh-TW" altLang="en-US" dirty="0"/>
              <a:t>或 </a:t>
            </a:r>
            <a:r>
              <a:rPr lang="en-US" altLang="zh-TW" dirty="0"/>
              <a:t>photogrammetry </a:t>
            </a:r>
            <a:r>
              <a:rPr lang="zh-TW" altLang="en-US" dirty="0"/>
              <a:t>產生的是單一融合結構 </a:t>
            </a:r>
            <a:r>
              <a:rPr lang="en-US" altLang="zh-TW" dirty="0"/>
              <a:t>(neural field, Gaussian, mesh)</a:t>
            </a:r>
            <a:r>
              <a:rPr lang="zh-TW" altLang="en-US" dirty="0"/>
              <a:t>，缺乏結構化。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在專業環境下，需要物件具備 </a:t>
            </a:r>
            <a:r>
              <a:rPr lang="zh-TW" altLang="en-US" b="1" dirty="0"/>
              <a:t>部件 </a:t>
            </a:r>
            <a:r>
              <a:rPr lang="en-US" altLang="zh-TW" b="1" dirty="0"/>
              <a:t>(parts)</a:t>
            </a:r>
            <a:r>
              <a:rPr lang="zh-TW" altLang="en-US" dirty="0"/>
              <a:t>，部件對於編輯、重複使用、動畫和應用場景非常重要。</a:t>
            </a:r>
          </a:p>
          <a:p>
            <a:endParaRPr lang="en-US" altLang="zh-TW" dirty="0"/>
          </a:p>
          <a:p>
            <a:r>
              <a:rPr lang="zh-TW" altLang="en-US" dirty="0"/>
              <a:t>核心挑戰：</a:t>
            </a:r>
          </a:p>
          <a:p>
            <a:pPr lvl="1"/>
            <a:r>
              <a:rPr lang="zh-TW" altLang="en-US" dirty="0"/>
              <a:t>如何自動把物件分成合理部件 </a:t>
            </a:r>
            <a:r>
              <a:rPr lang="en-US" altLang="zh-TW" dirty="0"/>
              <a:t>(Segmentation)</a:t>
            </a:r>
            <a:r>
              <a:rPr lang="zh-TW" altLang="en-US" dirty="0"/>
              <a:t>。</a:t>
            </a:r>
          </a:p>
          <a:p>
            <a:pPr lvl="1"/>
            <a:r>
              <a:rPr lang="zh-TW" altLang="en-US" dirty="0"/>
              <a:t>如何補全不可見或被遮擋的部件 </a:t>
            </a:r>
            <a:r>
              <a:rPr lang="en-US" altLang="zh-TW" dirty="0"/>
              <a:t>(Completion)</a:t>
            </a:r>
            <a:r>
              <a:rPr lang="zh-TW" altLang="en-US" dirty="0"/>
              <a:t>。</a:t>
            </a:r>
          </a:p>
          <a:p>
            <a:r>
              <a:rPr lang="en-US" altLang="zh-TW" b="1" dirty="0" err="1"/>
              <a:t>PartGen</a:t>
            </a:r>
            <a:r>
              <a:rPr lang="zh-TW" altLang="en-US" dirty="0"/>
              <a:t> 使用 </a:t>
            </a:r>
            <a:r>
              <a:rPr lang="en-US" altLang="zh-TW" b="1" dirty="0"/>
              <a:t>multi-view diffusion models</a:t>
            </a:r>
            <a:r>
              <a:rPr lang="zh-TW" altLang="en-US" dirty="0"/>
              <a:t>，在影像生成基礎上，完成分割與補全，再交由</a:t>
            </a:r>
            <a:r>
              <a:rPr lang="en-US" altLang="zh-TW" dirty="0"/>
              <a:t>3D</a:t>
            </a:r>
            <a:r>
              <a:rPr lang="zh-TW" altLang="en-US" dirty="0"/>
              <a:t>重建模型生成完整部件。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8B3E-73FC-454B-9C57-FCE663112D0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042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FB911-0AB7-49E6-F02C-9E6A7ED29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737C68D-8E71-22B3-E460-3345DA76A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備忘稿版面配置區 2">
                <a:extLst>
                  <a:ext uri="{FF2B5EF4-FFF2-40B4-BE49-F238E27FC236}">
                    <a16:creationId xmlns:a16="http://schemas.microsoft.com/office/drawing/2014/main" id="{611CA38B-DAB5-E59D-7DE4-71D8FF3C99E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TW" b="1" dirty="0"/>
              </a:p>
              <a:p>
                <a:r>
                  <a:rPr lang="zh-TW" altLang="en-US" dirty="0"/>
                  <a:t>給定多視圖圖像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𝐼</m:t>
                    </m:r>
                  </m:oMath>
                </a14:m>
                <a:r>
                  <a:rPr lang="zh-TW" altLang="en-US" dirty="0"/>
                  <a:t>，重建模型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Ψ</m:t>
                    </m:r>
                  </m:oMath>
                </a14:m>
                <a:r>
                  <a:rPr lang="zh-TW" altLang="en-US" dirty="0"/>
                  <a:t>生成對應的 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資產（幾何 </a:t>
                </a:r>
                <a:r>
                  <a:rPr lang="en-US" altLang="zh-TW" dirty="0"/>
                  <a:t>+ </a:t>
                </a:r>
                <a:r>
                  <a:rPr lang="zh-TW" altLang="en-US" dirty="0"/>
                  <a:t>材質）</a:t>
                </a:r>
                <a:endParaRPr lang="en-US" altLang="zh-TW" b="1" dirty="0"/>
              </a:p>
              <a:p>
                <a:endParaRPr lang="en-US" altLang="zh-TW" b="1" dirty="0"/>
              </a:p>
              <a:p>
                <a:endParaRPr lang="en-US" altLang="zh-TW" b="1" dirty="0"/>
              </a:p>
              <a:p>
                <a:r>
                  <a:rPr lang="zh-TW" altLang="en-US" b="1" dirty="0"/>
                  <a:t>核心思想這個兩階段流程</a:t>
                </a:r>
                <a:r>
                  <a:rPr lang="en-US" altLang="zh-TW" b="1" dirty="0"/>
                  <a:t>——</a:t>
                </a:r>
                <a:r>
                  <a:rPr lang="zh-TW" altLang="en-US" b="1" dirty="0"/>
                  <a:t>擴散（二維多視圖合成）→ 重建（三維提升）</a:t>
                </a:r>
                <a:r>
                  <a:rPr lang="en-US" altLang="zh-TW" b="1" dirty="0"/>
                  <a:t>—</a:t>
                </a:r>
                <a:r>
                  <a:rPr lang="zh-TW" altLang="en-US" b="1" dirty="0"/>
                  <a:t>是 </a:t>
                </a:r>
                <a:r>
                  <a:rPr lang="en-US" altLang="zh-TW" b="1" dirty="0" err="1"/>
                  <a:t>PartGen</a:t>
                </a:r>
                <a:r>
                  <a:rPr lang="en-US" altLang="zh-TW" b="1" dirty="0"/>
                  <a:t> </a:t>
                </a:r>
                <a:r>
                  <a:rPr lang="zh-TW" altLang="en-US" b="1" dirty="0"/>
                  <a:t>中所有後續部件分割和補全任務的主線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備忘稿版面配置區 2">
                <a:extLst>
                  <a:ext uri="{FF2B5EF4-FFF2-40B4-BE49-F238E27FC236}">
                    <a16:creationId xmlns:a16="http://schemas.microsoft.com/office/drawing/2014/main" id="{611CA38B-DAB5-E59D-7DE4-71D8FF3C99E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TW" b="1" dirty="0"/>
              </a:p>
              <a:p>
                <a:r>
                  <a:rPr lang="zh-TW" altLang="en-US" dirty="0"/>
                  <a:t>給定多視圖圖像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</a:t>
                </a:r>
                <a:r>
                  <a:rPr lang="zh-TW" altLang="en-US" dirty="0"/>
                  <a:t>，重建模型 </a:t>
                </a:r>
                <a:r>
                  <a:rPr lang="en-US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Ψ</a:t>
                </a:r>
                <a:r>
                  <a:rPr lang="zh-TW" altLang="en-US" dirty="0"/>
                  <a:t>生成對應的 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資產（幾何 </a:t>
                </a:r>
                <a:r>
                  <a:rPr lang="en-US" altLang="zh-TW" dirty="0"/>
                  <a:t>+ </a:t>
                </a:r>
                <a:r>
                  <a:rPr lang="zh-TW" altLang="en-US" dirty="0"/>
                  <a:t>材質）</a:t>
                </a:r>
                <a:endParaRPr lang="en-US" altLang="zh-TW" b="1" dirty="0"/>
              </a:p>
              <a:p>
                <a:endParaRPr lang="en-US" altLang="zh-TW" b="1" dirty="0"/>
              </a:p>
              <a:p>
                <a:endParaRPr lang="en-US" altLang="zh-TW" b="1" dirty="0"/>
              </a:p>
              <a:p>
                <a:r>
                  <a:rPr lang="zh-TW" altLang="en-US" b="1" dirty="0"/>
                  <a:t>核心思想這個兩階段流程</a:t>
                </a:r>
                <a:r>
                  <a:rPr lang="en-US" altLang="zh-TW" b="1" dirty="0"/>
                  <a:t>——</a:t>
                </a:r>
                <a:r>
                  <a:rPr lang="zh-TW" altLang="en-US" b="1" dirty="0"/>
                  <a:t>擴散（二維多視圖合成）→ 重建（三維提升）</a:t>
                </a:r>
                <a:r>
                  <a:rPr lang="en-US" altLang="zh-TW" b="1" dirty="0"/>
                  <a:t>—</a:t>
                </a:r>
                <a:r>
                  <a:rPr lang="zh-TW" altLang="en-US" b="1" dirty="0"/>
                  <a:t>是 </a:t>
                </a:r>
                <a:r>
                  <a:rPr lang="en-US" altLang="zh-TW" b="1" dirty="0" err="1"/>
                  <a:t>PartGen</a:t>
                </a:r>
                <a:r>
                  <a:rPr lang="en-US" altLang="zh-TW" b="1" dirty="0"/>
                  <a:t> </a:t>
                </a:r>
                <a:r>
                  <a:rPr lang="zh-TW" altLang="en-US" b="1" dirty="0"/>
                  <a:t>中所有後續部件分割和補全任務的主線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2DB3505-D16E-96CB-671C-9B74F1CD6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098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b="1" dirty="0"/>
                  <a:t>目標</a:t>
                </a:r>
              </a:p>
              <a:p>
                <a:r>
                  <a:rPr lang="zh-TW" altLang="en-US" dirty="0"/>
                  <a:t>將輸入的多視圖圖像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𝐼</m:t>
                    </m:r>
                  </m:oMath>
                </a14:m>
                <a:r>
                  <a:rPr lang="zh-TW" altLang="en-US" dirty="0"/>
                  <a:t>分割成一致的部件遮罩</a:t>
                </a:r>
                <a:br>
                  <a:rPr lang="zh-TW" alt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,"/>
                        <m:ctrlPr>
                          <a:rPr lang="zh-TW" altLang="en-US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en-US" sz="12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zh-TW" altLang="en-US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TW" sz="1200" i="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1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zh-TW" altLang="en-US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zh-TW" altLang="en-US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TW" sz="1200" i="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en-US" altLang="zh-TW" sz="1200" i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…</m:t>
                        </m:r>
                      </m:e>
                      <m:e>
                        <m:sSup>
                          <m:sSupPr>
                            <m:ctrlPr>
                              <a:rPr lang="zh-TW" altLang="en-US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zh-TW" altLang="en-US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𝑀</m:t>
                            </m:r>
                          </m:e>
                          <m:sup>
                            <m:r>
                              <a:rPr lang="zh-TW" altLang="en-US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𝑆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dirty="0"/>
                  <a:t>，讓各視角間的部件對應保持一致。</a:t>
                </a:r>
              </a:p>
              <a:p>
                <a:br>
                  <a:rPr lang="zh-TW" altLang="en-US" dirty="0"/>
                </a:br>
                <a:endParaRPr lang="zh-TW" altLang="en-US" dirty="0"/>
              </a:p>
              <a:p>
                <a:r>
                  <a:rPr lang="zh-TW" altLang="en-US" b="1" dirty="0"/>
                  <a:t>核心想法</a:t>
                </a:r>
              </a:p>
              <a:p>
                <a:r>
                  <a:rPr lang="zh-TW" altLang="en-US" dirty="0"/>
                  <a:t>在 </a:t>
                </a:r>
                <a:r>
                  <a:rPr lang="en-US" altLang="zh-TW" b="1" dirty="0"/>
                  <a:t>2D </a:t>
                </a:r>
                <a:r>
                  <a:rPr lang="zh-TW" altLang="en-US" b="1" dirty="0"/>
                  <a:t>多視圖空間</a:t>
                </a:r>
                <a:r>
                  <a:rPr lang="zh-TW" altLang="en-US" dirty="0"/>
                  <a:t> 而非 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空間進行分割。</a:t>
                </a:r>
              </a:p>
              <a:p>
                <a:r>
                  <a:rPr lang="zh-TW" altLang="en-US" dirty="0"/>
                  <a:t>使用擴散模型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Φ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1200" b="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seg</m:t>
                        </m:r>
                      </m:sub>
                    </m:sSub>
                  </m:oMath>
                </a14:m>
                <a:r>
                  <a:rPr lang="zh-TW" altLang="en-US" dirty="0"/>
                  <a:t>生成「彩色分割圖」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𝐶</m:t>
                    </m:r>
                  </m:oMath>
                </a14:m>
                <a:r>
                  <a:rPr lang="zh-TW" altLang="en-US" dirty="0"/>
                  <a:t>，</a:t>
                </a:r>
                <a:br>
                  <a:rPr lang="zh-TW" altLang="en-US" dirty="0"/>
                </a:br>
                <a:r>
                  <a:rPr lang="zh-TW" altLang="en-US" dirty="0"/>
                  <a:t>以捕捉劃分的</a:t>
                </a:r>
                <a:r>
                  <a:rPr lang="zh-TW" altLang="en-US" b="1" dirty="0"/>
                  <a:t>多樣性與不確定性</a:t>
                </a:r>
                <a:r>
                  <a:rPr lang="zh-TW" altLang="en-US" dirty="0"/>
                  <a:t>。</a:t>
                </a:r>
              </a:p>
              <a:p>
                <a:r>
                  <a:rPr lang="zh-TW" altLang="en-US" dirty="0"/>
                  <a:t>每種顏色對應一個部件。</a:t>
                </a:r>
              </a:p>
            </p:txBody>
          </p:sp>
        </mc:Choice>
        <mc:Fallback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b="1" dirty="0"/>
                  <a:t>目標</a:t>
                </a:r>
              </a:p>
              <a:p>
                <a:r>
                  <a:rPr lang="zh-TW" altLang="en-US" dirty="0"/>
                  <a:t>將輸入的多視圖圖像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</a:t>
                </a:r>
                <a:r>
                  <a:rPr lang="zh-TW" altLang="en-US" dirty="0"/>
                  <a:t>分割成一致的部件遮罩</a:t>
                </a:r>
                <a:br>
                  <a:rPr lang="zh-TW" altLang="en-US" dirty="0"/>
                </a:b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{𝑀^</a:t>
                </a:r>
                <a:r>
                  <a:rPr lang="en-US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1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ⓜ,𝑀^</a:t>
                </a:r>
                <a:r>
                  <a:rPr lang="en-US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ⓜ,</a:t>
                </a:r>
                <a:r>
                  <a:rPr lang="en-US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…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ⓜ,𝑀^𝑆 }</a:t>
                </a:r>
                <a:r>
                  <a:rPr lang="zh-TW" altLang="en-US" dirty="0"/>
                  <a:t>，讓各視角間的部件對應保持一致。</a:t>
                </a:r>
              </a:p>
              <a:p>
                <a:br>
                  <a:rPr lang="zh-TW" altLang="en-US" dirty="0"/>
                </a:br>
                <a:endParaRPr lang="zh-TW" altLang="en-US" dirty="0"/>
              </a:p>
              <a:p>
                <a:r>
                  <a:rPr lang="zh-TW" altLang="en-US" b="1" dirty="0"/>
                  <a:t>核心想法</a:t>
                </a:r>
              </a:p>
              <a:p>
                <a:r>
                  <a:rPr lang="zh-TW" altLang="en-US" dirty="0"/>
                  <a:t>在 </a:t>
                </a:r>
                <a:r>
                  <a:rPr lang="en-US" altLang="zh-TW" b="1" dirty="0"/>
                  <a:t>2D </a:t>
                </a:r>
                <a:r>
                  <a:rPr lang="zh-TW" altLang="en-US" b="1" dirty="0"/>
                  <a:t>多視圖空間</a:t>
                </a:r>
                <a:r>
                  <a:rPr lang="zh-TW" altLang="en-US" dirty="0"/>
                  <a:t> 而非 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空間進行分割。</a:t>
                </a:r>
              </a:p>
              <a:p>
                <a:r>
                  <a:rPr lang="zh-TW" altLang="en-US" dirty="0"/>
                  <a:t>使用擴散模型 </a:t>
                </a:r>
                <a:r>
                  <a:rPr lang="en-US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Φ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"seg</a:t>
                </a:r>
                <a:r>
                  <a:rPr lang="zh-TW" altLang="en-US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zh-TW" altLang="en-US" dirty="0"/>
                  <a:t>生成「彩色分割圖」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𝐶</a:t>
                </a:r>
                <a:r>
                  <a:rPr lang="zh-TW" altLang="en-US" dirty="0"/>
                  <a:t>，</a:t>
                </a:r>
                <a:br>
                  <a:rPr lang="zh-TW" altLang="en-US" dirty="0"/>
                </a:br>
                <a:r>
                  <a:rPr lang="zh-TW" altLang="en-US" dirty="0"/>
                  <a:t>以捕捉劃分的</a:t>
                </a:r>
                <a:r>
                  <a:rPr lang="zh-TW" altLang="en-US" b="1" dirty="0"/>
                  <a:t>多樣性與不確定性</a:t>
                </a:r>
                <a:r>
                  <a:rPr lang="zh-TW" altLang="en-US" dirty="0"/>
                  <a:t>。</a:t>
                </a:r>
              </a:p>
              <a:p>
                <a:r>
                  <a:rPr lang="zh-TW" altLang="en-US" dirty="0"/>
                  <a:t>每種顏色對應一個部件。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239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127F1-13BC-28C4-0AAB-842078B3B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02A1193-00B4-E15C-F6A5-AF8EC3530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備忘稿版面配置區 2">
                <a:extLst>
                  <a:ext uri="{FF2B5EF4-FFF2-40B4-BE49-F238E27FC236}">
                    <a16:creationId xmlns:a16="http://schemas.microsoft.com/office/drawing/2014/main" id="{048197F1-15CA-E79C-6F27-365589159D4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b="1" dirty="0"/>
                  <a:t>分割生成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12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𝐶</m:t>
                      </m:r>
                      <m:r>
                        <a:rPr lang="zh-TW" altLang="en-US" sz="12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∼</m:t>
                      </m:r>
                      <m:r>
                        <a:rPr lang="zh-TW" altLang="en-US" sz="12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sepChr m:val=","/>
                          <m:ctrlPr>
                            <a:rPr lang="ar-AE" altLang="zh-TW" sz="120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zh-TW" altLang="ar-AE" sz="120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e>
                          <m:r>
                            <a:rPr lang="ar-AE" altLang="zh-TW" sz="1200" i="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∣</m:t>
                          </m:r>
                          <m:sSub>
                            <m:sSubPr>
                              <m:ctrlPr>
                                <a:rPr lang="ar-AE" altLang="zh-TW" sz="1200" i="1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i="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TW" sz="1200" b="0" i="1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m:t>seg</m:t>
                              </m:r>
                            </m:sub>
                          </m:sSub>
                          <m:r>
                            <a:rPr lang="zh-TW" altLang="ar-AE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ar-AE" altLang="zh-TW" b="0" dirty="0"/>
              </a:p>
              <a:p>
                <a:r>
                  <a:rPr lang="zh-TW" altLang="en-US" dirty="0"/>
                  <a:t>其中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𝐼</m:t>
                    </m:r>
                  </m:oMath>
                </a14:m>
                <a:r>
                  <a:rPr lang="zh-TW" altLang="en-US" dirty="0"/>
                  <a:t>為多視圖輸入，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𝐶</m:t>
                    </m:r>
                  </m:oMath>
                </a14:m>
                <a:r>
                  <a:rPr lang="zh-TW" altLang="en-US" dirty="0"/>
                  <a:t>為生成的彩色 </a:t>
                </a:r>
                <a:r>
                  <a:rPr lang="en-US" altLang="zh-TW" dirty="0"/>
                  <a:t>segmentation map</a:t>
                </a:r>
                <a:r>
                  <a:rPr lang="zh-TW" altLang="en-US" dirty="0"/>
                  <a:t>。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b="1" dirty="0"/>
                  <a:t>顏色</a:t>
                </a:r>
                <a:r>
                  <a:rPr lang="en-US" altLang="zh-TW" b="1" dirty="0"/>
                  <a:t>-</a:t>
                </a:r>
                <a:r>
                  <a:rPr lang="zh-TW" altLang="en-US" b="1" dirty="0"/>
                  <a:t>部件對應</a:t>
                </a:r>
              </a:p>
              <a:p>
                <a:r>
                  <a:rPr lang="zh-TW" altLang="en-US" dirty="0"/>
                  <a:t>預設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𝑄</m:t>
                    </m:r>
                  </m:oMath>
                </a14:m>
                <a:r>
                  <a:rPr lang="zh-TW" altLang="en-US" dirty="0"/>
                  <a:t>個顏色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,"/>
                        <m:ctrlPr>
                          <a:rPr lang="ar-AE" altLang="zh-TW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altLang="zh-TW" sz="12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zh-TW" altLang="ar-AE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lang="ar-AE" altLang="zh-TW" sz="1200" i="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ar-AE" altLang="zh-TW" sz="1200" i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…</m:t>
                        </m:r>
                      </m:e>
                      <m:e>
                        <m:sSub>
                          <m:sSubPr>
                            <m:ctrlPr>
                              <a:rPr lang="ar-AE" altLang="zh-TW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zh-TW" altLang="ar-AE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lang="zh-TW" altLang="ar-AE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𝑄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ar-AE" dirty="0"/>
                  <a:t>，</a:t>
                </a:r>
                <a:br>
                  <a:rPr lang="zh-TW" altLang="ar-AE" dirty="0"/>
                </a:br>
                <a:r>
                  <a:rPr lang="zh-TW" altLang="en-US" dirty="0"/>
                  <a:t>每個樣本隨機指定映射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𝜋</m:t>
                    </m:r>
                    <m:r>
                      <a:rPr lang="en-US" altLang="zh-TW" sz="120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:</m:t>
                    </m:r>
                    <m:sSub>
                      <m:sSubPr>
                        <m:ctrlPr>
                          <a:rPr lang="ar-AE" altLang="zh-TW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zh-TW" alt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lang="zh-TW" alt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lang="ar-AE" altLang="zh-TW" sz="120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→</m:t>
                    </m:r>
                    <m:sSub>
                      <m:sSubPr>
                        <m:ctrlPr>
                          <a:rPr lang="ar-AE" altLang="zh-TW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zh-TW" altLang="ar-AE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ar-AE" altLang="zh-TW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zh-TW" altLang="ar-AE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𝜋</m:t>
                            </m:r>
                          </m:e>
                          <m:sub>
                            <m:r>
                              <a:rPr lang="zh-TW" altLang="ar-AE" sz="120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TW" altLang="ar-AE" dirty="0"/>
                  <a:t>。</a:t>
                </a:r>
              </a:p>
              <a:p>
                <a:r>
                  <a:rPr lang="zh-TW" altLang="en-US" dirty="0"/>
                  <a:t>避免模型依賴固定顏色</a:t>
                </a:r>
                <a:r>
                  <a:rPr lang="en-US" altLang="zh-TW" dirty="0"/>
                  <a:t>-</a:t>
                </a:r>
                <a:r>
                  <a:rPr lang="zh-TW" altLang="en-US" dirty="0"/>
                  <a:t>語義對應。</a:t>
                </a: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備忘稿版面配置區 2">
                <a:extLst>
                  <a:ext uri="{FF2B5EF4-FFF2-40B4-BE49-F238E27FC236}">
                    <a16:creationId xmlns:a16="http://schemas.microsoft.com/office/drawing/2014/main" id="{048197F1-15CA-E79C-6F27-365589159D4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b="1" dirty="0"/>
                  <a:t>分割生成</a:t>
                </a:r>
              </a:p>
              <a:p>
                <a:pPr/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𝐶∼𝑝</a:t>
                </a:r>
                <a:r>
                  <a:rPr lang="ar-AE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</a:t>
                </a:r>
                <a:r>
                  <a:rPr lang="zh-TW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𝐶ⓜ,</a:t>
                </a:r>
                <a:r>
                  <a:rPr lang="ar-AE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∣</a:t>
                </a:r>
                <a:r>
                  <a:rPr lang="el-GR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Φ</a:t>
                </a:r>
                <a:r>
                  <a:rPr lang="ar-AE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"seg</a:t>
                </a:r>
                <a:r>
                  <a:rPr lang="ar-AE" altLang="zh-TW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 </a:t>
                </a:r>
                <a:r>
                  <a:rPr lang="zh-TW" altLang="ar-AE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𝐼)</a:t>
                </a:r>
                <a:endParaRPr lang="ar-AE" altLang="zh-TW" b="0" dirty="0"/>
              </a:p>
              <a:p>
                <a:r>
                  <a:rPr lang="zh-TW" altLang="en-US" dirty="0"/>
                  <a:t>其中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</a:t>
                </a:r>
                <a:r>
                  <a:rPr lang="zh-TW" altLang="en-US" dirty="0"/>
                  <a:t>為多視圖輸入，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𝐶</a:t>
                </a:r>
                <a:r>
                  <a:rPr lang="zh-TW" altLang="en-US" dirty="0"/>
                  <a:t>為生成的彩色 </a:t>
                </a:r>
                <a:r>
                  <a:rPr lang="en-US" altLang="zh-TW" dirty="0"/>
                  <a:t>segmentation map</a:t>
                </a:r>
                <a:r>
                  <a:rPr lang="zh-TW" altLang="en-US" dirty="0"/>
                  <a:t>。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b="1" dirty="0"/>
                  <a:t>顏色</a:t>
                </a:r>
                <a:r>
                  <a:rPr lang="en-US" altLang="zh-TW" b="1" dirty="0"/>
                  <a:t>-</a:t>
                </a:r>
                <a:r>
                  <a:rPr lang="zh-TW" altLang="en-US" b="1" dirty="0"/>
                  <a:t>部件對應</a:t>
                </a:r>
              </a:p>
              <a:p>
                <a:r>
                  <a:rPr lang="zh-TW" altLang="en-US" dirty="0"/>
                  <a:t>預設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𝑄</a:t>
                </a:r>
                <a:r>
                  <a:rPr lang="zh-TW" altLang="en-US" dirty="0"/>
                  <a:t>個顏色 </a:t>
                </a:r>
                <a:r>
                  <a:rPr lang="ar-AE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{</a:t>
                </a:r>
                <a:r>
                  <a:rPr lang="zh-TW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𝑐</a:t>
                </a:r>
                <a:r>
                  <a:rPr lang="ar-AE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_1ⓜ,…ⓜ,</a:t>
                </a:r>
                <a:r>
                  <a:rPr lang="zh-TW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𝑐</a:t>
                </a:r>
                <a:r>
                  <a:rPr lang="ar-AE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lang="zh-TW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𝑄</a:t>
                </a:r>
                <a:r>
                  <a:rPr lang="ar-AE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}</a:t>
                </a:r>
                <a:r>
                  <a:rPr lang="zh-TW" altLang="ar-AE" dirty="0"/>
                  <a:t>，</a:t>
                </a:r>
                <a:br>
                  <a:rPr lang="zh-TW" altLang="ar-AE" dirty="0"/>
                </a:br>
                <a:r>
                  <a:rPr lang="zh-TW" altLang="en-US" dirty="0"/>
                  <a:t>每個樣本隨機指定映射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𝜋</a:t>
                </a:r>
                <a:r>
                  <a:rPr lang="en-US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:</a:t>
                </a:r>
                <a:r>
                  <a:rPr lang="zh-TW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𝑆</a:t>
                </a:r>
                <a:r>
                  <a:rPr lang="ar-AE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lang="zh-TW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𝑘</a:t>
                </a:r>
                <a:r>
                  <a:rPr lang="ar-AE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→</a:t>
                </a:r>
                <a:r>
                  <a:rPr lang="zh-TW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𝑐</a:t>
                </a:r>
                <a:r>
                  <a:rPr lang="ar-AE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_(</a:t>
                </a:r>
                <a:r>
                  <a:rPr lang="zh-TW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𝜋</a:t>
                </a:r>
                <a:r>
                  <a:rPr lang="ar-AE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lang="zh-TW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𝑘</a:t>
                </a:r>
                <a:r>
                  <a:rPr lang="ar-AE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)</a:t>
                </a:r>
                <a:r>
                  <a:rPr lang="zh-TW" altLang="ar-AE" dirty="0"/>
                  <a:t>。</a:t>
                </a:r>
              </a:p>
              <a:p>
                <a:r>
                  <a:rPr lang="zh-TW" altLang="en-US" dirty="0"/>
                  <a:t>避免模型依賴固定顏色</a:t>
                </a:r>
                <a:r>
                  <a:rPr lang="en-US" altLang="zh-TW" dirty="0"/>
                  <a:t>-</a:t>
                </a:r>
                <a:r>
                  <a:rPr lang="zh-TW" altLang="en-US" dirty="0"/>
                  <a:t>語義對應。</a:t>
                </a: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50AFB01-3195-243B-9323-80061BA5E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929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41BD4-D384-1BA0-673E-B399E45B5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7F96ECB-670F-EA94-D90A-9DCEAB45E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備忘稿版面配置區 2">
                <a:extLst>
                  <a:ext uri="{FF2B5EF4-FFF2-40B4-BE49-F238E27FC236}">
                    <a16:creationId xmlns:a16="http://schemas.microsoft.com/office/drawing/2014/main" id="{6A0110A6-643C-D121-7380-4EF04B6FF2B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br>
                  <a:rPr lang="en-US" altLang="zh-TW" dirty="0"/>
                </a:br>
                <a:r>
                  <a:rPr lang="en-US" altLang="zh-TW" dirty="0"/>
                  <a:t>Mask</a:t>
                </a:r>
                <a:r>
                  <a:rPr lang="zh-TW" altLang="en-US" dirty="0"/>
                  <a:t>量化</a:t>
                </a:r>
                <a:br>
                  <a:rPr lang="en-US" altLang="zh-TW" dirty="0"/>
                </a:br>
                <a:r>
                  <a:rPr lang="zh-TW" altLang="en-US" dirty="0"/>
                  <a:t>將每個像素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lang="zh-TW" altLang="en-US" dirty="0"/>
                  <a:t>依最接近顏色分類成部件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𝑀</m:t>
                        </m:r>
                      </m:e>
                      <m:sup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zh-TW" altLang="en-US" dirty="0"/>
                  <a:t>。</a:t>
                </a:r>
                <a:endParaRPr lang="en-US" altLang="zh-TW" dirty="0"/>
              </a:p>
              <a:p>
                <a:r>
                  <a:rPr lang="zh-TW" altLang="en-US" dirty="0"/>
                  <a:t>可多次抽樣，得到不同合理劃分。</a:t>
                </a:r>
              </a:p>
            </p:txBody>
          </p:sp>
        </mc:Choice>
        <mc:Fallback>
          <p:sp>
            <p:nvSpPr>
              <p:cNvPr id="3" name="備忘稿版面配置區 2">
                <a:extLst>
                  <a:ext uri="{FF2B5EF4-FFF2-40B4-BE49-F238E27FC236}">
                    <a16:creationId xmlns:a16="http://schemas.microsoft.com/office/drawing/2014/main" id="{6A0110A6-643C-D121-7380-4EF04B6FF2B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br>
                  <a:rPr lang="en-US" altLang="zh-TW" dirty="0"/>
                </a:br>
                <a:r>
                  <a:rPr lang="en-US" altLang="zh-TW" dirty="0"/>
                  <a:t>Mask</a:t>
                </a:r>
                <a:r>
                  <a:rPr lang="zh-TW" altLang="en-US" dirty="0"/>
                  <a:t>量化</a:t>
                </a:r>
                <a:br>
                  <a:rPr lang="en-US" altLang="zh-TW" dirty="0"/>
                </a:br>
                <a:r>
                  <a:rPr lang="zh-TW" altLang="en-US" dirty="0"/>
                  <a:t>將每個像素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𝑝</a:t>
                </a:r>
                <a:r>
                  <a:rPr lang="zh-TW" altLang="en-US" dirty="0"/>
                  <a:t>依最接近顏色分類成部件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𝑀^𝑘</a:t>
                </a:r>
                <a:r>
                  <a:rPr lang="zh-TW" altLang="en-US" dirty="0"/>
                  <a:t>。</a:t>
                </a:r>
                <a:endParaRPr lang="en-US" altLang="zh-TW" dirty="0"/>
              </a:p>
              <a:p>
                <a:r>
                  <a:rPr lang="zh-TW" altLang="en-US" dirty="0"/>
                  <a:t>可多次抽樣，得到不同合理劃分。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C383C21-872A-9E76-9AC5-92869C514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21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完成了部件的遮罩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lang="zh-TW" altLang="en-US" dirty="0"/>
                  <a:t>（即知道從多視圖中哪個像素屬於哪個部件），下一步就是對每個部件做視圖補全（填補遮擋</a:t>
                </a:r>
                <a:r>
                  <a:rPr lang="en-US" altLang="zh-TW" dirty="0"/>
                  <a:t>/</a:t>
                </a:r>
                <a:r>
                  <a:rPr lang="zh-TW" altLang="en-US" dirty="0"/>
                  <a:t>缺失部分），</a:t>
                </a:r>
                <a:endParaRPr lang="en-US" altLang="zh-TW" dirty="0"/>
              </a:p>
              <a:p>
                <a:r>
                  <a:rPr lang="zh-TW" altLang="en-US" dirty="0"/>
                  <a:t>以便該部件的多個視圖變得完整一致，然後再重建為 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部件模型。</a:t>
                </a:r>
                <a:endParaRPr lang="en-US" altLang="zh-TW" dirty="0"/>
              </a:p>
              <a:p>
                <a:endParaRPr lang="zh-TW" altLang="en-US" dirty="0"/>
              </a:p>
              <a:p>
                <a:r>
                  <a:rPr lang="zh-TW" altLang="en-US" b="1" dirty="0"/>
                  <a:t>問題與挑戰</a:t>
                </a:r>
              </a:p>
              <a:p>
                <a:r>
                  <a:rPr lang="zh-TW" altLang="en-US" dirty="0"/>
                  <a:t>某些部件在原始多視圖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𝐼</m:t>
                    </m:r>
                  </m:oMath>
                </a14:m>
                <a:r>
                  <a:rPr lang="zh-TW" altLang="en-US" dirty="0"/>
                  <a:t>中可能被其餘部件遮擋 </a:t>
                </a:r>
                <a:r>
                  <a:rPr lang="en-US" altLang="zh-TW" dirty="0"/>
                  <a:t>(occluded) </a:t>
                </a:r>
                <a:r>
                  <a:rPr lang="zh-TW" altLang="en-US" dirty="0"/>
                  <a:t>得很嚴重，甚至完全不可見（例如內部結構或被遮住的背面）。</a:t>
                </a:r>
              </a:p>
              <a:p>
                <a:r>
                  <a:rPr lang="zh-TW" altLang="en-US" dirty="0"/>
                  <a:t>如果直接拿遮罩後的遮擋圖像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𝐼</m:t>
                    </m:r>
                    <m:r>
                      <a:rPr lang="zh-TW" altLang="en-US" sz="120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⊙</m:t>
                    </m:r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lang="zh-TW" altLang="en-US" dirty="0"/>
                  <a:t>（即把不屬於該部件的像素遮掉）喂給 </a:t>
                </a:r>
                <a:r>
                  <a:rPr lang="en-US" altLang="zh-TW" dirty="0"/>
                  <a:t>deterministic </a:t>
                </a:r>
                <a:r>
                  <a:rPr lang="zh-TW" altLang="en-US" dirty="0"/>
                  <a:t>的重建模型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Ψ</m:t>
                    </m:r>
                  </m:oMath>
                </a14:m>
                <a:r>
                  <a:rPr lang="zh-TW" altLang="en-US" dirty="0"/>
                  <a:t>，這樣重建的部分可能缺失嚴重或錯誤。這是因為補全 </a:t>
                </a:r>
                <a:r>
                  <a:rPr lang="en-US" altLang="zh-TW" dirty="0"/>
                  <a:t>(completion) </a:t>
                </a:r>
                <a:r>
                  <a:rPr lang="zh-TW" altLang="en-US" dirty="0"/>
                  <a:t>本身是一個高度模糊 </a:t>
                </a:r>
                <a:r>
                  <a:rPr lang="en-US" altLang="zh-TW" dirty="0"/>
                  <a:t>/ </a:t>
                </a:r>
                <a:r>
                  <a:rPr lang="zh-TW" altLang="en-US" dirty="0"/>
                  <a:t>多解的問題，單一路徑的確定性模型難以處理。</a:t>
                </a:r>
              </a:p>
              <a:p>
                <a:r>
                  <a:rPr lang="zh-TW" altLang="en-US" dirty="0"/>
                  <a:t>因此，作者提出，用 </a:t>
                </a:r>
                <a:r>
                  <a:rPr lang="zh-TW" altLang="en-US" b="1" dirty="0"/>
                  <a:t>多視圖擴散模型</a:t>
                </a:r>
                <a:r>
                  <a:rPr lang="zh-TW" altLang="en-US" dirty="0"/>
                  <a:t> 來進行補全，生成完整但可能帶有模糊性的不確定視圖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𝐽</m:t>
                    </m:r>
                  </m:oMath>
                </a14:m>
                <a:r>
                  <a:rPr lang="zh-TW" altLang="en-US" dirty="0"/>
                  <a:t>（每個部件的完整多視圖），再由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Ψ</m:t>
                    </m:r>
                  </m:oMath>
                </a14:m>
                <a:r>
                  <a:rPr lang="zh-TW" altLang="en-US" dirty="0"/>
                  <a:t>重建該部件。這樣補全過程能以隨機性方式采樣不同可能的部件形狀／細節。</a:t>
                </a:r>
                <a:endParaRPr lang="en-US" altLang="zh-TW" dirty="0"/>
              </a:p>
              <a:p>
                <a:r>
                  <a:rPr lang="zh-TW" altLang="en-US" b="1" dirty="0"/>
                  <a:t>模型設計與條件建模</a:t>
                </a:r>
              </a:p>
              <a:p>
                <a:r>
                  <a:rPr lang="zh-TW" altLang="en-US" dirty="0"/>
                  <a:t>他們希望訓練一個模型，從遮罩輸入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𝐼</m:t>
                    </m:r>
                    <m:r>
                      <a:rPr lang="zh-TW" altLang="en-US" sz="120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⊙</m:t>
                    </m:r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lang="zh-TW" altLang="en-US" dirty="0"/>
                  <a:t>（部件可見區域）再生出補全後的完整多視圖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𝐽</m:t>
                    </m:r>
                  </m:oMath>
                </a14:m>
                <a:r>
                  <a:rPr lang="zh-TW" altLang="en-US" dirty="0"/>
                  <a:t>。但為了讓補全結果與物體整體保持一致，模型還要「看到」整體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𝐼</m:t>
                    </m:r>
                  </m:oMath>
                </a14:m>
                <a:r>
                  <a:rPr lang="zh-TW" altLang="en-US" dirty="0"/>
                  <a:t>作為上下文（</a:t>
                </a:r>
                <a:r>
                  <a:rPr lang="en-US" altLang="zh-TW" dirty="0"/>
                  <a:t>context</a:t>
                </a:r>
                <a:r>
                  <a:rPr lang="zh-TW" altLang="en-US" dirty="0"/>
                  <a:t>）。因此，他們建模：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2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𝐽</m:t>
                      </m:r>
                      <m:r>
                        <a:rPr lang="zh-TW" altLang="en-US" sz="12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∼</m:t>
                      </m:r>
                      <m:r>
                        <a:rPr lang="zh-TW" altLang="en-US" sz="12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sepChr m:val=","/>
                          <m:ctrlPr>
                            <a:rPr lang="zh-TW" altLang="en-US" sz="120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zh-TW" altLang="en-US" sz="120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𝐽</m:t>
                          </m:r>
                        </m:e>
                        <m:e>
                          <m:r>
                            <a:rPr lang="zh-TW" altLang="en-US" sz="1200" i="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∣</m:t>
                          </m:r>
                        </m:e>
                        <m:e>
                          <m:r>
                            <a:rPr lang="zh-TW" altLang="en-US" sz="120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𝐼</m:t>
                          </m:r>
                          <m:r>
                            <a:rPr lang="zh-TW" altLang="en-US" sz="1200" i="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⊙</m:t>
                          </m:r>
                          <m:r>
                            <a:rPr lang="zh-TW" altLang="en-US" sz="120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𝑀</m:t>
                          </m:r>
                          <m:r>
                            <m:rPr>
                              <m:nor/>
                            </m:rPr>
                            <a:rPr lang="zh-TW" altLang="en-US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 </m:t>
                          </m:r>
                          <m:r>
                            <a:rPr lang="zh-TW" altLang="en-US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𝐼</m:t>
                          </m:r>
                          <m:r>
                            <m:rPr>
                              <m:nor/>
                            </m:rPr>
                            <a:rPr lang="zh-TW" altLang="en-US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 </m:t>
                          </m:r>
                          <m:r>
                            <a:rPr lang="zh-TW" altLang="en-US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zh-TW" altLang="en-US" b="0" dirty="0"/>
              </a:p>
              <a:p>
                <a:r>
                  <a:rPr lang="zh-TW" altLang="en-US" dirty="0"/>
                  <a:t>即條件在三個輸入：遮罩後的圖像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𝐼</m:t>
                    </m:r>
                    <m:r>
                      <a:rPr lang="zh-TW" altLang="en-US" sz="120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⊙</m:t>
                    </m:r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lang="zh-TW" altLang="en-US" dirty="0"/>
                  <a:t>、原始整體圖像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𝐼</m:t>
                    </m:r>
                  </m:oMath>
                </a14:m>
                <a:r>
                  <a:rPr lang="zh-TW" altLang="en-US" dirty="0"/>
                  <a:t>、以及遮罩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lang="zh-TW" altLang="en-US" dirty="0"/>
                  <a:t>。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𝐼</m:t>
                    </m:r>
                    <m:r>
                      <a:rPr lang="zh-TW" altLang="en-US" sz="120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⊙</m:t>
                    </m:r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lang="zh-TW" altLang="en-US" dirty="0"/>
                  <a:t>給補全模型最直接的可見部分信息。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𝐼</m:t>
                    </m:r>
                  </m:oMath>
                </a14:m>
                <a:r>
                  <a:rPr lang="zh-TW" altLang="en-US" dirty="0"/>
                  <a:t>作為上下文 </a:t>
                </a:r>
                <a:r>
                  <a:rPr lang="en-US" altLang="zh-TW" dirty="0"/>
                  <a:t>(context) </a:t>
                </a:r>
                <a:r>
                  <a:rPr lang="zh-TW" altLang="en-US" dirty="0"/>
                  <a:t>幫助模型知道該部件在整體物體中的位置、形狀、相鄰部件的特徵等。這在遮擋嚴重時特別重要。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lang="zh-TW" altLang="en-US" dirty="0"/>
                  <a:t>本身也作為輸入條件 </a:t>
                </a:r>
                <a:r>
                  <a:rPr lang="en-US" altLang="zh-TW" dirty="0"/>
                  <a:t>(mask) </a:t>
                </a:r>
                <a:r>
                  <a:rPr lang="zh-TW" altLang="en-US" dirty="0"/>
                  <a:t>（如傳統 </a:t>
                </a:r>
                <a:r>
                  <a:rPr lang="en-US" altLang="zh-TW" dirty="0"/>
                  <a:t>inpainting </a:t>
                </a:r>
                <a:r>
                  <a:rPr lang="zh-TW" altLang="en-US" dirty="0"/>
                  <a:t>任務會提供遮罩）。</a:t>
                </a:r>
              </a:p>
              <a:p>
                <a:r>
                  <a:rPr lang="zh-TW" altLang="en-US" dirty="0"/>
                  <a:t>在實作上，他們的模型架構與 </a:t>
                </a:r>
                <a:r>
                  <a:rPr lang="en-US" altLang="zh-TW" dirty="0"/>
                  <a:t>Section 3.2 </a:t>
                </a:r>
                <a:r>
                  <a:rPr lang="zh-TW" altLang="en-US" dirty="0"/>
                  <a:t>的 </a:t>
                </a:r>
                <a:r>
                  <a:rPr lang="en-US" altLang="zh-TW" dirty="0"/>
                  <a:t>segmentation </a:t>
                </a:r>
                <a:r>
                  <a:rPr lang="zh-TW" altLang="en-US" dirty="0"/>
                  <a:t>模型相似，但 </a:t>
                </a:r>
                <a:r>
                  <a:rPr lang="en-US" altLang="zh-TW" dirty="0"/>
                  <a:t>conditioning </a:t>
                </a:r>
                <a:r>
                  <a:rPr lang="zh-TW" altLang="en-US" dirty="0"/>
                  <a:t>部分有所擴展：</a:t>
                </a:r>
              </a:p>
              <a:p>
                <a:r>
                  <a:rPr lang="zh-TW" altLang="en-US" dirty="0"/>
                  <a:t>他們分別對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𝐼</m:t>
                    </m:r>
                    <m:r>
                      <a:rPr lang="zh-TW" altLang="en-US" sz="120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⊙</m:t>
                    </m:r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lang="zh-TW" altLang="en-US" dirty="0"/>
                  <a:t>和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𝐼</m:t>
                    </m:r>
                  </m:oMath>
                </a14:m>
                <a:r>
                  <a:rPr lang="zh-TW" altLang="en-US" dirty="0"/>
                  <a:t>透過 </a:t>
                </a:r>
                <a:r>
                  <a:rPr lang="en-US" altLang="zh-TW" dirty="0"/>
                  <a:t>VAE </a:t>
                </a:r>
                <a:r>
                  <a:rPr lang="zh-TW" altLang="en-US" dirty="0"/>
                  <a:t>編碼器得到兩組 </a:t>
                </a:r>
                <a:r>
                  <a:rPr lang="en-US" altLang="zh-TW" dirty="0"/>
                  <a:t>latent</a:t>
                </a:r>
                <a:r>
                  <a:rPr lang="zh-TW" altLang="en-US" dirty="0"/>
                  <a:t>（各 </a:t>
                </a:r>
                <a:r>
                  <a:rPr lang="en-US" altLang="zh-TW" dirty="0"/>
                  <a:t>8 </a:t>
                </a:r>
                <a:r>
                  <a:rPr lang="zh-TW" altLang="en-US" dirty="0"/>
                  <a:t>維通道），將這兩組 </a:t>
                </a:r>
                <a:r>
                  <a:rPr lang="en-US" altLang="zh-TW" dirty="0"/>
                  <a:t>latent </a:t>
                </a:r>
                <a:r>
                  <a:rPr lang="zh-TW" altLang="en-US" dirty="0"/>
                  <a:t>和噪聲 </a:t>
                </a:r>
                <a:r>
                  <a:rPr lang="en-US" altLang="zh-TW" dirty="0"/>
                  <a:t>latent</a:t>
                </a:r>
                <a:r>
                  <a:rPr lang="zh-TW" altLang="en-US" dirty="0"/>
                  <a:t>、遮罩 </a:t>
                </a:r>
                <a:r>
                  <a:rPr lang="en-US" altLang="zh-TW" dirty="0"/>
                  <a:t>mask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lang="zh-TW" altLang="en-US" dirty="0"/>
                  <a:t>（直接使用原始遮罩圖像）一起堆疊為一個高維 </a:t>
                </a:r>
                <a:r>
                  <a:rPr lang="en-US" altLang="zh-TW" dirty="0"/>
                  <a:t>tensor</a:t>
                </a:r>
                <a:r>
                  <a:rPr lang="zh-TW" altLang="en-US" dirty="0"/>
                  <a:t>（共 </a:t>
                </a:r>
                <a:r>
                  <a:rPr lang="en-US" altLang="zh-TW" dirty="0"/>
                  <a:t>25 </a:t>
                </a:r>
                <a:r>
                  <a:rPr lang="zh-TW" altLang="en-US" dirty="0"/>
                  <a:t>通道），餵入 </a:t>
                </a:r>
                <a:r>
                  <a:rPr lang="en-US" altLang="zh-TW" dirty="0"/>
                  <a:t>diffusion network</a:t>
                </a:r>
                <a:r>
                  <a:rPr lang="zh-TW" altLang="en-US" dirty="0"/>
                  <a:t>。模型因此能同時考慮可見部分與上下文信息去生成補全的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𝐽</m:t>
                    </m:r>
                  </m:oMath>
                </a14:m>
                <a:r>
                  <a:rPr lang="zh-TW" altLang="en-US" dirty="0"/>
                  <a:t>。</a:t>
                </a:r>
              </a:p>
              <a:p>
                <a:r>
                  <a:rPr lang="zh-TW" altLang="en-US" dirty="0"/>
                  <a:t>在補全實驗中，作者也做 </a:t>
                </a:r>
                <a:r>
                  <a:rPr lang="en-US" altLang="zh-TW" dirty="0"/>
                  <a:t>ablation </a:t>
                </a:r>
                <a:r>
                  <a:rPr lang="zh-TW" altLang="en-US" dirty="0"/>
                  <a:t>測試：若沒有上下文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𝐼</m:t>
                    </m:r>
                  </m:oMath>
                </a14:m>
                <a:r>
                  <a:rPr lang="zh-TW" altLang="en-US" dirty="0"/>
                  <a:t>、僅以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𝐼</m:t>
                    </m:r>
                    <m:r>
                      <a:rPr lang="zh-TW" altLang="en-US" sz="120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⊙</m:t>
                    </m:r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lang="zh-TW" altLang="en-US" dirty="0"/>
                  <a:t>做補全；或只以單視圖做補全等，表現都較差，說明上下文與多視圖一致性是很重要的。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dirty="0"/>
                  <a:t>這樣，對於任一部件，最終能得到一組完整的多視圖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𝐽</m:t>
                        </m:r>
                      </m:e>
                    </m:acc>
                  </m:oMath>
                </a14:m>
                <a:r>
                  <a:rPr lang="zh-TW" altLang="en-US" dirty="0"/>
                  <a:t>，即使原始視圖對該部件部分不可見也能補全。</a:t>
                </a:r>
              </a:p>
              <a:p>
                <a:endParaRPr lang="en-US" altLang="zh-TW" b="1" dirty="0"/>
              </a:p>
              <a:p>
                <a:endParaRPr lang="en-US" altLang="zh-TW" b="1" dirty="0"/>
              </a:p>
              <a:p>
                <a:endParaRPr lang="en-US" altLang="zh-TW" b="1" dirty="0"/>
              </a:p>
              <a:p>
                <a:r>
                  <a:rPr lang="zh-TW" altLang="en-US" b="1" dirty="0"/>
                  <a:t>特點</a:t>
                </a:r>
                <a:endParaRPr lang="en-US" altLang="zh-TW" b="1" dirty="0"/>
              </a:p>
              <a:p>
                <a:r>
                  <a:rPr lang="zh-TW" altLang="en-US" dirty="0"/>
                  <a:t>上下文驅動的 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補全 </a:t>
                </a:r>
                <a:endParaRPr lang="en-US" altLang="zh-TW" dirty="0"/>
              </a:p>
              <a:p>
                <a:r>
                  <a:rPr lang="zh-TW" altLang="en-US" dirty="0"/>
                  <a:t>支援多視圖補全</a:t>
                </a:r>
                <a:endParaRPr lang="en-US" altLang="zh-TW" dirty="0"/>
              </a:p>
              <a:p>
                <a:r>
                  <a:rPr lang="zh-TW" altLang="en-US" dirty="0"/>
                  <a:t>結果自然、具可解釋性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b="1" dirty="0"/>
                  <a:t>中文意思（可放備註）</a:t>
                </a:r>
              </a:p>
              <a:p>
                <a:r>
                  <a:rPr lang="zh-TW" altLang="en-US" dirty="0"/>
                  <a:t>直接以遮罩視圖重建部件會在高度遮擋時失敗。論文用多視角擴散做 </a:t>
                </a:r>
                <a:r>
                  <a:rPr lang="en-US" altLang="zh-TW" dirty="0"/>
                  <a:t>inpainting</a:t>
                </a:r>
                <a:r>
                  <a:rPr lang="zh-TW" altLang="en-US" dirty="0"/>
                  <a:t>：條件是「被遮罩的局部 </a:t>
                </a:r>
                <a:r>
                  <a:rPr lang="en-US" altLang="zh-TW" dirty="0"/>
                  <a:t>+ </a:t>
                </a:r>
                <a:r>
                  <a:rPr lang="zh-TW" altLang="en-US" dirty="0"/>
                  <a:t>全物件的上下文 </a:t>
                </a:r>
                <a:r>
                  <a:rPr lang="en-US" altLang="zh-TW" dirty="0"/>
                  <a:t>+ </a:t>
                </a:r>
                <a:r>
                  <a:rPr lang="zh-TW" altLang="en-US" dirty="0"/>
                  <a:t>遮罩」，模型會生成一致且與整體配合的完整部件視圖。</a:t>
                </a:r>
              </a:p>
              <a:p>
                <a:r>
                  <a:rPr lang="en-US" altLang="zh-TW" b="1" dirty="0"/>
                  <a:t>(3) </a:t>
                </a:r>
                <a:r>
                  <a:rPr lang="zh-TW" altLang="en-US" b="1" dirty="0"/>
                  <a:t>詳細內容（含公式與解釋）</a:t>
                </a:r>
              </a:p>
              <a:p>
                <a:r>
                  <a:rPr lang="zh-TW" altLang="en-US" b="1" dirty="0"/>
                  <a:t>問題陳述</a:t>
                </a:r>
                <a:r>
                  <a:rPr lang="zh-TW" altLang="en-US" dirty="0"/>
                  <a:t>：給定整體多視角影像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</a:t>
                </a:r>
                <a:r>
                  <a:rPr lang="zh-TW" altLang="en-US" dirty="0"/>
                  <a:t>與某部件的遮罩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</a:t>
                </a:r>
                <a:r>
                  <a:rPr lang="zh-TW" altLang="en-US" dirty="0"/>
                  <a:t>，若部件被大量遮擋或完全不可見，單靠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𝐼⊙𝑀</a:t>
                </a:r>
                <a:r>
                  <a:rPr lang="zh-TW" altLang="en-US" dirty="0"/>
                  <a:t>的訊息無法恢復完整外形。</a:t>
                </a:r>
                <a:r>
                  <a:rPr lang="en-US" altLang="zh-TW" dirty="0"/>
                  <a:t>RM</a:t>
                </a:r>
                <a:r>
                  <a:rPr lang="zh-TW" altLang="en-US" dirty="0"/>
                  <a:t>（重建網路）通常是決定性的，無法反映多種可能性。</a:t>
                </a:r>
              </a:p>
              <a:p>
                <a:r>
                  <a:rPr lang="zh-TW" altLang="en-US" b="1" dirty="0"/>
                  <a:t>條件生成式補全</a:t>
                </a:r>
                <a:r>
                  <a:rPr lang="zh-TW" altLang="en-US" dirty="0"/>
                  <a:t>：</a:t>
                </a:r>
                <a:r>
                  <a:rPr lang="en-US" altLang="zh-TW" dirty="0"/>
                  <a:t>fine-tune </a:t>
                </a:r>
                <a:r>
                  <a:rPr lang="zh-TW" altLang="en-US" dirty="0"/>
                  <a:t>擴散模型 </a:t>
                </a:r>
                <a:r>
                  <a:rPr lang="en-US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Φ</a:t>
                </a:r>
                <a:r>
                  <a:rPr lang="zh-TW" altLang="en-US" dirty="0"/>
                  <a:t>去學習條件分佈：</a:t>
                </a:r>
              </a:p>
              <a:p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𝐽∼𝑝(𝐽ⓜ,∣ⓜ,𝐼⊙𝑀</a:t>
                </a:r>
                <a:r>
                  <a:rPr lang="zh-TW" altLang="en-US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 " 𝐼" " 𝑀)</a:t>
                </a:r>
                <a:endParaRPr lang="zh-TW" altLang="en-US" b="0" dirty="0"/>
              </a:p>
              <a:p>
                <a:pPr lvl="1"/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𝐼⊙𝑀</a:t>
                </a:r>
                <a:r>
                  <a:rPr lang="zh-TW" altLang="en-US" dirty="0"/>
                  <a:t>：將非部件區域遮罩（保留部件像素）作為主要觀察</a:t>
                </a:r>
              </a:p>
              <a:p>
                <a:pPr lvl="1"/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</a:t>
                </a:r>
                <a:r>
                  <a:rPr lang="zh-TW" altLang="en-US" dirty="0"/>
                  <a:t>：完整上下文影像（提供其他部件與整體結構資訊）</a:t>
                </a:r>
              </a:p>
              <a:p>
                <a:pPr lvl="1"/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</a:t>
                </a:r>
                <a:r>
                  <a:rPr lang="zh-TW" altLang="en-US" dirty="0"/>
                  <a:t>：遮罩二值圖（告訴模型哪裡需要補全）</a:t>
                </a:r>
              </a:p>
              <a:p>
                <a:pPr lvl="1"/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𝐽</a:t>
                </a:r>
                <a:r>
                  <a:rPr lang="zh-TW" altLang="en-US" dirty="0"/>
                  <a:t>：輸出的完整 </a:t>
                </a:r>
                <a:r>
                  <a:rPr lang="en-US" altLang="zh-TW" dirty="0"/>
                  <a:t>multi-view part image</a:t>
                </a:r>
                <a:r>
                  <a:rPr lang="zh-TW" altLang="en-US" dirty="0"/>
                  <a:t>（</a:t>
                </a:r>
                <a:r>
                  <a:rPr lang="en-US" altLang="zh-TW" dirty="0"/>
                  <a:t>4 </a:t>
                </a:r>
                <a:r>
                  <a:rPr lang="zh-TW" altLang="en-US" dirty="0"/>
                  <a:t>視角的補全結果）</a:t>
                </a:r>
              </a:p>
              <a:p>
                <a:r>
                  <a:rPr lang="zh-TW" altLang="en-US" b="1" dirty="0"/>
                  <a:t>實作細節（論文中的 </a:t>
                </a:r>
                <a:r>
                  <a:rPr lang="en-US" altLang="zh-TW" b="1" dirty="0"/>
                  <a:t>channel </a:t>
                </a:r>
                <a:r>
                  <a:rPr lang="zh-TW" altLang="en-US" b="1" dirty="0"/>
                  <a:t>設計）</a:t>
                </a:r>
                <a:r>
                  <a:rPr lang="zh-TW" altLang="en-US" dirty="0"/>
                  <a:t>：</a:t>
                </a:r>
              </a:p>
              <a:p>
                <a:pPr lvl="1"/>
                <a:r>
                  <a:rPr lang="zh-TW" altLang="en-US" dirty="0"/>
                  <a:t>利用已訓練的 </a:t>
                </a:r>
                <a:r>
                  <a:rPr lang="en-US" altLang="zh-TW" dirty="0"/>
                  <a:t>VAE</a:t>
                </a:r>
                <a:r>
                  <a:rPr lang="zh-TW" altLang="en-US" dirty="0"/>
                  <a:t>，分別對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𝐼⊙𝑀</a:t>
                </a:r>
                <a:r>
                  <a:rPr lang="zh-TW" altLang="en-US" dirty="0"/>
                  <a:t>（</a:t>
                </a:r>
                <a:r>
                  <a:rPr lang="en-US" altLang="zh-TW" dirty="0"/>
                  <a:t>masked</a:t>
                </a:r>
                <a:r>
                  <a:rPr lang="zh-TW" altLang="en-US" dirty="0"/>
                  <a:t>）與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</a:t>
                </a:r>
                <a:r>
                  <a:rPr lang="zh-TW" altLang="en-US" dirty="0"/>
                  <a:t>（</a:t>
                </a:r>
                <a:r>
                  <a:rPr lang="en-US" altLang="zh-TW" dirty="0"/>
                  <a:t>context</a:t>
                </a:r>
                <a:r>
                  <a:rPr lang="zh-TW" altLang="en-US" dirty="0"/>
                  <a:t>）做編碼，每個會得到 </a:t>
                </a:r>
                <a:r>
                  <a:rPr lang="en-US" altLang="zh-TW" dirty="0"/>
                  <a:t>8 </a:t>
                </a:r>
                <a:r>
                  <a:rPr lang="zh-TW" altLang="en-US" dirty="0"/>
                  <a:t>通道 </a:t>
                </a:r>
                <a:r>
                  <a:rPr lang="en-US" altLang="zh-TW" dirty="0"/>
                  <a:t>latent → 2×8 channels</a:t>
                </a:r>
                <a:r>
                  <a:rPr lang="zh-TW" altLang="en-US" dirty="0"/>
                  <a:t>。</a:t>
                </a:r>
              </a:p>
              <a:p>
                <a:pPr lvl="1"/>
                <a:r>
                  <a:rPr lang="zh-TW" altLang="en-US" dirty="0"/>
                  <a:t>與 </a:t>
                </a:r>
                <a:r>
                  <a:rPr lang="en-US" altLang="zh-TW" dirty="0"/>
                  <a:t>8D </a:t>
                </a:r>
                <a:r>
                  <a:rPr lang="zh-TW" altLang="en-US" dirty="0"/>
                  <a:t>的 </a:t>
                </a:r>
                <a:r>
                  <a:rPr lang="en-US" altLang="zh-TW" dirty="0"/>
                  <a:t>noise latent </a:t>
                </a:r>
                <a:r>
                  <a:rPr lang="zh-TW" altLang="en-US" dirty="0"/>
                  <a:t>與 </a:t>
                </a:r>
                <a:r>
                  <a:rPr lang="en-US" altLang="zh-TW" dirty="0"/>
                  <a:t>mask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</a:t>
                </a:r>
                <a:r>
                  <a:rPr lang="zh-TW" altLang="en-US" dirty="0"/>
                  <a:t>（未編碼）一同堆疊成模型輸入（論文實作共 </a:t>
                </a:r>
                <a:r>
                  <a:rPr lang="en-US" altLang="zh-TW" dirty="0"/>
                  <a:t>25 </a:t>
                </a:r>
                <a:r>
                  <a:rPr lang="zh-TW" altLang="en-US" dirty="0"/>
                  <a:t>通道）。</a:t>
                </a:r>
              </a:p>
              <a:p>
                <a:pPr lvl="1"/>
                <a:r>
                  <a:rPr lang="zh-TW" altLang="en-US" dirty="0"/>
                  <a:t>這種設計類似 </a:t>
                </a:r>
                <a:r>
                  <a:rPr lang="en-US" altLang="zh-TW" dirty="0"/>
                  <a:t>inpainting </a:t>
                </a:r>
                <a:r>
                  <a:rPr lang="zh-TW" altLang="en-US" dirty="0"/>
                  <a:t>的 </a:t>
                </a:r>
                <a:r>
                  <a:rPr lang="en-US" altLang="zh-TW" dirty="0"/>
                  <a:t>conditioning</a:t>
                </a:r>
                <a:r>
                  <a:rPr lang="zh-TW" altLang="en-US" dirty="0"/>
                  <a:t>（參考 </a:t>
                </a:r>
                <a:r>
                  <a:rPr lang="en-US" altLang="zh-TW" dirty="0"/>
                  <a:t>Rombach </a:t>
                </a:r>
                <a:r>
                  <a:rPr lang="zh-TW" altLang="en-US" dirty="0"/>
                  <a:t>等人）。</a:t>
                </a:r>
              </a:p>
              <a:p>
                <a:r>
                  <a:rPr lang="zh-TW" altLang="en-US" b="1" dirty="0"/>
                  <a:t>為何要帶上下文？</a:t>
                </a:r>
                <a:endParaRPr lang="zh-TW" altLang="en-US" dirty="0"/>
              </a:p>
              <a:p>
                <a:pPr lvl="1"/>
                <a:r>
                  <a:rPr lang="zh-TW" altLang="en-US" dirty="0"/>
                  <a:t>當部件被遮擋時，全物件影像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</a:t>
                </a:r>
                <a:r>
                  <a:rPr lang="zh-TW" altLang="en-US" dirty="0"/>
                  <a:t>可以提供位置、相對大小、接觸面等關鍵資訊，幫助模型生成與其它部件協調的內部或隱藏結構。</a:t>
                </a:r>
              </a:p>
              <a:p>
                <a:pPr lvl="1"/>
                <a:r>
                  <a:rPr lang="zh-TW" altLang="en-US" dirty="0"/>
                  <a:t>例如：車輪被遮擋但框架顯示車輪位置，模型可根據框架生成合理輪廓與細節。</a:t>
                </a:r>
              </a:p>
              <a:p>
                <a:r>
                  <a:rPr lang="zh-TW" altLang="en-US" b="1" dirty="0"/>
                  <a:t>生成特性</a:t>
                </a:r>
                <a:r>
                  <a:rPr lang="zh-TW" altLang="en-US" dirty="0"/>
                  <a:t>：</a:t>
                </a:r>
              </a:p>
              <a:p>
                <a:pPr lvl="1"/>
                <a:r>
                  <a:rPr lang="zh-TW" altLang="en-US" dirty="0"/>
                  <a:t>此過程具有隨機性（</a:t>
                </a:r>
                <a:r>
                  <a:rPr lang="en-US" altLang="zh-TW" dirty="0"/>
                  <a:t>stochastic</a:t>
                </a:r>
                <a:r>
                  <a:rPr lang="zh-TW" altLang="en-US" dirty="0"/>
                  <a:t>），可以多次取樣得到不同 </a:t>
                </a:r>
                <a:r>
                  <a:rPr lang="en-US" altLang="zh-TW" dirty="0"/>
                  <a:t>plausible completion</a:t>
                </a:r>
                <a:r>
                  <a:rPr lang="zh-TW" altLang="en-US" dirty="0"/>
                  <a:t>（反映不確定性）。</a:t>
                </a:r>
              </a:p>
              <a:p>
                <a:pPr lvl="1"/>
                <a:r>
                  <a:rPr lang="zh-TW" altLang="en-US" dirty="0"/>
                  <a:t>若部件完全不可見，模型可能「</a:t>
                </a:r>
                <a:r>
                  <a:rPr lang="en-US" altLang="zh-TW" dirty="0"/>
                  <a:t>hallucinate</a:t>
                </a:r>
                <a:r>
                  <a:rPr lang="zh-TW" altLang="en-US" dirty="0"/>
                  <a:t>」（合理地猜測內部結構），這是設計允許的行為，但也可能造成與真實不符的結果（論文在 </a:t>
                </a:r>
                <a:r>
                  <a:rPr lang="en-US" altLang="zh-TW" dirty="0"/>
                  <a:t>Limitations </a:t>
                </a:r>
                <a:r>
                  <a:rPr lang="zh-TW" altLang="en-US" dirty="0"/>
                  <a:t>討論）。</a:t>
                </a: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078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從多視圖部件影像</a:t>
                </a:r>
                <a:endParaRPr lang="ar-AE" altLang="zh-TW" dirty="0"/>
              </a:p>
              <a:p>
                <a:r>
                  <a:rPr lang="zh-TW" altLang="en-US" dirty="0"/>
                  <a:t>重建出每個部件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lang="zh-TW" altLang="en-US" dirty="0"/>
                  <a:t>的 </a:t>
                </a:r>
                <a:r>
                  <a:rPr lang="zh-TW" altLang="en-US" b="1" dirty="0"/>
                  <a:t>三維幾何結構</a:t>
                </a:r>
                <a:r>
                  <a:rPr lang="zh-TW" altLang="en-US" dirty="0"/>
                  <a:t>。</a:t>
                </a:r>
              </a:p>
              <a:p>
                <a:br>
                  <a:rPr lang="en-US" altLang="zh-TW" dirty="0"/>
                </a:br>
                <a:r>
                  <a:rPr lang="en-US" altLang="zh-TW" dirty="0"/>
                  <a:t>======================</a:t>
                </a:r>
                <a:br>
                  <a:rPr lang="en-US" altLang="zh-TW" dirty="0"/>
                </a:br>
                <a:r>
                  <a:rPr lang="zh-TW" altLang="en-US" dirty="0"/>
                  <a:t>當我們對某部件得到了補全後的多視圖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𝐽</m:t>
                        </m:r>
                      </m:e>
                    </m:acc>
                  </m:oMath>
                </a14:m>
                <a:r>
                  <a:rPr lang="zh-TW" altLang="en-US" dirty="0"/>
                  <a:t>，接下來就是把這些視圖轉換為部件的 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模型。</a:t>
                </a:r>
              </a:p>
              <a:p>
                <a:r>
                  <a:rPr lang="zh-TW" altLang="en-US" dirty="0"/>
                  <a:t>這部份相對簡單，作者直接套用原本的重建模型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Ψ</m:t>
                    </m:r>
                  </m:oMath>
                </a14:m>
                <a:r>
                  <a:rPr lang="zh-TW" altLang="en-US" dirty="0"/>
                  <a:t>，將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𝐽</m:t>
                        </m:r>
                      </m:e>
                    </m:acc>
                  </m:oMath>
                </a14:m>
                <a:r>
                  <a:rPr lang="zh-TW" altLang="en-US" dirty="0"/>
                  <a:t>作為輸入輸出 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部件幾何與外觀估計：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12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zh-TW" altLang="en-US" sz="1200" b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𝐒</m:t>
                          </m:r>
                        </m:e>
                      </m:acc>
                      <m:r>
                        <a:rPr lang="en-US" altLang="zh-TW" sz="12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2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Ψ</m:t>
                      </m:r>
                      <m:d>
                        <m:dPr>
                          <m:ctrlPr>
                            <a:rPr lang="zh-TW" altLang="en-US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zh-TW" altLang="en-US" sz="1200" b="0" i="1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lang="zh-TW" altLang="en-US" sz="1200" b="0" i="1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m:t>𝐽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b="0" dirty="0"/>
              </a:p>
              <a:p>
                <a:r>
                  <a:rPr lang="zh-TW" altLang="en-US" dirty="0"/>
                  <a:t>他們在實驗中發現，不需要對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Ψ</m:t>
                    </m:r>
                  </m:oMath>
                </a14:m>
                <a:r>
                  <a:rPr lang="zh-TW" altLang="en-US" dirty="0"/>
                  <a:t>做特殊的調整就能直接重建部件（即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Ψ</m:t>
                    </m:r>
                  </m:oMath>
                </a14:m>
                <a:r>
                  <a:rPr lang="zh-TW" altLang="en-US" dirty="0"/>
                  <a:t>原本在完整物體上訓練的能力足夠泛化至部件視圖）。</a:t>
                </a:r>
                <a:endParaRPr lang="en-US" altLang="zh-TW" dirty="0"/>
              </a:p>
              <a:p>
                <a:r>
                  <a:rPr lang="zh-TW" altLang="en-US" dirty="0"/>
                  <a:t>最後，將所有部件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sz="1200" b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zh-TW" altLang="en-US" sz="12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zh-TW" altLang="en-US" sz="1200" b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𝐒</m:t>
                            </m:r>
                          </m:e>
                        </m:acc>
                      </m:e>
                      <m:sup>
                        <m:r>
                          <a:rPr lang="en-US" altLang="zh-TW" sz="1200" b="0" i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1</m:t>
                        </m:r>
                      </m:sup>
                    </m:sSup>
                    <m:r>
                      <a:rPr lang="en-US" altLang="zh-TW" sz="12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,…,</m:t>
                    </m:r>
                    <m:sSup>
                      <m:sSupPr>
                        <m:ctrlPr>
                          <a:rPr lang="zh-TW" altLang="en-US" sz="1200" b="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zh-TW" altLang="en-US" sz="1200" b="0" i="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zh-TW" altLang="en-US" sz="1200" b="1" i="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m:t>𝐒</m:t>
                            </m:r>
                          </m:e>
                        </m:acc>
                      </m:e>
                      <m:sup>
                        <m:r>
                          <a:rPr lang="zh-TW" altLang="en-US" sz="1200" b="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zh-TW" altLang="en-US" dirty="0"/>
                  <a:t>根據它們在空間中的位置組合起來，就形成最終生成或重建的具有部件結構的 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物體。</a:t>
                </a:r>
                <a:endParaRPr lang="en-US" altLang="zh-TW" dirty="0"/>
              </a:p>
              <a:p>
                <a:r>
                  <a:rPr lang="en-US" altLang="zh-TW" dirty="0"/>
                  <a:t>=======================</a:t>
                </a:r>
              </a:p>
              <a:p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從多視圖部件影像</a:t>
                </a:r>
                <a:endParaRPr lang="ar-AE" altLang="zh-TW" dirty="0"/>
              </a:p>
              <a:p>
                <a:r>
                  <a:rPr lang="zh-TW" altLang="en-US" dirty="0"/>
                  <a:t>重建出每個部件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𝑘</a:t>
                </a:r>
                <a:r>
                  <a:rPr lang="zh-TW" altLang="en-US" dirty="0"/>
                  <a:t>的 </a:t>
                </a:r>
                <a:r>
                  <a:rPr lang="zh-TW" altLang="en-US" b="1" dirty="0"/>
                  <a:t>三維幾何結構</a:t>
                </a:r>
                <a:r>
                  <a:rPr lang="zh-TW" altLang="en-US" dirty="0"/>
                  <a:t>。</a:t>
                </a:r>
              </a:p>
              <a:p>
                <a:br>
                  <a:rPr lang="en-US" altLang="zh-TW" dirty="0"/>
                </a:br>
                <a:r>
                  <a:rPr lang="en-US" altLang="zh-TW" dirty="0"/>
                  <a:t>======================</a:t>
                </a:r>
                <a:br>
                  <a:rPr lang="en-US" altLang="zh-TW" dirty="0"/>
                </a:br>
                <a:r>
                  <a:rPr lang="zh-TW" altLang="en-US" dirty="0"/>
                  <a:t>當我們對某部件得到了補全後的多視圖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𝐽 ̂</a:t>
                </a:r>
                <a:r>
                  <a:rPr lang="zh-TW" altLang="en-US" dirty="0"/>
                  <a:t>，接下來就是把這些視圖轉換為部件的 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模型。</a:t>
                </a:r>
              </a:p>
              <a:p>
                <a:r>
                  <a:rPr lang="zh-TW" altLang="en-US" dirty="0"/>
                  <a:t>這部份相對簡單，作者直接套用原本的重建模型 </a:t>
                </a:r>
                <a:r>
                  <a:rPr lang="en-US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Ψ</a:t>
                </a:r>
                <a:r>
                  <a:rPr lang="zh-TW" altLang="en-US" dirty="0"/>
                  <a:t>，將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𝐽 ̂</a:t>
                </a:r>
                <a:r>
                  <a:rPr lang="zh-TW" altLang="en-US" dirty="0"/>
                  <a:t>作為輸入輸出 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部件幾何與外觀估計：</a:t>
                </a:r>
              </a:p>
              <a:p>
                <a:pPr/>
                <a:r>
                  <a:rPr lang="zh-TW" altLang="en-US" sz="12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𝐒 ̂</a:t>
                </a:r>
                <a:r>
                  <a:rPr lang="en-US" altLang="zh-TW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=Ψ</a:t>
                </a:r>
                <a:r>
                  <a:rPr lang="zh-TW" altLang="en-US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(𝐽 ̂ )</a:t>
                </a:r>
                <a:endParaRPr lang="zh-TW" altLang="en-US" b="0" dirty="0"/>
              </a:p>
              <a:p>
                <a:r>
                  <a:rPr lang="zh-TW" altLang="en-US" dirty="0"/>
                  <a:t>他們在實驗中發現，不需要對 </a:t>
                </a:r>
                <a:r>
                  <a:rPr lang="en-US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Ψ</a:t>
                </a:r>
                <a:r>
                  <a:rPr lang="zh-TW" altLang="en-US" dirty="0"/>
                  <a:t>做特殊的調整就能直接重建部件（即 </a:t>
                </a:r>
                <a:r>
                  <a:rPr lang="en-US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Ψ</a:t>
                </a:r>
                <a:r>
                  <a:rPr lang="zh-TW" altLang="en-US" dirty="0"/>
                  <a:t>原本在完整物體上訓練的能力足夠泛化至部件視圖）。</a:t>
                </a:r>
                <a:endParaRPr lang="en-US" altLang="zh-TW" dirty="0"/>
              </a:p>
              <a:p>
                <a:r>
                  <a:rPr lang="zh-TW" altLang="en-US" dirty="0"/>
                  <a:t>最後，將所有部件 </a:t>
                </a:r>
                <a:r>
                  <a:rPr lang="zh-TW" altLang="en-US" sz="12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𝐒 ̂^</a:t>
                </a:r>
                <a:r>
                  <a:rPr lang="en-US" altLang="zh-TW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1,…,</a:t>
                </a:r>
                <a:r>
                  <a:rPr lang="zh-TW" altLang="en-US" sz="12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𝐒</a:t>
                </a:r>
                <a:r>
                  <a:rPr lang="zh-TW" altLang="en-US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 ̂^𝑆</a:t>
                </a:r>
                <a:r>
                  <a:rPr lang="zh-TW" altLang="en-US" dirty="0"/>
                  <a:t>根據它們在空間中的位置組合起來，就形成最終生成或重建的具有部件結構的 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物體。</a:t>
                </a:r>
                <a:endParaRPr lang="en-US" altLang="zh-TW" dirty="0"/>
              </a:p>
              <a:p>
                <a:r>
                  <a:rPr lang="en-US" altLang="zh-TW" dirty="0"/>
                  <a:t>=======================</a:t>
                </a:r>
              </a:p>
              <a:p>
                <a:endParaRPr lang="zh-TW" altLang="en-US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031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使用商業授權的 </a:t>
            </a:r>
            <a:r>
              <a:rPr lang="en-US" altLang="zh-TW" dirty="0"/>
              <a:t>140k </a:t>
            </a:r>
            <a:r>
              <a:rPr lang="zh-TW" altLang="en-US" dirty="0"/>
              <a:t>藝術家創建資產，渲染成 </a:t>
            </a:r>
            <a:r>
              <a:rPr lang="en-US" altLang="zh-TW" dirty="0"/>
              <a:t>2×2 </a:t>
            </a:r>
            <a:r>
              <a:rPr lang="zh-TW" altLang="en-US" dirty="0"/>
              <a:t>多視角圖；為了語義化分割，過濾過於細碎或過多部件的樣本，得到訓練集約 </a:t>
            </a:r>
            <a:r>
              <a:rPr lang="en-US" altLang="zh-TW" dirty="0"/>
              <a:t>45k </a:t>
            </a:r>
            <a:r>
              <a:rPr lang="zh-TW" altLang="en-US" dirty="0"/>
              <a:t>個物件（</a:t>
            </a:r>
            <a:r>
              <a:rPr lang="en-US" altLang="zh-TW" dirty="0"/>
              <a:t>210k </a:t>
            </a:r>
            <a:r>
              <a:rPr lang="zh-TW" altLang="en-US" dirty="0"/>
              <a:t>部件）。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158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b="1" dirty="0"/>
                  <a:t>實驗設定</a:t>
                </a:r>
                <a:r>
                  <a:rPr lang="zh-TW" altLang="en-US" dirty="0"/>
                  <a:t>：分兩種情境</a:t>
                </a:r>
              </a:p>
              <a:p>
                <a:r>
                  <a:rPr lang="en-US" altLang="zh-TW" b="1" dirty="0"/>
                  <a:t>Automatic segmentation</a:t>
                </a:r>
                <a:r>
                  <a:rPr lang="zh-TW" altLang="en-US" b="1" dirty="0"/>
                  <a:t>（自動分割）</a:t>
                </a:r>
                <a:r>
                  <a:rPr lang="zh-TW" altLang="en-US" dirty="0"/>
                  <a:t>：輸入是多視角影像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</m:oMath>
                </a14:m>
                <a:r>
                  <a:rPr lang="zh-TW" altLang="en-US" dirty="0"/>
                  <a:t>，方法需要輸出該物件的所有零件遮罩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lang="en-US" altLang="zh-TW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lang="en-US" altLang="zh-TW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TW" altLang="en-US" dirty="0"/>
                  <a:t>。</a:t>
                </a:r>
              </a:p>
              <a:p>
                <a:r>
                  <a:rPr lang="en-US" altLang="zh-TW" b="1" dirty="0"/>
                  <a:t>Seeded segmentation</a:t>
                </a:r>
                <a:r>
                  <a:rPr lang="zh-TW" altLang="en-US" b="1" dirty="0"/>
                  <a:t>（帶種子分割）</a:t>
                </a:r>
                <a:r>
                  <a:rPr lang="zh-TW" altLang="en-US" dirty="0"/>
                  <a:t>：假設使用者額外提供一個點，指定要分割哪個部分，演算法就針對這個點產生對應的遮罩。</a:t>
                </a:r>
              </a:p>
              <a:p>
                <a:r>
                  <a:rPr lang="zh-TW" altLang="en-US" b="1" dirty="0"/>
                  <a:t>流程</a:t>
                </a:r>
                <a:r>
                  <a:rPr lang="zh-TW" altLang="en-US" dirty="0"/>
                  <a:t>：</a:t>
                </a:r>
              </a:p>
              <a:p>
                <a:r>
                  <a:rPr lang="zh-TW" altLang="en-US" dirty="0"/>
                  <a:t>分割演算法被視為一個黑盒子：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zh-TW" altLang="en-US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</m:acc>
                      <m:r>
                        <a:rPr lang="en-US" altLang="zh-TW" sz="120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zh-TW" altLang="en-US" sz="12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d>
                        <m:dPr>
                          <m:ctrlPr>
                            <a:rPr lang="zh-TW" altLang="en-US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zh-TW" altLang="en-US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endParaRPr lang="zh-TW" altLang="en-US" dirty="0"/>
              </a:p>
              <a:p>
                <a:r>
                  <a:rPr lang="zh-TW" altLang="en-US" dirty="0"/>
                  <a:t>其中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lang="zh-TW" altLang="en-US" dirty="0"/>
                  <a:t>是分割模型，輸入多視角影像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</m:oMath>
                </a14:m>
                <a:r>
                  <a:rPr lang="zh-TW" altLang="en-US" dirty="0"/>
                  <a:t>，輸出一組候選的分割結果（可能部分重疊）。</a:t>
                </a:r>
              </a:p>
              <a:p>
                <a:r>
                  <a:rPr lang="zh-TW" altLang="en-US" dirty="0"/>
                  <a:t>系統會根據分數排序候選區域並去除重疊。最後這些候選區域會和</a:t>
                </a:r>
                <a:r>
                  <a:rPr lang="zh-TW" altLang="en-US" b="1" dirty="0"/>
                  <a:t>真實標註的分割遮罩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dirty="0"/>
                  <a:t>做比對。</a:t>
                </a:r>
              </a:p>
              <a:p>
                <a:r>
                  <a:rPr lang="zh-TW" altLang="en-US" b="1" dirty="0"/>
                  <a:t>評估方式</a:t>
                </a:r>
                <a:r>
                  <a:rPr lang="zh-TW" altLang="en-US" dirty="0"/>
                  <a:t>：</a:t>
                </a:r>
                <a:br>
                  <a:rPr lang="zh-TW" altLang="en-US" dirty="0"/>
                </a:br>
                <a:r>
                  <a:rPr lang="zh-TW" altLang="en-US" dirty="0"/>
                  <a:t>使用 </a:t>
                </a:r>
                <a:r>
                  <a:rPr lang="en-US" altLang="zh-TW" b="1" dirty="0" err="1"/>
                  <a:t>mAP</a:t>
                </a:r>
                <a:r>
                  <a:rPr lang="zh-TW" altLang="en-US" b="1" dirty="0"/>
                  <a:t>（</a:t>
                </a:r>
                <a:r>
                  <a:rPr lang="en-US" altLang="zh-TW" b="1" dirty="0"/>
                  <a:t>mean Average Precision</a:t>
                </a:r>
                <a:r>
                  <a:rPr lang="zh-TW" altLang="en-US" b="1" dirty="0"/>
                  <a:t>）</a:t>
                </a:r>
                <a:r>
                  <a:rPr lang="zh-TW" altLang="en-US" dirty="0"/>
                  <a:t>，在不同 </a:t>
                </a:r>
                <a:r>
                  <a:rPr lang="en-US" altLang="zh-TW" dirty="0" err="1"/>
                  <a:t>IoU</a:t>
                </a:r>
                <a:r>
                  <a:rPr lang="en-US" altLang="zh-TW" dirty="0"/>
                  <a:t> </a:t>
                </a:r>
                <a:r>
                  <a:rPr lang="zh-TW" altLang="en-US" dirty="0"/>
                  <a:t>門檻（例如 </a:t>
                </a:r>
                <a:r>
                  <a:rPr lang="en-US" altLang="zh-TW" dirty="0"/>
                  <a:t>0.5</a:t>
                </a:r>
                <a:r>
                  <a:rPr lang="zh-TW" altLang="en-US" dirty="0"/>
                  <a:t>、</a:t>
                </a:r>
                <a:r>
                  <a:rPr lang="en-US" altLang="zh-TW" dirty="0"/>
                  <a:t>0.75</a:t>
                </a:r>
                <a:r>
                  <a:rPr lang="zh-TW" altLang="en-US" dirty="0"/>
                  <a:t>）下計算。</a:t>
                </a:r>
                <a:br>
                  <a:rPr lang="zh-TW" altLang="en-US" dirty="0"/>
                </a:br>
                <a:r>
                  <a:rPr lang="zh-TW" altLang="en-US" dirty="0"/>
                  <a:t>由於分割任務本身具有歧義（不同藝術家可能有不同切分方式），所以演算法產生的分割結果不一定能完全對應真實標註。</a:t>
                </a:r>
              </a:p>
              <a:p>
                <a:r>
                  <a:rPr lang="zh-TW" altLang="en-US" b="1" dirty="0"/>
                  <a:t>結果</a:t>
                </a:r>
                <a:r>
                  <a:rPr lang="zh-TW" altLang="en-US" dirty="0"/>
                  <a:t>：</a:t>
                </a:r>
                <a:br>
                  <a:rPr lang="zh-TW" altLang="en-US" dirty="0"/>
                </a:br>
                <a:r>
                  <a:rPr lang="zh-TW" altLang="en-US" dirty="0"/>
                  <a:t>表 </a:t>
                </a:r>
                <a:r>
                  <a:rPr lang="en-US" altLang="zh-TW" dirty="0"/>
                  <a:t>1 </a:t>
                </a:r>
                <a:r>
                  <a:rPr lang="zh-TW" altLang="en-US" dirty="0"/>
                  <a:t>顯示了 </a:t>
                </a:r>
                <a:r>
                  <a:rPr lang="en-US" altLang="zh-TW" dirty="0" err="1"/>
                  <a:t>PartGen</a:t>
                </a:r>
                <a:r>
                  <a:rPr lang="en-US" altLang="zh-TW" dirty="0"/>
                  <a:t> </a:t>
                </a:r>
                <a:r>
                  <a:rPr lang="zh-TW" altLang="en-US" dirty="0"/>
                  <a:t>的分割效果明顯優於基準方法（如 </a:t>
                </a:r>
                <a:r>
                  <a:rPr lang="en-US" altLang="zh-TW" dirty="0"/>
                  <a:t>SAM2</a:t>
                </a:r>
                <a:r>
                  <a:rPr lang="zh-TW" altLang="en-US" dirty="0"/>
                  <a:t>、</a:t>
                </a:r>
                <a:r>
                  <a:rPr lang="en-US" altLang="zh-TW" dirty="0"/>
                  <a:t>Part123</a:t>
                </a:r>
                <a:r>
                  <a:rPr lang="zh-TW" altLang="en-US" dirty="0"/>
                  <a:t>），特別是在 </a:t>
                </a:r>
                <a:r>
                  <a:rPr lang="en-US" altLang="zh-TW" dirty="0"/>
                  <a:t>multi-view </a:t>
                </a:r>
                <a:r>
                  <a:rPr lang="zh-TW" altLang="en-US" dirty="0"/>
                  <a:t>設定下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b="1" dirty="0"/>
                  <a:t>實驗設定</a:t>
                </a:r>
                <a:r>
                  <a:rPr lang="zh-TW" altLang="en-US" dirty="0"/>
                  <a:t>：分兩種情境</a:t>
                </a:r>
              </a:p>
              <a:p>
                <a:r>
                  <a:rPr lang="en-US" altLang="zh-TW" b="1" dirty="0"/>
                  <a:t>Automatic segmentation</a:t>
                </a:r>
                <a:r>
                  <a:rPr lang="zh-TW" altLang="en-US" b="1" dirty="0"/>
                  <a:t>（自動分割）</a:t>
                </a:r>
                <a:r>
                  <a:rPr lang="zh-TW" altLang="en-US" dirty="0"/>
                  <a:t>：輸入是多視角影像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</a:t>
                </a:r>
                <a:r>
                  <a:rPr lang="zh-TW" altLang="en-US" dirty="0"/>
                  <a:t>，方法需要輸出該物件的所有零件遮罩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𝑀_</a:t>
                </a:r>
                <a:r>
                  <a:rPr lang="en-US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1,…,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𝑀_𝑆</a:t>
                </a:r>
                <a:r>
                  <a:rPr lang="zh-TW" altLang="en-US" dirty="0"/>
                  <a:t>。</a:t>
                </a:r>
              </a:p>
              <a:p>
                <a:r>
                  <a:rPr lang="en-US" altLang="zh-TW" b="1" dirty="0"/>
                  <a:t>Seeded segmentation</a:t>
                </a:r>
                <a:r>
                  <a:rPr lang="zh-TW" altLang="en-US" b="1" dirty="0"/>
                  <a:t>（帶種子分割）</a:t>
                </a:r>
                <a:r>
                  <a:rPr lang="zh-TW" altLang="en-US" dirty="0"/>
                  <a:t>：假設使用者額外提供一個點，指定要分割哪個部分，演算法就針對這個點產生對應的遮罩。</a:t>
                </a:r>
              </a:p>
              <a:p>
                <a:r>
                  <a:rPr lang="zh-TW" altLang="en-US" b="1" dirty="0"/>
                  <a:t>流程</a:t>
                </a:r>
                <a:r>
                  <a:rPr lang="zh-TW" altLang="en-US" dirty="0"/>
                  <a:t>：</a:t>
                </a:r>
              </a:p>
              <a:p>
                <a:r>
                  <a:rPr lang="zh-TW" altLang="en-US" dirty="0"/>
                  <a:t>分割演算法被視為一個黑盒子：</a:t>
                </a:r>
              </a:p>
              <a:p>
                <a:pPr/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 ̂</a:t>
                </a:r>
                <a:r>
                  <a:rPr lang="en-US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=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𝐴(𝐼)</a:t>
                </a:r>
                <a:endParaRPr lang="en-US" altLang="zh-TW" dirty="0"/>
              </a:p>
              <a:p>
                <a:pPr/>
                <a:endParaRPr lang="zh-TW" altLang="en-US" dirty="0"/>
              </a:p>
              <a:p>
                <a:r>
                  <a:rPr lang="zh-TW" altLang="en-US" dirty="0"/>
                  <a:t>其中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𝐴</a:t>
                </a:r>
                <a:r>
                  <a:rPr lang="zh-TW" altLang="en-US" dirty="0"/>
                  <a:t>是分割模型，輸入多視角影像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</a:t>
                </a:r>
                <a:r>
                  <a:rPr lang="zh-TW" altLang="en-US" dirty="0"/>
                  <a:t>，輸出一組候選的分割結果（可能部分重疊）。</a:t>
                </a:r>
              </a:p>
              <a:p>
                <a:r>
                  <a:rPr lang="zh-TW" altLang="en-US" dirty="0"/>
                  <a:t>系統會根據分數排序候選區域並去除重疊。最後這些候選區域會和</a:t>
                </a:r>
                <a:r>
                  <a:rPr lang="zh-TW" altLang="en-US" b="1" dirty="0"/>
                  <a:t>真實標註的分割遮罩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𝑀_𝑘</a:t>
                </a:r>
                <a:r>
                  <a:rPr lang="zh-TW" altLang="en-US" dirty="0"/>
                  <a:t>做比對。</a:t>
                </a:r>
              </a:p>
              <a:p>
                <a:r>
                  <a:rPr lang="zh-TW" altLang="en-US" b="1" dirty="0"/>
                  <a:t>評估方式</a:t>
                </a:r>
                <a:r>
                  <a:rPr lang="zh-TW" altLang="en-US" dirty="0"/>
                  <a:t>：</a:t>
                </a:r>
                <a:br>
                  <a:rPr lang="zh-TW" altLang="en-US" dirty="0"/>
                </a:br>
                <a:r>
                  <a:rPr lang="zh-TW" altLang="en-US" dirty="0"/>
                  <a:t>使用 </a:t>
                </a:r>
                <a:r>
                  <a:rPr lang="en-US" altLang="zh-TW" b="1" dirty="0" err="1"/>
                  <a:t>mAP</a:t>
                </a:r>
                <a:r>
                  <a:rPr lang="zh-TW" altLang="en-US" b="1" dirty="0"/>
                  <a:t>（</a:t>
                </a:r>
                <a:r>
                  <a:rPr lang="en-US" altLang="zh-TW" b="1" dirty="0"/>
                  <a:t>mean Average Precision</a:t>
                </a:r>
                <a:r>
                  <a:rPr lang="zh-TW" altLang="en-US" b="1" dirty="0"/>
                  <a:t>）</a:t>
                </a:r>
                <a:r>
                  <a:rPr lang="zh-TW" altLang="en-US" dirty="0"/>
                  <a:t>，在不同 </a:t>
                </a:r>
                <a:r>
                  <a:rPr lang="en-US" altLang="zh-TW" dirty="0" err="1"/>
                  <a:t>IoU</a:t>
                </a:r>
                <a:r>
                  <a:rPr lang="en-US" altLang="zh-TW" dirty="0"/>
                  <a:t> </a:t>
                </a:r>
                <a:r>
                  <a:rPr lang="zh-TW" altLang="en-US" dirty="0"/>
                  <a:t>門檻（例如 </a:t>
                </a:r>
                <a:r>
                  <a:rPr lang="en-US" altLang="zh-TW" dirty="0"/>
                  <a:t>0.5</a:t>
                </a:r>
                <a:r>
                  <a:rPr lang="zh-TW" altLang="en-US" dirty="0"/>
                  <a:t>、</a:t>
                </a:r>
                <a:r>
                  <a:rPr lang="en-US" altLang="zh-TW" dirty="0"/>
                  <a:t>0.75</a:t>
                </a:r>
                <a:r>
                  <a:rPr lang="zh-TW" altLang="en-US" dirty="0"/>
                  <a:t>）下計算。</a:t>
                </a:r>
                <a:br>
                  <a:rPr lang="zh-TW" altLang="en-US" dirty="0"/>
                </a:br>
                <a:r>
                  <a:rPr lang="zh-TW" altLang="en-US" dirty="0"/>
                  <a:t>由於分割任務本身具有歧義（不同藝術家可能有不同切分方式），所以演算法產生的分割結果不一定能完全對應真實標註。</a:t>
                </a:r>
              </a:p>
              <a:p>
                <a:r>
                  <a:rPr lang="zh-TW" altLang="en-US" b="1" dirty="0"/>
                  <a:t>結果</a:t>
                </a:r>
                <a:r>
                  <a:rPr lang="zh-TW" altLang="en-US" dirty="0"/>
                  <a:t>：</a:t>
                </a:r>
                <a:br>
                  <a:rPr lang="zh-TW" altLang="en-US" dirty="0"/>
                </a:br>
                <a:r>
                  <a:rPr lang="zh-TW" altLang="en-US" dirty="0"/>
                  <a:t>表 </a:t>
                </a:r>
                <a:r>
                  <a:rPr lang="en-US" altLang="zh-TW" dirty="0"/>
                  <a:t>1 </a:t>
                </a:r>
                <a:r>
                  <a:rPr lang="zh-TW" altLang="en-US" dirty="0"/>
                  <a:t>顯示了 </a:t>
                </a:r>
                <a:r>
                  <a:rPr lang="en-US" altLang="zh-TW" dirty="0" err="1"/>
                  <a:t>PartGen</a:t>
                </a:r>
                <a:r>
                  <a:rPr lang="en-US" altLang="zh-TW" dirty="0"/>
                  <a:t> </a:t>
                </a:r>
                <a:r>
                  <a:rPr lang="zh-TW" altLang="en-US" dirty="0"/>
                  <a:t>的分割效果明顯優於基準方法（如 </a:t>
                </a:r>
                <a:r>
                  <a:rPr lang="en-US" altLang="zh-TW" dirty="0"/>
                  <a:t>SAM2</a:t>
                </a:r>
                <a:r>
                  <a:rPr lang="zh-TW" altLang="en-US" dirty="0"/>
                  <a:t>、</a:t>
                </a:r>
                <a:r>
                  <a:rPr lang="en-US" altLang="zh-TW" dirty="0"/>
                  <a:t>Part123</a:t>
                </a:r>
                <a:r>
                  <a:rPr lang="zh-TW" altLang="en-US" dirty="0"/>
                  <a:t>），特別是在 </a:t>
                </a:r>
                <a:r>
                  <a:rPr lang="en-US" altLang="zh-TW" dirty="0"/>
                  <a:t>multi-view </a:t>
                </a:r>
                <a:r>
                  <a:rPr lang="zh-TW" altLang="en-US" dirty="0"/>
                  <a:t>設定下</a:t>
                </a: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447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零件補全的定性結果。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藍色邊框的圖像是輸入。我們的演算法在不同的運行過程中產生了各種合理的輸出。即使給定的是空零件，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PartGen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也會嘗試產生物體內部的結構，例如沙子或內輪。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920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零件完成結果。</a:t>
                </a:r>
                <a:br>
                  <a:rPr lang="en-US" altLang="zh-TW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zh-TW" altLang="en-US" b="1" dirty="0"/>
                  <a:t>資料設定</a:t>
                </a:r>
                <a:r>
                  <a:rPr lang="zh-TW" altLang="en-US" dirty="0"/>
                  <a:t>：</a:t>
                </a:r>
                <a:br>
                  <a:rPr lang="zh-TW" altLang="en-US" dirty="0"/>
                </a:br>
                <a:r>
                  <a:rPr lang="zh-TW" altLang="en-US" dirty="0"/>
                  <a:t>測試資料由四元組 </a:t>
                </a:r>
                <a14:m>
                  <m:oMath xmlns:m="http://schemas.openxmlformats.org/officeDocument/2006/math">
                    <m:d>
                      <m:dPr>
                        <m:sepChr m:val=","/>
                        <m:ctrlP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e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e>
                      <m:e>
                        <m:sSub>
                          <m:sSubPr>
                            <m:ctrlPr>
                              <a:rPr lang="zh-TW" altLang="en-US" sz="12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zh-TW" altLang="en-US" sz="12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</m:e>
                          <m:sub>
                            <m:r>
                              <a:rPr lang="zh-TW" altLang="en-US" sz="12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TW" altLang="en-US" sz="12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zh-TW" altLang="en-US" sz="12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𝐽</m:t>
                            </m:r>
                          </m:e>
                          <m:sub>
                            <m:r>
                              <a:rPr lang="zh-TW" altLang="en-US" sz="12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組成：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</m:oMath>
                </a14:m>
                <a:r>
                  <a:rPr lang="zh-TW" altLang="en-US" dirty="0"/>
                  <a:t>：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零件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</m:oMath>
                </a14:m>
                <a:r>
                  <a:rPr lang="zh-TW" altLang="en-US" dirty="0"/>
                  <a:t>：完整的多視角影像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dirty="0"/>
                  <a:t>：該零件的遮罩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𝐽</m:t>
                        </m:r>
                      </m:e>
                      <m:sub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dirty="0"/>
                  <a:t>：零件的多視角影像（</a:t>
                </a:r>
                <a:r>
                  <a:rPr lang="en-US" altLang="zh-TW" dirty="0"/>
                  <a:t>Ground Truth</a:t>
                </a:r>
                <a:r>
                  <a:rPr lang="zh-TW" altLang="en-US" dirty="0"/>
                  <a:t>）</a:t>
                </a:r>
              </a:p>
              <a:p>
                <a:r>
                  <a:rPr lang="zh-TW" altLang="en-US" dirty="0"/>
                  <a:t>每個模型會隨機挑選一個零件進行測試。</a:t>
                </a:r>
              </a:p>
              <a:p>
                <a:r>
                  <a:rPr lang="zh-TW" altLang="en-US" b="1" dirty="0"/>
                  <a:t>評估協定</a:t>
                </a:r>
                <a:r>
                  <a:rPr lang="zh-TW" altLang="en-US" dirty="0"/>
                  <a:t>：</a:t>
                </a:r>
                <a:br>
                  <a:rPr lang="zh-TW" altLang="en-US" dirty="0"/>
                </a:br>
                <a:r>
                  <a:rPr lang="zh-TW" altLang="en-US" dirty="0"/>
                  <a:t>將補全演算法視為一個黑盒子：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zh-TW" altLang="en-US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𝐽</m:t>
                          </m:r>
                        </m:e>
                      </m:acc>
                      <m:r>
                        <a:rPr lang="en-US" altLang="zh-TW" sz="120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zh-TW" altLang="en-US" sz="12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d>
                        <m:dPr>
                          <m:sepChr m:val=","/>
                          <m:ctrlPr>
                            <a:rPr lang="zh-TW" altLang="en-US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zh-TW" altLang="en-US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e>
                          <m:r>
                            <a:rPr lang="zh-TW" altLang="en-US" sz="1200" i="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⊙</m:t>
                          </m:r>
                          <m:r>
                            <a:rPr lang="zh-TW" altLang="en-US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𝑀𝐼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  <a:p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  <m:r>
                      <a:rPr lang="zh-TW" altLang="en-US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⊙</m:t>
                    </m:r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lang="zh-TW" altLang="en-US" dirty="0"/>
                  <a:t>：遮罩後的影像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</m:oMath>
                </a14:m>
                <a:r>
                  <a:rPr lang="zh-TW" altLang="en-US" dirty="0"/>
                  <a:t>：原始完整影像（提供上下文）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zh-TW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𝐽</m:t>
                        </m:r>
                      </m:e>
                    </m:acc>
                  </m:oMath>
                </a14:m>
                <a:r>
                  <a:rPr lang="zh-TW" altLang="en-US" dirty="0"/>
                  <a:t>：模型預測的補全結果</a:t>
                </a:r>
              </a:p>
              <a:p>
                <a:r>
                  <a:rPr lang="zh-TW" altLang="en-US" dirty="0"/>
                  <a:t>這樣做的原因是：零件可能嚴重被其他部分遮擋，甚至完全不可見，所以需要用上下文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</m:oMath>
                </a14:m>
                <a:r>
                  <a:rPr lang="zh-TW" altLang="en-US" dirty="0"/>
                  <a:t>來推測。</a:t>
                </a:r>
              </a:p>
              <a:p>
                <a:r>
                  <a:rPr lang="zh-TW" altLang="en-US" b="1" dirty="0"/>
                  <a:t>評估指標</a:t>
                </a:r>
                <a:r>
                  <a:rPr lang="zh-TW" altLang="en-US" dirty="0"/>
                  <a:t>：</a:t>
                </a:r>
              </a:p>
              <a:p>
                <a:r>
                  <a:rPr lang="en-US" altLang="zh-TW" b="1" dirty="0"/>
                  <a:t>PSNR</a:t>
                </a:r>
                <a:r>
                  <a:rPr lang="zh-TW" altLang="en-US" b="1" dirty="0"/>
                  <a:t>（峰值信噪比）</a:t>
                </a:r>
                <a:r>
                  <a:rPr lang="zh-TW" altLang="en-US" dirty="0"/>
                  <a:t>：衡量重建與 </a:t>
                </a:r>
                <a:r>
                  <a:rPr lang="en-US" altLang="zh-TW" dirty="0"/>
                  <a:t>GT </a:t>
                </a:r>
                <a:r>
                  <a:rPr lang="zh-TW" altLang="en-US" dirty="0"/>
                  <a:t>的差異。</a:t>
                </a:r>
              </a:p>
              <a:p>
                <a:r>
                  <a:rPr lang="en-US" altLang="zh-TW" b="1" dirty="0"/>
                  <a:t>LPIPS</a:t>
                </a:r>
                <a:r>
                  <a:rPr lang="zh-TW" altLang="en-US" b="1" dirty="0"/>
                  <a:t>（感知相似度）</a:t>
                </a:r>
                <a:r>
                  <a:rPr lang="zh-TW" altLang="en-US" dirty="0"/>
                  <a:t>：越低表示越貼近人類感知的真實度。</a:t>
                </a:r>
              </a:p>
              <a:p>
                <a:r>
                  <a:rPr lang="en-US" altLang="zh-TW" b="1" dirty="0"/>
                  <a:t>CLIP similarity</a:t>
                </a:r>
                <a:r>
                  <a:rPr lang="zh-TW" altLang="en-US" dirty="0"/>
                  <a:t>：檢查語義一致性，因為補全可能需要生成</a:t>
                </a:r>
                <a:r>
                  <a:rPr lang="zh-TW" altLang="en-US" b="1" dirty="0"/>
                  <a:t>合理但不可見</a:t>
                </a:r>
                <a:r>
                  <a:rPr lang="zh-TW" altLang="en-US" dirty="0"/>
                  <a:t>的結構。</a:t>
                </a:r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零件完成結果。</a:t>
                </a:r>
                <a:br>
                  <a:rPr lang="en-US" altLang="zh-TW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zh-TW" altLang="en-US" b="1" dirty="0"/>
                  <a:t>資料設定</a:t>
                </a:r>
                <a:r>
                  <a:rPr lang="zh-TW" altLang="en-US" dirty="0"/>
                  <a:t>：</a:t>
                </a:r>
                <a:br>
                  <a:rPr lang="zh-TW" altLang="en-US" dirty="0"/>
                </a:br>
                <a:r>
                  <a:rPr lang="zh-TW" altLang="en-US" dirty="0"/>
                  <a:t>測試資料由四元組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(𝑆ⓜ,𝐼ⓜ,𝑀_𝑘ⓜ,𝐽_𝑘 )</a:t>
                </a:r>
                <a:r>
                  <a:rPr lang="zh-TW" altLang="en-US" dirty="0"/>
                  <a:t>組成：</a:t>
                </a:r>
              </a:p>
              <a:p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𝑆</a:t>
                </a:r>
                <a:r>
                  <a:rPr lang="zh-TW" altLang="en-US" dirty="0"/>
                  <a:t>：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零件</a:t>
                </a:r>
              </a:p>
              <a:p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</a:t>
                </a:r>
                <a:r>
                  <a:rPr lang="zh-TW" altLang="en-US" dirty="0"/>
                  <a:t>：完整的多視角影像</a:t>
                </a:r>
              </a:p>
              <a:p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𝑀_𝑘</a:t>
                </a:r>
                <a:r>
                  <a:rPr lang="zh-TW" altLang="en-US" dirty="0"/>
                  <a:t>：該零件的遮罩</a:t>
                </a:r>
              </a:p>
              <a:p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𝐽_𝑘</a:t>
                </a:r>
                <a:r>
                  <a:rPr lang="zh-TW" altLang="en-US" dirty="0"/>
                  <a:t>：零件的多視角影像（</a:t>
                </a:r>
                <a:r>
                  <a:rPr lang="en-US" altLang="zh-TW" dirty="0"/>
                  <a:t>Ground Truth</a:t>
                </a:r>
                <a:r>
                  <a:rPr lang="zh-TW" altLang="en-US" dirty="0"/>
                  <a:t>）</a:t>
                </a:r>
              </a:p>
              <a:p>
                <a:r>
                  <a:rPr lang="zh-TW" altLang="en-US" dirty="0"/>
                  <a:t>每個模型會隨機挑選一個零件進行測試。</a:t>
                </a:r>
              </a:p>
              <a:p>
                <a:r>
                  <a:rPr lang="zh-TW" altLang="en-US" b="1" dirty="0"/>
                  <a:t>評估協定</a:t>
                </a:r>
                <a:r>
                  <a:rPr lang="zh-TW" altLang="en-US" dirty="0"/>
                  <a:t>：</a:t>
                </a:r>
                <a:br>
                  <a:rPr lang="zh-TW" altLang="en-US" dirty="0"/>
                </a:br>
                <a:r>
                  <a:rPr lang="zh-TW" altLang="en-US" dirty="0"/>
                  <a:t>將補全演算法視為一個黑盒子：</a:t>
                </a:r>
              </a:p>
              <a:p>
                <a:pPr/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𝐽 ̂</a:t>
                </a:r>
                <a:r>
                  <a:rPr lang="en-US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=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𝐵(𝐼ⓜ,⊙𝑀𝐼)</a:t>
                </a:r>
                <a:endParaRPr lang="zh-TW" altLang="en-US" dirty="0"/>
              </a:p>
              <a:p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𝐼⊙𝑀</a:t>
                </a:r>
                <a:r>
                  <a:rPr lang="zh-TW" altLang="en-US" dirty="0"/>
                  <a:t>：遮罩後的影像</a:t>
                </a:r>
              </a:p>
              <a:p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</a:t>
                </a:r>
                <a:r>
                  <a:rPr lang="zh-TW" altLang="en-US" dirty="0"/>
                  <a:t>：原始完整影像（提供上下文）</a:t>
                </a:r>
              </a:p>
              <a:p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𝐽 ̂</a:t>
                </a:r>
                <a:r>
                  <a:rPr lang="zh-TW" altLang="en-US" dirty="0"/>
                  <a:t>：模型預測的補全結果</a:t>
                </a:r>
              </a:p>
              <a:p>
                <a:r>
                  <a:rPr lang="zh-TW" altLang="en-US" dirty="0"/>
                  <a:t>這樣做的原因是：零件可能嚴重被其他部分遮擋，甚至完全不可見，所以需要用上下文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</a:t>
                </a:r>
                <a:r>
                  <a:rPr lang="zh-TW" altLang="en-US" dirty="0"/>
                  <a:t>來推測。</a:t>
                </a:r>
              </a:p>
              <a:p>
                <a:r>
                  <a:rPr lang="zh-TW" altLang="en-US" b="1" dirty="0"/>
                  <a:t>評估指標</a:t>
                </a:r>
                <a:r>
                  <a:rPr lang="zh-TW" altLang="en-US" dirty="0"/>
                  <a:t>：</a:t>
                </a:r>
              </a:p>
              <a:p>
                <a:r>
                  <a:rPr lang="en-US" altLang="zh-TW" b="1" dirty="0"/>
                  <a:t>PSNR</a:t>
                </a:r>
                <a:r>
                  <a:rPr lang="zh-TW" altLang="en-US" b="1" dirty="0"/>
                  <a:t>（峰值信噪比）</a:t>
                </a:r>
                <a:r>
                  <a:rPr lang="zh-TW" altLang="en-US" dirty="0"/>
                  <a:t>：衡量重建與 </a:t>
                </a:r>
                <a:r>
                  <a:rPr lang="en-US" altLang="zh-TW" dirty="0"/>
                  <a:t>GT </a:t>
                </a:r>
                <a:r>
                  <a:rPr lang="zh-TW" altLang="en-US" dirty="0"/>
                  <a:t>的差異。</a:t>
                </a:r>
              </a:p>
              <a:p>
                <a:r>
                  <a:rPr lang="en-US" altLang="zh-TW" b="1" dirty="0"/>
                  <a:t>LPIPS</a:t>
                </a:r>
                <a:r>
                  <a:rPr lang="zh-TW" altLang="en-US" b="1" dirty="0"/>
                  <a:t>（感知相似度）</a:t>
                </a:r>
                <a:r>
                  <a:rPr lang="zh-TW" altLang="en-US" dirty="0"/>
                  <a:t>：越低表示越貼近人類感知的真實度。</a:t>
                </a:r>
              </a:p>
              <a:p>
                <a:r>
                  <a:rPr lang="en-US" altLang="zh-TW" b="1" dirty="0"/>
                  <a:t>CLIP similarity</a:t>
                </a:r>
                <a:r>
                  <a:rPr lang="zh-TW" altLang="en-US" dirty="0"/>
                  <a:t>：檢查語義一致性，因為補全可能需要生成</a:t>
                </a:r>
                <a:r>
                  <a:rPr lang="zh-TW" altLang="en-US" b="1" dirty="0"/>
                  <a:t>合理但不可見</a:t>
                </a:r>
                <a:r>
                  <a:rPr lang="zh-TW" altLang="en-US" dirty="0"/>
                  <a:t>的結構。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41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/>
              <a:t>中文解釋</a:t>
            </a:r>
            <a:endParaRPr lang="zh-TW" altLang="en-US" dirty="0"/>
          </a:p>
          <a:p>
            <a:r>
              <a:rPr lang="zh-TW" altLang="en-US" dirty="0"/>
              <a:t>從文字或影像直接生成</a:t>
            </a:r>
            <a:r>
              <a:rPr lang="en-US" altLang="zh-TW" dirty="0"/>
              <a:t>3D</a:t>
            </a:r>
            <a:r>
              <a:rPr lang="zh-TW" altLang="en-US" dirty="0"/>
              <a:t>模型的方法很多。</a:t>
            </a:r>
          </a:p>
          <a:p>
            <a:r>
              <a:rPr lang="zh-TW" altLang="en-US" dirty="0"/>
              <a:t>有的基於 </a:t>
            </a:r>
            <a:r>
              <a:rPr lang="zh-TW" altLang="en-US" b="1" dirty="0"/>
              <a:t>隱變量編碼 </a:t>
            </a:r>
            <a:r>
              <a:rPr lang="en-US" altLang="zh-TW" b="1" dirty="0"/>
              <a:t>(VAE for </a:t>
            </a:r>
            <a:r>
              <a:rPr lang="en-US" altLang="zh-TW" b="1" dirty="0" err="1"/>
              <a:t>NeRF</a:t>
            </a:r>
            <a:r>
              <a:rPr lang="en-US" altLang="zh-TW" b="1" dirty="0"/>
              <a:t>)</a:t>
            </a:r>
            <a:r>
              <a:rPr lang="zh-TW" altLang="en-US" dirty="0"/>
              <a:t>，有的用 </a:t>
            </a:r>
            <a:r>
              <a:rPr lang="en-US" altLang="zh-TW" b="1" dirty="0"/>
              <a:t>latent diffusion</a:t>
            </a:r>
            <a:r>
              <a:rPr lang="zh-TW" altLang="en-US" dirty="0"/>
              <a:t>，也有基於 </a:t>
            </a:r>
            <a:r>
              <a:rPr lang="en-US" altLang="zh-TW" b="1" dirty="0"/>
              <a:t>point cloud diffusion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代表性工作還包括 </a:t>
            </a:r>
            <a:r>
              <a:rPr lang="en-US" altLang="zh-TW" dirty="0" err="1"/>
              <a:t>DreamFusion</a:t>
            </a:r>
            <a:r>
              <a:rPr lang="zh-TW" altLang="en-US" dirty="0"/>
              <a:t>（</a:t>
            </a:r>
            <a:r>
              <a:rPr lang="en-US" altLang="zh-TW" dirty="0"/>
              <a:t>SDS loss</a:t>
            </a:r>
            <a:r>
              <a:rPr lang="zh-TW" altLang="en-US" dirty="0"/>
              <a:t>）、</a:t>
            </a:r>
            <a:r>
              <a:rPr lang="en-US" altLang="zh-TW" dirty="0"/>
              <a:t>Instant3D</a:t>
            </a:r>
            <a:r>
              <a:rPr lang="zh-TW" altLang="en-US" dirty="0"/>
              <a:t>（快速重建模型）、以及探索物件組合生成的方法。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dirty="0"/>
              <a:t>(3) </a:t>
            </a:r>
            <a:r>
              <a:rPr lang="zh-TW" altLang="en-US" b="1" dirty="0"/>
              <a:t>詳細內容</a:t>
            </a:r>
            <a:endParaRPr lang="zh-TW" altLang="en-US" dirty="0"/>
          </a:p>
          <a:p>
            <a:r>
              <a:rPr lang="en-US" altLang="zh-TW" b="1" dirty="0" err="1"/>
              <a:t>CodeNeRF</a:t>
            </a:r>
            <a:r>
              <a:rPr lang="en-US" altLang="zh-TW" b="1" dirty="0"/>
              <a:t> [30]</a:t>
            </a:r>
            <a:r>
              <a:rPr lang="zh-TW" altLang="en-US" dirty="0"/>
              <a:t>：透過 </a:t>
            </a:r>
            <a:r>
              <a:rPr lang="en-US" altLang="zh-TW" dirty="0"/>
              <a:t>VAE </a:t>
            </a:r>
            <a:r>
              <a:rPr lang="zh-TW" altLang="en-US" dirty="0"/>
              <a:t>學習 </a:t>
            </a:r>
            <a:r>
              <a:rPr lang="en-US" altLang="zh-TW" dirty="0" err="1"/>
              <a:t>NeRF</a:t>
            </a:r>
            <a:r>
              <a:rPr lang="en-US" altLang="zh-TW" dirty="0"/>
              <a:t> </a:t>
            </a:r>
            <a:r>
              <a:rPr lang="zh-TW" altLang="en-US" dirty="0"/>
              <a:t>的潛在編碼 </a:t>
            </a:r>
            <a:r>
              <a:rPr lang="en-US" altLang="zh-TW" dirty="0"/>
              <a:t>(latent code)</a:t>
            </a:r>
            <a:r>
              <a:rPr lang="zh-TW" altLang="en-US" dirty="0"/>
              <a:t>。</a:t>
            </a:r>
          </a:p>
          <a:p>
            <a:r>
              <a:rPr lang="en-US" altLang="zh-TW" b="1" dirty="0" err="1"/>
              <a:t>Shap</a:t>
            </a:r>
            <a:r>
              <a:rPr lang="en-US" altLang="zh-TW" b="1" dirty="0"/>
              <a:t>-E [31], 3DGen [21]</a:t>
            </a:r>
            <a:r>
              <a:rPr lang="zh-TW" altLang="en-US" dirty="0"/>
              <a:t>：基於 </a:t>
            </a:r>
            <a:r>
              <a:rPr lang="en-US" altLang="zh-TW" b="1" dirty="0"/>
              <a:t>latent diffusion</a:t>
            </a:r>
            <a:r>
              <a:rPr lang="zh-TW" altLang="en-US" dirty="0"/>
              <a:t>，直接在潛在空間中生成 </a:t>
            </a:r>
            <a:r>
              <a:rPr lang="en-US" altLang="zh-TW" dirty="0"/>
              <a:t>3D</a:t>
            </a:r>
            <a:r>
              <a:rPr lang="zh-TW" altLang="en-US" dirty="0"/>
              <a:t>。</a:t>
            </a:r>
          </a:p>
          <a:p>
            <a:r>
              <a:rPr lang="en-US" altLang="zh-TW" b="1" dirty="0"/>
              <a:t>PC2 [55], Point-E [62]</a:t>
            </a:r>
            <a:r>
              <a:rPr lang="zh-TW" altLang="en-US" dirty="0"/>
              <a:t>：在點雲空間上進行 </a:t>
            </a:r>
            <a:r>
              <a:rPr lang="en-US" altLang="zh-TW" dirty="0"/>
              <a:t>diffusion</a:t>
            </a:r>
            <a:r>
              <a:rPr lang="zh-TW" altLang="en-US" dirty="0"/>
              <a:t>。</a:t>
            </a:r>
          </a:p>
          <a:p>
            <a:r>
              <a:rPr lang="en-US" altLang="zh-TW" b="1" dirty="0" err="1"/>
              <a:t>DreamFusion</a:t>
            </a:r>
            <a:r>
              <a:rPr lang="en-US" altLang="zh-TW" b="1" dirty="0"/>
              <a:t> [65]</a:t>
            </a:r>
            <a:r>
              <a:rPr lang="zh-TW" altLang="en-US" dirty="0"/>
              <a:t>：首次展示如何用 </a:t>
            </a:r>
            <a:r>
              <a:rPr lang="en-US" altLang="zh-TW" b="1" dirty="0"/>
              <a:t>Score Distillation Sampling (SDS)</a:t>
            </a:r>
            <a:r>
              <a:rPr lang="en-US" altLang="zh-TW" dirty="0"/>
              <a:t> </a:t>
            </a:r>
            <a:r>
              <a:rPr lang="zh-TW" altLang="en-US" dirty="0"/>
              <a:t>從 </a:t>
            </a:r>
            <a:r>
              <a:rPr lang="en-US" altLang="zh-TW" dirty="0"/>
              <a:t>2D diffusion </a:t>
            </a:r>
            <a:r>
              <a:rPr lang="zh-TW" altLang="en-US" dirty="0"/>
              <a:t>模型提取 </a:t>
            </a:r>
            <a:r>
              <a:rPr lang="en-US" altLang="zh-TW" dirty="0"/>
              <a:t>3D</a:t>
            </a:r>
            <a:r>
              <a:rPr lang="zh-TW" altLang="en-US" dirty="0"/>
              <a:t>。後續改進包括使用 </a:t>
            </a:r>
            <a:r>
              <a:rPr lang="en-US" altLang="zh-TW" dirty="0"/>
              <a:t>hash grids</a:t>
            </a:r>
            <a:r>
              <a:rPr lang="zh-TW" altLang="en-US" dirty="0"/>
              <a:t>、</a:t>
            </a:r>
            <a:r>
              <a:rPr lang="en-US" altLang="zh-TW" dirty="0"/>
              <a:t>meshes</a:t>
            </a:r>
            <a:r>
              <a:rPr lang="zh-TW" altLang="en-US" dirty="0"/>
              <a:t>、</a:t>
            </a:r>
            <a:r>
              <a:rPr lang="en-US" altLang="zh-TW" dirty="0"/>
              <a:t>3D Gaussians </a:t>
            </a:r>
            <a:r>
              <a:rPr lang="zh-TW" altLang="en-US" dirty="0"/>
              <a:t>等。</a:t>
            </a:r>
          </a:p>
          <a:p>
            <a:r>
              <a:rPr lang="en-US" altLang="zh-TW" b="1" dirty="0"/>
              <a:t>Instant3D [39] / LRM [26]</a:t>
            </a:r>
            <a:r>
              <a:rPr lang="zh-TW" altLang="en-US" dirty="0"/>
              <a:t>：將多視角生成與大模型結合，實現快速 </a:t>
            </a:r>
            <a:r>
              <a:rPr lang="en-US" altLang="zh-TW" dirty="0"/>
              <a:t>3D </a:t>
            </a:r>
            <a:r>
              <a:rPr lang="zh-TW" altLang="en-US" dirty="0"/>
              <a:t>重建。</a:t>
            </a:r>
          </a:p>
          <a:p>
            <a:r>
              <a:rPr lang="zh-TW" altLang="en-US" b="1" dirty="0"/>
              <a:t>近期方向</a:t>
            </a:r>
            <a:r>
              <a:rPr lang="zh-TW" altLang="en-US" dirty="0"/>
              <a:t>：探索 </a:t>
            </a:r>
            <a:r>
              <a:rPr lang="en-US" altLang="zh-TW" b="1" dirty="0"/>
              <a:t>compositional generation</a:t>
            </a:r>
            <a:r>
              <a:rPr lang="zh-TW" altLang="en-US" dirty="0"/>
              <a:t>，例如 </a:t>
            </a:r>
            <a:r>
              <a:rPr lang="en-US" altLang="zh-TW" dirty="0"/>
              <a:t>D3LL [17]</a:t>
            </a:r>
            <a:r>
              <a:rPr lang="zh-TW" altLang="en-US" dirty="0"/>
              <a:t>、</a:t>
            </a:r>
            <a:r>
              <a:rPr lang="en-US" altLang="zh-TW" dirty="0" err="1"/>
              <a:t>ComboVerse</a:t>
            </a:r>
            <a:r>
              <a:rPr lang="en-US" altLang="zh-TW" dirty="0"/>
              <a:t> [7]</a:t>
            </a:r>
            <a:r>
              <a:rPr lang="zh-TW" altLang="en-US" dirty="0"/>
              <a:t>，能生成由多個物件組成的場景或結構。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525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部件劃分是主觀的，沒有唯一正確答案，不同人或應用情境會切分出不同結果。</a:t>
            </a:r>
          </a:p>
          <a:p>
            <a:r>
              <a:rPr lang="zh-TW" altLang="en-US" dirty="0"/>
              <a:t>在補全被遮擋或不可見的部件時，模型會「幻覺生成」，這些生成結果可能與真實結構不符。</a:t>
            </a:r>
          </a:p>
          <a:p>
            <a:r>
              <a:rPr lang="zh-TW" altLang="en-US" dirty="0"/>
              <a:t>方法計算成本高：需要多視角生成、分割、補全與重建，效率比直接重建差。</a:t>
            </a:r>
          </a:p>
          <a:p>
            <a:r>
              <a:rPr lang="zh-TW" altLang="en-US" dirty="0"/>
              <a:t>生成的部件缺乏物理一致性，例如關節不一定正確、部件不一定能真實拼裝。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98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Semantic-</a:t>
            </a:r>
            <a:r>
              <a:rPr lang="en-US" altLang="zh-TW" b="1" dirty="0" err="1"/>
              <a:t>NeRF</a:t>
            </a:r>
            <a:r>
              <a:rPr lang="en-US" altLang="zh-TW" b="1" dirty="0"/>
              <a:t> [102]</a:t>
            </a:r>
            <a:r>
              <a:rPr lang="zh-TW" altLang="en-US" dirty="0"/>
              <a:t>：將 </a:t>
            </a:r>
            <a:r>
              <a:rPr lang="en-US" altLang="zh-TW" dirty="0"/>
              <a:t>2D segmentation map </a:t>
            </a:r>
            <a:r>
              <a:rPr lang="zh-TW" altLang="en-US" dirty="0"/>
              <a:t>融合到 </a:t>
            </a:r>
            <a:r>
              <a:rPr lang="en-US" altLang="zh-TW" dirty="0" err="1"/>
              <a:t>NeRF</a:t>
            </a:r>
            <a:r>
              <a:rPr lang="zh-TW" altLang="en-US" dirty="0"/>
              <a:t>。</a:t>
            </a:r>
          </a:p>
          <a:p>
            <a:r>
              <a:rPr lang="en-US" altLang="zh-TW" b="1" dirty="0"/>
              <a:t>DFF [36], N3F [84]</a:t>
            </a:r>
            <a:r>
              <a:rPr lang="zh-TW" altLang="en-US" dirty="0"/>
              <a:t>：學習將 </a:t>
            </a:r>
            <a:r>
              <a:rPr lang="en-US" altLang="zh-TW" dirty="0"/>
              <a:t>2D </a:t>
            </a:r>
            <a:r>
              <a:rPr lang="zh-TW" altLang="en-US" dirty="0"/>
              <a:t>特徵映射到 </a:t>
            </a:r>
            <a:r>
              <a:rPr lang="en-US" altLang="zh-TW" dirty="0"/>
              <a:t>3D</a:t>
            </a:r>
            <a:r>
              <a:rPr lang="zh-TW" altLang="en-US" dirty="0"/>
              <a:t>，支援監督或非監督 </a:t>
            </a:r>
            <a:r>
              <a:rPr lang="en-US" altLang="zh-TW" dirty="0"/>
              <a:t>segmentation</a:t>
            </a:r>
            <a:r>
              <a:rPr lang="zh-TW" altLang="en-US" dirty="0"/>
              <a:t>。</a:t>
            </a:r>
          </a:p>
          <a:p>
            <a:r>
              <a:rPr lang="en-US" altLang="zh-TW" b="1" dirty="0"/>
              <a:t>LERF [33]</a:t>
            </a:r>
            <a:r>
              <a:rPr lang="zh-TW" altLang="en-US" dirty="0"/>
              <a:t>：把 </a:t>
            </a:r>
            <a:r>
              <a:rPr lang="en-US" altLang="zh-TW" dirty="0"/>
              <a:t>CLIP </a:t>
            </a:r>
            <a:r>
              <a:rPr lang="zh-TW" altLang="en-US" dirty="0"/>
              <a:t>語言特徵引入 </a:t>
            </a:r>
            <a:r>
              <a:rPr lang="en-US" altLang="zh-TW" dirty="0" err="1"/>
              <a:t>NeRF</a:t>
            </a:r>
            <a:r>
              <a:rPr lang="zh-TW" altLang="en-US" dirty="0"/>
              <a:t>，使其具備語義理解。</a:t>
            </a:r>
          </a:p>
          <a:p>
            <a:r>
              <a:rPr lang="en-US" altLang="zh-TW" b="1" dirty="0"/>
              <a:t>Contrastive Lift [2]</a:t>
            </a:r>
            <a:r>
              <a:rPr lang="zh-TW" altLang="en-US" dirty="0"/>
              <a:t>：用對比學習融合多視角 </a:t>
            </a:r>
            <a:r>
              <a:rPr lang="en-US" altLang="zh-TW" dirty="0"/>
              <a:t>instance segmentation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結合</a:t>
            </a:r>
            <a:r>
              <a:rPr lang="en-US" altLang="zh-TW" dirty="0"/>
              <a:t>SAM</a:t>
            </a:r>
            <a:r>
              <a:rPr lang="zh-TW" altLang="en-US" dirty="0"/>
              <a:t>的有 </a:t>
            </a:r>
            <a:r>
              <a:rPr lang="en-US" altLang="zh-TW" dirty="0" err="1"/>
              <a:t>GARField</a:t>
            </a:r>
            <a:r>
              <a:rPr lang="en-US" altLang="zh-TW" dirty="0"/>
              <a:t>, OmniSeg3D, </a:t>
            </a:r>
            <a:r>
              <a:rPr lang="en-US" altLang="zh-TW" dirty="0" err="1"/>
              <a:t>LangSplat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130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/>
              <a:t>中文解釋</a:t>
            </a:r>
            <a:endParaRPr lang="zh-TW" altLang="en-US" dirty="0"/>
          </a:p>
          <a:p>
            <a:r>
              <a:rPr lang="zh-TW" altLang="en-US" dirty="0"/>
              <a:t>以 </a:t>
            </a:r>
            <a:r>
              <a:rPr lang="zh-TW" altLang="en-US" b="1" dirty="0"/>
              <a:t>幾何原始體 </a:t>
            </a:r>
            <a:r>
              <a:rPr lang="en-US" altLang="zh-TW" b="1" dirty="0"/>
              <a:t>(primitives)</a:t>
            </a:r>
            <a:r>
              <a:rPr lang="en-US" altLang="zh-TW" dirty="0"/>
              <a:t> </a:t>
            </a:r>
            <a:r>
              <a:rPr lang="zh-TW" altLang="en-US" dirty="0"/>
              <a:t>來表示</a:t>
            </a:r>
            <a:r>
              <a:rPr lang="en-US" altLang="zh-TW" dirty="0"/>
              <a:t>3D</a:t>
            </a:r>
            <a:r>
              <a:rPr lang="zh-TW" altLang="en-US" dirty="0"/>
              <a:t>模型，例如高斯或隱式函數的組合。</a:t>
            </a:r>
          </a:p>
          <a:p>
            <a:r>
              <a:rPr lang="zh-TW" altLang="en-US" dirty="0"/>
              <a:t>可以自動學習形狀分解，但通常缺乏語義。</a:t>
            </a:r>
          </a:p>
          <a:p>
            <a:r>
              <a:rPr lang="zh-TW" altLang="en-US" dirty="0"/>
              <a:t>後續方法逐步加入 </a:t>
            </a:r>
            <a:r>
              <a:rPr lang="en-US" altLang="zh-TW" dirty="0"/>
              <a:t>diffusion </a:t>
            </a:r>
            <a:r>
              <a:rPr lang="zh-TW" altLang="en-US" dirty="0"/>
              <a:t>或 </a:t>
            </a:r>
            <a:r>
              <a:rPr lang="en-US" altLang="zh-TW" dirty="0"/>
              <a:t>part-based controllability</a:t>
            </a:r>
            <a:r>
              <a:rPr lang="zh-TW" altLang="en-US" dirty="0"/>
              <a:t>。</a:t>
            </a:r>
          </a:p>
          <a:p>
            <a:r>
              <a:rPr lang="en-US" altLang="zh-TW" dirty="0"/>
              <a:t>(3) </a:t>
            </a:r>
            <a:r>
              <a:rPr lang="zh-TW" altLang="en-US" b="1" dirty="0"/>
              <a:t>詳細內容</a:t>
            </a:r>
            <a:endParaRPr lang="zh-TW" altLang="en-US" dirty="0"/>
          </a:p>
          <a:p>
            <a:r>
              <a:rPr lang="en-US" altLang="zh-TW" b="1" dirty="0"/>
              <a:t>SIF [19]</a:t>
            </a:r>
            <a:r>
              <a:rPr lang="zh-TW" altLang="en-US" dirty="0"/>
              <a:t>：以 </a:t>
            </a:r>
            <a:r>
              <a:rPr lang="en-US" altLang="zh-TW" dirty="0"/>
              <a:t>3D Gaussian mixture </a:t>
            </a:r>
            <a:r>
              <a:rPr lang="zh-TW" altLang="en-US" dirty="0"/>
              <a:t>表示 </a:t>
            </a:r>
            <a:r>
              <a:rPr lang="en-US" altLang="zh-TW" dirty="0"/>
              <a:t>occupancy function</a:t>
            </a:r>
            <a:r>
              <a:rPr lang="zh-TW" altLang="en-US" dirty="0"/>
              <a:t>。</a:t>
            </a:r>
          </a:p>
          <a:p>
            <a:r>
              <a:rPr lang="en-US" altLang="zh-TW" b="1" dirty="0"/>
              <a:t>LDIF [20]</a:t>
            </a:r>
            <a:r>
              <a:rPr lang="zh-TW" altLang="en-US" dirty="0"/>
              <a:t>：用高斯加權當地 </a:t>
            </a:r>
            <a:r>
              <a:rPr lang="en-US" altLang="zh-TW" dirty="0"/>
              <a:t>occupancy fields</a:t>
            </a:r>
            <a:r>
              <a:rPr lang="zh-TW" altLang="en-US" dirty="0"/>
              <a:t>。</a:t>
            </a:r>
          </a:p>
          <a:p>
            <a:r>
              <a:rPr lang="en-US" altLang="zh-TW" b="1" dirty="0"/>
              <a:t>Neural Template [28], SPAGHETTI [1]</a:t>
            </a:r>
            <a:r>
              <a:rPr lang="zh-TW" altLang="en-US" dirty="0"/>
              <a:t>：透過 </a:t>
            </a:r>
            <a:r>
              <a:rPr lang="en-US" altLang="zh-TW" dirty="0"/>
              <a:t>auto-decoding </a:t>
            </a:r>
            <a:r>
              <a:rPr lang="zh-TW" altLang="en-US" dirty="0"/>
              <a:t>進行形狀分解。</a:t>
            </a:r>
          </a:p>
          <a:p>
            <a:r>
              <a:rPr lang="en-US" altLang="zh-TW" b="1" dirty="0"/>
              <a:t>SALAD [37]</a:t>
            </a:r>
            <a:r>
              <a:rPr lang="zh-TW" altLang="en-US" dirty="0"/>
              <a:t>：以 </a:t>
            </a:r>
            <a:r>
              <a:rPr lang="en-US" altLang="zh-TW" dirty="0"/>
              <a:t>SPAGHETTI latent </a:t>
            </a:r>
            <a:r>
              <a:rPr lang="zh-TW" altLang="en-US" dirty="0"/>
              <a:t>作為 </a:t>
            </a:r>
            <a:r>
              <a:rPr lang="en-US" altLang="zh-TW" dirty="0"/>
              <a:t>diffusion </a:t>
            </a:r>
            <a:r>
              <a:rPr lang="zh-TW" altLang="en-US" dirty="0"/>
              <a:t>生成的基礎。</a:t>
            </a:r>
          </a:p>
          <a:p>
            <a:r>
              <a:rPr lang="en-US" altLang="zh-TW" b="1" dirty="0" err="1"/>
              <a:t>PartNeRF</a:t>
            </a:r>
            <a:r>
              <a:rPr lang="en-US" altLang="zh-TW" b="1" dirty="0"/>
              <a:t> [82]</a:t>
            </a:r>
            <a:r>
              <a:rPr lang="zh-TW" altLang="en-US" dirty="0"/>
              <a:t>：構建多個 </a:t>
            </a:r>
            <a:r>
              <a:rPr lang="en-US" altLang="zh-TW" dirty="0" err="1"/>
              <a:t>NeRF</a:t>
            </a:r>
            <a:r>
              <a:rPr lang="en-US" altLang="zh-TW" dirty="0"/>
              <a:t> </a:t>
            </a:r>
            <a:r>
              <a:rPr lang="zh-TW" altLang="en-US" dirty="0"/>
              <a:t>的 </a:t>
            </a:r>
            <a:r>
              <a:rPr lang="en-US" altLang="zh-TW" dirty="0"/>
              <a:t>mixture</a:t>
            </a:r>
            <a:r>
              <a:rPr lang="zh-TW" altLang="en-US" dirty="0"/>
              <a:t>，能控制部件。</a:t>
            </a:r>
          </a:p>
          <a:p>
            <a:r>
              <a:rPr lang="en-US" altLang="zh-TW" b="1" dirty="0" err="1"/>
              <a:t>NeuForm</a:t>
            </a:r>
            <a:r>
              <a:rPr lang="en-US" altLang="zh-TW" b="1" dirty="0"/>
              <a:t> [42], </a:t>
            </a:r>
            <a:r>
              <a:rPr lang="en-US" altLang="zh-TW" b="1" dirty="0" err="1"/>
              <a:t>DiffFacto</a:t>
            </a:r>
            <a:r>
              <a:rPr lang="en-US" altLang="zh-TW" b="1" dirty="0"/>
              <a:t> [61]</a:t>
            </a:r>
            <a:r>
              <a:rPr lang="zh-TW" altLang="en-US" dirty="0"/>
              <a:t>：學習可編輯、可控的部件表示。</a:t>
            </a:r>
          </a:p>
          <a:p>
            <a:r>
              <a:rPr lang="en-US" altLang="zh-TW" b="1" dirty="0"/>
              <a:t>DBW [60]</a:t>
            </a:r>
            <a:r>
              <a:rPr lang="zh-TW" altLang="en-US" dirty="0"/>
              <a:t>：用 </a:t>
            </a:r>
            <a:r>
              <a:rPr lang="en-US" altLang="zh-TW" dirty="0" err="1"/>
              <a:t>superquadric</a:t>
            </a:r>
            <a:r>
              <a:rPr lang="en-US" altLang="zh-TW" dirty="0"/>
              <a:t> primitives </a:t>
            </a:r>
            <a:r>
              <a:rPr lang="zh-TW" altLang="en-US" dirty="0"/>
              <a:t>分解真實場景。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299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(2) </a:t>
            </a:r>
            <a:r>
              <a:rPr lang="zh-TW" altLang="en-US" b="1" dirty="0"/>
              <a:t>中文解釋</a:t>
            </a:r>
            <a:endParaRPr lang="zh-TW" altLang="en-US" dirty="0"/>
          </a:p>
          <a:p>
            <a:r>
              <a:rPr lang="zh-TW" altLang="en-US" dirty="0"/>
              <a:t>將 </a:t>
            </a:r>
            <a:r>
              <a:rPr lang="en-US" altLang="zh-TW" dirty="0"/>
              <a:t>3D </a:t>
            </a:r>
            <a:r>
              <a:rPr lang="zh-TW" altLang="en-US" dirty="0"/>
              <a:t>部件與語義結合，讓模型具備「部件理解」能力。</a:t>
            </a:r>
          </a:p>
          <a:p>
            <a:r>
              <a:rPr lang="zh-TW" altLang="en-US" dirty="0"/>
              <a:t>利用 </a:t>
            </a:r>
            <a:r>
              <a:rPr lang="en-US" altLang="zh-TW" dirty="0"/>
              <a:t>vision-language </a:t>
            </a:r>
            <a:r>
              <a:rPr lang="zh-TW" altLang="en-US" dirty="0"/>
              <a:t>模型，或從單張圖像做部件感知的重建。</a:t>
            </a:r>
          </a:p>
          <a:p>
            <a:r>
              <a:rPr lang="en-US" altLang="zh-TW" dirty="0"/>
              <a:t>(3) </a:t>
            </a:r>
            <a:r>
              <a:rPr lang="zh-TW" altLang="en-US" b="1" dirty="0"/>
              <a:t>詳細內容</a:t>
            </a:r>
            <a:endParaRPr lang="zh-TW" altLang="en-US" dirty="0"/>
          </a:p>
          <a:p>
            <a:r>
              <a:rPr lang="en-US" altLang="zh-TW" b="1" dirty="0" err="1"/>
              <a:t>PartSLIP</a:t>
            </a:r>
            <a:r>
              <a:rPr lang="en-US" altLang="zh-TW" b="1" dirty="0"/>
              <a:t> [46], </a:t>
            </a:r>
            <a:r>
              <a:rPr lang="en-US" altLang="zh-TW" b="1" dirty="0" err="1"/>
              <a:t>PartSLIP</a:t>
            </a:r>
            <a:r>
              <a:rPr lang="en-US" altLang="zh-TW" b="1" dirty="0"/>
              <a:t>++ [104]</a:t>
            </a:r>
            <a:r>
              <a:rPr lang="zh-TW" altLang="en-US" dirty="0"/>
              <a:t>：利用 </a:t>
            </a:r>
            <a:r>
              <a:rPr lang="en-US" altLang="zh-TW" dirty="0"/>
              <a:t>vision-language </a:t>
            </a:r>
            <a:r>
              <a:rPr lang="zh-TW" altLang="en-US" dirty="0"/>
              <a:t>模型，從 </a:t>
            </a:r>
            <a:r>
              <a:rPr lang="en-US" altLang="zh-TW" dirty="0"/>
              <a:t>point cloud </a:t>
            </a:r>
            <a:r>
              <a:rPr lang="zh-TW" altLang="en-US" dirty="0"/>
              <a:t>分割語義部件。</a:t>
            </a:r>
          </a:p>
          <a:p>
            <a:r>
              <a:rPr lang="en-US" altLang="zh-TW" b="1" dirty="0"/>
              <a:t>Part123 [44]</a:t>
            </a:r>
            <a:r>
              <a:rPr lang="zh-TW" altLang="en-US" dirty="0"/>
              <a:t>：對單張輸入影像進行部件感知的 </a:t>
            </a:r>
            <a:r>
              <a:rPr lang="en-US" altLang="zh-TW" dirty="0"/>
              <a:t>3D </a:t>
            </a:r>
            <a:r>
              <a:rPr lang="zh-TW" altLang="en-US" dirty="0"/>
              <a:t>重建。</a:t>
            </a:r>
          </a:p>
          <a:p>
            <a:r>
              <a:rPr lang="zh-TW" altLang="en-US" dirty="0"/>
              <a:t>這些方法專注於 </a:t>
            </a:r>
            <a:r>
              <a:rPr lang="zh-TW" altLang="en-US" b="1" dirty="0"/>
              <a:t>語義部件</a:t>
            </a:r>
            <a:r>
              <a:rPr lang="zh-TW" altLang="en-US" dirty="0"/>
              <a:t>，但仍然多為分割，缺乏生成與補全。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08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提出 </a:t>
            </a:r>
            <a:r>
              <a:rPr lang="zh-TW" altLang="en-US" b="1" dirty="0"/>
              <a:t>部件感知的 </a:t>
            </a:r>
            <a:r>
              <a:rPr lang="en-US" altLang="zh-TW" b="1" dirty="0"/>
              <a:t>3D </a:t>
            </a:r>
            <a:r>
              <a:rPr lang="zh-TW" altLang="en-US" b="1" dirty="0"/>
              <a:t>生成框架</a:t>
            </a:r>
            <a:r>
              <a:rPr lang="zh-TW" altLang="en-US" dirty="0"/>
              <a:t>，不只整體物件，而是能自動切分部件、補全隱藏部分，並重建成可編輯的 </a:t>
            </a:r>
            <a:r>
              <a:rPr lang="en-US" altLang="zh-TW" dirty="0"/>
              <a:t>3D </a:t>
            </a:r>
            <a:r>
              <a:rPr lang="zh-TW" altLang="en-US" dirty="0"/>
              <a:t>部件。</a:t>
            </a:r>
          </a:p>
          <a:p>
            <a:r>
              <a:rPr lang="zh-TW" altLang="en-US" dirty="0"/>
              <a:t>創新地使用 </a:t>
            </a:r>
            <a:r>
              <a:rPr lang="zh-TW" altLang="en-US" b="1" dirty="0"/>
              <a:t>生成式擴散模型</a:t>
            </a:r>
            <a:r>
              <a:rPr lang="zh-TW" altLang="en-US" dirty="0"/>
              <a:t> 來處理分割與補全中的「不確定性」──不是單一答案，而是多種合理切分方式。</a:t>
            </a:r>
          </a:p>
          <a:p>
            <a:r>
              <a:rPr lang="zh-TW" altLang="en-US" dirty="0"/>
              <a:t>方法具備高度泛化：能從 </a:t>
            </a:r>
            <a:r>
              <a:rPr lang="zh-TW" altLang="en-US" b="1" dirty="0"/>
              <a:t>文字、圖片、或現有</a:t>
            </a:r>
            <a:r>
              <a:rPr lang="en-US" altLang="zh-TW" b="1" dirty="0"/>
              <a:t>3D</a:t>
            </a:r>
            <a:r>
              <a:rPr lang="zh-TW" altLang="en-US" b="1" dirty="0"/>
              <a:t>物件</a:t>
            </a:r>
            <a:r>
              <a:rPr lang="zh-TW" altLang="en-US" dirty="0"/>
              <a:t> 出發，產生結構化的部件化</a:t>
            </a:r>
            <a:r>
              <a:rPr lang="en-US" altLang="zh-TW" dirty="0"/>
              <a:t>3D</a:t>
            </a:r>
            <a:r>
              <a:rPr lang="zh-TW" altLang="en-US" dirty="0"/>
              <a:t>模型。</a:t>
            </a:r>
            <a:br>
              <a:rPr lang="en-US" altLang="zh-TW" dirty="0"/>
            </a:br>
            <a:r>
              <a:rPr lang="en-US" altLang="zh-TW" dirty="0"/>
              <a:t>=========================</a:t>
            </a:r>
            <a:endParaRPr lang="zh-TW" altLang="en-US" dirty="0"/>
          </a:p>
          <a:p>
            <a:r>
              <a:rPr lang="zh-TW" altLang="en-US" b="1" dirty="0"/>
              <a:t>突破「無結構</a:t>
            </a:r>
            <a:r>
              <a:rPr lang="en-US" altLang="zh-TW" b="1" dirty="0"/>
              <a:t>3D</a:t>
            </a:r>
            <a:r>
              <a:rPr lang="zh-TW" altLang="en-US" b="1" dirty="0"/>
              <a:t>生成」的限制</a:t>
            </a:r>
            <a:endParaRPr lang="zh-TW" altLang="en-US" dirty="0"/>
          </a:p>
          <a:p>
            <a:r>
              <a:rPr lang="zh-TW" altLang="en-US" dirty="0"/>
              <a:t>傳統 </a:t>
            </a:r>
            <a:r>
              <a:rPr lang="en-US" altLang="zh-TW" dirty="0"/>
              <a:t>text-to-3D </a:t>
            </a:r>
            <a:r>
              <a:rPr lang="zh-TW" altLang="en-US" dirty="0"/>
              <a:t>或 </a:t>
            </a:r>
            <a:r>
              <a:rPr lang="en-US" altLang="zh-TW" dirty="0"/>
              <a:t>image-to-3D </a:t>
            </a:r>
            <a:r>
              <a:rPr lang="zh-TW" altLang="en-US" dirty="0"/>
              <a:t>方法，輸出是單一整體模型，缺乏可編輯性。</a:t>
            </a:r>
          </a:p>
          <a:p>
            <a:r>
              <a:rPr lang="en-US" altLang="zh-TW" dirty="0" err="1"/>
              <a:t>PartGen</a:t>
            </a:r>
            <a:r>
              <a:rPr lang="en-US" altLang="zh-TW" dirty="0"/>
              <a:t> </a:t>
            </a:r>
            <a:r>
              <a:rPr lang="zh-TW" altLang="en-US" dirty="0"/>
              <a:t>將生成流程升級為 </a:t>
            </a:r>
            <a:r>
              <a:rPr lang="zh-TW" altLang="en-US" b="1" dirty="0"/>
              <a:t>部件級別 </a:t>
            </a:r>
            <a:r>
              <a:rPr lang="en-US" altLang="zh-TW" b="1" dirty="0"/>
              <a:t>(part-level)</a:t>
            </a:r>
            <a:r>
              <a:rPr lang="zh-TW" altLang="en-US" dirty="0"/>
              <a:t>，讓每個部件是獨立且完整的 </a:t>
            </a:r>
            <a:r>
              <a:rPr lang="en-US" altLang="zh-TW" dirty="0"/>
              <a:t>3D</a:t>
            </a:r>
            <a:r>
              <a:rPr lang="zh-TW" altLang="en-US" dirty="0"/>
              <a:t>。</a:t>
            </a:r>
          </a:p>
          <a:p>
            <a:r>
              <a:rPr lang="zh-TW" altLang="en-US" b="1" dirty="0"/>
              <a:t>生成式處理模糊性 </a:t>
            </a:r>
            <a:r>
              <a:rPr lang="en-US" altLang="zh-TW" b="1" dirty="0"/>
              <a:t>(ambiguity)</a:t>
            </a:r>
            <a:endParaRPr lang="zh-TW" altLang="en-US" dirty="0"/>
          </a:p>
          <a:p>
            <a:r>
              <a:rPr lang="zh-TW" altLang="en-US" dirty="0"/>
              <a:t>分割一個物件往往不是唯一的，例如一個人偶可以按服飾、關節或飾品來切分。</a:t>
            </a:r>
          </a:p>
          <a:p>
            <a:r>
              <a:rPr lang="en-US" altLang="zh-TW" dirty="0" err="1"/>
              <a:t>PartGen</a:t>
            </a:r>
            <a:r>
              <a:rPr lang="en-US" altLang="zh-TW" dirty="0"/>
              <a:t> </a:t>
            </a:r>
            <a:r>
              <a:rPr lang="zh-TW" altLang="en-US" dirty="0"/>
              <a:t>使用 </a:t>
            </a:r>
            <a:r>
              <a:rPr lang="en-US" altLang="zh-TW" b="1" dirty="0"/>
              <a:t>multi-view diffusion</a:t>
            </a:r>
            <a:r>
              <a:rPr lang="zh-TW" altLang="en-US" dirty="0"/>
              <a:t>，能生成「多種可能的分割方案」；同時，在補全不可見部分時，也能用生成能力進行合理幻覺 </a:t>
            </a:r>
            <a:r>
              <a:rPr lang="en-US" altLang="zh-TW" dirty="0"/>
              <a:t>(hallucination)</a:t>
            </a:r>
            <a:r>
              <a:rPr lang="zh-TW" altLang="en-US" dirty="0"/>
              <a:t>。</a:t>
            </a:r>
          </a:p>
          <a:p>
            <a:r>
              <a:rPr lang="zh-TW" altLang="en-US" b="1" dirty="0"/>
              <a:t>跨模態輸入</a:t>
            </a:r>
            <a:endParaRPr lang="zh-TW" altLang="en-US" dirty="0"/>
          </a:p>
          <a:p>
            <a:r>
              <a:rPr lang="zh-TW" altLang="en-US" dirty="0"/>
              <a:t>不侷限於單一來源：可從 </a:t>
            </a:r>
            <a:r>
              <a:rPr lang="zh-TW" altLang="en-US" b="1" dirty="0"/>
              <a:t>文字 </a:t>
            </a:r>
            <a:r>
              <a:rPr lang="en-US" altLang="zh-TW" b="1" dirty="0"/>
              <a:t>(text prompt)</a:t>
            </a:r>
            <a:r>
              <a:rPr lang="zh-TW" altLang="en-US" b="1" dirty="0"/>
              <a:t>、單張影像 </a:t>
            </a:r>
            <a:r>
              <a:rPr lang="en-US" altLang="zh-TW" b="1" dirty="0"/>
              <a:t>(image prompt)</a:t>
            </a:r>
            <a:r>
              <a:rPr lang="zh-TW" altLang="en-US" b="1" dirty="0"/>
              <a:t>、或現有</a:t>
            </a:r>
            <a:r>
              <a:rPr lang="en-US" altLang="zh-TW" b="1" dirty="0"/>
              <a:t>3D</a:t>
            </a:r>
            <a:r>
              <a:rPr lang="zh-TW" altLang="en-US" b="1" dirty="0"/>
              <a:t>掃描</a:t>
            </a:r>
            <a:r>
              <a:rPr lang="zh-TW" altLang="en-US" dirty="0"/>
              <a:t> 開始。</a:t>
            </a:r>
          </a:p>
          <a:p>
            <a:r>
              <a:rPr lang="zh-TW" altLang="en-US" dirty="0"/>
              <a:t>提供更廣泛的應用場景，包括 </a:t>
            </a:r>
            <a:r>
              <a:rPr lang="en-US" altLang="zh-TW" dirty="0"/>
              <a:t>3D</a:t>
            </a:r>
            <a:r>
              <a:rPr lang="zh-TW" altLang="en-US" dirty="0"/>
              <a:t>編輯、動畫製作、遊戲建模等。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14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我們的方法首先從文字、單幅影像或現有的 </a:t>
            </a:r>
            <a:r>
              <a:rPr lang="en-US" altLang="zh-TW" dirty="0"/>
              <a:t>3D </a:t>
            </a:r>
            <a:r>
              <a:rPr lang="zh-TW" altLang="en-US" dirty="0"/>
              <a:t>物件入手，取得物件的初始網格視圖。然後，該視圖由基於擴散的分割網路處理，以實現多視圖一致的部件分割。接下來，將分割後的部件連同上下文資訊輸入到多視圖部件補全網路中，以產生每個部件的完整視圖。最後，使用預先訓練的重建模型產生 </a:t>
            </a:r>
            <a:r>
              <a:rPr lang="en-US" altLang="zh-TW" dirty="0"/>
              <a:t>3D </a:t>
            </a:r>
            <a:r>
              <a:rPr lang="zh-TW" altLang="en-US" dirty="0"/>
              <a:t>元件。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81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/>
              <a:t>早期方法</a:t>
            </a:r>
            <a:r>
              <a:rPr lang="zh-TW" altLang="en-US" dirty="0"/>
              <a:t>：</a:t>
            </a:r>
          </a:p>
          <a:p>
            <a:r>
              <a:rPr lang="zh-TW" altLang="en-US" b="1" dirty="0"/>
              <a:t>隱式表示 </a:t>
            </a:r>
            <a:r>
              <a:rPr lang="en-US" altLang="zh-TW" b="1" dirty="0"/>
              <a:t>(Implicit representation)</a:t>
            </a:r>
            <a:r>
              <a:rPr lang="zh-TW" altLang="en-US" dirty="0"/>
              <a:t>：如 </a:t>
            </a:r>
            <a:r>
              <a:rPr lang="en-US" altLang="zh-TW" dirty="0" err="1"/>
              <a:t>NeRF</a:t>
            </a:r>
            <a:r>
              <a:rPr lang="zh-TW" altLang="en-US" dirty="0"/>
              <a:t>，利用神經網路建模密度與顏色場。</a:t>
            </a:r>
          </a:p>
          <a:p>
            <a:r>
              <a:rPr lang="zh-TW" altLang="en-US" b="1" dirty="0"/>
              <a:t>顯式表示 </a:t>
            </a:r>
            <a:r>
              <a:rPr lang="en-US" altLang="zh-TW" b="1" dirty="0"/>
              <a:t>(Explicit representation)</a:t>
            </a:r>
            <a:r>
              <a:rPr lang="zh-TW" altLang="en-US" dirty="0"/>
              <a:t>：</a:t>
            </a:r>
            <a:r>
              <a:rPr lang="en-US" altLang="zh-TW" dirty="0"/>
              <a:t>mesh</a:t>
            </a:r>
            <a:r>
              <a:rPr lang="zh-TW" altLang="en-US" dirty="0"/>
              <a:t>、</a:t>
            </a:r>
            <a:r>
              <a:rPr lang="en-US" altLang="zh-TW" dirty="0"/>
              <a:t>voxel</a:t>
            </a:r>
            <a:r>
              <a:rPr lang="zh-TW" altLang="en-US" dirty="0"/>
              <a:t>、</a:t>
            </a:r>
            <a:r>
              <a:rPr lang="en-US" altLang="zh-TW" dirty="0"/>
              <a:t>point cloud</a:t>
            </a:r>
            <a:r>
              <a:rPr lang="zh-TW" altLang="en-US" dirty="0"/>
              <a:t>，結構清晰但靈活度較低。</a:t>
            </a:r>
          </a:p>
          <a:p>
            <a:r>
              <a:rPr lang="en-US" altLang="zh-TW" b="1" dirty="0"/>
              <a:t>Gaussian Splatting / 3D Gaussians</a:t>
            </a:r>
            <a:r>
              <a:rPr lang="zh-TW" altLang="en-US" dirty="0"/>
              <a:t>：近期快速渲染的熱門表示，結合速度與視覺品質。</a:t>
            </a:r>
          </a:p>
          <a:p>
            <a:r>
              <a:rPr lang="zh-TW" altLang="en-US" b="1" dirty="0"/>
              <a:t>輸入模態</a:t>
            </a:r>
            <a:r>
              <a:rPr lang="zh-TW" altLang="en-US" dirty="0"/>
              <a:t>：</a:t>
            </a:r>
          </a:p>
          <a:p>
            <a:r>
              <a:rPr lang="en-US" altLang="zh-TW" b="1" dirty="0"/>
              <a:t>Text-to-3D</a:t>
            </a:r>
            <a:r>
              <a:rPr lang="zh-TW" altLang="en-US" dirty="0"/>
              <a:t>：利用擴散模型 </a:t>
            </a:r>
            <a:r>
              <a:rPr lang="en-US" altLang="zh-TW" dirty="0"/>
              <a:t>(</a:t>
            </a:r>
            <a:r>
              <a:rPr lang="zh-TW" altLang="en-US" dirty="0"/>
              <a:t>如 </a:t>
            </a:r>
            <a:r>
              <a:rPr lang="en-US" altLang="zh-TW" dirty="0"/>
              <a:t>Stable Diffusion) </a:t>
            </a:r>
            <a:r>
              <a:rPr lang="zh-TW" altLang="en-US" dirty="0"/>
              <a:t>的潛在知識，通過 </a:t>
            </a:r>
            <a:r>
              <a:rPr lang="en-US" altLang="zh-TW" dirty="0"/>
              <a:t>Score Distillation Sampling (SDS) </a:t>
            </a:r>
            <a:r>
              <a:rPr lang="zh-TW" altLang="en-US" dirty="0"/>
              <a:t>或 </a:t>
            </a:r>
            <a:r>
              <a:rPr lang="en-US" altLang="zh-TW" dirty="0"/>
              <a:t>latent diffusion</a:t>
            </a:r>
            <a:r>
              <a:rPr lang="zh-TW" altLang="en-US" dirty="0"/>
              <a:t>，將文字生成</a:t>
            </a:r>
            <a:r>
              <a:rPr lang="en-US" altLang="zh-TW" dirty="0"/>
              <a:t>3D</a:t>
            </a:r>
            <a:r>
              <a:rPr lang="zh-TW" altLang="en-US" dirty="0"/>
              <a:t>。</a:t>
            </a:r>
          </a:p>
          <a:p>
            <a:r>
              <a:rPr lang="en-US" altLang="zh-TW" b="1" dirty="0"/>
              <a:t>Image-to-3D</a:t>
            </a:r>
            <a:r>
              <a:rPr lang="zh-TW" altLang="en-US" dirty="0"/>
              <a:t>：單張或多張影像輸入，結合視覺特徵與生成模型，補齊隱藏部分。</a:t>
            </a:r>
          </a:p>
          <a:p>
            <a:r>
              <a:rPr lang="en-US" altLang="zh-TW" b="1" dirty="0"/>
              <a:t>Point cloud / depth map</a:t>
            </a:r>
            <a:r>
              <a:rPr lang="zh-TW" altLang="en-US" dirty="0"/>
              <a:t>：已有部分幾何輸入時，透過生成補全。</a:t>
            </a:r>
          </a:p>
          <a:p>
            <a:r>
              <a:rPr lang="zh-TW" altLang="en-US" b="1" dirty="0"/>
              <a:t>最新趨勢</a:t>
            </a:r>
            <a:r>
              <a:rPr lang="zh-TW" altLang="en-US" dirty="0"/>
              <a:t>：</a:t>
            </a:r>
          </a:p>
          <a:p>
            <a:r>
              <a:rPr lang="en-US" altLang="zh-TW" b="1" dirty="0"/>
              <a:t>Multi-view diffusion models</a:t>
            </a:r>
            <a:r>
              <a:rPr lang="zh-TW" altLang="en-US" dirty="0"/>
              <a:t>：先生成一組視覺一致的 </a:t>
            </a:r>
            <a:r>
              <a:rPr lang="en-US" altLang="zh-TW" dirty="0"/>
              <a:t>2D </a:t>
            </a:r>
            <a:r>
              <a:rPr lang="zh-TW" altLang="en-US" dirty="0"/>
              <a:t>多視角影像。</a:t>
            </a:r>
          </a:p>
          <a:p>
            <a:r>
              <a:rPr lang="en-US" altLang="zh-TW" b="1" dirty="0"/>
              <a:t>3D reconstruction models (e.g., LRM, </a:t>
            </a:r>
            <a:r>
              <a:rPr lang="en-US" altLang="zh-TW" b="1" dirty="0" err="1"/>
              <a:t>LightplaneLRM</a:t>
            </a:r>
            <a:r>
              <a:rPr lang="en-US" altLang="zh-TW" b="1" dirty="0"/>
              <a:t>)</a:t>
            </a:r>
            <a:r>
              <a:rPr lang="zh-TW" altLang="en-US" dirty="0"/>
              <a:t>：將這些多視角影像轉換為完整的</a:t>
            </a:r>
            <a:r>
              <a:rPr lang="en-US" altLang="zh-TW" dirty="0"/>
              <a:t>3D</a:t>
            </a:r>
            <a:r>
              <a:rPr lang="zh-TW" altLang="en-US" dirty="0"/>
              <a:t>模型。</a:t>
            </a:r>
          </a:p>
          <a:p>
            <a:r>
              <a:rPr lang="zh-TW" altLang="en-US" dirty="0"/>
              <a:t>這種「</a:t>
            </a:r>
            <a:r>
              <a:rPr lang="en-US" altLang="zh-TW" dirty="0"/>
              <a:t>2D</a:t>
            </a:r>
            <a:r>
              <a:rPr lang="zh-TW" altLang="en-US" dirty="0"/>
              <a:t>生成 </a:t>
            </a:r>
            <a:r>
              <a:rPr lang="en-US" altLang="zh-TW" dirty="0"/>
              <a:t>+ 3D</a:t>
            </a:r>
            <a:r>
              <a:rPr lang="zh-TW" altLang="en-US" dirty="0"/>
              <a:t>重建」方式結合了影像生成的靈活性與</a:t>
            </a:r>
            <a:r>
              <a:rPr lang="en-US" altLang="zh-TW" dirty="0"/>
              <a:t>3D</a:t>
            </a:r>
            <a:r>
              <a:rPr lang="zh-TW" altLang="en-US" dirty="0"/>
              <a:t>重建的結構性，成為近年的主流。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999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4621E-D3F6-A443-61A5-2A6C4F40A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254DACE-F6E6-9682-3982-7513AB889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備忘稿版面配置區 2">
                <a:extLst>
                  <a:ext uri="{FF2B5EF4-FFF2-40B4-BE49-F238E27FC236}">
                    <a16:creationId xmlns:a16="http://schemas.microsoft.com/office/drawing/2014/main" id="{7829A31E-BDA8-B6A1-44C1-4E57F15176A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建立可從文字、影像或 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輸入生成多視圖圖像，再重建出完整 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模型的基礎架構。</a:t>
                </a:r>
              </a:p>
              <a:p>
                <a:br>
                  <a:rPr lang="zh-TW" altLang="en-US" dirty="0"/>
                </a:br>
                <a:endParaRPr lang="zh-TW" altLang="en-US" dirty="0"/>
              </a:p>
              <a:p>
                <a:r>
                  <a:rPr lang="zh-TW" altLang="en-US" b="1" dirty="0"/>
                  <a:t>一、</a:t>
                </a:r>
                <a:r>
                  <a:rPr lang="en-US" altLang="zh-TW" b="1" dirty="0"/>
                  <a:t>Multi-View Diffusion Model (</a:t>
                </a:r>
                <a:r>
                  <a:rPr lang="zh-TW" altLang="en-US" b="1" dirty="0"/>
                  <a:t>多視圖擴散模型</a:t>
                </a:r>
                <a:r>
                  <a:rPr lang="en-US" altLang="zh-TW" b="1" dirty="0"/>
                  <a:t>)</a:t>
                </a:r>
                <a:endParaRPr lang="zh-TW" altLang="en-US" dirty="0"/>
              </a:p>
              <a:p>
                <a:r>
                  <a:rPr lang="zh-TW" altLang="en-US" dirty="0"/>
                  <a:t>給定條件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lang="zh-TW" altLang="en-US" dirty="0"/>
                  <a:t>（文字或影像），模型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Φ</m:t>
                    </m:r>
                  </m:oMath>
                </a14:m>
                <a:r>
                  <a:rPr lang="zh-TW" altLang="en-US" dirty="0"/>
                  <a:t>生成一組一致性的多視圖圖像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𝐼</m:t>
                    </m:r>
                  </m:oMath>
                </a14:m>
                <a:r>
                  <a:rPr lang="zh-TW" altLang="en-US" dirty="0"/>
                  <a:t>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12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𝐼</m:t>
                      </m:r>
                      <m:r>
                        <a:rPr lang="zh-TW" altLang="en-US" sz="12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∼</m:t>
                      </m:r>
                      <m:r>
                        <a:rPr lang="zh-TW" altLang="en-US" sz="12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sepChr m:val=","/>
                          <m:ctrlPr>
                            <a:rPr lang="zh-TW" altLang="en-US" sz="120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zh-TW" altLang="en-US" sz="120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e>
                          <m:r>
                            <a:rPr lang="zh-TW" altLang="en-US" sz="1200" i="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∣</m:t>
                          </m:r>
                          <m:r>
                            <m:rPr>
                              <m:sty m:val="p"/>
                            </m:rPr>
                            <a:rPr lang="en-US" altLang="zh-TW" sz="1200" i="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Φ</m:t>
                          </m:r>
                          <m:r>
                            <a:rPr lang="zh-TW" altLang="en-US" sz="120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pPr/>
                <a:endParaRPr lang="zh-TW" altLang="en-US" dirty="0"/>
              </a:p>
              <a:p>
                <a:r>
                  <a:rPr lang="zh-TW" altLang="en-US" dirty="0"/>
                  <a:t>多視圖圖像通常包含 </a:t>
                </a:r>
                <a:r>
                  <a:rPr lang="en-US" altLang="zh-TW" dirty="0"/>
                  <a:t>4 </a:t>
                </a:r>
                <a:r>
                  <a:rPr lang="zh-TW" altLang="en-US" dirty="0"/>
                  <a:t>個視角（前、後、左、右），排成 </a:t>
                </a:r>
                <a14:m>
                  <m:oMath xmlns:m="http://schemas.openxmlformats.org/officeDocument/2006/math">
                    <m:r>
                      <a:rPr lang="en-US" altLang="zh-TW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2</m:t>
                    </m:r>
                    <m:r>
                      <a:rPr lang="en-US" altLang="zh-TW" sz="120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×</m:t>
                    </m:r>
                    <m:r>
                      <a:rPr lang="en-US" altLang="zh-TW" sz="120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lang="zh-TW" altLang="en-US" dirty="0"/>
                  <a:t>格子格式。</a:t>
                </a:r>
              </a:p>
              <a:p>
                <a:r>
                  <a:rPr lang="zh-TW" altLang="en-US" dirty="0"/>
                  <a:t>模型在訓練時學習視圖間的幾何一致性與外觀連續性。</a:t>
                </a:r>
              </a:p>
            </p:txBody>
          </p:sp>
        </mc:Choice>
        <mc:Fallback>
          <p:sp>
            <p:nvSpPr>
              <p:cNvPr id="3" name="備忘稿版面配置區 2">
                <a:extLst>
                  <a:ext uri="{FF2B5EF4-FFF2-40B4-BE49-F238E27FC236}">
                    <a16:creationId xmlns:a16="http://schemas.microsoft.com/office/drawing/2014/main" id="{7829A31E-BDA8-B6A1-44C1-4E57F15176A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建立可從文字、影像或 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輸入生成多視圖圖像，再重建出完整 </a:t>
                </a:r>
                <a:r>
                  <a:rPr lang="en-US" altLang="zh-TW" dirty="0"/>
                  <a:t>3D </a:t>
                </a:r>
                <a:r>
                  <a:rPr lang="zh-TW" altLang="en-US" dirty="0"/>
                  <a:t>模型的基礎架構。</a:t>
                </a:r>
              </a:p>
              <a:p>
                <a:br>
                  <a:rPr lang="zh-TW" altLang="en-US" dirty="0"/>
                </a:br>
                <a:endParaRPr lang="zh-TW" altLang="en-US" dirty="0"/>
              </a:p>
              <a:p>
                <a:r>
                  <a:rPr lang="zh-TW" altLang="en-US" b="1" dirty="0"/>
                  <a:t>一、</a:t>
                </a:r>
                <a:r>
                  <a:rPr lang="en-US" altLang="zh-TW" b="1" dirty="0"/>
                  <a:t>Multi-View Diffusion Model (</a:t>
                </a:r>
                <a:r>
                  <a:rPr lang="zh-TW" altLang="en-US" b="1" dirty="0"/>
                  <a:t>多視圖擴散模型</a:t>
                </a:r>
                <a:r>
                  <a:rPr lang="en-US" altLang="zh-TW" b="1" dirty="0"/>
                  <a:t>)</a:t>
                </a:r>
                <a:endParaRPr lang="zh-TW" altLang="en-US" dirty="0"/>
              </a:p>
              <a:p>
                <a:r>
                  <a:rPr lang="zh-TW" altLang="en-US" dirty="0"/>
                  <a:t>給定條件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𝑦</a:t>
                </a:r>
                <a:r>
                  <a:rPr lang="zh-TW" altLang="en-US" dirty="0"/>
                  <a:t>（文字或影像），模型 </a:t>
                </a:r>
                <a:r>
                  <a:rPr lang="en-US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Φ</a:t>
                </a:r>
                <a:r>
                  <a:rPr lang="zh-TW" altLang="en-US" dirty="0"/>
                  <a:t>生成一組一致性的多視圖圖像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</a:t>
                </a:r>
                <a:r>
                  <a:rPr lang="zh-TW" altLang="en-US" dirty="0"/>
                  <a:t>：</a:t>
                </a:r>
              </a:p>
              <a:p>
                <a:pPr/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𝐼∼𝑝(𝐼ⓜ,∣</a:t>
                </a:r>
                <a:r>
                  <a:rPr lang="en-US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Φ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𝑦)</a:t>
                </a:r>
                <a:endParaRPr lang="en-US" altLang="zh-TW" dirty="0"/>
              </a:p>
              <a:p>
                <a:pPr/>
                <a:endParaRPr lang="zh-TW" altLang="en-US" dirty="0"/>
              </a:p>
              <a:p>
                <a:r>
                  <a:rPr lang="zh-TW" altLang="en-US" dirty="0"/>
                  <a:t>多視圖圖像通常包含 </a:t>
                </a:r>
                <a:r>
                  <a:rPr lang="en-US" altLang="zh-TW" dirty="0"/>
                  <a:t>4 </a:t>
                </a:r>
                <a:r>
                  <a:rPr lang="zh-TW" altLang="en-US" dirty="0"/>
                  <a:t>個視角（前、後、左、右），排成 </a:t>
                </a:r>
                <a:r>
                  <a:rPr lang="en-US" altLang="zh-TW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2×2</a:t>
                </a:r>
                <a:r>
                  <a:rPr lang="zh-TW" altLang="en-US" dirty="0"/>
                  <a:t>格子格式。</a:t>
                </a:r>
              </a:p>
              <a:p>
                <a:r>
                  <a:rPr lang="zh-TW" altLang="en-US" dirty="0"/>
                  <a:t>模型在訓練時學習視圖間的幾何一致性與外觀連續性。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2F2362-291F-E15B-B39C-88E961A48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6187-6DE2-4416-A8DA-70328CECFA2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57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FF09EE-E68A-E15A-F2CD-0DEF405FB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D08701D-6C28-FDC6-9ABD-3B79B6B35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928836-448D-8BEB-6C6B-CE6A6231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EAD6-995A-4D55-A6D0-4C9DF10BF11D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DA1DFF-F913-6759-1653-28D6DA72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C8671A-50C6-D3BF-2F01-58EEDA2C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BE0-4466-4B76-AB00-5E97FF688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72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3D3077-8B33-7C49-9A02-E3BDFA7F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35B254-4AC9-83A9-6F0C-4D139A5B2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4E5800-1156-B6E5-D657-E67B39C4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EAD6-995A-4D55-A6D0-4C9DF10BF11D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F5C21A-958C-FC52-B2E4-28971916D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DE3B39-54CD-F446-E6CB-AA6CAAA8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BE0-4466-4B76-AB00-5E97FF688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437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4C5E1CC-9A6F-C331-B622-F3DDDBF3F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97B494F-2833-4719-49D1-FF11C7E78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73C80F-85F9-5255-788B-9525FB89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EAD6-995A-4D55-A6D0-4C9DF10BF11D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9ABBFC-5374-96F0-5B64-6FC55775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1507DE-E863-29FE-17B6-B109023D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BE0-4466-4B76-AB00-5E97FF688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37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F7E009-F89E-E6E6-93E9-1CA94B8A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560F3F-66F2-56AD-056A-3D26006C5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E9C2FF-DDE6-223A-DA3E-A3D42470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EAD6-995A-4D55-A6D0-4C9DF10BF11D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D689A1-AAFA-DAAF-7D96-853F6A44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506A4A-849F-3E6E-1DB5-214AA240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BE0-4466-4B76-AB00-5E97FF688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84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BC60FC-C920-E7D5-6290-4A2368223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AE4E12B-24E2-7426-A422-D9EED67F7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D7BF1F-F849-F26B-6F74-5310DFB9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EAD6-995A-4D55-A6D0-4C9DF10BF11D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7A34BF-79E7-61B0-3F0D-C19B02EF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BBE119-E044-2214-612E-D2B82AA7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BE0-4466-4B76-AB00-5E97FF688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39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BDB4C0-C5FA-E9E0-1AE5-C68BEE91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E81032-BA84-708A-FDA9-9030B71F2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6FD3B2-082E-AACE-E5A5-142CDB1AD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279E95E-D19F-0E49-2836-FC58D25C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EAD6-995A-4D55-A6D0-4C9DF10BF11D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40E5D4-93E2-7BBB-372B-D99477BF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39B8043-60DD-9036-F73E-E4D6BEB5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BE0-4466-4B76-AB00-5E97FF688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68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A7ACDC-BE43-4DEA-6124-C5AF3EA7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9ED69C-A635-76AE-C0FD-394A2DD78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A06D78B-15C8-C1FB-28A8-C4965EEA2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49B8C1-1D0E-DF89-812A-A2EED4C96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568BE2C-BD84-419F-D12F-73AE69F08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E2F2A2F-E8AE-5850-B117-E8EB6C30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EAD6-995A-4D55-A6D0-4C9DF10BF11D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DF84FD9-394F-9705-DBA0-B209A7D4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4231E6A-A6C8-87AD-6F33-D1E9AF18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BE0-4466-4B76-AB00-5E97FF688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76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7C21BE-6C4B-4BBF-6236-CE781FAA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013719C-C42F-70F8-9A8D-F175186E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EAD6-995A-4D55-A6D0-4C9DF10BF11D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5555CA-1323-5594-516F-5F90C611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A531CA4-42E8-DA75-56A0-3E37BFC5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BE0-4466-4B76-AB00-5E97FF688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65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6889561-F02F-8D08-F053-18D739EB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EAD6-995A-4D55-A6D0-4C9DF10BF11D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132CC2D-BD2F-231F-8EF9-8A4073B9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C7FFFC-89DD-40BA-3CE2-086D6642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BE0-4466-4B76-AB00-5E97FF688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78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B86175-4AB3-3386-81F6-365AC452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C52B7D-2604-8190-C6B6-2B218EFBB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67BE614-1E76-E01D-2345-32B807344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9BD47D-7604-DDE5-66DE-6EF786FD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EAD6-995A-4D55-A6D0-4C9DF10BF11D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F44242-93D8-2172-E057-084A7203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370D6D7-18A4-17DF-746F-C5B62AE0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BE0-4466-4B76-AB00-5E97FF688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32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01A385-0A68-75C2-9F9C-939DFB0E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973F35C-9EB3-883C-1210-B07C524E41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909E5D-C617-D257-9AF2-DBFA65639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DADEF2E-404B-6BB5-E6B5-E0A77D78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EAD6-995A-4D55-A6D0-4C9DF10BF11D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54A1E28-228C-E92D-40EE-1FFF8AD2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050F6D-D85D-7A26-580D-61AC08BF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BE0-4466-4B76-AB00-5E97FF688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92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0775791-F10F-0536-1F39-1BE7A921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F8973E9-6F80-CA39-C05E-1E3B1DF8C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395CBF-630E-EDFD-7DBF-93C97ECE6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EAD6-995A-4D55-A6D0-4C9DF10BF11D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B576B6-0CA3-A47F-3038-0D0650577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369B8C-7AC5-DBF9-F515-F184139ED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8BE0-4466-4B76-AB00-5E97FF6885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18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1957FF-28F7-98B2-D551-300ABE71F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 err="1"/>
              <a:t>PartGen</a:t>
            </a:r>
            <a:r>
              <a:rPr lang="en-US" altLang="zh-TW" sz="3600" dirty="0"/>
              <a:t>: Part-level 3D Generation and Reconstruction with Multi-View Diffusion Models</a:t>
            </a:r>
            <a:endParaRPr lang="zh-TW" altLang="en-US" sz="36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222647E-97CE-E45A-4021-BAC3E90FFA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CVPR</a:t>
            </a:r>
            <a:r>
              <a:rPr lang="zh-TW" altLang="en-US" dirty="0"/>
              <a:t> </a:t>
            </a:r>
            <a:r>
              <a:rPr lang="en-US" altLang="zh-TW" dirty="0"/>
              <a:t>2025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4823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9C84B3-343A-7373-C34F-2E2E9A30F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D83B9E-67B3-6734-2440-E73B36DC9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請參閱標題">
            <a:extLst>
              <a:ext uri="{FF2B5EF4-FFF2-40B4-BE49-F238E27FC236}">
                <a16:creationId xmlns:a16="http://schemas.microsoft.com/office/drawing/2014/main" id="{D7EA3F43-545B-2B36-4273-F72181635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4" y="2084357"/>
            <a:ext cx="12037671" cy="383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B07FFB-16AF-977E-5587-CBB32211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- Background on 3D generation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E7A814-241B-874B-22B2-AB9552DD6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Traditional 3D generation: implicit fields, Gaussians, meshes</a:t>
            </a:r>
          </a:p>
          <a:p>
            <a:endParaRPr lang="en-US" altLang="zh-TW" dirty="0"/>
          </a:p>
          <a:p>
            <a:r>
              <a:rPr lang="en-US" altLang="zh-TW" dirty="0"/>
              <a:t>Inputs: text, images, point clouds</a:t>
            </a:r>
          </a:p>
          <a:p>
            <a:endParaRPr lang="en-US" altLang="zh-TW" dirty="0"/>
          </a:p>
          <a:p>
            <a:r>
              <a:rPr lang="en-US" altLang="zh-TW" dirty="0"/>
              <a:t>Recent trend: multi-view diffusion + reconstruction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4609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EB9E0-9273-BF4C-4E88-0F63D572E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EB9C8F-1AC5-E968-C10E-3EB6AE7F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- Background on 3D generation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82C757-85A7-8822-1D51-7A7E7512E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70274"/>
          </a:xfrm>
        </p:spPr>
        <p:txBody>
          <a:bodyPr/>
          <a:lstStyle/>
          <a:p>
            <a:r>
              <a:rPr lang="en-US" altLang="zh-TW" dirty="0"/>
              <a:t>To enable part-level 3D generation, we first build upon a multi-view diffusion model and a reconstruction model that together provide a consistent 2D–3D generative foundation.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6EDA549-CC59-E67C-E32D-09E4C342A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129" y="3139440"/>
            <a:ext cx="4601741" cy="11564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D52F841-82BF-6ECB-A1FA-7B44CC46A41D}"/>
                  </a:ext>
                </a:extLst>
              </p:cNvPr>
              <p:cNvSpPr txBox="1"/>
              <p:nvPr/>
            </p:nvSpPr>
            <p:spPr>
              <a:xfrm>
                <a:off x="1569534" y="4701773"/>
                <a:ext cx="905293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2800" dirty="0"/>
                  <a:t>Learns a conditional distribution of multi-view images </a:t>
                </a:r>
              </a:p>
              <a:p>
                <a:r>
                  <a:rPr lang="zh-TW" altLang="en-US" sz="2800" dirty="0"/>
                  <a:t>𝐼 given input condition </a:t>
                </a:r>
              </a:p>
              <a:p>
                <a:r>
                  <a:rPr lang="zh-TW" altLang="en-US" sz="2800" dirty="0"/>
                  <a:t>𝑦 (text, image, or latent).</a:t>
                </a:r>
                <a:endParaRPr lang="en-US" altLang="zh-TW" sz="2800" dirty="0"/>
              </a:p>
              <a:p>
                <a:r>
                  <a:rPr lang="en-US" altLang="zh-TW" sz="2800" dirty="0"/>
                  <a:t>generated image </a:t>
                </a:r>
                <a14:m>
                  <m:oMath xmlns:m="http://schemas.openxmlformats.org/officeDocument/2006/math">
                    <m:r>
                      <a:rPr lang="zh-TW" altLang="en-US" sz="2800" i="1"/>
                      <m:t>𝐼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 2×2 grid combining 4 viewpoints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D52F841-82BF-6ECB-A1FA-7B44CC46A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34" y="4701773"/>
                <a:ext cx="9052930" cy="1815882"/>
              </a:xfrm>
              <a:prstGeom prst="rect">
                <a:avLst/>
              </a:prstGeom>
              <a:blipFill>
                <a:blip r:embed="rId4"/>
                <a:stretch>
                  <a:fillRect l="-1346" t="-3020" b="-87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6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20478-C24E-633C-0F3C-E916938DD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89611E-0B1B-9EFF-D9BA-8AD42DFB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- Background on 3D generation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D810A0A-7DBE-5A9C-7FD0-A57B0C6E1E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470274"/>
              </a:xfrm>
            </p:spPr>
            <p:txBody>
              <a:bodyPr/>
              <a:lstStyle/>
              <a:p>
                <a:r>
                  <a:rPr lang="en-US" altLang="zh-TW" b="1" dirty="0"/>
                  <a:t>3D Reconstruction Model</a:t>
                </a:r>
              </a:p>
              <a:p>
                <a:r>
                  <a:rPr lang="en-US" altLang="zh-TW" dirty="0"/>
                  <a:t>Converts the generated multi-view images into a coherent 3D representation (geometry + texture).</a:t>
                </a:r>
              </a:p>
              <a:p>
                <a:r>
                  <a:rPr lang="en-US" altLang="zh-TW" dirty="0"/>
                  <a:t>A deterministic mapping learned by a reconstruction network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/>
                      <m:t>Ψ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D810A0A-7DBE-5A9C-7FD0-A57B0C6E1E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470274"/>
              </a:xfrm>
              <a:blipFill>
                <a:blip r:embed="rId3"/>
                <a:stretch>
                  <a:fillRect l="-1043" t="-3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0CED8D4F-19A0-0B76-79BD-278653D343F5}"/>
              </a:ext>
            </a:extLst>
          </p:cNvPr>
          <p:cNvSpPr txBox="1"/>
          <p:nvPr/>
        </p:nvSpPr>
        <p:spPr>
          <a:xfrm>
            <a:off x="1721750" y="5738336"/>
            <a:ext cx="9052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dirty="0"/>
              <a:t>L</a:t>
            </a:r>
            <a:r>
              <a:rPr lang="en-US" altLang="zh-TW" sz="2800" dirty="0"/>
              <a:t> denotes the reconstructed 3D asset.</a:t>
            </a:r>
            <a:endParaRPr lang="zh-TW" altLang="en-US" sz="28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F07C675-5575-4699-81D3-5FAA9F13F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118" y="4295899"/>
            <a:ext cx="2907764" cy="101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6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97695F-17A4-F3D8-E0EC-E66BBEA3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- Multi-view Part Segmentation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77E2178-ADF8-FF95-5F1C-D55F0FC8A3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b="1" dirty="0"/>
                  <a:t>Objective</a:t>
                </a:r>
                <a:br>
                  <a:rPr lang="en-US" altLang="zh-TW" dirty="0"/>
                </a:br>
                <a:r>
                  <a:rPr lang="en-US" altLang="zh-TW" dirty="0"/>
                  <a:t>Segment multi-view images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,"/>
                        <m:ctrlPr>
                          <a:rPr lang="ar-AE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ar-A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ar-AE" altLang="zh-TW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ar-AE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ar-A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ar-AE" altLang="zh-TW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ar-AE" altLang="zh-TW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e>
                        <m:sSub>
                          <m:sSubPr>
                            <m:ctrlPr>
                              <a:rPr lang="ar-AE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ar-A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zh-TW" altLang="ar-AE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  <m:r>
                      <a:rPr lang="zh-TW" altLang="ar-A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into consistent part masks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,"/>
                        <m:ctrlPr>
                          <a:rPr lang="ar-AE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ar-AE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ar-AE" altLang="zh-TW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ar-AE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ar-AE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ar-AE" altLang="zh-TW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ar-AE" altLang="zh-TW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e>
                        <m:sSub>
                          <m:sSubPr>
                            <m:ctrlPr>
                              <a:rPr lang="ar-AE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ar-AE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zh-TW" altLang="ar-AE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zh-TW" altLang="ar-A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,keeping part correspondences aligned across views.</a:t>
                </a:r>
              </a:p>
              <a:p>
                <a:endParaRPr lang="en-US" altLang="zh-TW" dirty="0"/>
              </a:p>
              <a:p>
                <a:r>
                  <a:rPr lang="en-US" altLang="zh-TW" b="1" dirty="0"/>
                  <a:t>Core Idea</a:t>
                </a:r>
                <a:br>
                  <a:rPr lang="en-US" altLang="zh-TW" dirty="0"/>
                </a:br>
                <a:r>
                  <a:rPr lang="en-US" altLang="zh-TW" dirty="0"/>
                  <a:t>Segment in </a:t>
                </a:r>
                <a:r>
                  <a:rPr lang="en-US" altLang="zh-TW" b="1" dirty="0"/>
                  <a:t>2D multi-view space</a:t>
                </a:r>
                <a:r>
                  <a:rPr lang="en-US" altLang="zh-TW" dirty="0"/>
                  <a:t> using a </a:t>
                </a:r>
                <a:r>
                  <a:rPr lang="en-US" altLang="zh-TW" b="1" dirty="0"/>
                  <a:t>diffusion model </a:t>
                </a:r>
                <a:r>
                  <a:rPr lang="el-GR" altLang="zh-TW" b="1" dirty="0"/>
                  <a:t>Φ</a:t>
                </a:r>
                <a:r>
                  <a:rPr lang="en-US" altLang="zh-TW" b="1" dirty="0"/>
                  <a:t>ₛₑg</a:t>
                </a:r>
                <a:r>
                  <a:rPr lang="en-US" altLang="zh-TW" dirty="0"/>
                  <a:t> to generate color maps </a:t>
                </a:r>
                <a:r>
                  <a:rPr lang="zh-TW" altLang="en-US" dirty="0"/>
                  <a:t>𝐶 </a:t>
                </a:r>
                <a:r>
                  <a:rPr lang="en-US" altLang="zh-TW" dirty="0"/>
                  <a:t>that capture </a:t>
                </a:r>
                <a:r>
                  <a:rPr lang="en-US" altLang="zh-TW" b="1" dirty="0"/>
                  <a:t>diverse and uncertain</a:t>
                </a:r>
                <a:r>
                  <a:rPr lang="en-US" altLang="zh-TW" dirty="0"/>
                  <a:t> part partitions—each color represents one semantic part.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77E2178-ADF8-FF95-5F1C-D55F0FC8A3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300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A8B7A-3FB7-059E-58EC-06DDB2150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DB3389-5E2A-D018-D3AD-10E19774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- Multi-view Part Segmentation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8254792-0A79-A93F-6B6B-ECB419EC68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TW" b="1" dirty="0"/>
                  <a:t>Segmentation Generation</a:t>
                </a:r>
              </a:p>
              <a:p>
                <a14:m>
                  <m:oMath xmlns:m="http://schemas.openxmlformats.org/officeDocument/2006/math">
                    <m:r>
                      <a:rPr lang="zh-TW" altLang="en-US" i="1"/>
                      <m:t>𝐶</m:t>
                    </m:r>
                    <m:r>
                      <a:rPr lang="en-US" altLang="zh-TW"/>
                      <m:t>∼</m:t>
                    </m:r>
                    <m:r>
                      <a:rPr lang="zh-TW" altLang="en-US" i="1"/>
                      <m:t>𝑝</m:t>
                    </m:r>
                    <m:d>
                      <m:dPr>
                        <m:sepChr m:val=","/>
                        <m:ctrlPr>
                          <a:rPr lang="ar-AE" altLang="zh-TW" i="1"/>
                        </m:ctrlPr>
                      </m:dPr>
                      <m:e>
                        <m:r>
                          <a:rPr lang="zh-TW" altLang="ar-AE" i="1"/>
                          <m:t>𝐶</m:t>
                        </m:r>
                      </m:e>
                      <m:e>
                        <m:r>
                          <a:rPr lang="ar-AE" altLang="zh-TW"/>
                          <m:t>∣</m:t>
                        </m:r>
                        <m:sSub>
                          <m:sSubPr>
                            <m:ctrlPr>
                              <a:rPr lang="ar-AE" altLang="zh-TW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TW"/>
                              <m:t>Φ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TW" i="1"/>
                              <m:t>seg</m:t>
                            </m:r>
                          </m:sub>
                        </m:sSub>
                        <m:r>
                          <a:rPr lang="zh-TW" altLang="ar-AE" i="1"/>
                          <m:t>𝐼</m:t>
                        </m:r>
                      </m:e>
                    </m:d>
                  </m:oMath>
                </a14:m>
                <a:endParaRPr lang="ar-AE" altLang="zh-TW" b="0" dirty="0"/>
              </a:p>
              <a:p>
                <a14:m>
                  <m:oMath xmlns:m="http://schemas.openxmlformats.org/officeDocument/2006/math">
                    <m:r>
                      <a:rPr lang="zh-TW" altLang="en-US" sz="2300" i="1"/>
                      <m:t>𝐼</m:t>
                    </m:r>
                  </m:oMath>
                </a14:m>
                <a:r>
                  <a:rPr lang="en-US" altLang="zh-TW" sz="2300" dirty="0"/>
                  <a:t> denotes the multi-view inputs, and </a:t>
                </a:r>
                <a14:m>
                  <m:oMath xmlns:m="http://schemas.openxmlformats.org/officeDocument/2006/math">
                    <m:r>
                      <a:rPr lang="zh-TW" altLang="en-US" sz="2300" i="1"/>
                      <m:t>𝐶</m:t>
                    </m:r>
                  </m:oMath>
                </a14:m>
                <a:r>
                  <a:rPr lang="en-US" altLang="zh-TW" sz="2300" dirty="0"/>
                  <a:t> is the generated color segmentation map.</a:t>
                </a:r>
              </a:p>
              <a:p>
                <a:pPr marL="0" indent="0">
                  <a:buNone/>
                </a:pPr>
                <a:br>
                  <a:rPr lang="en-US" altLang="zh-TW" dirty="0"/>
                </a:br>
                <a:endParaRPr lang="en-US" altLang="zh-TW" dirty="0"/>
              </a:p>
              <a:p>
                <a:r>
                  <a:rPr lang="en-US" altLang="zh-TW" b="1" dirty="0"/>
                  <a:t>Color–Part Correspondence</a:t>
                </a:r>
              </a:p>
              <a:p>
                <a:r>
                  <a:rPr lang="en-US" altLang="zh-TW" dirty="0"/>
                  <a:t>Predefine </a:t>
                </a:r>
                <a14:m>
                  <m:oMath xmlns:m="http://schemas.openxmlformats.org/officeDocument/2006/math">
                    <m:r>
                      <a:rPr lang="zh-TW" altLang="en-US" i="1"/>
                      <m:t>𝑄</m:t>
                    </m:r>
                  </m:oMath>
                </a14:m>
                <a:r>
                  <a:rPr lang="en-US" altLang="zh-TW" dirty="0"/>
                  <a:t> color codes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,"/>
                        <m:ctrlPr>
                          <a:rPr lang="ar-AE" altLang="zh-TW"/>
                        </m:ctrlPr>
                      </m:dPr>
                      <m:e>
                        <m:sSub>
                          <m:sSubPr>
                            <m:ctrlPr>
                              <a:rPr lang="ar-AE" altLang="zh-TW"/>
                            </m:ctrlPr>
                          </m:sSubPr>
                          <m:e>
                            <m:r>
                              <a:rPr lang="zh-TW" altLang="ar-AE" i="1"/>
                              <m:t>𝑐</m:t>
                            </m:r>
                          </m:e>
                          <m:sub>
                            <m:r>
                              <a:rPr lang="ar-AE" altLang="zh-TW"/>
                              <m:t>1</m:t>
                            </m:r>
                          </m:sub>
                        </m:sSub>
                      </m:e>
                      <m:e>
                        <m:r>
                          <a:rPr lang="ar-AE" altLang="zh-TW"/>
                          <m:t>…</m:t>
                        </m:r>
                      </m:e>
                      <m:e>
                        <m:sSub>
                          <m:sSubPr>
                            <m:ctrlPr>
                              <a:rPr lang="ar-AE" altLang="zh-TW" i="1"/>
                            </m:ctrlPr>
                          </m:sSubPr>
                          <m:e>
                            <m:r>
                              <a:rPr lang="zh-TW" altLang="ar-AE" i="1"/>
                              <m:t>𝑐</m:t>
                            </m:r>
                          </m:e>
                          <m:sub>
                            <m:r>
                              <a:rPr lang="zh-TW" altLang="ar-AE" i="1"/>
                              <m:t>𝑄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altLang="zh-TW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zh-TW" dirty="0"/>
                  <a:t>Each training sample uses a random mapping</a:t>
                </a:r>
                <a:br>
                  <a:rPr lang="en-US" altLang="zh-TW" dirty="0"/>
                </a:br>
                <a14:m>
                  <m:oMath xmlns:m="http://schemas.openxmlformats.org/officeDocument/2006/math">
                    <m:r>
                      <a:rPr lang="zh-TW" altLang="en-US" i="1"/>
                      <m:t>𝜋</m:t>
                    </m:r>
                    <m:r>
                      <a:rPr lang="en-US" altLang="zh-TW"/>
                      <m:t>:</m:t>
                    </m:r>
                    <m:sSub>
                      <m:sSubPr>
                        <m:ctrlPr>
                          <a:rPr lang="ar-AE" altLang="zh-TW" i="1"/>
                        </m:ctrlPr>
                      </m:sSubPr>
                      <m:e>
                        <m:r>
                          <a:rPr lang="zh-TW" altLang="ar-AE" i="1"/>
                          <m:t>𝑆</m:t>
                        </m:r>
                      </m:e>
                      <m:sub>
                        <m:r>
                          <a:rPr lang="zh-TW" altLang="ar-AE" i="1"/>
                          <m:t>𝑘</m:t>
                        </m:r>
                      </m:sub>
                    </m:sSub>
                    <m:r>
                      <a:rPr lang="ar-AE" altLang="zh-TW"/>
                      <m:t>→</m:t>
                    </m:r>
                    <m:sSub>
                      <m:sSubPr>
                        <m:ctrlPr>
                          <a:rPr lang="ar-AE" altLang="zh-TW" i="1"/>
                        </m:ctrlPr>
                      </m:sSubPr>
                      <m:e>
                        <m:r>
                          <a:rPr lang="zh-TW" altLang="ar-AE" i="1"/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ar-AE" altLang="zh-TW" i="1"/>
                            </m:ctrlPr>
                          </m:sSubPr>
                          <m:e>
                            <m:r>
                              <a:rPr lang="zh-TW" altLang="ar-AE" i="1"/>
                              <m:t>𝜋</m:t>
                            </m:r>
                          </m:e>
                          <m:sub>
                            <m:r>
                              <a:rPr lang="zh-TW" altLang="ar-AE" i="1"/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br>
                  <a:rPr lang="ar-AE" altLang="zh-TW" dirty="0"/>
                </a:br>
                <a:r>
                  <a:rPr lang="en-US" altLang="zh-TW" dirty="0"/>
                  <a:t>to prevent the model from relying on fixed color–semantic associations.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8254792-0A79-A93F-6B6B-ECB419EC68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563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68DB9-51E8-0034-F844-B5889A7A8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A829D5-11F2-7E52-144B-F6B48B0E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- Multi-view Part Segmentation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0783813-6B51-4E2E-2293-8429852170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TW" dirty="0"/>
              </a:p>
              <a:p>
                <a:r>
                  <a:rPr lang="en-US" altLang="zh-TW" b="1" dirty="0"/>
                  <a:t>Mask Quantization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ar-A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TW" altLang="ar-A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ar-AE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ar-A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ar-AE" altLang="zh-TW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ar-AE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 altLang="zh-TW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 altLang="zh-TW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TW" i="1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altLang="zh-TW" i="1"/>
                                <m:t> 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ar-AE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ar-AE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ar-AE" altLang="zh-TW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ar-AE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ar-A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ar-AE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ar-AE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zh-TW" altLang="ar-AE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ar-AE" altLang="zh-TW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altLang="zh-TW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TW" i="1"/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AE" altLang="zh-TW" dirty="0"/>
              </a:p>
              <a:p>
                <a:r>
                  <a:rPr lang="en-US" altLang="zh-TW" dirty="0"/>
                  <a:t>Each pixel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TW" dirty="0"/>
                  <a:t> is assigned to the closest part mask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ar-A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TW" altLang="ar-A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based on color similarity.</a:t>
                </a:r>
              </a:p>
              <a:p>
                <a:pPr marL="0" indent="0">
                  <a:buNone/>
                </a:pPr>
                <a:br>
                  <a:rPr lang="en-US" altLang="zh-TW" dirty="0"/>
                </a:b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0783813-6B51-4E2E-2293-8429852170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154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D34AD4-1A2D-6374-0702-5D3529FE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BFC323-34C1-2ADE-0F48-E5EFFD22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496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393B2-6B92-A7DB-6864-3194C4EA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9A9A26-70DA-7261-710D-E431B3D27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請參閱標題">
            <a:extLst>
              <a:ext uri="{FF2B5EF4-FFF2-40B4-BE49-F238E27FC236}">
                <a16:creationId xmlns:a16="http://schemas.microsoft.com/office/drawing/2014/main" id="{2745A1BC-F52C-984E-0835-455783BFE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675"/>
            <a:ext cx="121920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AF284-9067-D85A-6AA6-CBB379667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6986FE-2E72-9A50-2B58-7C90025F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- Contextual Part Completion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0685220-0F52-1AD0-D52E-F744B2BE33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goal is to generate </a:t>
                </a:r>
                <a:r>
                  <a:rPr lang="en-US" altLang="zh-TW" b="1" dirty="0"/>
                  <a:t>missing part regions</a:t>
                </a:r>
                <a:r>
                  <a:rPr lang="en-US" altLang="zh-TW" dirty="0"/>
                  <a:t> conditioned on the </a:t>
                </a:r>
                <a:r>
                  <a:rPr lang="en-US" altLang="zh-TW" b="1" dirty="0"/>
                  <a:t>visible context</a:t>
                </a:r>
                <a:r>
                  <a:rPr lang="en-US" altLang="zh-TW" dirty="0"/>
                  <a:t>.</a:t>
                </a:r>
              </a:p>
              <a:p>
                <a:r>
                  <a:rPr lang="en-US" altLang="zh-TW" dirty="0"/>
                  <a:t>Use a </a:t>
                </a:r>
                <a:r>
                  <a:rPr lang="en-US" altLang="zh-TW" b="1" dirty="0"/>
                  <a:t>conditional diffusion model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TW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/>
                          <m:t>Φ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i="1"/>
                          <m:t>comp</m:t>
                        </m:r>
                      </m:sub>
                    </m:sSub>
                  </m:oMath>
                </a14:m>
                <a:br>
                  <a:rPr lang="ar-AE" altLang="zh-TW" dirty="0"/>
                </a:br>
                <a:r>
                  <a:rPr lang="en-US" altLang="zh-TW" dirty="0"/>
                  <a:t>to infer and complete the </a:t>
                </a:r>
                <a:r>
                  <a:rPr lang="en-US" altLang="zh-TW" b="1" dirty="0"/>
                  <a:t>occluded or missing part</a:t>
                </a:r>
                <a:r>
                  <a:rPr lang="en-US" altLang="zh-TW" dirty="0"/>
                  <a:t> based on context from </a:t>
                </a:r>
                <a14:m>
                  <m:oMath xmlns:m="http://schemas.openxmlformats.org/officeDocument/2006/math">
                    <m:r>
                      <a:rPr lang="zh-TW" altLang="en-US" i="1"/>
                      <m:t>𝐼</m:t>
                    </m:r>
                    <m:r>
                      <a:rPr lang="en-US" altLang="zh-TW"/>
                      <m:t>⊙</m:t>
                    </m:r>
                    <m:r>
                      <a:rPr lang="zh-TW" altLang="en-US" i="1"/>
                      <m:t>𝑀</m:t>
                    </m:r>
                  </m:oMath>
                </a14:m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0685220-0F52-1AD0-D52E-F744B2BE3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2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09077767-B330-2D7D-6A6D-C12B19C6E3DD}"/>
              </a:ext>
            </a:extLst>
          </p:cNvPr>
          <p:cNvSpPr txBox="1"/>
          <p:nvPr/>
        </p:nvSpPr>
        <p:spPr>
          <a:xfrm>
            <a:off x="4533248" y="5293734"/>
            <a:ext cx="5921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I</a:t>
            </a:r>
            <a:r>
              <a:rPr lang="zh-TW" altLang="en-US" sz="2000" dirty="0"/>
              <a:t>：</a:t>
            </a:r>
            <a:r>
              <a:rPr lang="en-US" altLang="zh-TW" sz="2000" dirty="0"/>
              <a:t>input multi-view image</a:t>
            </a:r>
          </a:p>
          <a:p>
            <a:r>
              <a:rPr lang="zh-TW" altLang="en-US" sz="2000" dirty="0"/>
              <a:t>𝑀： </a:t>
            </a:r>
            <a:r>
              <a:rPr lang="en-US" altLang="zh-TW" sz="2000" dirty="0"/>
              <a:t>part mask</a:t>
            </a:r>
          </a:p>
          <a:p>
            <a:r>
              <a:rPr lang="en-US" altLang="zh-TW" sz="2000" dirty="0"/>
              <a:t>I⊙M</a:t>
            </a:r>
            <a:r>
              <a:rPr lang="zh-TW" altLang="en-US" sz="2000" dirty="0"/>
              <a:t>：</a:t>
            </a:r>
            <a:r>
              <a:rPr lang="en-US" altLang="zh-TW" sz="2000" dirty="0"/>
              <a:t>masked visible region</a:t>
            </a:r>
          </a:p>
          <a:p>
            <a:r>
              <a:rPr lang="zh-TW" altLang="en-US" sz="2000" dirty="0"/>
              <a:t>𝐽：</a:t>
            </a:r>
            <a:r>
              <a:rPr lang="en-US" altLang="zh-TW" sz="2000" dirty="0"/>
              <a:t>completed image</a:t>
            </a:r>
            <a:endParaRPr lang="zh-TW" altLang="en-US" sz="20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5F00DC9-1F7E-FFC8-A3A0-468CD7F31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589" y="4256753"/>
            <a:ext cx="6406822" cy="90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3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191A83-FA47-40A6-9269-7CAA7BDE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0D8365-5957-469A-8785-7B98844CB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Introduction</a:t>
            </a:r>
          </a:p>
          <a:p>
            <a:r>
              <a:rPr lang="en-US" altLang="zh-TW" dirty="0"/>
              <a:t> Related work</a:t>
            </a:r>
          </a:p>
          <a:p>
            <a:r>
              <a:rPr lang="en-US" altLang="zh-TW" dirty="0"/>
              <a:t> Method</a:t>
            </a:r>
          </a:p>
          <a:p>
            <a:r>
              <a:rPr lang="en-US" altLang="zh-TW" dirty="0"/>
              <a:t> Experiments</a:t>
            </a:r>
          </a:p>
          <a:p>
            <a:r>
              <a:rPr lang="en-US" altLang="zh-TW" dirty="0"/>
              <a:t> Limitation</a:t>
            </a: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50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E73881-D743-B1E7-E3DF-8433ED32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- Part Reconstruction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B0CCD1C-84CF-6FE8-38B6-388FEEFF44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Reconstruct the </a:t>
                </a:r>
                <a:r>
                  <a:rPr lang="en-US" altLang="zh-TW" b="1" dirty="0"/>
                  <a:t>3D geometry</a:t>
                </a:r>
                <a:r>
                  <a:rPr lang="en-US" altLang="zh-TW" dirty="0"/>
                  <a:t> of each part </a:t>
                </a:r>
                <a14:m>
                  <m:oMath xmlns:m="http://schemas.openxmlformats.org/officeDocument/2006/math">
                    <m:r>
                      <a:rPr lang="zh-TW" altLang="en-US" i="1"/>
                      <m:t>𝑘</m:t>
                    </m:r>
                  </m:oMath>
                </a14:m>
                <a:br>
                  <a:rPr lang="en-US" altLang="zh-TW" dirty="0"/>
                </a:br>
                <a:r>
                  <a:rPr lang="en-US" altLang="zh-TW" dirty="0"/>
                  <a:t>from its corresponding </a:t>
                </a:r>
                <a:r>
                  <a:rPr lang="en-US" altLang="zh-TW" b="1" dirty="0"/>
                  <a:t>multi-view completed images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B0CCD1C-84CF-6FE8-38B6-388FEEFF44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050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B6036A-C0A4-5014-FE15-7A0FA272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- Train Data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EDFC3F-B9DB-56E0-EF9D-440C91E0B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3" name="Picture 3" descr="請參閱標題">
            <a:extLst>
              <a:ext uri="{FF2B5EF4-FFF2-40B4-BE49-F238E27FC236}">
                <a16:creationId xmlns:a16="http://schemas.microsoft.com/office/drawing/2014/main" id="{822455A3-461F-94F7-FF71-D9676F9E1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91" y="1505982"/>
            <a:ext cx="7272217" cy="49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880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9B3362-5A07-15A6-DB59-DB1EBFF46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 - Part segmentation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63F549-CB7E-0393-117E-83DC728A9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CF843FE-240D-9678-7A3E-C33DCDBD8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337" y="2414886"/>
            <a:ext cx="6087325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1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C81DEC-06D6-3A11-ED57-9112FD4F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 - </a:t>
            </a:r>
            <a:r>
              <a:rPr lang="en-US" altLang="zh-TW" sz="3600" dirty="0"/>
              <a:t>Part completion and reconstruction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714174-5CD8-AF8E-12E3-A203F3A86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C8B2225-D67B-3878-F88A-7C7168E94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178" y="1825625"/>
            <a:ext cx="7649643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82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06E633-AA71-BE01-B43E-36D71918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BD7830-01B7-B28C-3BC5-715DFBD1F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B6CB7BF-44DE-88DF-69C6-EF07F52CD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51" y="2285840"/>
            <a:ext cx="9659698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85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4BF2F6-B2D3-EF95-B867-65DDB210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Limitation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8EE8CA-7F24-F3AA-6476-00902A0F2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Subjective part decomposition (no unique ground truth)</a:t>
            </a:r>
          </a:p>
          <a:p>
            <a:r>
              <a:rPr lang="en-US" altLang="zh-TW" dirty="0"/>
              <a:t>Hallucinated completions may be unrealistic</a:t>
            </a:r>
          </a:p>
          <a:p>
            <a:r>
              <a:rPr lang="en-US" altLang="zh-TW" dirty="0"/>
              <a:t>Computationally expensive (multi-view + diffusion + reconstruction)</a:t>
            </a:r>
          </a:p>
          <a:p>
            <a:r>
              <a:rPr lang="en-US" altLang="zh-TW" dirty="0"/>
              <a:t>Limited physical plausibility of generated parts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560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282005-E912-66B0-922D-2C7C2789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teaser">
            <a:hlinkClick r:id="" action="ppaction://media"/>
            <a:extLst>
              <a:ext uri="{FF2B5EF4-FFF2-40B4-BE49-F238E27FC236}">
                <a16:creationId xmlns:a16="http://schemas.microsoft.com/office/drawing/2014/main" id="{CF948F00-6093-8664-3F38-D543AFE1C1E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4088" y="1825625"/>
            <a:ext cx="7742237" cy="4351338"/>
          </a:xfrm>
        </p:spPr>
      </p:pic>
    </p:spTree>
    <p:extLst>
      <p:ext uri="{BB962C8B-B14F-4D97-AF65-F5344CB8AC3E}">
        <p14:creationId xmlns:p14="http://schemas.microsoft.com/office/powerpoint/2010/main" val="31503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957725-122F-46D2-9CE8-DEB725F4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0079AF-7A1E-44D8-B468-187D08AE4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Problem</a:t>
            </a:r>
            <a:r>
              <a:rPr lang="en-US" altLang="zh-TW" dirty="0"/>
              <a:t>: Existing 3D-generated or scanned objects are typically whole, lacking a decomposable part structure.</a:t>
            </a:r>
            <a:endParaRPr lang="en-US" altLang="zh-TW" b="1" dirty="0"/>
          </a:p>
          <a:p>
            <a:r>
              <a:rPr lang="en-US" altLang="zh-TW" b="1" dirty="0"/>
              <a:t>Worth</a:t>
            </a:r>
            <a:r>
              <a:rPr lang="en-US" altLang="zh-TW" dirty="0"/>
              <a:t>: Parts are crucial for editing, reuse, animation, and various application scenarios.</a:t>
            </a:r>
          </a:p>
          <a:p>
            <a:r>
              <a:rPr lang="en-US" altLang="zh-TW" b="1" dirty="0"/>
              <a:t>Solution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b="1" dirty="0" err="1"/>
              <a:t>PartGen</a:t>
            </a:r>
            <a:r>
              <a:rPr lang="en-US" altLang="zh-TW" dirty="0"/>
              <a:t>: a 3D generation method base on </a:t>
            </a:r>
            <a:r>
              <a:rPr lang="en-US" altLang="zh-TW" dirty="0" err="1"/>
              <a:t>mult</a:t>
            </a:r>
            <a:r>
              <a:rPr lang="en-US" altLang="zh-TW" dirty="0"/>
              <a:t>-view diffusion model that can automatically segment, complete, and reconstruct meaningful parts.</a:t>
            </a:r>
          </a:p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27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FA1EEE-7F95-BE2D-7405-E964ADDBA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Related Work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AF1915-18AE-45F0-A2C1-D2C552310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3D generation from text and images:</a:t>
            </a:r>
          </a:p>
          <a:p>
            <a:pPr marL="457200" lvl="1" indent="0">
              <a:buNone/>
            </a:pPr>
            <a:r>
              <a:rPr lang="en-US" altLang="zh-TW" dirty="0" err="1"/>
              <a:t>CodeNeRF</a:t>
            </a:r>
            <a:r>
              <a:rPr lang="en-US" altLang="zh-TW" dirty="0"/>
              <a:t>: latent code for </a:t>
            </a:r>
            <a:r>
              <a:rPr lang="en-US" altLang="zh-TW" dirty="0" err="1"/>
              <a:t>NeRF</a:t>
            </a:r>
            <a:r>
              <a:rPr lang="en-US" altLang="zh-TW" dirty="0"/>
              <a:t> (VAE)</a:t>
            </a:r>
          </a:p>
          <a:p>
            <a:pPr marL="457200" lvl="1" indent="0">
              <a:buNone/>
            </a:pPr>
            <a:r>
              <a:rPr lang="en-US" altLang="zh-TW" dirty="0" err="1"/>
              <a:t>Shap</a:t>
            </a:r>
            <a:r>
              <a:rPr lang="en-US" altLang="zh-TW" dirty="0"/>
              <a:t>-E / 3DGen: latent diffusion</a:t>
            </a:r>
          </a:p>
          <a:p>
            <a:pPr marL="457200" lvl="1" indent="0">
              <a:buNone/>
            </a:pPr>
            <a:r>
              <a:rPr lang="en-US" altLang="zh-TW" dirty="0"/>
              <a:t>PC2 / Point-E: point cloud diffusion</a:t>
            </a:r>
          </a:p>
          <a:p>
            <a:pPr marL="457200" lvl="1" indent="0">
              <a:buNone/>
            </a:pPr>
            <a:r>
              <a:rPr lang="en-US" altLang="zh-TW" dirty="0"/>
              <a:t>Others: </a:t>
            </a:r>
            <a:r>
              <a:rPr lang="en-US" altLang="zh-TW" dirty="0" err="1"/>
              <a:t>DreamFusion</a:t>
            </a:r>
            <a:r>
              <a:rPr lang="en-US" altLang="zh-TW" dirty="0"/>
              <a:t>(SDS loss), Instant3D, compositional generation</a:t>
            </a:r>
          </a:p>
        </p:txBody>
      </p:sp>
    </p:spTree>
    <p:extLst>
      <p:ext uri="{BB962C8B-B14F-4D97-AF65-F5344CB8AC3E}">
        <p14:creationId xmlns:p14="http://schemas.microsoft.com/office/powerpoint/2010/main" val="75701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07413-CF15-28A2-DBDA-12600216A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A9D606-6BC2-73F0-18CD-AFF803B5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Related Work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FD4BD3-3321-D031-D4BC-3D5A129BA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3D segmentation</a:t>
            </a:r>
          </a:p>
          <a:p>
            <a:pPr marL="457200" lvl="1" indent="0">
              <a:buNone/>
            </a:pPr>
            <a:r>
              <a:rPr lang="en-US" altLang="zh-TW" dirty="0"/>
              <a:t>Semantic-</a:t>
            </a:r>
            <a:r>
              <a:rPr lang="en-US" altLang="zh-TW" dirty="0" err="1"/>
              <a:t>NeRF</a:t>
            </a:r>
            <a:r>
              <a:rPr lang="en-US" altLang="zh-TW" dirty="0"/>
              <a:t>: fuse 2D semantics into 3D</a:t>
            </a:r>
          </a:p>
          <a:p>
            <a:pPr marL="457200" lvl="1" indent="0">
              <a:buNone/>
            </a:pPr>
            <a:r>
              <a:rPr lang="en-US" altLang="zh-TW" dirty="0"/>
              <a:t>DFF, N3F: map 2D features to 3D fields</a:t>
            </a:r>
          </a:p>
          <a:p>
            <a:pPr marL="457200" lvl="1" indent="0">
              <a:buNone/>
            </a:pPr>
            <a:r>
              <a:rPr lang="en-US" altLang="zh-TW" dirty="0"/>
              <a:t>LERF: language-aware features (CLIP)</a:t>
            </a:r>
          </a:p>
          <a:p>
            <a:pPr marL="457200" lvl="1" indent="0">
              <a:buNone/>
            </a:pPr>
            <a:r>
              <a:rPr lang="en-US" altLang="zh-TW" dirty="0"/>
              <a:t>SAM-based: </a:t>
            </a:r>
            <a:r>
              <a:rPr lang="en-US" altLang="zh-TW" dirty="0" err="1"/>
              <a:t>GARField</a:t>
            </a:r>
            <a:r>
              <a:rPr lang="en-US" altLang="zh-TW" dirty="0"/>
              <a:t>, OmniSeg3D, </a:t>
            </a:r>
            <a:r>
              <a:rPr lang="en-US" altLang="zh-TW" dirty="0" err="1"/>
              <a:t>LangSplat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4278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2984D-FB31-3FD7-3964-DBC2DC307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85CE92-162C-E903-95BD-03A56400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Related Work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CEDCAA-9EA7-BDA1-B045-D63692532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Primitive-based representations</a:t>
            </a:r>
          </a:p>
          <a:p>
            <a:pPr marL="457200" lvl="1" indent="0">
              <a:buNone/>
            </a:pPr>
            <a:r>
              <a:rPr lang="en-US" altLang="zh-TW" dirty="0"/>
              <a:t>Objects as mixture of primitives (Gaussians, fields)</a:t>
            </a:r>
          </a:p>
          <a:p>
            <a:pPr marL="457200" lvl="1" indent="0">
              <a:buNone/>
            </a:pPr>
            <a:r>
              <a:rPr lang="en-US" altLang="zh-TW" dirty="0"/>
              <a:t>SIF, LDIF: implicit functions w/ Gaussians</a:t>
            </a:r>
          </a:p>
          <a:p>
            <a:pPr marL="457200" lvl="1" indent="0">
              <a:buNone/>
            </a:pPr>
            <a:r>
              <a:rPr lang="en-US" altLang="zh-TW" dirty="0"/>
              <a:t>SPAGHETTI, SALAD: shape decomposition, diffusion-based</a:t>
            </a:r>
          </a:p>
          <a:p>
            <a:pPr marL="457200" lvl="1" indent="0">
              <a:buNone/>
            </a:pPr>
            <a:r>
              <a:rPr lang="en-US" altLang="zh-TW" dirty="0" err="1"/>
              <a:t>PartNeRF</a:t>
            </a:r>
            <a:r>
              <a:rPr lang="en-US" altLang="zh-TW" dirty="0"/>
              <a:t>, </a:t>
            </a:r>
            <a:r>
              <a:rPr lang="en-US" altLang="zh-TW" dirty="0" err="1"/>
              <a:t>NeuForm</a:t>
            </a:r>
            <a:r>
              <a:rPr lang="en-US" altLang="zh-TW" dirty="0"/>
              <a:t>, </a:t>
            </a:r>
            <a:r>
              <a:rPr lang="en-US" altLang="zh-TW" dirty="0" err="1"/>
              <a:t>DiffFacto</a:t>
            </a:r>
            <a:r>
              <a:rPr lang="en-US" altLang="zh-TW" dirty="0"/>
              <a:t>: part-controllable models</a:t>
            </a:r>
          </a:p>
        </p:txBody>
      </p:sp>
    </p:spTree>
    <p:extLst>
      <p:ext uri="{BB962C8B-B14F-4D97-AF65-F5344CB8AC3E}">
        <p14:creationId xmlns:p14="http://schemas.microsoft.com/office/powerpoint/2010/main" val="184197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67687-726F-AB8D-C21F-48F8A47E6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B538FD-A40A-8B58-1047-D68BEEEF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Related Work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0724AD-2D25-0A38-8C41-65AD259C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Semantic part-based representations</a:t>
            </a:r>
          </a:p>
          <a:p>
            <a:pPr marL="457200" lvl="1" indent="0">
              <a:buNone/>
            </a:pPr>
            <a:r>
              <a:rPr lang="en-US" altLang="zh-TW" dirty="0"/>
              <a:t>Semantic parts w/ language or point cloud</a:t>
            </a:r>
          </a:p>
          <a:p>
            <a:pPr marL="457200" lvl="1" indent="0">
              <a:buNone/>
            </a:pPr>
            <a:r>
              <a:rPr lang="en-US" altLang="zh-TW" dirty="0" err="1"/>
              <a:t>PartSLIP</a:t>
            </a:r>
            <a:r>
              <a:rPr lang="en-US" altLang="zh-TW" dirty="0"/>
              <a:t> / </a:t>
            </a:r>
            <a:r>
              <a:rPr lang="en-US" altLang="zh-TW" dirty="0" err="1"/>
              <a:t>PartSLIP</a:t>
            </a:r>
            <a:r>
              <a:rPr lang="en-US" altLang="zh-TW" dirty="0"/>
              <a:t>++: vision-language + point cloud</a:t>
            </a:r>
          </a:p>
          <a:p>
            <a:pPr marL="457200" lvl="1" indent="0">
              <a:buNone/>
            </a:pPr>
            <a:r>
              <a:rPr lang="en-US" altLang="zh-TW" dirty="0"/>
              <a:t>Part123: part-aware reconstruction from single image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9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76E4CA-14BF-D2E5-45F1-723F39E5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Breakthrough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FD8690-0D4C-83C5-1A18-0CA3349B2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Part-aware 3D generation: segmentation + completion + reconstruction</a:t>
            </a:r>
          </a:p>
          <a:p>
            <a:endParaRPr lang="en-US" altLang="zh-TW" dirty="0"/>
          </a:p>
          <a:p>
            <a:r>
              <a:rPr lang="en-US" altLang="zh-TW" dirty="0"/>
              <a:t>Generative handling of ambiguity (multiple plausible decompositions)</a:t>
            </a:r>
          </a:p>
          <a:p>
            <a:endParaRPr lang="en-US" altLang="zh-TW" dirty="0"/>
          </a:p>
          <a:p>
            <a:r>
              <a:rPr lang="en-US" altLang="zh-TW" dirty="0"/>
              <a:t>Works across text, image, and 3D input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376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3534</Words>
  <Application>Microsoft Office PowerPoint</Application>
  <PresentationFormat>寬螢幕</PresentationFormat>
  <Paragraphs>279</Paragraphs>
  <Slides>25</Slides>
  <Notes>20</Notes>
  <HiddenSlides>2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佈景主題</vt:lpstr>
      <vt:lpstr>PartGen: Part-level 3D Generation and Reconstruction with Multi-View Diffusion Models</vt:lpstr>
      <vt:lpstr>Outline</vt:lpstr>
      <vt:lpstr>PowerPoint 簡報</vt:lpstr>
      <vt:lpstr>Introduction</vt:lpstr>
      <vt:lpstr>Related Work</vt:lpstr>
      <vt:lpstr>Related Work</vt:lpstr>
      <vt:lpstr>Related Work</vt:lpstr>
      <vt:lpstr>Related Work</vt:lpstr>
      <vt:lpstr>Breakthrough</vt:lpstr>
      <vt:lpstr>Method</vt:lpstr>
      <vt:lpstr>Method - Background on 3D generation</vt:lpstr>
      <vt:lpstr>Method - Background on 3D generation</vt:lpstr>
      <vt:lpstr>Method - Background on 3D generation</vt:lpstr>
      <vt:lpstr>Method - Multi-view Part Segmentation</vt:lpstr>
      <vt:lpstr>Method - Multi-view Part Segmentation</vt:lpstr>
      <vt:lpstr>Method - Multi-view Part Segmentation</vt:lpstr>
      <vt:lpstr>PowerPoint 簡報</vt:lpstr>
      <vt:lpstr>PowerPoint 簡報</vt:lpstr>
      <vt:lpstr>Method - Contextual Part Completion</vt:lpstr>
      <vt:lpstr>Method - Part Reconstruction</vt:lpstr>
      <vt:lpstr>Method - Train Data</vt:lpstr>
      <vt:lpstr>EXPERIMENTS - Part segmentation</vt:lpstr>
      <vt:lpstr>EXPERIMENTS - Part completion and reconstruction</vt:lpstr>
      <vt:lpstr>PowerPoint 簡報</vt:lpstr>
      <vt:lpstr>Limitation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4</cp:revision>
  <dcterms:created xsi:type="dcterms:W3CDTF">2025-09-28T11:40:18Z</dcterms:created>
  <dcterms:modified xsi:type="dcterms:W3CDTF">2025-10-13T16:04:19Z</dcterms:modified>
</cp:coreProperties>
</file>