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9" r:id="rId3"/>
    <p:sldId id="269" r:id="rId4"/>
    <p:sldId id="298" r:id="rId5"/>
    <p:sldId id="329" r:id="rId6"/>
    <p:sldId id="281" r:id="rId7"/>
    <p:sldId id="331" r:id="rId8"/>
    <p:sldId id="332" r:id="rId9"/>
    <p:sldId id="330" r:id="rId10"/>
    <p:sldId id="317" r:id="rId11"/>
    <p:sldId id="333" r:id="rId12"/>
    <p:sldId id="334" r:id="rId13"/>
    <p:sldId id="335" r:id="rId14"/>
    <p:sldId id="337" r:id="rId15"/>
    <p:sldId id="336" r:id="rId16"/>
    <p:sldId id="338" r:id="rId17"/>
    <p:sldId id="327" r:id="rId18"/>
    <p:sldId id="339" r:id="rId19"/>
    <p:sldId id="340" r:id="rId20"/>
    <p:sldId id="341" r:id="rId21"/>
    <p:sldId id="282" r:id="rId22"/>
    <p:sldId id="307" r:id="rId23"/>
    <p:sldId id="342" r:id="rId24"/>
    <p:sldId id="343" r:id="rId25"/>
    <p:sldId id="344" r:id="rId26"/>
    <p:sldId id="289" r:id="rId27"/>
    <p:sldId id="288" r:id="rId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id="{27DBF7A0-BA3F-4E03-A5C1-4249845E97B0}">
          <p14:sldIdLst>
            <p14:sldId id="256"/>
          </p14:sldIdLst>
        </p14:section>
        <p14:section name="0. Overview" id="{9F91A512-6931-49A1-A3E3-AE0242C44264}">
          <p14:sldIdLst>
            <p14:sldId id="259"/>
          </p14:sldIdLst>
        </p14:section>
        <p14:section name="1. Introduction" id="{09316FAE-F157-40E7-9592-8091814D5C92}">
          <p14:sldIdLst>
            <p14:sldId id="269"/>
            <p14:sldId id="298"/>
            <p14:sldId id="329"/>
          </p14:sldIdLst>
        </p14:section>
        <p14:section name="2. Method" id="{61E67F76-D3C5-4841-951D-B759C5B22C6F}">
          <p14:sldIdLst>
            <p14:sldId id="281"/>
            <p14:sldId id="331"/>
            <p14:sldId id="332"/>
            <p14:sldId id="330"/>
            <p14:sldId id="317"/>
            <p14:sldId id="333"/>
            <p14:sldId id="334"/>
            <p14:sldId id="335"/>
            <p14:sldId id="337"/>
            <p14:sldId id="336"/>
          </p14:sldIdLst>
        </p14:section>
        <p14:section name="3. Result &amp; Comparison" id="{524BB292-05C9-4F8F-ACE2-15348A661A16}">
          <p14:sldIdLst>
            <p14:sldId id="338"/>
            <p14:sldId id="327"/>
            <p14:sldId id="339"/>
            <p14:sldId id="340"/>
            <p14:sldId id="341"/>
            <p14:sldId id="282"/>
            <p14:sldId id="307"/>
            <p14:sldId id="342"/>
            <p14:sldId id="343"/>
            <p14:sldId id="344"/>
          </p14:sldIdLst>
        </p14:section>
        <p14:section name="4. Conclusion" id="{FA7A3D34-FDB8-46CA-A3D7-F014501D2D1F}">
          <p14:sldIdLst>
            <p14:sldId id="289"/>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606" autoAdjust="0"/>
  </p:normalViewPr>
  <p:slideViewPr>
    <p:cSldViewPr snapToGrid="0">
      <p:cViewPr varScale="1">
        <p:scale>
          <a:sx n="89" d="100"/>
          <a:sy n="89"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39557-C7A9-44B2-8943-DE165746676E}" type="datetimeFigureOut">
              <a:rPr lang="zh-TW" altLang="en-US" smtClean="0"/>
              <a:t>2025/11/5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97823-012E-4979-BA0C-CBB48B9A0B5D}" type="slidenum">
              <a:rPr lang="zh-TW" altLang="en-US" smtClean="0"/>
              <a:t>‹#›</a:t>
            </a:fld>
            <a:endParaRPr lang="zh-TW" altLang="en-US"/>
          </a:p>
        </p:txBody>
      </p:sp>
    </p:spTree>
    <p:extLst>
      <p:ext uri="{BB962C8B-B14F-4D97-AF65-F5344CB8AC3E}">
        <p14:creationId xmlns:p14="http://schemas.microsoft.com/office/powerpoint/2010/main" val="234088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Image-Space Collage</a:t>
            </a:r>
          </a:p>
          <a:p>
            <a:r>
              <a:rPr lang="en-US" altLang="zh-TW" dirty="0"/>
              <a:t>SIGGRAPH 2025</a:t>
            </a:r>
            <a:endParaRPr lang="zh-TW" altLang="en-US" dirty="0"/>
          </a:p>
        </p:txBody>
      </p:sp>
      <p:sp>
        <p:nvSpPr>
          <p:cNvPr id="4" name="投影片編號版面配置區 3"/>
          <p:cNvSpPr>
            <a:spLocks noGrp="1"/>
          </p:cNvSpPr>
          <p:nvPr>
            <p:ph type="sldNum" sz="quarter" idx="5"/>
          </p:nvPr>
        </p:nvSpPr>
        <p:spPr/>
        <p:txBody>
          <a:bodyPr/>
          <a:lstStyle/>
          <a:p>
            <a:fld id="{FD397823-012E-4979-BA0C-CBB48B9A0B5D}" type="slidenum">
              <a:rPr lang="zh-TW" altLang="en-US" smtClean="0"/>
              <a:t>1</a:t>
            </a:fld>
            <a:endParaRPr lang="zh-TW" altLang="en-US"/>
          </a:p>
        </p:txBody>
      </p:sp>
    </p:spTree>
    <p:extLst>
      <p:ext uri="{BB962C8B-B14F-4D97-AF65-F5344CB8AC3E}">
        <p14:creationId xmlns:p14="http://schemas.microsoft.com/office/powerpoint/2010/main" val="361124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29E3-7DD6-2123-6401-6E4A9CCC2F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4D8C020-F2A5-BC8E-E769-B80EA9C006E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BD1762F-7A6E-733B-2CB7-4A1B7E27CB0E}"/>
              </a:ext>
            </a:extLst>
          </p:cNvPr>
          <p:cNvSpPr>
            <a:spLocks noGrp="1"/>
          </p:cNvSpPr>
          <p:nvPr>
            <p:ph type="body" idx="1"/>
          </p:nvPr>
        </p:nvSpPr>
        <p:spPr/>
        <p:txBody>
          <a:bodyPr/>
          <a:lstStyle/>
          <a:p>
            <a:r>
              <a:rPr lang="zh-TW" altLang="en-US" dirty="0"/>
              <a:t>菲重疊區域：利用統一透明度去檢測重疊區域。</a:t>
            </a:r>
            <a:endParaRPr lang="en-US" altLang="zh-TW" dirty="0"/>
          </a:p>
        </p:txBody>
      </p:sp>
      <p:sp>
        <p:nvSpPr>
          <p:cNvPr id="4" name="投影片編號版面配置區 3">
            <a:extLst>
              <a:ext uri="{FF2B5EF4-FFF2-40B4-BE49-F238E27FC236}">
                <a16:creationId xmlns:a16="http://schemas.microsoft.com/office/drawing/2014/main" id="{AB6E89F2-CD07-79CA-FC54-08C4E150461D}"/>
              </a:ext>
            </a:extLst>
          </p:cNvPr>
          <p:cNvSpPr>
            <a:spLocks noGrp="1"/>
          </p:cNvSpPr>
          <p:nvPr>
            <p:ph type="sldNum" sz="quarter" idx="5"/>
          </p:nvPr>
        </p:nvSpPr>
        <p:spPr/>
        <p:txBody>
          <a:bodyPr/>
          <a:lstStyle/>
          <a:p>
            <a:fld id="{FD397823-012E-4979-BA0C-CBB48B9A0B5D}" type="slidenum">
              <a:rPr lang="zh-TW" altLang="en-US" smtClean="0"/>
              <a:t>13</a:t>
            </a:fld>
            <a:endParaRPr lang="zh-TW" altLang="en-US"/>
          </a:p>
        </p:txBody>
      </p:sp>
    </p:spTree>
    <p:extLst>
      <p:ext uri="{BB962C8B-B14F-4D97-AF65-F5344CB8AC3E}">
        <p14:creationId xmlns:p14="http://schemas.microsoft.com/office/powerpoint/2010/main" val="397099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B1B3-A048-C034-AA70-923FBBFC92A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FAD6D70-5AAB-DC60-47B4-D3A617042A3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096D136-2B7E-C45B-593E-B1753704297C}"/>
              </a:ext>
            </a:extLst>
          </p:cNvPr>
          <p:cNvSpPr>
            <a:spLocks noGrp="1"/>
          </p:cNvSpPr>
          <p:nvPr>
            <p:ph type="body" idx="1"/>
          </p:nvPr>
        </p:nvSpPr>
        <p:spPr/>
        <p:txBody>
          <a:bodyPr/>
          <a:lstStyle/>
          <a:p>
            <a:r>
              <a:rPr lang="zh-TW" altLang="en-US" dirty="0"/>
              <a:t>均勻分布：透過卷積核</a:t>
            </a:r>
            <a:r>
              <a:rPr lang="en-US" altLang="zh-TW" dirty="0"/>
              <a:t>(</a:t>
            </a:r>
            <a:r>
              <a:rPr lang="zh-TW" altLang="en-US" dirty="0"/>
              <a:t>不同大小</a:t>
            </a:r>
            <a:r>
              <a:rPr lang="en-US" altLang="zh-TW" dirty="0"/>
              <a:t>)</a:t>
            </a:r>
            <a:r>
              <a:rPr lang="zh-TW" altLang="en-US" dirty="0"/>
              <a:t>作為不同大小的距離場去擴張各個圖像，強調優先減少較大的空間。</a:t>
            </a:r>
            <a:endParaRPr lang="en-US" altLang="zh-TW" dirty="0"/>
          </a:p>
          <a:p>
            <a:endParaRPr lang="en-US" altLang="zh-TW" dirty="0"/>
          </a:p>
          <a:p>
            <a:r>
              <a:rPr lang="zh-TW" altLang="en-US" dirty="0"/>
              <a:t>總損失函數為此三者做權重的計算。</a:t>
            </a:r>
            <a:endParaRPr lang="en-US" altLang="zh-TW" dirty="0"/>
          </a:p>
        </p:txBody>
      </p:sp>
      <p:sp>
        <p:nvSpPr>
          <p:cNvPr id="4" name="投影片編號版面配置區 3">
            <a:extLst>
              <a:ext uri="{FF2B5EF4-FFF2-40B4-BE49-F238E27FC236}">
                <a16:creationId xmlns:a16="http://schemas.microsoft.com/office/drawing/2014/main" id="{0CB94A5F-5A3F-7C09-EA5A-4F226EFAB874}"/>
              </a:ext>
            </a:extLst>
          </p:cNvPr>
          <p:cNvSpPr>
            <a:spLocks noGrp="1"/>
          </p:cNvSpPr>
          <p:nvPr>
            <p:ph type="sldNum" sz="quarter" idx="5"/>
          </p:nvPr>
        </p:nvSpPr>
        <p:spPr/>
        <p:txBody>
          <a:bodyPr/>
          <a:lstStyle/>
          <a:p>
            <a:fld id="{FD397823-012E-4979-BA0C-CBB48B9A0B5D}" type="slidenum">
              <a:rPr lang="zh-TW" altLang="en-US" smtClean="0"/>
              <a:t>14</a:t>
            </a:fld>
            <a:endParaRPr lang="zh-TW" altLang="en-US"/>
          </a:p>
        </p:txBody>
      </p:sp>
    </p:spTree>
    <p:extLst>
      <p:ext uri="{BB962C8B-B14F-4D97-AF65-F5344CB8AC3E}">
        <p14:creationId xmlns:p14="http://schemas.microsoft.com/office/powerpoint/2010/main" val="205732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8290-E22C-6FAA-68C0-02BADAC760D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FE23F60-7D09-489D-D301-B777C940B37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3A5CA1C-9631-CFE2-1BBA-AA8719734297}"/>
              </a:ext>
            </a:extLst>
          </p:cNvPr>
          <p:cNvSpPr>
            <a:spLocks noGrp="1"/>
          </p:cNvSpPr>
          <p:nvPr>
            <p:ph type="body" idx="1"/>
          </p:nvPr>
        </p:nvSpPr>
        <p:spPr/>
        <p:txBody>
          <a:bodyPr/>
          <a:lstStyle/>
          <a:p>
            <a:r>
              <a:rPr lang="zh-TW" altLang="en-US" dirty="0"/>
              <a:t>低解析度有更快的運送速度但在偵測重疊與包含上低準確，為了平衡，實驗採用漸進的階層制度。低解析度用作初始設置，高解析度用作精修用途。</a:t>
            </a:r>
            <a:endParaRPr lang="en-US" altLang="zh-TW" dirty="0"/>
          </a:p>
        </p:txBody>
      </p:sp>
      <p:sp>
        <p:nvSpPr>
          <p:cNvPr id="4" name="投影片編號版面配置區 3">
            <a:extLst>
              <a:ext uri="{FF2B5EF4-FFF2-40B4-BE49-F238E27FC236}">
                <a16:creationId xmlns:a16="http://schemas.microsoft.com/office/drawing/2014/main" id="{1E4CC7E3-3B51-9EB9-4DED-E600683EBB67}"/>
              </a:ext>
            </a:extLst>
          </p:cNvPr>
          <p:cNvSpPr>
            <a:spLocks noGrp="1"/>
          </p:cNvSpPr>
          <p:nvPr>
            <p:ph type="sldNum" sz="quarter" idx="5"/>
          </p:nvPr>
        </p:nvSpPr>
        <p:spPr/>
        <p:txBody>
          <a:bodyPr/>
          <a:lstStyle/>
          <a:p>
            <a:fld id="{FD397823-012E-4979-BA0C-CBB48B9A0B5D}" type="slidenum">
              <a:rPr lang="zh-TW" altLang="en-US" smtClean="0"/>
              <a:t>15</a:t>
            </a:fld>
            <a:endParaRPr lang="zh-TW" altLang="en-US"/>
          </a:p>
        </p:txBody>
      </p:sp>
    </p:spTree>
    <p:extLst>
      <p:ext uri="{BB962C8B-B14F-4D97-AF65-F5344CB8AC3E}">
        <p14:creationId xmlns:p14="http://schemas.microsoft.com/office/powerpoint/2010/main" val="35146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E76E-4B11-851D-CC84-E6636077B2B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593EB66-AAF6-03EC-0C18-5FD60AD049D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91A2587-A429-FA4B-21E9-D73DD5994043}"/>
              </a:ext>
            </a:extLst>
          </p:cNvPr>
          <p:cNvSpPr>
            <a:spLocks noGrp="1"/>
          </p:cNvSpPr>
          <p:nvPr>
            <p:ph type="body" idx="1"/>
          </p:nvPr>
        </p:nvSpPr>
        <p:spPr/>
        <p:txBody>
          <a:bodyPr/>
          <a:lstStyle/>
          <a:p>
            <a:r>
              <a:rPr lang="zh-TW" altLang="en-US" dirty="0"/>
              <a:t>此方法可以與力作用進行整合，達成類似的效果。</a:t>
            </a:r>
            <a:endParaRPr lang="en-US" altLang="zh-TW" dirty="0"/>
          </a:p>
        </p:txBody>
      </p:sp>
      <p:sp>
        <p:nvSpPr>
          <p:cNvPr id="4" name="投影片編號版面配置區 3">
            <a:extLst>
              <a:ext uri="{FF2B5EF4-FFF2-40B4-BE49-F238E27FC236}">
                <a16:creationId xmlns:a16="http://schemas.microsoft.com/office/drawing/2014/main" id="{9EF96F18-E152-41E4-AC23-A7898FCD9F66}"/>
              </a:ext>
            </a:extLst>
          </p:cNvPr>
          <p:cNvSpPr>
            <a:spLocks noGrp="1"/>
          </p:cNvSpPr>
          <p:nvPr>
            <p:ph type="sldNum" sz="quarter" idx="5"/>
          </p:nvPr>
        </p:nvSpPr>
        <p:spPr/>
        <p:txBody>
          <a:bodyPr/>
          <a:lstStyle/>
          <a:p>
            <a:fld id="{FD397823-012E-4979-BA0C-CBB48B9A0B5D}" type="slidenum">
              <a:rPr lang="zh-TW" altLang="en-US" smtClean="0"/>
              <a:t>17</a:t>
            </a:fld>
            <a:endParaRPr lang="zh-TW" altLang="en-US"/>
          </a:p>
        </p:txBody>
      </p:sp>
    </p:spTree>
    <p:extLst>
      <p:ext uri="{BB962C8B-B14F-4D97-AF65-F5344CB8AC3E}">
        <p14:creationId xmlns:p14="http://schemas.microsoft.com/office/powerpoint/2010/main" val="402552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89AFA-5E28-E21F-0BF3-4DE68965E47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9A17ACC-3CD6-B1CC-4C52-9C40545FA45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4AAC8F2-B761-8F00-C2D9-1213A3AA8C48}"/>
              </a:ext>
            </a:extLst>
          </p:cNvPr>
          <p:cNvSpPr>
            <a:spLocks noGrp="1"/>
          </p:cNvSpPr>
          <p:nvPr>
            <p:ph type="body" idx="1"/>
          </p:nvPr>
        </p:nvSpPr>
        <p:spPr/>
        <p:txBody>
          <a:bodyPr/>
          <a:lstStyle/>
          <a:p>
            <a:r>
              <a:rPr lang="zh-TW" altLang="en-US" dirty="0"/>
              <a:t>拼貼優化過程可以有擴張的效果，加上向下作用力則可以模擬重力，形成動畫效果。</a:t>
            </a:r>
            <a:endParaRPr lang="en-US" altLang="zh-TW" dirty="0"/>
          </a:p>
          <a:p>
            <a:endParaRPr lang="en-US" altLang="zh-TW" dirty="0"/>
          </a:p>
          <a:p>
            <a:r>
              <a:rPr lang="en-US" altLang="zh-TW" dirty="0"/>
              <a:t>(</a:t>
            </a:r>
            <a:r>
              <a:rPr lang="zh-TW" altLang="en-US" dirty="0"/>
              <a:t>右圖用到</a:t>
            </a:r>
            <a:r>
              <a:rPr lang="en-US" altLang="zh-TW" dirty="0"/>
              <a:t>MAT</a:t>
            </a:r>
            <a:r>
              <a:rPr lang="zh-TW" altLang="en-US" dirty="0"/>
              <a:t>的骨架生成</a:t>
            </a:r>
            <a:r>
              <a:rPr lang="en-US" altLang="zh-TW" dirty="0"/>
              <a:t>)</a:t>
            </a:r>
          </a:p>
        </p:txBody>
      </p:sp>
      <p:sp>
        <p:nvSpPr>
          <p:cNvPr id="4" name="投影片編號版面配置區 3">
            <a:extLst>
              <a:ext uri="{FF2B5EF4-FFF2-40B4-BE49-F238E27FC236}">
                <a16:creationId xmlns:a16="http://schemas.microsoft.com/office/drawing/2014/main" id="{64D26DF5-439D-3209-8B3E-CFC47D67C234}"/>
              </a:ext>
            </a:extLst>
          </p:cNvPr>
          <p:cNvSpPr>
            <a:spLocks noGrp="1"/>
          </p:cNvSpPr>
          <p:nvPr>
            <p:ph type="sldNum" sz="quarter" idx="5"/>
          </p:nvPr>
        </p:nvSpPr>
        <p:spPr/>
        <p:txBody>
          <a:bodyPr/>
          <a:lstStyle/>
          <a:p>
            <a:fld id="{FD397823-012E-4979-BA0C-CBB48B9A0B5D}" type="slidenum">
              <a:rPr lang="zh-TW" altLang="en-US" smtClean="0"/>
              <a:t>18</a:t>
            </a:fld>
            <a:endParaRPr lang="zh-TW" altLang="en-US"/>
          </a:p>
        </p:txBody>
      </p:sp>
    </p:spTree>
    <p:extLst>
      <p:ext uri="{BB962C8B-B14F-4D97-AF65-F5344CB8AC3E}">
        <p14:creationId xmlns:p14="http://schemas.microsoft.com/office/powerpoint/2010/main" val="1882036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DCF8-9506-CAC6-98EA-14455AB01A7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7FBE25B-3F45-40E1-1A3F-43677A3CDE3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9D22EF8-DBDF-3B82-9577-05B9CA39B3F7}"/>
              </a:ext>
            </a:extLst>
          </p:cNvPr>
          <p:cNvSpPr>
            <a:spLocks noGrp="1"/>
          </p:cNvSpPr>
          <p:nvPr>
            <p:ph type="body" idx="1"/>
          </p:nvPr>
        </p:nvSpPr>
        <p:spPr/>
        <p:txBody>
          <a:bodyPr/>
          <a:lstStyle/>
          <a:p>
            <a:r>
              <a:rPr lang="zh-TW" altLang="en-US" dirty="0"/>
              <a:t>可以向下包容到</a:t>
            </a:r>
            <a:r>
              <a:rPr lang="en-US" altLang="zh-TW" dirty="0"/>
              <a:t>Word Cloud</a:t>
            </a:r>
            <a:r>
              <a:rPr lang="zh-TW" altLang="en-US" dirty="0"/>
              <a:t>的生成。</a:t>
            </a:r>
            <a:endParaRPr lang="en-US" altLang="zh-TW" dirty="0"/>
          </a:p>
        </p:txBody>
      </p:sp>
      <p:sp>
        <p:nvSpPr>
          <p:cNvPr id="4" name="投影片編號版面配置區 3">
            <a:extLst>
              <a:ext uri="{FF2B5EF4-FFF2-40B4-BE49-F238E27FC236}">
                <a16:creationId xmlns:a16="http://schemas.microsoft.com/office/drawing/2014/main" id="{E6C5FF21-59FA-F443-1724-4D8290445E7E}"/>
              </a:ext>
            </a:extLst>
          </p:cNvPr>
          <p:cNvSpPr>
            <a:spLocks noGrp="1"/>
          </p:cNvSpPr>
          <p:nvPr>
            <p:ph type="sldNum" sz="quarter" idx="5"/>
          </p:nvPr>
        </p:nvSpPr>
        <p:spPr/>
        <p:txBody>
          <a:bodyPr/>
          <a:lstStyle/>
          <a:p>
            <a:fld id="{FD397823-012E-4979-BA0C-CBB48B9A0B5D}" type="slidenum">
              <a:rPr lang="zh-TW" altLang="en-US" smtClean="0"/>
              <a:t>19</a:t>
            </a:fld>
            <a:endParaRPr lang="zh-TW" altLang="en-US"/>
          </a:p>
        </p:txBody>
      </p:sp>
    </p:spTree>
    <p:extLst>
      <p:ext uri="{BB962C8B-B14F-4D97-AF65-F5344CB8AC3E}">
        <p14:creationId xmlns:p14="http://schemas.microsoft.com/office/powerpoint/2010/main" val="424873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0E995-2F05-C9E9-DF7D-3CD2A414D9C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E10A835-4687-3AE2-636B-A3FBCB315A5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9DC893-348D-7E17-6BE1-7145F2D567A4}"/>
              </a:ext>
            </a:extLst>
          </p:cNvPr>
          <p:cNvSpPr>
            <a:spLocks noGrp="1"/>
          </p:cNvSpPr>
          <p:nvPr>
            <p:ph type="body" idx="1"/>
          </p:nvPr>
        </p:nvSpPr>
        <p:spPr/>
        <p:txBody>
          <a:bodyPr/>
          <a:lstStyle/>
          <a:p>
            <a:r>
              <a:rPr lang="zh-TW" altLang="en-US" dirty="0"/>
              <a:t>成分範例：</a:t>
            </a:r>
            <a:endParaRPr lang="en-US" altLang="zh-TW" dirty="0"/>
          </a:p>
        </p:txBody>
      </p:sp>
      <p:sp>
        <p:nvSpPr>
          <p:cNvPr id="4" name="投影片編號版面配置區 3">
            <a:extLst>
              <a:ext uri="{FF2B5EF4-FFF2-40B4-BE49-F238E27FC236}">
                <a16:creationId xmlns:a16="http://schemas.microsoft.com/office/drawing/2014/main" id="{BE58D699-BAEE-4738-AFEA-BBA1FC77F95E}"/>
              </a:ext>
            </a:extLst>
          </p:cNvPr>
          <p:cNvSpPr>
            <a:spLocks noGrp="1"/>
          </p:cNvSpPr>
          <p:nvPr>
            <p:ph type="sldNum" sz="quarter" idx="5"/>
          </p:nvPr>
        </p:nvSpPr>
        <p:spPr/>
        <p:txBody>
          <a:bodyPr/>
          <a:lstStyle/>
          <a:p>
            <a:fld id="{FD397823-012E-4979-BA0C-CBB48B9A0B5D}" type="slidenum">
              <a:rPr lang="zh-TW" altLang="en-US" smtClean="0"/>
              <a:t>20</a:t>
            </a:fld>
            <a:endParaRPr lang="zh-TW" altLang="en-US"/>
          </a:p>
        </p:txBody>
      </p:sp>
    </p:spTree>
    <p:extLst>
      <p:ext uri="{BB962C8B-B14F-4D97-AF65-F5344CB8AC3E}">
        <p14:creationId xmlns:p14="http://schemas.microsoft.com/office/powerpoint/2010/main" val="200565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A5BF-BD91-DA74-052A-AED19427A9C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3B875ED-4878-27AC-B5B7-86342655FCB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2123089-15D6-669D-F026-0D0371E28F2A}"/>
              </a:ext>
            </a:extLst>
          </p:cNvPr>
          <p:cNvSpPr>
            <a:spLocks noGrp="1"/>
          </p:cNvSpPr>
          <p:nvPr>
            <p:ph type="body" idx="1"/>
          </p:nvPr>
        </p:nvSpPr>
        <p:spPr/>
        <p:txBody>
          <a:bodyPr/>
          <a:lstStyle/>
          <a:p>
            <a:pPr>
              <a:buNone/>
            </a:pPr>
            <a:r>
              <a:rPr lang="en-US" altLang="zh-TW" dirty="0"/>
              <a:t>LC: </a:t>
            </a:r>
            <a:r>
              <a:rPr lang="zh-TW" altLang="en-US" dirty="0"/>
              <a:t>使用空間率</a:t>
            </a:r>
            <a:endParaRPr lang="en-US" altLang="zh-TW" dirty="0"/>
          </a:p>
          <a:p>
            <a:pPr>
              <a:buNone/>
            </a:pPr>
            <a:r>
              <a:rPr lang="en-US" altLang="zh-TW" dirty="0"/>
              <a:t>OO:</a:t>
            </a:r>
            <a:r>
              <a:rPr lang="zh-TW" altLang="en-US" dirty="0"/>
              <a:t> 物體重疊率</a:t>
            </a:r>
            <a:endParaRPr lang="en-US" altLang="zh-TW" dirty="0"/>
          </a:p>
          <a:p>
            <a:pPr>
              <a:buNone/>
            </a:pPr>
            <a:r>
              <a:rPr lang="en-US" altLang="zh-TW" dirty="0"/>
              <a:t>EA:</a:t>
            </a:r>
            <a:r>
              <a:rPr lang="zh-TW" altLang="en-US" dirty="0"/>
              <a:t> 物體超出範圍率</a:t>
            </a:r>
          </a:p>
        </p:txBody>
      </p:sp>
      <p:sp>
        <p:nvSpPr>
          <p:cNvPr id="4" name="投影片編號版面配置區 3">
            <a:extLst>
              <a:ext uri="{FF2B5EF4-FFF2-40B4-BE49-F238E27FC236}">
                <a16:creationId xmlns:a16="http://schemas.microsoft.com/office/drawing/2014/main" id="{1F361348-C3C3-62CE-0E8C-5E6B79C2B8BB}"/>
              </a:ext>
            </a:extLst>
          </p:cNvPr>
          <p:cNvSpPr>
            <a:spLocks noGrp="1"/>
          </p:cNvSpPr>
          <p:nvPr>
            <p:ph type="sldNum" sz="quarter" idx="5"/>
          </p:nvPr>
        </p:nvSpPr>
        <p:spPr/>
        <p:txBody>
          <a:bodyPr/>
          <a:lstStyle/>
          <a:p>
            <a:fld id="{FD397823-012E-4979-BA0C-CBB48B9A0B5D}" type="slidenum">
              <a:rPr lang="zh-TW" altLang="en-US" smtClean="0"/>
              <a:t>22</a:t>
            </a:fld>
            <a:endParaRPr lang="zh-TW" altLang="en-US"/>
          </a:p>
        </p:txBody>
      </p:sp>
    </p:spTree>
    <p:extLst>
      <p:ext uri="{BB962C8B-B14F-4D97-AF65-F5344CB8AC3E}">
        <p14:creationId xmlns:p14="http://schemas.microsoft.com/office/powerpoint/2010/main" val="406790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CBA6-9AC6-C8B4-763C-441F4466AC3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EE5FE0A-EB5C-E6B5-2C50-563CD1263F2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A1172DB-EFB7-0C9C-921E-8123A79D5771}"/>
              </a:ext>
            </a:extLst>
          </p:cNvPr>
          <p:cNvSpPr>
            <a:spLocks noGrp="1"/>
          </p:cNvSpPr>
          <p:nvPr>
            <p:ph type="body" idx="1"/>
          </p:nvPr>
        </p:nvSpPr>
        <p:spPr/>
        <p:txBody>
          <a:bodyPr/>
          <a:lstStyle/>
          <a:p>
            <a:pPr>
              <a:buNone/>
            </a:pPr>
            <a:r>
              <a:rPr lang="zh-TW" altLang="en-US" dirty="0"/>
              <a:t>在相對均勻的圖和不均勻地圖上做得比較，可以看到有</a:t>
            </a:r>
            <a:r>
              <a:rPr lang="en-US" altLang="zh-TW" dirty="0"/>
              <a:t>UL</a:t>
            </a:r>
            <a:r>
              <a:rPr lang="zh-TW" altLang="en-US" dirty="0"/>
              <a:t>可以顯著降低 </a:t>
            </a:r>
            <a:r>
              <a:rPr lang="en-US" altLang="zh-TW" dirty="0"/>
              <a:t>L-</a:t>
            </a:r>
            <a:r>
              <a:rPr lang="en-US" altLang="zh-TW" dirty="0" err="1"/>
              <a:t>nU</a:t>
            </a:r>
            <a:r>
              <a:rPr lang="en-US" altLang="zh-TW" dirty="0"/>
              <a:t> (</a:t>
            </a:r>
            <a:r>
              <a:rPr lang="zh-TW" altLang="en-US" dirty="0"/>
              <a:t>不平均排版</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B535DA43-CD0B-43E2-DF37-8E8BDF23AF46}"/>
              </a:ext>
            </a:extLst>
          </p:cNvPr>
          <p:cNvSpPr>
            <a:spLocks noGrp="1"/>
          </p:cNvSpPr>
          <p:nvPr>
            <p:ph type="sldNum" sz="quarter" idx="5"/>
          </p:nvPr>
        </p:nvSpPr>
        <p:spPr/>
        <p:txBody>
          <a:bodyPr/>
          <a:lstStyle/>
          <a:p>
            <a:fld id="{FD397823-012E-4979-BA0C-CBB48B9A0B5D}" type="slidenum">
              <a:rPr lang="zh-TW" altLang="en-US" smtClean="0"/>
              <a:t>23</a:t>
            </a:fld>
            <a:endParaRPr lang="zh-TW" altLang="en-US"/>
          </a:p>
        </p:txBody>
      </p:sp>
    </p:spTree>
    <p:extLst>
      <p:ext uri="{BB962C8B-B14F-4D97-AF65-F5344CB8AC3E}">
        <p14:creationId xmlns:p14="http://schemas.microsoft.com/office/powerpoint/2010/main" val="366269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285CC-5702-FE48-FF07-AFCB52AA0AE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1A02575-2023-B086-6AC3-73B602CD688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474B969-528C-1CB5-FC46-1A8CD25557F7}"/>
              </a:ext>
            </a:extLst>
          </p:cNvPr>
          <p:cNvSpPr>
            <a:spLocks noGrp="1"/>
          </p:cNvSpPr>
          <p:nvPr>
            <p:ph type="body" idx="1"/>
          </p:nvPr>
        </p:nvSpPr>
        <p:spPr/>
        <p:txBody>
          <a:bodyPr/>
          <a:lstStyle/>
          <a:p>
            <a:pPr>
              <a:buNone/>
            </a:pPr>
            <a:r>
              <a:rPr lang="zh-TW" altLang="en-US" dirty="0"/>
              <a:t>從</a:t>
            </a:r>
            <a:r>
              <a:rPr lang="en-US" altLang="zh-TW" dirty="0"/>
              <a:t>50~1200</a:t>
            </a:r>
            <a:r>
              <a:rPr lang="zh-TW" altLang="en-US" dirty="0"/>
              <a:t>共八個解析度，以及</a:t>
            </a:r>
            <a:r>
              <a:rPr lang="en-US" altLang="zh-TW" dirty="0"/>
              <a:t>100-600</a:t>
            </a:r>
            <a:r>
              <a:rPr lang="zh-TW" altLang="en-US" dirty="0"/>
              <a:t>、</a:t>
            </a:r>
            <a:r>
              <a:rPr lang="en-US" altLang="zh-TW" dirty="0"/>
              <a:t>50-200-600</a:t>
            </a:r>
            <a:r>
              <a:rPr lang="zh-TW" altLang="en-US" dirty="0"/>
              <a:t>兩個階層解析度，在</a:t>
            </a:r>
            <a:r>
              <a:rPr lang="en-US" altLang="zh-TW" dirty="0"/>
              <a:t>100</a:t>
            </a:r>
            <a:r>
              <a:rPr lang="zh-TW" altLang="en-US" dirty="0"/>
              <a:t>個物件拼貼任務下進行比較。</a:t>
            </a:r>
            <a:endParaRPr lang="en-US" altLang="zh-TW" dirty="0"/>
          </a:p>
          <a:p>
            <a:pPr>
              <a:buNone/>
            </a:pPr>
            <a:r>
              <a:rPr lang="zh-TW" altLang="en-US" dirty="0"/>
              <a:t>可以看到</a:t>
            </a:r>
            <a:r>
              <a:rPr lang="en-US" altLang="zh-TW" dirty="0"/>
              <a:t>600</a:t>
            </a:r>
            <a:r>
              <a:rPr lang="zh-TW" altLang="en-US" dirty="0"/>
              <a:t>有較高分數但運送時間最長，階層策略中</a:t>
            </a:r>
            <a:r>
              <a:rPr lang="en-US" altLang="zh-TW" dirty="0"/>
              <a:t>50-200-600</a:t>
            </a:r>
            <a:r>
              <a:rPr lang="zh-TW" altLang="en-US" dirty="0"/>
              <a:t>綜合表現最好</a:t>
            </a:r>
            <a:endParaRPr lang="en-US" altLang="zh-TW" dirty="0"/>
          </a:p>
          <a:p>
            <a:pPr>
              <a:buNone/>
            </a:pPr>
            <a:endParaRPr lang="en-US" altLang="zh-TW" dirty="0"/>
          </a:p>
          <a:p>
            <a:pPr>
              <a:buNone/>
            </a:pPr>
            <a:r>
              <a:rPr lang="zh-TW" altLang="en-US" dirty="0"/>
              <a:t>紅色是重疊，藍色是超出區域</a:t>
            </a:r>
            <a:endParaRPr lang="en-US" altLang="zh-TW" dirty="0"/>
          </a:p>
          <a:p>
            <a:pPr>
              <a:buNone/>
            </a:pPr>
            <a:endParaRPr lang="en-US" altLang="zh-TW" dirty="0"/>
          </a:p>
          <a:p>
            <a:pPr>
              <a:buNone/>
            </a:pPr>
            <a:r>
              <a:rPr lang="zh-TW" altLang="en-US" dirty="0"/>
              <a:t>註：我自己比較不懂</a:t>
            </a:r>
            <a:r>
              <a:rPr lang="en-US" altLang="zh-TW" dirty="0"/>
              <a:t>LC</a:t>
            </a:r>
            <a:r>
              <a:rPr lang="zh-TW" altLang="en-US" dirty="0"/>
              <a:t>沒有有效利用，自己個人評估沒有</a:t>
            </a:r>
            <a:r>
              <a:rPr lang="en-US" altLang="zh-TW" dirty="0"/>
              <a:t>400</a:t>
            </a:r>
            <a:r>
              <a:rPr lang="zh-TW" altLang="en-US" dirty="0"/>
              <a:t>或</a:t>
            </a:r>
            <a:r>
              <a:rPr lang="en-US" altLang="zh-TW" dirty="0"/>
              <a:t>600</a:t>
            </a:r>
            <a:r>
              <a:rPr lang="zh-TW" altLang="en-US" dirty="0"/>
              <a:t>好</a:t>
            </a:r>
          </a:p>
        </p:txBody>
      </p:sp>
      <p:sp>
        <p:nvSpPr>
          <p:cNvPr id="4" name="投影片編號版面配置區 3">
            <a:extLst>
              <a:ext uri="{FF2B5EF4-FFF2-40B4-BE49-F238E27FC236}">
                <a16:creationId xmlns:a16="http://schemas.microsoft.com/office/drawing/2014/main" id="{04C5AE31-6D91-39C5-C6D4-2BEB6C78E280}"/>
              </a:ext>
            </a:extLst>
          </p:cNvPr>
          <p:cNvSpPr>
            <a:spLocks noGrp="1"/>
          </p:cNvSpPr>
          <p:nvPr>
            <p:ph type="sldNum" sz="quarter" idx="5"/>
          </p:nvPr>
        </p:nvSpPr>
        <p:spPr/>
        <p:txBody>
          <a:bodyPr/>
          <a:lstStyle/>
          <a:p>
            <a:fld id="{FD397823-012E-4979-BA0C-CBB48B9A0B5D}" type="slidenum">
              <a:rPr lang="zh-TW" altLang="en-US" smtClean="0"/>
              <a:t>24</a:t>
            </a:fld>
            <a:endParaRPr lang="zh-TW" altLang="en-US"/>
          </a:p>
        </p:txBody>
      </p:sp>
    </p:spTree>
    <p:extLst>
      <p:ext uri="{BB962C8B-B14F-4D97-AF65-F5344CB8AC3E}">
        <p14:creationId xmlns:p14="http://schemas.microsoft.com/office/powerpoint/2010/main" val="216672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https://mostyle.github.io/blog/eg2023/</a:t>
            </a:r>
          </a:p>
          <a:p>
            <a:endParaRPr lang="en-US" altLang="zh-TW" dirty="0"/>
          </a:p>
          <a:p>
            <a:r>
              <a:rPr lang="en-US" altLang="zh-TW" dirty="0"/>
              <a:t>(a): Key Drawing</a:t>
            </a:r>
          </a:p>
          <a:p>
            <a:r>
              <a:rPr lang="en-US" altLang="zh-TW" dirty="0"/>
              <a:t>(b): Decomposition of Transient Embeddings</a:t>
            </a:r>
          </a:p>
          <a:p>
            <a:r>
              <a:rPr lang="en-US" altLang="zh-TW" dirty="0"/>
              <a:t>(c): In between frames generated by proposed animation system</a:t>
            </a:r>
            <a:endParaRPr lang="zh-TW" altLang="en-US" dirty="0"/>
          </a:p>
        </p:txBody>
      </p:sp>
      <p:sp>
        <p:nvSpPr>
          <p:cNvPr id="4" name="投影片編號版面配置區 3"/>
          <p:cNvSpPr>
            <a:spLocks noGrp="1"/>
          </p:cNvSpPr>
          <p:nvPr>
            <p:ph type="sldNum" sz="quarter" idx="5"/>
          </p:nvPr>
        </p:nvSpPr>
        <p:spPr/>
        <p:txBody>
          <a:bodyPr/>
          <a:lstStyle/>
          <a:p>
            <a:fld id="{FD397823-012E-4979-BA0C-CBB48B9A0B5D}" type="slidenum">
              <a:rPr lang="zh-TW" altLang="en-US" smtClean="0"/>
              <a:t>2</a:t>
            </a:fld>
            <a:endParaRPr lang="zh-TW" altLang="en-US"/>
          </a:p>
        </p:txBody>
      </p:sp>
    </p:spTree>
    <p:extLst>
      <p:ext uri="{BB962C8B-B14F-4D97-AF65-F5344CB8AC3E}">
        <p14:creationId xmlns:p14="http://schemas.microsoft.com/office/powerpoint/2010/main" val="951512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69E20-95A5-F461-B2F0-29C5387BF99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2A205E8-2E46-4764-1043-859B6634210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B63DB74-0CC5-6CA7-E4A5-28BE2575EA28}"/>
              </a:ext>
            </a:extLst>
          </p:cNvPr>
          <p:cNvSpPr>
            <a:spLocks noGrp="1"/>
          </p:cNvSpPr>
          <p:nvPr>
            <p:ph type="body" idx="1"/>
          </p:nvPr>
        </p:nvSpPr>
        <p:spPr/>
        <p:txBody>
          <a:bodyPr/>
          <a:lstStyle/>
          <a:p>
            <a:pPr>
              <a:buNone/>
            </a:pPr>
            <a:r>
              <a:rPr lang="en-US" altLang="zh-TW" dirty="0"/>
              <a:t>PAD</a:t>
            </a:r>
            <a:r>
              <a:rPr lang="zh-TW" altLang="en-US" dirty="0"/>
              <a:t>和</a:t>
            </a:r>
            <a:r>
              <a:rPr lang="en-US" altLang="zh-TW" dirty="0"/>
              <a:t>Minkowski</a:t>
            </a:r>
            <a:r>
              <a:rPr lang="zh-TW" altLang="en-US" dirty="0"/>
              <a:t>敗在複雜度</a:t>
            </a:r>
            <a:r>
              <a:rPr lang="en-US" altLang="zh-TW" dirty="0"/>
              <a:t>O(n^2)</a:t>
            </a:r>
            <a:r>
              <a:rPr lang="zh-TW" altLang="en-US" dirty="0"/>
              <a:t>，處理越來越多元素會消耗越長時間。</a:t>
            </a:r>
            <a:endParaRPr lang="en-US" altLang="zh-TW" dirty="0"/>
          </a:p>
          <a:p>
            <a:pPr>
              <a:buNone/>
            </a:pPr>
            <a:r>
              <a:rPr lang="zh-TW" altLang="en-US" dirty="0"/>
              <a:t>此方法和</a:t>
            </a:r>
            <a:r>
              <a:rPr lang="en-US" altLang="zh-TW" dirty="0"/>
              <a:t>Minkowski</a:t>
            </a:r>
            <a:r>
              <a:rPr lang="zh-TW" altLang="en-US" dirty="0"/>
              <a:t>但在高數量上有更好的效率。</a:t>
            </a:r>
            <a:endParaRPr lang="en-US" altLang="zh-TW" dirty="0"/>
          </a:p>
          <a:p>
            <a:pPr>
              <a:buNone/>
            </a:pPr>
            <a:endParaRPr lang="en-US" altLang="zh-TW" dirty="0"/>
          </a:p>
          <a:p>
            <a:pPr>
              <a:buNone/>
            </a:pPr>
            <a:r>
              <a:rPr lang="zh-TW" altLang="en-US" dirty="0"/>
              <a:t>然而，在運用空間上此方法方法不如</a:t>
            </a:r>
            <a:r>
              <a:rPr lang="en-US" altLang="zh-TW" dirty="0"/>
              <a:t>PAD</a:t>
            </a:r>
            <a:r>
              <a:rPr lang="zh-TW" altLang="en-US" dirty="0"/>
              <a:t>，但</a:t>
            </a:r>
            <a:r>
              <a:rPr lang="en-US" altLang="zh-TW" dirty="0"/>
              <a:t>PAD</a:t>
            </a:r>
            <a:r>
              <a:rPr lang="zh-TW" altLang="en-US" dirty="0"/>
              <a:t>有很多重疊區域。</a:t>
            </a:r>
          </a:p>
        </p:txBody>
      </p:sp>
      <p:sp>
        <p:nvSpPr>
          <p:cNvPr id="4" name="投影片編號版面配置區 3">
            <a:extLst>
              <a:ext uri="{FF2B5EF4-FFF2-40B4-BE49-F238E27FC236}">
                <a16:creationId xmlns:a16="http://schemas.microsoft.com/office/drawing/2014/main" id="{1268C87D-95E4-F7BE-FAEB-28940DA61AE5}"/>
              </a:ext>
            </a:extLst>
          </p:cNvPr>
          <p:cNvSpPr>
            <a:spLocks noGrp="1"/>
          </p:cNvSpPr>
          <p:nvPr>
            <p:ph type="sldNum" sz="quarter" idx="5"/>
          </p:nvPr>
        </p:nvSpPr>
        <p:spPr/>
        <p:txBody>
          <a:bodyPr/>
          <a:lstStyle/>
          <a:p>
            <a:fld id="{FD397823-012E-4979-BA0C-CBB48B9A0B5D}" type="slidenum">
              <a:rPr lang="zh-TW" altLang="en-US" smtClean="0"/>
              <a:t>25</a:t>
            </a:fld>
            <a:endParaRPr lang="zh-TW" altLang="en-US"/>
          </a:p>
        </p:txBody>
      </p:sp>
    </p:spTree>
    <p:extLst>
      <p:ext uri="{BB962C8B-B14F-4D97-AF65-F5344CB8AC3E}">
        <p14:creationId xmlns:p14="http://schemas.microsoft.com/office/powerpoint/2010/main" val="204990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78F98-5D67-5D34-8EB9-3015F88348D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77F8B68-9EFF-D24F-0D7C-4C521BB1A98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8A8A04A-8EC6-16E2-9F1C-EBBD229000E5}"/>
              </a:ext>
            </a:extLst>
          </p:cNvPr>
          <p:cNvSpPr>
            <a:spLocks noGrp="1"/>
          </p:cNvSpPr>
          <p:nvPr>
            <p:ph type="body" idx="1"/>
          </p:nvPr>
        </p:nvSpPr>
        <p:spPr/>
        <p:txBody>
          <a:bodyPr/>
          <a:lstStyle/>
          <a:p>
            <a:r>
              <a:rPr lang="zh-TW" altLang="en-US" dirty="0"/>
              <a:t>現有拼貼方法主要專注在</a:t>
            </a:r>
            <a:r>
              <a:rPr lang="en-US" altLang="zh-TW" dirty="0"/>
              <a:t>Object Space</a:t>
            </a:r>
            <a:r>
              <a:rPr lang="zh-TW" altLang="en-US" dirty="0"/>
              <a:t>上，導致需要計算多個物體的重疊。</a:t>
            </a:r>
            <a:br>
              <a:rPr lang="en-US" altLang="zh-TW" dirty="0"/>
            </a:br>
            <a:r>
              <a:rPr lang="zh-TW" altLang="en-US" dirty="0"/>
              <a:t>此方法將原本</a:t>
            </a:r>
            <a:r>
              <a:rPr lang="en-US" altLang="zh-TW" dirty="0"/>
              <a:t>Object Space</a:t>
            </a:r>
            <a:r>
              <a:rPr lang="zh-TW" altLang="en-US" dirty="0"/>
              <a:t>上的運算移轉至</a:t>
            </a:r>
            <a:r>
              <a:rPr lang="en-US" altLang="zh-TW" dirty="0"/>
              <a:t>Image Space</a:t>
            </a:r>
            <a:r>
              <a:rPr lang="zh-TW" altLang="en-US" dirty="0"/>
              <a:t>上，藉由其固定和與物件獨立的複雜度，可以利用可微分渲染的力量反向傳播影像空間損失並有效引導拼貼過程。</a:t>
            </a:r>
            <a:endParaRPr lang="zh-TW" altLang="en-US" b="0" dirty="0"/>
          </a:p>
        </p:txBody>
      </p:sp>
      <p:sp>
        <p:nvSpPr>
          <p:cNvPr id="4" name="投影片編號版面配置區 3">
            <a:extLst>
              <a:ext uri="{FF2B5EF4-FFF2-40B4-BE49-F238E27FC236}">
                <a16:creationId xmlns:a16="http://schemas.microsoft.com/office/drawing/2014/main" id="{D3CC4FD6-44C3-6AC5-8357-44685CCAEF38}"/>
              </a:ext>
            </a:extLst>
          </p:cNvPr>
          <p:cNvSpPr>
            <a:spLocks noGrp="1"/>
          </p:cNvSpPr>
          <p:nvPr>
            <p:ph type="sldNum" sz="quarter" idx="5"/>
          </p:nvPr>
        </p:nvSpPr>
        <p:spPr/>
        <p:txBody>
          <a:bodyPr/>
          <a:lstStyle/>
          <a:p>
            <a:fld id="{FD397823-012E-4979-BA0C-CBB48B9A0B5D}" type="slidenum">
              <a:rPr lang="zh-TW" altLang="en-US" smtClean="0"/>
              <a:t>4</a:t>
            </a:fld>
            <a:endParaRPr lang="zh-TW" altLang="en-US"/>
          </a:p>
        </p:txBody>
      </p:sp>
    </p:spTree>
    <p:extLst>
      <p:ext uri="{BB962C8B-B14F-4D97-AF65-F5344CB8AC3E}">
        <p14:creationId xmlns:p14="http://schemas.microsoft.com/office/powerpoint/2010/main" val="64729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445DA-A20E-1CA1-3817-904A5E4DD3A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2D080BC-F34F-0896-DE2D-63858452F5F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E41A4A5-0922-ABA0-59C5-28407E9F90CD}"/>
              </a:ext>
            </a:extLst>
          </p:cNvPr>
          <p:cNvSpPr>
            <a:spLocks noGrp="1"/>
          </p:cNvSpPr>
          <p:nvPr>
            <p:ph type="body" idx="1"/>
          </p:nvPr>
        </p:nvSpPr>
        <p:spPr/>
        <p:txBody>
          <a:bodyPr/>
          <a:lstStyle/>
          <a:p>
            <a:r>
              <a:rPr lang="zh-TW" altLang="en-US" dirty="0"/>
              <a:t>現有拼貼方法主要專注在</a:t>
            </a:r>
            <a:r>
              <a:rPr lang="en-US" altLang="zh-TW" dirty="0"/>
              <a:t>Object Space</a:t>
            </a:r>
            <a:r>
              <a:rPr lang="zh-TW" altLang="en-US" dirty="0"/>
              <a:t>上，導致需要計算多個物體的重疊。</a:t>
            </a:r>
            <a:br>
              <a:rPr lang="en-US" altLang="zh-TW" dirty="0"/>
            </a:br>
            <a:r>
              <a:rPr lang="zh-TW" altLang="en-US" dirty="0"/>
              <a:t>此方法將原本</a:t>
            </a:r>
            <a:r>
              <a:rPr lang="en-US" altLang="zh-TW" dirty="0"/>
              <a:t>Object Space</a:t>
            </a:r>
            <a:r>
              <a:rPr lang="zh-TW" altLang="en-US" dirty="0"/>
              <a:t>上的運算移轉至</a:t>
            </a:r>
            <a:r>
              <a:rPr lang="en-US" altLang="zh-TW" dirty="0"/>
              <a:t>Image Space</a:t>
            </a:r>
            <a:r>
              <a:rPr lang="zh-TW" altLang="en-US" dirty="0"/>
              <a:t>上，藉由其固定和與物件獨立的複雜度，可以利用可微分渲染的力量反向傳播影像空間損失並有效引導拼貼過程。</a:t>
            </a:r>
            <a:endParaRPr lang="en-US" altLang="zh-TW" dirty="0"/>
          </a:p>
          <a:p>
            <a:endParaRPr lang="en-US" altLang="zh-TW" b="0" dirty="0"/>
          </a:p>
          <a:p>
            <a:r>
              <a:rPr lang="zh-TW" altLang="en-US" b="0" dirty="0"/>
              <a:t>範例：</a:t>
            </a:r>
            <a:endParaRPr lang="en-US" altLang="zh-TW" b="0" dirty="0"/>
          </a:p>
          <a:p>
            <a:r>
              <a:rPr lang="en-US" altLang="zh-TW" b="0" dirty="0"/>
              <a:t>- S</a:t>
            </a:r>
            <a:r>
              <a:rPr lang="zh-TW" altLang="en-US" b="0" dirty="0"/>
              <a:t>均勻分布，</a:t>
            </a:r>
            <a:r>
              <a:rPr lang="en-US" altLang="zh-TW" b="0" dirty="0"/>
              <a:t>G</a:t>
            </a:r>
            <a:r>
              <a:rPr lang="zh-TW" altLang="en-US" b="0" dirty="0"/>
              <a:t>線軸引導拼貼、</a:t>
            </a:r>
            <a:r>
              <a:rPr lang="en-US" altLang="zh-TW" b="0" dirty="0"/>
              <a:t>A</a:t>
            </a:r>
            <a:r>
              <a:rPr lang="zh-TW" altLang="en-US" b="0" dirty="0"/>
              <a:t>重力引導、</a:t>
            </a:r>
            <a:r>
              <a:rPr lang="en-US" altLang="zh-TW" b="0" dirty="0"/>
              <a:t>PH</a:t>
            </a:r>
            <a:r>
              <a:rPr lang="zh-TW" altLang="en-US" b="0" dirty="0"/>
              <a:t>開放區域拼貼</a:t>
            </a:r>
          </a:p>
        </p:txBody>
      </p:sp>
      <p:sp>
        <p:nvSpPr>
          <p:cNvPr id="4" name="投影片編號版面配置區 3">
            <a:extLst>
              <a:ext uri="{FF2B5EF4-FFF2-40B4-BE49-F238E27FC236}">
                <a16:creationId xmlns:a16="http://schemas.microsoft.com/office/drawing/2014/main" id="{4C49DAFE-7384-9BD6-BA7F-F20116A746A4}"/>
              </a:ext>
            </a:extLst>
          </p:cNvPr>
          <p:cNvSpPr>
            <a:spLocks noGrp="1"/>
          </p:cNvSpPr>
          <p:nvPr>
            <p:ph type="sldNum" sz="quarter" idx="5"/>
          </p:nvPr>
        </p:nvSpPr>
        <p:spPr/>
        <p:txBody>
          <a:bodyPr/>
          <a:lstStyle/>
          <a:p>
            <a:fld id="{FD397823-012E-4979-BA0C-CBB48B9A0B5D}" type="slidenum">
              <a:rPr lang="zh-TW" altLang="en-US" smtClean="0"/>
              <a:t>5</a:t>
            </a:fld>
            <a:endParaRPr lang="zh-TW" altLang="en-US"/>
          </a:p>
        </p:txBody>
      </p:sp>
    </p:spTree>
    <p:extLst>
      <p:ext uri="{BB962C8B-B14F-4D97-AF65-F5344CB8AC3E}">
        <p14:creationId xmlns:p14="http://schemas.microsoft.com/office/powerpoint/2010/main" val="296258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0130-7C4A-7403-DA02-CC745B4A9B1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1F6227F-142D-7547-544E-DEBCDB1B264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E29AF77-E636-AF8A-53CB-A7CF84C3EF18}"/>
              </a:ext>
            </a:extLst>
          </p:cNvPr>
          <p:cNvSpPr>
            <a:spLocks noGrp="1"/>
          </p:cNvSpPr>
          <p:nvPr>
            <p:ph type="body" idx="1"/>
          </p:nvPr>
        </p:nvSpPr>
        <p:spPr/>
        <p:txBody>
          <a:bodyPr/>
          <a:lstStyle/>
          <a:p>
            <a:r>
              <a:rPr lang="zh-TW" altLang="en-US" dirty="0"/>
              <a:t>給定一組圖形，拼貼問題為找出這組圖形的最小排列品質，且必須非重疊與保持形狀（可經過幾何變換）。</a:t>
            </a:r>
            <a:endParaRPr lang="en-US" altLang="zh-TW" dirty="0"/>
          </a:p>
          <a:p>
            <a:endParaRPr lang="en-US" altLang="zh-TW" dirty="0"/>
          </a:p>
          <a:p>
            <a:r>
              <a:rPr lang="zh-TW" altLang="en-US" dirty="0"/>
              <a:t>同時對每個圖形採用</a:t>
            </a:r>
            <a:r>
              <a:rPr lang="en-US" altLang="zh-TW" dirty="0"/>
              <a:t>N</a:t>
            </a:r>
            <a:r>
              <a:rPr lang="zh-TW" altLang="en-US" dirty="0"/>
              <a:t>個立方貝賽爾曲線表示，並透過可微分渲染擬合到項目的輪廓。</a:t>
            </a:r>
            <a:endParaRPr lang="en-US" altLang="zh-TW" dirty="0"/>
          </a:p>
        </p:txBody>
      </p:sp>
      <p:sp>
        <p:nvSpPr>
          <p:cNvPr id="4" name="投影片編號版面配置區 3">
            <a:extLst>
              <a:ext uri="{FF2B5EF4-FFF2-40B4-BE49-F238E27FC236}">
                <a16:creationId xmlns:a16="http://schemas.microsoft.com/office/drawing/2014/main" id="{3B94DF09-E214-F8DB-838E-5C4EE1846B1E}"/>
              </a:ext>
            </a:extLst>
          </p:cNvPr>
          <p:cNvSpPr>
            <a:spLocks noGrp="1"/>
          </p:cNvSpPr>
          <p:nvPr>
            <p:ph type="sldNum" sz="quarter" idx="5"/>
          </p:nvPr>
        </p:nvSpPr>
        <p:spPr/>
        <p:txBody>
          <a:bodyPr/>
          <a:lstStyle/>
          <a:p>
            <a:fld id="{FD397823-012E-4979-BA0C-CBB48B9A0B5D}" type="slidenum">
              <a:rPr lang="zh-TW" altLang="en-US" smtClean="0"/>
              <a:t>7</a:t>
            </a:fld>
            <a:endParaRPr lang="zh-TW" altLang="en-US"/>
          </a:p>
        </p:txBody>
      </p:sp>
    </p:spTree>
    <p:extLst>
      <p:ext uri="{BB962C8B-B14F-4D97-AF65-F5344CB8AC3E}">
        <p14:creationId xmlns:p14="http://schemas.microsoft.com/office/powerpoint/2010/main" val="2574649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FDBC5-0A84-0C51-2A56-D2D6ACB5CC1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1FDFCD2-BD01-E658-F9C4-3CA23E32CFA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CF33D0E-5038-E880-5653-6924731095BF}"/>
              </a:ext>
            </a:extLst>
          </p:cNvPr>
          <p:cNvSpPr>
            <a:spLocks noGrp="1"/>
          </p:cNvSpPr>
          <p:nvPr>
            <p:ph type="body" idx="1"/>
          </p:nvPr>
        </p:nvSpPr>
        <p:spPr/>
        <p:txBody>
          <a:bodyPr/>
          <a:lstStyle/>
          <a:p>
            <a:r>
              <a:rPr lang="zh-TW" altLang="en-US" dirty="0"/>
              <a:t>光柵化是將向量圖轉映至</a:t>
            </a:r>
            <a:r>
              <a:rPr lang="en-US" altLang="zh-TW" dirty="0"/>
              <a:t>2D</a:t>
            </a:r>
            <a:r>
              <a:rPr lang="zh-TW" altLang="en-US" dirty="0"/>
              <a:t>網格的技術，而可微分渲染使得這個技術可微，即可從圖像層面反向傳播至向量層面，將碰撞問題轉換為圖像上的重疊問題。</a:t>
            </a:r>
            <a:endParaRPr lang="en-US" altLang="zh-TW" dirty="0"/>
          </a:p>
        </p:txBody>
      </p:sp>
      <p:sp>
        <p:nvSpPr>
          <p:cNvPr id="4" name="投影片編號版面配置區 3">
            <a:extLst>
              <a:ext uri="{FF2B5EF4-FFF2-40B4-BE49-F238E27FC236}">
                <a16:creationId xmlns:a16="http://schemas.microsoft.com/office/drawing/2014/main" id="{B1D73787-8E3C-6805-40D4-24CA4359B2B3}"/>
              </a:ext>
            </a:extLst>
          </p:cNvPr>
          <p:cNvSpPr>
            <a:spLocks noGrp="1"/>
          </p:cNvSpPr>
          <p:nvPr>
            <p:ph type="sldNum" sz="quarter" idx="5"/>
          </p:nvPr>
        </p:nvSpPr>
        <p:spPr/>
        <p:txBody>
          <a:bodyPr/>
          <a:lstStyle/>
          <a:p>
            <a:fld id="{FD397823-012E-4979-BA0C-CBB48B9A0B5D}" type="slidenum">
              <a:rPr lang="zh-TW" altLang="en-US" smtClean="0"/>
              <a:t>8</a:t>
            </a:fld>
            <a:endParaRPr lang="zh-TW" altLang="en-US"/>
          </a:p>
        </p:txBody>
      </p:sp>
    </p:spTree>
    <p:extLst>
      <p:ext uri="{BB962C8B-B14F-4D97-AF65-F5344CB8AC3E}">
        <p14:creationId xmlns:p14="http://schemas.microsoft.com/office/powerpoint/2010/main" val="1722475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3A60B-479D-CD59-2551-595FBB78999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1F8BB56-A122-70D1-8F7B-AA70C81D4F7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C8C35CD-0C83-E0B6-D73A-8C06DAF28507}"/>
              </a:ext>
            </a:extLst>
          </p:cNvPr>
          <p:cNvSpPr>
            <a:spLocks noGrp="1"/>
          </p:cNvSpPr>
          <p:nvPr>
            <p:ph type="body" idx="1"/>
          </p:nvPr>
        </p:nvSpPr>
        <p:spPr/>
        <p:txBody>
          <a:bodyPr/>
          <a:lstStyle/>
          <a:p>
            <a:r>
              <a:rPr lang="zh-TW" altLang="en-US" dirty="0"/>
              <a:t>首先給定容器</a:t>
            </a:r>
            <a:r>
              <a:rPr lang="en-US" altLang="zh-TW" dirty="0"/>
              <a:t>C</a:t>
            </a:r>
            <a:r>
              <a:rPr lang="zh-TW" altLang="en-US" dirty="0"/>
              <a:t>與群組</a:t>
            </a:r>
            <a:r>
              <a:rPr lang="en-US" altLang="zh-TW" dirty="0"/>
              <a:t>G</a:t>
            </a:r>
            <a:r>
              <a:rPr lang="zh-TW" altLang="en-US" dirty="0"/>
              <a:t>，在每一次迭代中</a:t>
            </a:r>
            <a:r>
              <a:rPr lang="en-US" altLang="zh-TW" dirty="0"/>
              <a:t>item</a:t>
            </a:r>
            <a:r>
              <a:rPr lang="zh-TW" altLang="en-US" dirty="0"/>
              <a:t>會進行幾何變換，而隨後被光柵化至圖像</a:t>
            </a:r>
            <a:r>
              <a:rPr lang="en-US" altLang="zh-TW" dirty="0"/>
              <a:t>I</a:t>
            </a:r>
            <a:r>
              <a:rPr lang="zh-TW" altLang="en-US" dirty="0"/>
              <a:t> </a:t>
            </a:r>
            <a:r>
              <a:rPr lang="en-US" altLang="zh-TW" dirty="0"/>
              <a:t>(</a:t>
            </a:r>
            <a:r>
              <a:rPr lang="zh-TW" altLang="en-US" dirty="0"/>
              <a:t>中</a:t>
            </a:r>
            <a:r>
              <a:rPr lang="en-US" altLang="zh-TW" dirty="0"/>
              <a:t>)</a:t>
            </a:r>
            <a:r>
              <a:rPr lang="zh-TW" altLang="en-US" dirty="0"/>
              <a:t> 上進行</a:t>
            </a:r>
            <a:r>
              <a:rPr lang="en-US" altLang="zh-TW" dirty="0"/>
              <a:t>L(</a:t>
            </a:r>
            <a:r>
              <a:rPr lang="zh-TW" altLang="en-US" dirty="0"/>
              <a:t>排列品質</a:t>
            </a:r>
            <a:r>
              <a:rPr lang="en-US" altLang="zh-TW" dirty="0"/>
              <a:t>)</a:t>
            </a:r>
            <a:r>
              <a:rPr lang="zh-TW" altLang="en-US" dirty="0"/>
              <a:t>的計算，隨後會經過梯度下降反向傳播計算新的幾何變換。圖像圖形會逐漸從低解析度轉至高解析度。</a:t>
            </a:r>
            <a:endParaRPr lang="en-US" altLang="zh-TW" dirty="0"/>
          </a:p>
        </p:txBody>
      </p:sp>
      <p:sp>
        <p:nvSpPr>
          <p:cNvPr id="4" name="投影片編號版面配置區 3">
            <a:extLst>
              <a:ext uri="{FF2B5EF4-FFF2-40B4-BE49-F238E27FC236}">
                <a16:creationId xmlns:a16="http://schemas.microsoft.com/office/drawing/2014/main" id="{FB1A10E5-E27B-BD02-27BE-0236ACFE2A75}"/>
              </a:ext>
            </a:extLst>
          </p:cNvPr>
          <p:cNvSpPr>
            <a:spLocks noGrp="1"/>
          </p:cNvSpPr>
          <p:nvPr>
            <p:ph type="sldNum" sz="quarter" idx="5"/>
          </p:nvPr>
        </p:nvSpPr>
        <p:spPr/>
        <p:txBody>
          <a:bodyPr/>
          <a:lstStyle/>
          <a:p>
            <a:fld id="{FD397823-012E-4979-BA0C-CBB48B9A0B5D}" type="slidenum">
              <a:rPr lang="zh-TW" altLang="en-US" smtClean="0"/>
              <a:t>10</a:t>
            </a:fld>
            <a:endParaRPr lang="zh-TW" altLang="en-US"/>
          </a:p>
        </p:txBody>
      </p:sp>
    </p:spTree>
    <p:extLst>
      <p:ext uri="{BB962C8B-B14F-4D97-AF65-F5344CB8AC3E}">
        <p14:creationId xmlns:p14="http://schemas.microsoft.com/office/powerpoint/2010/main" val="366554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2469E-8494-AFFC-B042-216186641D9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B50DBEC-C258-1597-45CA-85431103FD6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8E9EFCC-CEA2-FBBF-5A36-243F3AF5794F}"/>
              </a:ext>
            </a:extLst>
          </p:cNvPr>
          <p:cNvSpPr>
            <a:spLocks noGrp="1"/>
          </p:cNvSpPr>
          <p:nvPr>
            <p:ph type="body" idx="1"/>
          </p:nvPr>
        </p:nvSpPr>
        <p:spPr/>
        <p:txBody>
          <a:bodyPr/>
          <a:lstStyle/>
          <a:p>
            <a:r>
              <a:rPr lang="zh-TW" altLang="en-US" dirty="0"/>
              <a:t>此項目使用</a:t>
            </a:r>
            <a:r>
              <a:rPr lang="en-US" altLang="zh-TW" dirty="0"/>
              <a:t>MAT</a:t>
            </a:r>
            <a:r>
              <a:rPr lang="zh-TW" altLang="en-US" dirty="0"/>
              <a:t> </a:t>
            </a:r>
            <a:r>
              <a:rPr lang="en-US" altLang="zh-TW" dirty="0"/>
              <a:t>(</a:t>
            </a:r>
            <a:r>
              <a:rPr lang="zh-TW" altLang="en-US" dirty="0"/>
              <a:t>內側軸轉換</a:t>
            </a:r>
            <a:r>
              <a:rPr lang="en-US" altLang="zh-TW" dirty="0"/>
              <a:t>)</a:t>
            </a:r>
            <a:r>
              <a:rPr lang="zh-TW" altLang="en-US" dirty="0"/>
              <a:t>方法進行基於骨架的初始化方法，可以保證形狀內元素均勻分布且可以有效處理不良的初始化條件。</a:t>
            </a:r>
            <a:endParaRPr lang="en-US" altLang="zh-TW" dirty="0"/>
          </a:p>
        </p:txBody>
      </p:sp>
      <p:sp>
        <p:nvSpPr>
          <p:cNvPr id="4" name="投影片編號版面配置區 3">
            <a:extLst>
              <a:ext uri="{FF2B5EF4-FFF2-40B4-BE49-F238E27FC236}">
                <a16:creationId xmlns:a16="http://schemas.microsoft.com/office/drawing/2014/main" id="{83CDB20C-3F60-0E38-DAC3-530837DD0DDD}"/>
              </a:ext>
            </a:extLst>
          </p:cNvPr>
          <p:cNvSpPr>
            <a:spLocks noGrp="1"/>
          </p:cNvSpPr>
          <p:nvPr>
            <p:ph type="sldNum" sz="quarter" idx="5"/>
          </p:nvPr>
        </p:nvSpPr>
        <p:spPr/>
        <p:txBody>
          <a:bodyPr/>
          <a:lstStyle/>
          <a:p>
            <a:fld id="{FD397823-012E-4979-BA0C-CBB48B9A0B5D}" type="slidenum">
              <a:rPr lang="zh-TW" altLang="en-US" smtClean="0"/>
              <a:t>11</a:t>
            </a:fld>
            <a:endParaRPr lang="zh-TW" altLang="en-US"/>
          </a:p>
        </p:txBody>
      </p:sp>
    </p:spTree>
    <p:extLst>
      <p:ext uri="{BB962C8B-B14F-4D97-AF65-F5344CB8AC3E}">
        <p14:creationId xmlns:p14="http://schemas.microsoft.com/office/powerpoint/2010/main" val="67041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DF12-755F-169E-0174-21A68F42C2E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3CD9526-E077-EA17-13D3-85FB19583C8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EA03689-CC9B-CCB7-A0BC-CBFB9B3B548B}"/>
              </a:ext>
            </a:extLst>
          </p:cNvPr>
          <p:cNvSpPr>
            <a:spLocks noGrp="1"/>
          </p:cNvSpPr>
          <p:nvPr>
            <p:ph type="body" idx="1"/>
          </p:nvPr>
        </p:nvSpPr>
        <p:spPr/>
        <p:txBody>
          <a:bodyPr/>
          <a:lstStyle/>
          <a:p>
            <a:r>
              <a:rPr lang="zh-TW" altLang="en-US" dirty="0"/>
              <a:t>損失函數依照三個方向設計：</a:t>
            </a:r>
            <a:endParaRPr lang="en-US" altLang="zh-TW" dirty="0"/>
          </a:p>
          <a:p>
            <a:endParaRPr lang="en-US" altLang="zh-TW" dirty="0"/>
          </a:p>
          <a:p>
            <a:r>
              <a:rPr lang="zh-TW" altLang="en-US" dirty="0"/>
              <a:t>形狀保持：給予形狀內的小懲罰，形狀外的大懲罰機制。</a:t>
            </a:r>
            <a:endParaRPr lang="en-US" altLang="zh-TW" dirty="0"/>
          </a:p>
        </p:txBody>
      </p:sp>
      <p:sp>
        <p:nvSpPr>
          <p:cNvPr id="4" name="投影片編號版面配置區 3">
            <a:extLst>
              <a:ext uri="{FF2B5EF4-FFF2-40B4-BE49-F238E27FC236}">
                <a16:creationId xmlns:a16="http://schemas.microsoft.com/office/drawing/2014/main" id="{588DF51A-6BA4-2201-DEDD-0E20EF8D1304}"/>
              </a:ext>
            </a:extLst>
          </p:cNvPr>
          <p:cNvSpPr>
            <a:spLocks noGrp="1"/>
          </p:cNvSpPr>
          <p:nvPr>
            <p:ph type="sldNum" sz="quarter" idx="5"/>
          </p:nvPr>
        </p:nvSpPr>
        <p:spPr/>
        <p:txBody>
          <a:bodyPr/>
          <a:lstStyle/>
          <a:p>
            <a:fld id="{FD397823-012E-4979-BA0C-CBB48B9A0B5D}" type="slidenum">
              <a:rPr lang="zh-TW" altLang="en-US" smtClean="0"/>
              <a:t>12</a:t>
            </a:fld>
            <a:endParaRPr lang="zh-TW" altLang="en-US"/>
          </a:p>
        </p:txBody>
      </p:sp>
    </p:spTree>
    <p:extLst>
      <p:ext uri="{BB962C8B-B14F-4D97-AF65-F5344CB8AC3E}">
        <p14:creationId xmlns:p14="http://schemas.microsoft.com/office/powerpoint/2010/main" val="322483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4EB531-A072-63FB-033A-58ECA282E274}"/>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2905871-4DC3-4FE8-5AB0-57F1618FB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3A6EF165-F0EF-D9D5-87FC-8E2EE6DE0945}"/>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1136B7F6-2905-F0F2-FE5F-9092F84A775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D071AC3-3A15-292C-2A30-D83B23D1420A}"/>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3636232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0BFF30-26E1-499C-D9DC-F6DED3E49694}"/>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4CC5B69D-C6DC-9B7D-8DA5-900B294E20D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5B87FB0-ADB5-226B-521D-28220C0A0A5F}"/>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C5FB9EB9-B79B-839E-DDDC-C188889F0F8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36BED60-4F51-984D-50DD-8957F3D4CE2F}"/>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131869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E9AFAA5-F5AB-B6CF-E450-307E73F23E88}"/>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75A45CB7-BF48-5C81-FEDC-16FF2A3CBDCB}"/>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FD9D0B1-D665-FC50-A46C-41D89F2A8167}"/>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C43566B2-7925-07E6-BA8E-79C3FF9DC01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69B9BBF-5487-9F93-63CD-DC6A6A1C6A53}"/>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318885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A8917C-3FBA-152A-FEA3-EF88A0CA5A9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D7D99B5-38E4-172A-E4CC-CD753F194F2A}"/>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436EDB8-F7A3-F6DC-CABB-DB57A0650D26}"/>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E35DD609-EB92-DEC8-DD58-79C57CF5470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1DDE046-264D-A682-523D-8837C58799C8}"/>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217002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59AF9C-62CC-5776-EE7D-8AD3337A5842}"/>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E75035E-F9CD-4AC4-4130-62DA4599E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94B7711-6470-34C5-3D03-B1E42ED014D6}"/>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6039DF14-C673-54C3-CFED-FB1F2E0FD89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BB7A1B3-991F-2EAC-EE8B-3533D2E792E1}"/>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323900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80C77F-FD8D-E660-76E5-2FF8B2FD2D9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6A9A255-08BE-1106-0CAA-7E219E5DF264}"/>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D27015C0-0710-0721-5B57-563AAFB3265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A37A622-A57E-9530-A321-2BE19BD60D6F}"/>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6" name="頁尾版面配置區 5">
            <a:extLst>
              <a:ext uri="{FF2B5EF4-FFF2-40B4-BE49-F238E27FC236}">
                <a16:creationId xmlns:a16="http://schemas.microsoft.com/office/drawing/2014/main" id="{6996FC7F-AAB1-D4CA-1781-C2A1D66AAF7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C3C718E-1A65-A677-5AFF-EBAC36C542A0}"/>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117838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A982C8-13D7-846A-1002-5CDC02BF59F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46609DA-4B8A-E984-2978-93B0CEFE7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5DB3D7C-D9FF-D178-B48C-82478CA70E0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79A7660B-2129-C86D-10A6-B4D9EB08D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538F25D4-CBEE-6A1C-43F4-C64ABEE8AA29}"/>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E8716CBA-6A87-9514-C24C-47E23123476C}"/>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8" name="頁尾版面配置區 7">
            <a:extLst>
              <a:ext uri="{FF2B5EF4-FFF2-40B4-BE49-F238E27FC236}">
                <a16:creationId xmlns:a16="http://schemas.microsoft.com/office/drawing/2014/main" id="{BA153689-9B54-2B04-8C2C-ABCB52AA6BF4}"/>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1F9BEAE-F7EA-35E6-386E-253C98D838A8}"/>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236403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A926FF-553A-FDF0-A0EE-2D937FB5D8F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8D42330-153A-0091-A4AD-25307A29507E}"/>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4" name="頁尾版面配置區 3">
            <a:extLst>
              <a:ext uri="{FF2B5EF4-FFF2-40B4-BE49-F238E27FC236}">
                <a16:creationId xmlns:a16="http://schemas.microsoft.com/office/drawing/2014/main" id="{15083E5A-AA87-BCC9-BEAE-2D98F467B0D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80FE7DF-A162-1D6F-33EF-1D8CFF62D800}"/>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254111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F0FD981-85D0-4CCF-D2D9-ECF99E059BC4}"/>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3" name="頁尾版面配置區 2">
            <a:extLst>
              <a:ext uri="{FF2B5EF4-FFF2-40B4-BE49-F238E27FC236}">
                <a16:creationId xmlns:a16="http://schemas.microsoft.com/office/drawing/2014/main" id="{14EEDDEC-9028-393D-2008-9657E550F4E6}"/>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D7F1312F-1140-130E-7AAC-FA4F46700A21}"/>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266308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768658-D6BD-E17D-21FB-4C4F6A5C483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DBF67FDE-1B48-E834-AFF6-129F88385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09F75AF-8FE3-8529-5D84-4A54A273F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8CCDBD3-1CC3-3615-D582-DB86158D70E3}"/>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6" name="頁尾版面配置區 5">
            <a:extLst>
              <a:ext uri="{FF2B5EF4-FFF2-40B4-BE49-F238E27FC236}">
                <a16:creationId xmlns:a16="http://schemas.microsoft.com/office/drawing/2014/main" id="{84F850E9-5F20-AB72-0953-4DF639E2D81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76EBCB9-39F8-087B-2173-573771487390}"/>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156824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2D123A-CEC8-F0C2-93F9-5FE821EC5BF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2CB8270-53F7-3DA3-252D-580DAF5F6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0158EC36-BF80-27AC-3280-B578AC0B3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1F1CD25-B1C0-BD66-E8DB-55760082BD13}"/>
              </a:ext>
            </a:extLst>
          </p:cNvPr>
          <p:cNvSpPr>
            <a:spLocks noGrp="1"/>
          </p:cNvSpPr>
          <p:nvPr>
            <p:ph type="dt" sz="half" idx="10"/>
          </p:nvPr>
        </p:nvSpPr>
        <p:spPr/>
        <p:txBody>
          <a:bodyPr/>
          <a:lstStyle/>
          <a:p>
            <a:fld id="{BCE7F155-0233-4E68-B7AC-D4ED6094368B}" type="datetimeFigureOut">
              <a:rPr lang="zh-TW" altLang="en-US" smtClean="0"/>
              <a:t>2025/11/5</a:t>
            </a:fld>
            <a:endParaRPr lang="zh-TW" altLang="en-US"/>
          </a:p>
        </p:txBody>
      </p:sp>
      <p:sp>
        <p:nvSpPr>
          <p:cNvPr id="6" name="頁尾版面配置區 5">
            <a:extLst>
              <a:ext uri="{FF2B5EF4-FFF2-40B4-BE49-F238E27FC236}">
                <a16:creationId xmlns:a16="http://schemas.microsoft.com/office/drawing/2014/main" id="{A9928FB3-0B8F-37DE-2928-A2CF4DEBF88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032D9C8-1E92-2845-BF70-3A812C851BD6}"/>
              </a:ext>
            </a:extLst>
          </p:cNvPr>
          <p:cNvSpPr>
            <a:spLocks noGrp="1"/>
          </p:cNvSpPr>
          <p:nvPr>
            <p:ph type="sldNum" sz="quarter" idx="12"/>
          </p:nvPr>
        </p:nvSpPr>
        <p:spPr/>
        <p:txBody>
          <a:body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3629628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676B67A-0972-3151-0C91-CF5F843BD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82A5951-7B28-1214-A773-9CBDE2406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7C266E6-89FA-9209-E3F5-72374AD2A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E7F155-0233-4E68-B7AC-D4ED6094368B}" type="datetimeFigureOut">
              <a:rPr lang="zh-TW" altLang="en-US" smtClean="0"/>
              <a:t>2025/11/5</a:t>
            </a:fld>
            <a:endParaRPr lang="zh-TW" altLang="en-US"/>
          </a:p>
        </p:txBody>
      </p:sp>
      <p:sp>
        <p:nvSpPr>
          <p:cNvPr id="5" name="頁尾版面配置區 4">
            <a:extLst>
              <a:ext uri="{FF2B5EF4-FFF2-40B4-BE49-F238E27FC236}">
                <a16:creationId xmlns:a16="http://schemas.microsoft.com/office/drawing/2014/main" id="{FC19F8F7-D23A-6CD2-5D9A-03A2128BC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4C99BB81-79AE-2069-D2E7-1F7EE4EF1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2EDB7F-92FB-49A2-BB3A-72D57B07E2E7}" type="slidenum">
              <a:rPr lang="zh-TW" altLang="en-US" smtClean="0"/>
              <a:t>‹#›</a:t>
            </a:fld>
            <a:endParaRPr lang="zh-TW" altLang="en-US"/>
          </a:p>
        </p:txBody>
      </p:sp>
    </p:spTree>
    <p:extLst>
      <p:ext uri="{BB962C8B-B14F-4D97-AF65-F5344CB8AC3E}">
        <p14:creationId xmlns:p14="http://schemas.microsoft.com/office/powerpoint/2010/main" val="9895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zuviz.github.io/pixel-space-collage-techniqu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406.04008" TargetMode="External"/><Relationship Id="rId2" Type="http://schemas.openxmlformats.org/officeDocument/2006/relationships/hyperlink" Target="https://szuviz.github.io/pixel-space-collage-techniqu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57AAC5-481C-86C1-58C4-FD2F193BDFD6}"/>
              </a:ext>
            </a:extLst>
          </p:cNvPr>
          <p:cNvSpPr>
            <a:spLocks noGrp="1"/>
          </p:cNvSpPr>
          <p:nvPr>
            <p:ph type="ctrTitle"/>
          </p:nvPr>
        </p:nvSpPr>
        <p:spPr>
          <a:xfrm>
            <a:off x="905435" y="1122363"/>
            <a:ext cx="10381129" cy="2387600"/>
          </a:xfrm>
        </p:spPr>
        <p:txBody>
          <a:bodyPr>
            <a:normAutofit fontScale="90000"/>
          </a:bodyPr>
          <a:lstStyle/>
          <a:p>
            <a:r>
              <a:rPr lang="en-US" altLang="zh-TW" dirty="0"/>
              <a:t>Image-Space Collage and Packing with Differentiable Rendering</a:t>
            </a:r>
            <a:endParaRPr lang="zh-TW" altLang="en-US" dirty="0">
              <a:latin typeface="Times New Roman" panose="02020603050405020304" pitchFamily="18" charset="0"/>
              <a:cs typeface="Times New Roman" panose="02020603050405020304" pitchFamily="18" charset="0"/>
            </a:endParaRPr>
          </a:p>
        </p:txBody>
      </p:sp>
      <p:sp>
        <p:nvSpPr>
          <p:cNvPr id="3" name="副標題 2">
            <a:extLst>
              <a:ext uri="{FF2B5EF4-FFF2-40B4-BE49-F238E27FC236}">
                <a16:creationId xmlns:a16="http://schemas.microsoft.com/office/drawing/2014/main" id="{EA0FF5F2-DBBF-FFF1-C4F8-673411DA08AE}"/>
              </a:ext>
            </a:extLst>
          </p:cNvPr>
          <p:cNvSpPr>
            <a:spLocks noGrp="1"/>
          </p:cNvSpPr>
          <p:nvPr>
            <p:ph type="subTitle" idx="1"/>
          </p:nvPr>
        </p:nvSpPr>
        <p:spPr/>
        <p:txBody>
          <a:bodyPr>
            <a:normAutofit/>
          </a:bodyPr>
          <a:lstStyle/>
          <a:p>
            <a:r>
              <a:rPr lang="en-US" altLang="zh-TW" dirty="0"/>
              <a:t>ZHENYU WANG, MIN LU, SIGGRAPH 2025</a:t>
            </a: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694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D674-3A8D-0BC6-08CC-308F3ACF42F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D7B005C-206E-103C-4ECF-C0DDA66CC157}"/>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Framework</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27F6D384-6FA6-DA79-CE82-73222D48F229}"/>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4F84AA1A-1977-4783-616D-7BE61F3676C7}"/>
              </a:ext>
            </a:extLst>
          </p:cNvPr>
          <p:cNvPicPr>
            <a:picLocks noChangeAspect="1"/>
          </p:cNvPicPr>
          <p:nvPr/>
        </p:nvPicPr>
        <p:blipFill>
          <a:blip r:embed="rId3"/>
          <a:stretch>
            <a:fillRect/>
          </a:stretch>
        </p:blipFill>
        <p:spPr>
          <a:xfrm>
            <a:off x="514247" y="1905841"/>
            <a:ext cx="10988980" cy="3967834"/>
          </a:xfrm>
          <a:prstGeom prst="rect">
            <a:avLst/>
          </a:prstGeom>
        </p:spPr>
      </p:pic>
    </p:spTree>
    <p:extLst>
      <p:ext uri="{BB962C8B-B14F-4D97-AF65-F5344CB8AC3E}">
        <p14:creationId xmlns:p14="http://schemas.microsoft.com/office/powerpoint/2010/main" val="23423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B8D9-FD06-22CC-9089-0EE52281D03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D16F893-A01F-B254-3D3F-C7D50B7C5D0A}"/>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Initialization</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9B13E51D-8BB6-EB84-89DF-C9C4F51DC7B6}"/>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This paper proposed a skeleton-base initialization method, Medial Axis Transform (MAT) is used to extract skeleton of target shape.</a:t>
            </a:r>
            <a:endParaRPr lang="zh-TW" altLang="en-US"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DA9FC278-26D3-DF16-94DE-66A0988CD55E}"/>
              </a:ext>
            </a:extLst>
          </p:cNvPr>
          <p:cNvPicPr>
            <a:picLocks noChangeAspect="1"/>
          </p:cNvPicPr>
          <p:nvPr/>
        </p:nvPicPr>
        <p:blipFill>
          <a:blip r:embed="rId3"/>
          <a:stretch>
            <a:fillRect/>
          </a:stretch>
        </p:blipFill>
        <p:spPr>
          <a:xfrm>
            <a:off x="2523626" y="2960518"/>
            <a:ext cx="7144747" cy="3486637"/>
          </a:xfrm>
          <a:prstGeom prst="rect">
            <a:avLst/>
          </a:prstGeom>
        </p:spPr>
      </p:pic>
    </p:spTree>
    <p:extLst>
      <p:ext uri="{BB962C8B-B14F-4D97-AF65-F5344CB8AC3E}">
        <p14:creationId xmlns:p14="http://schemas.microsoft.com/office/powerpoint/2010/main" val="382129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0AD2-3F15-9D0C-0B0D-DDADA7EE481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1A1DE25-655A-92D8-46A0-FAFA5C69A517}"/>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Loss Function</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D714C6D9-D5A9-6537-D8B2-682B67A80221}"/>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image-space loss function is designed to ensure three essentials:</a:t>
            </a:r>
          </a:p>
        </p:txBody>
      </p:sp>
      <p:sp>
        <p:nvSpPr>
          <p:cNvPr id="9" name="內容版面配置區 4">
            <a:extLst>
              <a:ext uri="{FF2B5EF4-FFF2-40B4-BE49-F238E27FC236}">
                <a16:creationId xmlns:a16="http://schemas.microsoft.com/office/drawing/2014/main" id="{FB7A0049-9B02-81A7-92A0-B062810BC789}"/>
              </a:ext>
            </a:extLst>
          </p:cNvPr>
          <p:cNvSpPr txBox="1">
            <a:spLocks/>
          </p:cNvSpPr>
          <p:nvPr/>
        </p:nvSpPr>
        <p:spPr>
          <a:xfrm>
            <a:off x="838200" y="2397573"/>
            <a:ext cx="54227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1" dirty="0">
                <a:latin typeface="Times New Roman" panose="02020603050405020304" pitchFamily="18" charset="0"/>
                <a:cs typeface="Times New Roman" panose="02020603050405020304" pitchFamily="18" charset="0"/>
              </a:rPr>
              <a:t>Shape Containment</a:t>
            </a:r>
            <a:r>
              <a:rPr lang="en-US" altLang="zh-TW" dirty="0">
                <a:latin typeface="Times New Roman" panose="02020603050405020304" pitchFamily="18" charset="0"/>
                <a:cs typeface="Times New Roman" panose="02020603050405020304" pitchFamily="18" charset="0"/>
              </a:rPr>
              <a:t>: spatial penalty mask is used to enhance MSE loss, i.e., small penalty for item in region while large penalty for item outside region.</a:t>
            </a:r>
            <a:endParaRPr lang="zh-TW" altLang="en-US" b="1"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D4B40A6D-901C-8363-335D-5C1851377E6B}"/>
              </a:ext>
            </a:extLst>
          </p:cNvPr>
          <p:cNvPicPr>
            <a:picLocks noChangeAspect="1"/>
          </p:cNvPicPr>
          <p:nvPr/>
        </p:nvPicPr>
        <p:blipFill>
          <a:blip r:embed="rId3"/>
          <a:stretch>
            <a:fillRect/>
          </a:stretch>
        </p:blipFill>
        <p:spPr>
          <a:xfrm>
            <a:off x="6901464" y="2676257"/>
            <a:ext cx="4063527" cy="3186660"/>
          </a:xfrm>
          <a:prstGeom prst="rect">
            <a:avLst/>
          </a:prstGeom>
        </p:spPr>
      </p:pic>
    </p:spTree>
    <p:extLst>
      <p:ext uri="{BB962C8B-B14F-4D97-AF65-F5344CB8AC3E}">
        <p14:creationId xmlns:p14="http://schemas.microsoft.com/office/powerpoint/2010/main" val="224006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18DA-9091-6F37-DB60-1CCD02B49608}"/>
            </a:ext>
          </a:extLst>
        </p:cNvPr>
        <p:cNvGrpSpPr/>
        <p:nvPr/>
      </p:nvGrpSpPr>
      <p:grpSpPr>
        <a:xfrm>
          <a:off x="0" y="0"/>
          <a:ext cx="0" cy="0"/>
          <a:chOff x="0" y="0"/>
          <a:chExt cx="0" cy="0"/>
        </a:xfrm>
      </p:grpSpPr>
      <p:pic>
        <p:nvPicPr>
          <p:cNvPr id="7" name="圖片 6">
            <a:extLst>
              <a:ext uri="{FF2B5EF4-FFF2-40B4-BE49-F238E27FC236}">
                <a16:creationId xmlns:a16="http://schemas.microsoft.com/office/drawing/2014/main" id="{6F4ECCFD-3734-F91F-5556-6F76A144642B}"/>
              </a:ext>
            </a:extLst>
          </p:cNvPr>
          <p:cNvPicPr>
            <a:picLocks noChangeAspect="1"/>
          </p:cNvPicPr>
          <p:nvPr/>
        </p:nvPicPr>
        <p:blipFill>
          <a:blip r:embed="rId3"/>
          <a:stretch>
            <a:fillRect/>
          </a:stretch>
        </p:blipFill>
        <p:spPr>
          <a:xfrm>
            <a:off x="6901465" y="2600493"/>
            <a:ext cx="4063526" cy="3431890"/>
          </a:xfrm>
          <a:prstGeom prst="rect">
            <a:avLst/>
          </a:prstGeom>
        </p:spPr>
      </p:pic>
      <p:sp>
        <p:nvSpPr>
          <p:cNvPr id="2" name="標題 1">
            <a:extLst>
              <a:ext uri="{FF2B5EF4-FFF2-40B4-BE49-F238E27FC236}">
                <a16:creationId xmlns:a16="http://schemas.microsoft.com/office/drawing/2014/main" id="{7FED6190-F306-C8FF-3376-23572BB294D9}"/>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Loss Function</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AE14E3FF-0119-2EA3-89C5-98996634C95B}"/>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image-space loss function is designed to ensure three essentials:</a:t>
            </a:r>
          </a:p>
        </p:txBody>
      </p:sp>
      <p:sp>
        <p:nvSpPr>
          <p:cNvPr id="9" name="內容版面配置區 4">
            <a:extLst>
              <a:ext uri="{FF2B5EF4-FFF2-40B4-BE49-F238E27FC236}">
                <a16:creationId xmlns:a16="http://schemas.microsoft.com/office/drawing/2014/main" id="{EA51B52A-95C4-6203-62FF-656665E8C7A5}"/>
              </a:ext>
            </a:extLst>
          </p:cNvPr>
          <p:cNvSpPr txBox="1">
            <a:spLocks/>
          </p:cNvSpPr>
          <p:nvPr/>
        </p:nvSpPr>
        <p:spPr>
          <a:xfrm>
            <a:off x="838200" y="2397573"/>
            <a:ext cx="54227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1" dirty="0">
                <a:latin typeface="Times New Roman" panose="02020603050405020304" pitchFamily="18" charset="0"/>
                <a:cs typeface="Times New Roman" panose="02020603050405020304" pitchFamily="18" charset="0"/>
              </a:rPr>
              <a:t>Non-overlapping</a:t>
            </a:r>
            <a:r>
              <a:rPr lang="en-US" altLang="zh-TW" dirty="0">
                <a:latin typeface="Times New Roman" panose="02020603050405020304" pitchFamily="18" charset="0"/>
                <a:cs typeface="Times New Roman" panose="02020603050405020304" pitchFamily="18" charset="0"/>
              </a:rPr>
              <a:t>: detecting overlapping in image-space is straightforward and avoids geographic computations. It can be easily acquired by primitively transparency.</a:t>
            </a:r>
            <a:endParaRPr lang="zh-TW"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48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A4D0D-0719-B0BB-72D9-78BD122A339C}"/>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0EF33EE2-1307-FD99-7D05-BE684E648349}"/>
              </a:ext>
            </a:extLst>
          </p:cNvPr>
          <p:cNvPicPr>
            <a:picLocks noChangeAspect="1"/>
          </p:cNvPicPr>
          <p:nvPr/>
        </p:nvPicPr>
        <p:blipFill>
          <a:blip r:embed="rId3"/>
          <a:stretch>
            <a:fillRect/>
          </a:stretch>
        </p:blipFill>
        <p:spPr>
          <a:xfrm>
            <a:off x="6833332" y="2465556"/>
            <a:ext cx="4297381" cy="3566827"/>
          </a:xfrm>
          <a:prstGeom prst="rect">
            <a:avLst/>
          </a:prstGeom>
        </p:spPr>
      </p:pic>
      <p:sp>
        <p:nvSpPr>
          <p:cNvPr id="2" name="標題 1">
            <a:extLst>
              <a:ext uri="{FF2B5EF4-FFF2-40B4-BE49-F238E27FC236}">
                <a16:creationId xmlns:a16="http://schemas.microsoft.com/office/drawing/2014/main" id="{94788790-A0CD-7026-4144-5433DA01A224}"/>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Loss Function</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a:extLst>
              <a:ext uri="{FF2B5EF4-FFF2-40B4-BE49-F238E27FC236}">
                <a16:creationId xmlns:a16="http://schemas.microsoft.com/office/drawing/2014/main" id="{4A8590A2-2549-BA08-326F-FECE4DD45562}"/>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image-space loss function is designed to ensure three essentials:</a:t>
            </a:r>
          </a:p>
        </p:txBody>
      </p:sp>
      <p:sp>
        <p:nvSpPr>
          <p:cNvPr id="9" name="內容版面配置區 4">
            <a:extLst>
              <a:ext uri="{FF2B5EF4-FFF2-40B4-BE49-F238E27FC236}">
                <a16:creationId xmlns:a16="http://schemas.microsoft.com/office/drawing/2014/main" id="{025648F0-F619-910E-5D4B-F49B172CB0E3}"/>
              </a:ext>
            </a:extLst>
          </p:cNvPr>
          <p:cNvSpPr txBox="1">
            <a:spLocks/>
          </p:cNvSpPr>
          <p:nvPr/>
        </p:nvSpPr>
        <p:spPr>
          <a:xfrm>
            <a:off x="838200" y="2397573"/>
            <a:ext cx="54227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1" dirty="0">
                <a:latin typeface="Times New Roman" panose="02020603050405020304" pitchFamily="18" charset="0"/>
                <a:cs typeface="Times New Roman" panose="02020603050405020304" pitchFamily="18" charset="0"/>
              </a:rPr>
              <a:t>Even Distribution</a:t>
            </a:r>
            <a:r>
              <a:rPr lang="en-US" altLang="zh-TW" dirty="0">
                <a:latin typeface="Times New Roman" panose="02020603050405020304" pitchFamily="18" charset="0"/>
                <a:cs typeface="Times New Roman" panose="02020603050405020304" pitchFamily="18" charset="0"/>
              </a:rPr>
              <a:t>: a uniform loss is proposed to deal with uneven distribution through differentiable image dilation.</a:t>
            </a:r>
          </a:p>
          <a:p>
            <a:endParaRPr lang="en-US" altLang="zh-TW" b="1"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Total loss </a:t>
            </a:r>
            <a:endParaRPr lang="zh-TW" altLang="en-US"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6B0580F6-9293-395F-AC10-B82075986008}"/>
              </a:ext>
            </a:extLst>
          </p:cNvPr>
          <p:cNvPicPr>
            <a:picLocks noChangeAspect="1"/>
          </p:cNvPicPr>
          <p:nvPr/>
        </p:nvPicPr>
        <p:blipFill>
          <a:blip r:embed="rId4"/>
          <a:stretch>
            <a:fillRect/>
          </a:stretch>
        </p:blipFill>
        <p:spPr>
          <a:xfrm>
            <a:off x="1043896" y="4982605"/>
            <a:ext cx="5427097" cy="568341"/>
          </a:xfrm>
          <a:prstGeom prst="rect">
            <a:avLst/>
          </a:prstGeom>
        </p:spPr>
      </p:pic>
    </p:spTree>
    <p:extLst>
      <p:ext uri="{BB962C8B-B14F-4D97-AF65-F5344CB8AC3E}">
        <p14:creationId xmlns:p14="http://schemas.microsoft.com/office/powerpoint/2010/main" val="3911283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44D09-A9E8-6022-EFAF-AB65507F5B6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C8171D3-9365-DE9C-9701-FE20E464B179}"/>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Hierarchical Image Resolution</a:t>
            </a:r>
          </a:p>
        </p:txBody>
      </p:sp>
      <p:sp>
        <p:nvSpPr>
          <p:cNvPr id="5" name="內容版面配置區 4">
            <a:extLst>
              <a:ext uri="{FF2B5EF4-FFF2-40B4-BE49-F238E27FC236}">
                <a16:creationId xmlns:a16="http://schemas.microsoft.com/office/drawing/2014/main" id="{4799FE0C-15BC-153B-775B-4A20835A98A5}"/>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Low resolution enable faster loss computation but lower precision in detecting overlap and containment.</a:t>
            </a:r>
          </a:p>
        </p:txBody>
      </p:sp>
      <p:sp>
        <p:nvSpPr>
          <p:cNvPr id="9" name="內容版面配置區 4">
            <a:extLst>
              <a:ext uri="{FF2B5EF4-FFF2-40B4-BE49-F238E27FC236}">
                <a16:creationId xmlns:a16="http://schemas.microsoft.com/office/drawing/2014/main" id="{CA3A24D3-DFD3-5594-F753-67894C158214}"/>
              </a:ext>
            </a:extLst>
          </p:cNvPr>
          <p:cNvSpPr txBox="1">
            <a:spLocks/>
          </p:cNvSpPr>
          <p:nvPr/>
        </p:nvSpPr>
        <p:spPr>
          <a:xfrm>
            <a:off x="838200" y="2753957"/>
            <a:ext cx="5422751" cy="3994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latin typeface="Times New Roman" panose="02020603050405020304" pitchFamily="18" charset="0"/>
                <a:cs typeface="Times New Roman" panose="02020603050405020304" pitchFamily="18" charset="0"/>
              </a:rPr>
              <a:t>To balance, a hierarchical strategy is used. Lower resolution for initial computation, higher for refinement.</a:t>
            </a:r>
            <a:endParaRPr lang="zh-TW" altLang="en-US" dirty="0">
              <a:latin typeface="Times New Roman" panose="02020603050405020304" pitchFamily="18" charset="0"/>
              <a:cs typeface="Times New Roman" panose="02020603050405020304" pitchFamily="18" charset="0"/>
            </a:endParaRPr>
          </a:p>
        </p:txBody>
      </p:sp>
      <p:pic>
        <p:nvPicPr>
          <p:cNvPr id="14" name="圖片 13">
            <a:extLst>
              <a:ext uri="{FF2B5EF4-FFF2-40B4-BE49-F238E27FC236}">
                <a16:creationId xmlns:a16="http://schemas.microsoft.com/office/drawing/2014/main" id="{62CD0D3B-FDD7-8E66-B10A-10F08CEEBEE2}"/>
              </a:ext>
            </a:extLst>
          </p:cNvPr>
          <p:cNvPicPr>
            <a:picLocks noChangeAspect="1"/>
          </p:cNvPicPr>
          <p:nvPr/>
        </p:nvPicPr>
        <p:blipFill>
          <a:blip r:embed="rId3"/>
          <a:stretch>
            <a:fillRect/>
          </a:stretch>
        </p:blipFill>
        <p:spPr>
          <a:xfrm>
            <a:off x="4170948" y="4218006"/>
            <a:ext cx="7182852" cy="2010056"/>
          </a:xfrm>
          <a:prstGeom prst="rect">
            <a:avLst/>
          </a:prstGeom>
        </p:spPr>
      </p:pic>
    </p:spTree>
    <p:extLst>
      <p:ext uri="{BB962C8B-B14F-4D97-AF65-F5344CB8AC3E}">
        <p14:creationId xmlns:p14="http://schemas.microsoft.com/office/powerpoint/2010/main" val="358650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4363-8807-A271-D488-281C6E475D6E}"/>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5BDB0DE7-A923-AAF6-725F-D3048B315050}"/>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4. Result </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79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7FBBC-148A-CA34-B98A-60C465B9AF8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4C928ED-B751-9BA7-8CBA-325A8AA9E427}"/>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Integration (Force Attention)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44762733-8462-9DBE-191D-68AE1E39567E}"/>
              </a:ext>
            </a:extLst>
          </p:cNvPr>
          <p:cNvSpPr>
            <a:spLocks noGrp="1"/>
          </p:cNvSpPr>
          <p:nvPr>
            <p:ph idx="1"/>
          </p:nvPr>
        </p:nvSpPr>
        <p:spPr>
          <a:xfrm>
            <a:off x="838200" y="1825625"/>
            <a:ext cx="10515600" cy="4351338"/>
          </a:xfrm>
        </p:spPr>
        <p:txBody>
          <a:bodyPr/>
          <a:lstStyle/>
          <a:p>
            <a:r>
              <a:rPr lang="en-US" altLang="zh-TW" dirty="0">
                <a:latin typeface="Times New Roman" panose="02020603050405020304" pitchFamily="18" charset="0"/>
                <a:cs typeface="Times New Roman" panose="02020603050405020304" pitchFamily="18" charset="0"/>
              </a:rPr>
              <a:t>Our method can be integrated with Force Attention:</a:t>
            </a:r>
          </a:p>
        </p:txBody>
      </p:sp>
      <p:pic>
        <p:nvPicPr>
          <p:cNvPr id="5" name="圖片 4">
            <a:extLst>
              <a:ext uri="{FF2B5EF4-FFF2-40B4-BE49-F238E27FC236}">
                <a16:creationId xmlns:a16="http://schemas.microsoft.com/office/drawing/2014/main" id="{0C3FC5B7-2BD5-8FD3-304F-682A4D2DE3F0}"/>
              </a:ext>
            </a:extLst>
          </p:cNvPr>
          <p:cNvPicPr>
            <a:picLocks noChangeAspect="1"/>
          </p:cNvPicPr>
          <p:nvPr/>
        </p:nvPicPr>
        <p:blipFill>
          <a:blip r:embed="rId3"/>
          <a:stretch>
            <a:fillRect/>
          </a:stretch>
        </p:blipFill>
        <p:spPr>
          <a:xfrm>
            <a:off x="2033538" y="2505238"/>
            <a:ext cx="8312507" cy="3806662"/>
          </a:xfrm>
          <a:prstGeom prst="rect">
            <a:avLst/>
          </a:prstGeom>
        </p:spPr>
      </p:pic>
    </p:spTree>
    <p:extLst>
      <p:ext uri="{BB962C8B-B14F-4D97-AF65-F5344CB8AC3E}">
        <p14:creationId xmlns:p14="http://schemas.microsoft.com/office/powerpoint/2010/main" val="24226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E2040-D96B-9EF5-0130-37F03DAFEC1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E062550-0637-2E92-FCEC-CD4E9EFCBAC8}"/>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Integration (Animation)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DA246E7E-503A-6DE7-6C3D-CD027105734F}"/>
              </a:ext>
            </a:extLst>
          </p:cNvPr>
          <p:cNvSpPr>
            <a:spLocks noGrp="1"/>
          </p:cNvSpPr>
          <p:nvPr>
            <p:ph idx="1"/>
          </p:nvPr>
        </p:nvSpPr>
        <p:spPr>
          <a:xfrm>
            <a:off x="838200" y="1825625"/>
            <a:ext cx="10515600" cy="4351338"/>
          </a:xfrm>
        </p:spPr>
        <p:txBody>
          <a:bodyPr/>
          <a:lstStyle/>
          <a:p>
            <a:r>
              <a:rPr lang="en-US" altLang="zh-TW" dirty="0">
                <a:latin typeface="Times New Roman" panose="02020603050405020304" pitchFamily="18" charset="0"/>
                <a:cs typeface="Times New Roman" panose="02020603050405020304" pitchFamily="18" charset="0"/>
              </a:rPr>
              <a:t>Gradual optimization can produce animation like gravity, expansion etc. </a:t>
            </a:r>
          </a:p>
        </p:txBody>
      </p:sp>
      <p:pic>
        <p:nvPicPr>
          <p:cNvPr id="2052" name="Picture 4" descr="image">
            <a:extLst>
              <a:ext uri="{FF2B5EF4-FFF2-40B4-BE49-F238E27FC236}">
                <a16:creationId xmlns:a16="http://schemas.microsoft.com/office/drawing/2014/main" id="{4C092C52-AF0B-B2A6-018D-67BD000E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951" y="3017838"/>
            <a:ext cx="3159125" cy="3159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C28A3F5D-7D12-CC4B-72CB-B96798182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923" y="3017838"/>
            <a:ext cx="3159126" cy="315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387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7496-B73B-E715-4C6F-CF005F3DE08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71A057E-B246-9FA0-A939-840F4282C2A3}"/>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Integration (Word Cloud)</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2A06134A-0B60-A036-FFAB-32135AC37FB8}"/>
              </a:ext>
            </a:extLst>
          </p:cNvPr>
          <p:cNvSpPr>
            <a:spLocks noGrp="1"/>
          </p:cNvSpPr>
          <p:nvPr>
            <p:ph idx="1"/>
          </p:nvPr>
        </p:nvSpPr>
        <p:spPr>
          <a:xfrm>
            <a:off x="838200" y="1825625"/>
            <a:ext cx="10515600" cy="4351338"/>
          </a:xfrm>
        </p:spPr>
        <p:txBody>
          <a:bodyPr/>
          <a:lstStyle/>
          <a:p>
            <a:r>
              <a:rPr lang="en-US" altLang="zh-TW" dirty="0">
                <a:latin typeface="Times New Roman" panose="02020603050405020304" pitchFamily="18" charset="0"/>
                <a:cs typeface="Times New Roman" panose="02020603050405020304" pitchFamily="18" charset="0"/>
              </a:rPr>
              <a:t>Also, we can perform words in shape:</a:t>
            </a:r>
          </a:p>
        </p:txBody>
      </p:sp>
      <p:pic>
        <p:nvPicPr>
          <p:cNvPr id="5" name="圖片 4">
            <a:extLst>
              <a:ext uri="{FF2B5EF4-FFF2-40B4-BE49-F238E27FC236}">
                <a16:creationId xmlns:a16="http://schemas.microsoft.com/office/drawing/2014/main" id="{2FEB6D2B-181C-D5D0-4045-F8550F0BD561}"/>
              </a:ext>
            </a:extLst>
          </p:cNvPr>
          <p:cNvPicPr>
            <a:picLocks noChangeAspect="1"/>
          </p:cNvPicPr>
          <p:nvPr/>
        </p:nvPicPr>
        <p:blipFill>
          <a:blip r:embed="rId3"/>
          <a:stretch>
            <a:fillRect/>
          </a:stretch>
        </p:blipFill>
        <p:spPr>
          <a:xfrm>
            <a:off x="1592108" y="2543344"/>
            <a:ext cx="9007784" cy="4083366"/>
          </a:xfrm>
          <a:prstGeom prst="rect">
            <a:avLst/>
          </a:prstGeom>
        </p:spPr>
      </p:pic>
    </p:spTree>
    <p:extLst>
      <p:ext uri="{BB962C8B-B14F-4D97-AF65-F5344CB8AC3E}">
        <p14:creationId xmlns:p14="http://schemas.microsoft.com/office/powerpoint/2010/main" val="169497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A2EEC-F7E8-B8AD-890B-55AF82DEC38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244542E-0CB3-A7F6-BB69-0A1D3A5187F1}"/>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Result</a:t>
            </a:r>
            <a:endParaRPr lang="zh-TW" altLang="en-US"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64050AB9-7A4B-2924-FFE1-58545D1A7FF5}"/>
              </a:ext>
            </a:extLst>
          </p:cNvPr>
          <p:cNvSpPr txBox="1"/>
          <p:nvPr/>
        </p:nvSpPr>
        <p:spPr>
          <a:xfrm>
            <a:off x="562522" y="6211669"/>
            <a:ext cx="4935098" cy="923330"/>
          </a:xfrm>
          <a:prstGeom prst="rect">
            <a:avLst/>
          </a:prstGeom>
          <a:noFill/>
        </p:spPr>
        <p:txBody>
          <a:bodyPr wrap="square" rtlCol="0">
            <a:spAutoFit/>
          </a:bodyPr>
          <a:lstStyle/>
          <a:p>
            <a:pPr algn="ctr"/>
            <a:r>
              <a:rPr lang="en-US" altLang="zh-TW" dirty="0">
                <a:latin typeface="Times New Roman" panose="02020603050405020304" pitchFamily="18" charset="0"/>
                <a:cs typeface="Times New Roman" panose="02020603050405020304" pitchFamily="18" charset="0"/>
                <a:hlinkClick r:id="rId3"/>
              </a:rPr>
              <a:t>https://szuviz.github.io/pixel-space-collage-technique/</a:t>
            </a:r>
            <a:endParaRPr lang="en-US" altLang="zh-TW" dirty="0">
              <a:latin typeface="Times New Roman" panose="02020603050405020304" pitchFamily="18" charset="0"/>
              <a:cs typeface="Times New Roman" panose="02020603050405020304" pitchFamily="18" charset="0"/>
            </a:endParaRPr>
          </a:p>
          <a:p>
            <a:pPr algn="ctr"/>
            <a:endParaRPr lang="en-US" altLang="zh-TW"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F801C806-5CF8-03B1-EF43-56133445E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763" y="0"/>
            <a:ext cx="4821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5B6DFBD4-F9CB-5FB2-DA95-51C0B4A03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22" y="2528047"/>
            <a:ext cx="2948716" cy="2948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36D73A97-318C-560B-1E69-870638159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2942" y="281178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41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B732-9D7A-BB9B-ED5C-C594FEDB606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C07FD7C-2B31-1733-8F5C-BB3E3EB36EF8}"/>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Integration (Data Visualization)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77F1E51E-40DA-F865-21BA-9BDFB3378B7A}"/>
              </a:ext>
            </a:extLst>
          </p:cNvPr>
          <p:cNvSpPr>
            <a:spLocks noGrp="1"/>
          </p:cNvSpPr>
          <p:nvPr>
            <p:ph idx="1"/>
          </p:nvPr>
        </p:nvSpPr>
        <p:spPr>
          <a:xfrm>
            <a:off x="838200" y="1825625"/>
            <a:ext cx="10515600" cy="4351338"/>
          </a:xfrm>
        </p:spPr>
        <p:txBody>
          <a:bodyPr/>
          <a:lstStyle/>
          <a:p>
            <a:r>
              <a:rPr lang="en-US" altLang="zh-TW" dirty="0">
                <a:latin typeface="Times New Roman" panose="02020603050405020304" pitchFamily="18" charset="0"/>
                <a:cs typeface="Times New Roman" panose="02020603050405020304" pitchFamily="18" charset="0"/>
              </a:rPr>
              <a:t>Unit data visualization</a:t>
            </a:r>
          </a:p>
        </p:txBody>
      </p:sp>
      <p:pic>
        <p:nvPicPr>
          <p:cNvPr id="6" name="圖片 5">
            <a:extLst>
              <a:ext uri="{FF2B5EF4-FFF2-40B4-BE49-F238E27FC236}">
                <a16:creationId xmlns:a16="http://schemas.microsoft.com/office/drawing/2014/main" id="{AF7B2C1D-3FE3-E0DE-E26A-A668AEEE6C19}"/>
              </a:ext>
            </a:extLst>
          </p:cNvPr>
          <p:cNvPicPr>
            <a:picLocks noChangeAspect="1"/>
          </p:cNvPicPr>
          <p:nvPr/>
        </p:nvPicPr>
        <p:blipFill>
          <a:blip r:embed="rId3"/>
          <a:stretch>
            <a:fillRect/>
          </a:stretch>
        </p:blipFill>
        <p:spPr>
          <a:xfrm>
            <a:off x="1807829" y="2397050"/>
            <a:ext cx="8576342" cy="4095825"/>
          </a:xfrm>
          <a:prstGeom prst="rect">
            <a:avLst/>
          </a:prstGeom>
        </p:spPr>
      </p:pic>
    </p:spTree>
    <p:extLst>
      <p:ext uri="{BB962C8B-B14F-4D97-AF65-F5344CB8AC3E}">
        <p14:creationId xmlns:p14="http://schemas.microsoft.com/office/powerpoint/2010/main" val="1778558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71DE-8B2F-C4D3-01A6-CE8091967664}"/>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A68C3B31-0E7C-9107-E175-4240C7747097}"/>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5. Evaluation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17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5F213-F910-A827-16E7-907453B1643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7905CD8-0D71-84E8-249A-32CEE12D331D}"/>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Metric of Collage Quality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8EE5BC62-17FD-0205-EF37-119DE2814ADC}"/>
              </a:ext>
            </a:extLst>
          </p:cNvPr>
          <p:cNvSpPr>
            <a:spLocks noGrp="1"/>
          </p:cNvSpPr>
          <p:nvPr>
            <p:ph idx="1"/>
          </p:nvPr>
        </p:nvSpPr>
        <p:spPr>
          <a:xfrm>
            <a:off x="838200" y="1825625"/>
            <a:ext cx="10515600" cy="4351338"/>
          </a:xfrm>
        </p:spPr>
        <p:txBody>
          <a:bodyPr>
            <a:normAutofit/>
          </a:bodyPr>
          <a:lstStyle/>
          <a:p>
            <a:r>
              <a:rPr lang="en-US" altLang="zh-TW" dirty="0">
                <a:latin typeface="Times New Roman" panose="02020603050405020304" pitchFamily="18" charset="0"/>
                <a:cs typeface="Times New Roman" panose="02020603050405020304" pitchFamily="18" charset="0"/>
              </a:rPr>
              <a:t>Layout Coverage (LC)</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number of pixel in object / non-object</a:t>
            </a:r>
          </a:p>
          <a:p>
            <a:r>
              <a:rPr lang="en-US" altLang="zh-TW" dirty="0">
                <a:latin typeface="Times New Roman" panose="02020603050405020304" pitchFamily="18" charset="0"/>
                <a:cs typeface="Times New Roman" panose="02020603050405020304" pitchFamily="18" charset="0"/>
              </a:rPr>
              <a:t>Object Overlap (OO)</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overlap area / total area</a:t>
            </a:r>
          </a:p>
          <a:p>
            <a:r>
              <a:rPr lang="en-US" altLang="zh-TW" dirty="0">
                <a:latin typeface="Times New Roman" panose="02020603050405020304" pitchFamily="18" charset="0"/>
                <a:cs typeface="Times New Roman" panose="02020603050405020304" pitchFamily="18" charset="0"/>
              </a:rPr>
              <a:t>Exceeding Area (EA)</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 exceed area / total area </a:t>
            </a:r>
          </a:p>
        </p:txBody>
      </p:sp>
    </p:spTree>
    <p:extLst>
      <p:ext uri="{BB962C8B-B14F-4D97-AF65-F5344CB8AC3E}">
        <p14:creationId xmlns:p14="http://schemas.microsoft.com/office/powerpoint/2010/main" val="374609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18A8F-BC5C-B833-CE85-3E8FB8A48AE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F6BAEC04-3E13-3AEE-6965-714A6CC0159C}"/>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Ablation</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Study</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(Uniform Loss)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24C0A1DB-DBB2-0F99-0007-8E87D0953129}"/>
              </a:ext>
            </a:extLst>
          </p:cNvPr>
          <p:cNvSpPr>
            <a:spLocks noGrp="1"/>
          </p:cNvSpPr>
          <p:nvPr>
            <p:ph idx="1"/>
          </p:nvPr>
        </p:nvSpPr>
        <p:spPr>
          <a:xfrm>
            <a:off x="838200" y="1825625"/>
            <a:ext cx="10515600" cy="4351338"/>
          </a:xfrm>
        </p:spPr>
        <p:txBody>
          <a:bodyPr>
            <a:normAutofit/>
          </a:bodyPr>
          <a:lstStyle/>
          <a:p>
            <a:endParaRPr lang="en-US" altLang="zh-TW"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36D00C57-1E74-CAFC-8A41-62FED1040DED}"/>
              </a:ext>
            </a:extLst>
          </p:cNvPr>
          <p:cNvPicPr>
            <a:picLocks noChangeAspect="1"/>
          </p:cNvPicPr>
          <p:nvPr/>
        </p:nvPicPr>
        <p:blipFill>
          <a:blip r:embed="rId3"/>
          <a:stretch>
            <a:fillRect/>
          </a:stretch>
        </p:blipFill>
        <p:spPr>
          <a:xfrm>
            <a:off x="716783" y="2554306"/>
            <a:ext cx="10758433" cy="3757594"/>
          </a:xfrm>
          <a:prstGeom prst="rect">
            <a:avLst/>
          </a:prstGeom>
        </p:spPr>
      </p:pic>
    </p:spTree>
    <p:extLst>
      <p:ext uri="{BB962C8B-B14F-4D97-AF65-F5344CB8AC3E}">
        <p14:creationId xmlns:p14="http://schemas.microsoft.com/office/powerpoint/2010/main" val="209068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52D4-EB68-2D39-2210-1CAB65A893C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3A929D7-0E30-42E1-3617-C4F0B9FA278B}"/>
              </a:ext>
            </a:extLst>
          </p:cNvPr>
          <p:cNvSpPr>
            <a:spLocks noGrp="1"/>
          </p:cNvSpPr>
          <p:nvPr>
            <p:ph type="title"/>
          </p:nvPr>
        </p:nvSpPr>
        <p:spPr>
          <a:xfrm>
            <a:off x="728648" y="2766218"/>
            <a:ext cx="10515600" cy="1325563"/>
          </a:xfrm>
        </p:spPr>
        <p:txBody>
          <a:bodyPr/>
          <a:lstStyle/>
          <a:p>
            <a:r>
              <a:rPr lang="en-US" altLang="zh-TW" dirty="0">
                <a:latin typeface="Times New Roman" panose="02020603050405020304" pitchFamily="18" charset="0"/>
                <a:cs typeface="Times New Roman" panose="02020603050405020304" pitchFamily="18" charset="0"/>
              </a:rPr>
              <a:t>Resolution</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Strategy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3BC153A9-D630-4E8B-C41F-7E5DC55E2819}"/>
              </a:ext>
            </a:extLst>
          </p:cNvPr>
          <p:cNvSpPr>
            <a:spLocks noGrp="1"/>
          </p:cNvSpPr>
          <p:nvPr>
            <p:ph idx="1"/>
          </p:nvPr>
        </p:nvSpPr>
        <p:spPr>
          <a:xfrm>
            <a:off x="838200" y="1825625"/>
            <a:ext cx="10515600" cy="4351338"/>
          </a:xfrm>
        </p:spPr>
        <p:txBody>
          <a:bodyPr>
            <a:normAutofit/>
          </a:bodyPr>
          <a:lstStyle/>
          <a:p>
            <a:endParaRPr lang="en-US" altLang="zh-TW"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id="{CE2FEB72-EC7A-E0EE-C03D-3B585F172F44}"/>
              </a:ext>
            </a:extLst>
          </p:cNvPr>
          <p:cNvPicPr>
            <a:picLocks noChangeAspect="1"/>
          </p:cNvPicPr>
          <p:nvPr/>
        </p:nvPicPr>
        <p:blipFill>
          <a:blip r:embed="rId3"/>
          <a:stretch>
            <a:fillRect/>
          </a:stretch>
        </p:blipFill>
        <p:spPr>
          <a:xfrm>
            <a:off x="4805637" y="2647362"/>
            <a:ext cx="7249537" cy="4210638"/>
          </a:xfrm>
          <a:prstGeom prst="rect">
            <a:avLst/>
          </a:prstGeom>
        </p:spPr>
      </p:pic>
      <p:pic>
        <p:nvPicPr>
          <p:cNvPr id="8" name="圖片 7">
            <a:extLst>
              <a:ext uri="{FF2B5EF4-FFF2-40B4-BE49-F238E27FC236}">
                <a16:creationId xmlns:a16="http://schemas.microsoft.com/office/drawing/2014/main" id="{E0998CDA-0B03-53EC-636A-2988AF4BC53C}"/>
              </a:ext>
            </a:extLst>
          </p:cNvPr>
          <p:cNvPicPr>
            <a:picLocks noChangeAspect="1"/>
          </p:cNvPicPr>
          <p:nvPr/>
        </p:nvPicPr>
        <p:blipFill>
          <a:blip r:embed="rId4"/>
          <a:stretch>
            <a:fillRect/>
          </a:stretch>
        </p:blipFill>
        <p:spPr>
          <a:xfrm>
            <a:off x="4915191" y="148207"/>
            <a:ext cx="7030431" cy="3219899"/>
          </a:xfrm>
          <a:prstGeom prst="rect">
            <a:avLst/>
          </a:prstGeom>
        </p:spPr>
      </p:pic>
    </p:spTree>
    <p:extLst>
      <p:ext uri="{BB962C8B-B14F-4D97-AF65-F5344CB8AC3E}">
        <p14:creationId xmlns:p14="http://schemas.microsoft.com/office/powerpoint/2010/main" val="305413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BA3F-C185-7AF8-4E30-40A64FD9296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612BB77-E31B-92E5-BAAC-1BAE3D6F18B3}"/>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Comparison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D9554660-545E-141C-0345-1C7772EF48D7}"/>
              </a:ext>
            </a:extLst>
          </p:cNvPr>
          <p:cNvSpPr>
            <a:spLocks noGrp="1"/>
          </p:cNvSpPr>
          <p:nvPr>
            <p:ph idx="1"/>
          </p:nvPr>
        </p:nvSpPr>
        <p:spPr>
          <a:xfrm>
            <a:off x="838200" y="1825625"/>
            <a:ext cx="3669255" cy="4351338"/>
          </a:xfrm>
        </p:spPr>
        <p:txBody>
          <a:bodyPr>
            <a:normAutofit/>
          </a:bodyPr>
          <a:lstStyle/>
          <a:p>
            <a:r>
              <a:rPr lang="en-US" altLang="zh-TW" dirty="0">
                <a:latin typeface="Times New Roman" panose="02020603050405020304" pitchFamily="18" charset="0"/>
                <a:cs typeface="Times New Roman" panose="02020603050405020304" pitchFamily="18" charset="0"/>
              </a:rPr>
              <a:t>Compared with PAD, Minkowski Penalty, </a:t>
            </a:r>
            <a:r>
              <a:rPr lang="en-US" altLang="zh-TW" dirty="0" err="1">
                <a:latin typeface="Times New Roman" panose="02020603050405020304" pitchFamily="18" charset="0"/>
                <a:cs typeface="Times New Roman" panose="02020603050405020304" pitchFamily="18" charset="0"/>
              </a:rPr>
              <a:t>ShapeWordle</a:t>
            </a:r>
            <a:r>
              <a:rPr lang="en-US" altLang="zh-TW" dirty="0">
                <a:latin typeface="Times New Roman" panose="02020603050405020304" pitchFamily="18" charset="0"/>
                <a:cs typeface="Times New Roman" panose="02020603050405020304" pitchFamily="18" charset="0"/>
              </a:rPr>
              <a:t> (word), </a:t>
            </a:r>
            <a:r>
              <a:rPr lang="en-US" altLang="zh-TW" dirty="0" err="1">
                <a:latin typeface="Times New Roman" panose="02020603050405020304" pitchFamily="18" charset="0"/>
                <a:cs typeface="Times New Roman" panose="02020603050405020304" pitchFamily="18" charset="0"/>
              </a:rPr>
              <a:t>ShapeCollage</a:t>
            </a:r>
            <a:r>
              <a:rPr lang="en-US" altLang="zh-TW" dirty="0">
                <a:latin typeface="Times New Roman" panose="02020603050405020304" pitchFamily="18" charset="0"/>
                <a:cs typeface="Times New Roman" panose="02020603050405020304" pitchFamily="18" charset="0"/>
              </a:rPr>
              <a:t> (shape)</a:t>
            </a:r>
          </a:p>
        </p:txBody>
      </p:sp>
      <p:pic>
        <p:nvPicPr>
          <p:cNvPr id="8" name="圖片 7">
            <a:extLst>
              <a:ext uri="{FF2B5EF4-FFF2-40B4-BE49-F238E27FC236}">
                <a16:creationId xmlns:a16="http://schemas.microsoft.com/office/drawing/2014/main" id="{6751602F-4474-AD39-4727-53001464D060}"/>
              </a:ext>
            </a:extLst>
          </p:cNvPr>
          <p:cNvPicPr>
            <a:picLocks noChangeAspect="1"/>
          </p:cNvPicPr>
          <p:nvPr/>
        </p:nvPicPr>
        <p:blipFill>
          <a:blip r:embed="rId3"/>
          <a:stretch>
            <a:fillRect/>
          </a:stretch>
        </p:blipFill>
        <p:spPr>
          <a:xfrm>
            <a:off x="4572002" y="1028136"/>
            <a:ext cx="6846345" cy="5148827"/>
          </a:xfrm>
          <a:prstGeom prst="rect">
            <a:avLst/>
          </a:prstGeom>
        </p:spPr>
      </p:pic>
    </p:spTree>
    <p:extLst>
      <p:ext uri="{BB962C8B-B14F-4D97-AF65-F5344CB8AC3E}">
        <p14:creationId xmlns:p14="http://schemas.microsoft.com/office/powerpoint/2010/main" val="1774309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78AD-A479-3277-1E62-13EC5916096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1799287-9F3A-232A-0FE3-F8ABD11EAEE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References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B9DF2CA9-EEAB-92E7-01E3-50B0E240FBC0}"/>
              </a:ext>
            </a:extLst>
          </p:cNvPr>
          <p:cNvSpPr>
            <a:spLocks noGrp="1"/>
          </p:cNvSpPr>
          <p:nvPr>
            <p:ph idx="1"/>
          </p:nvPr>
        </p:nvSpPr>
        <p:spPr>
          <a:xfrm>
            <a:off x="838200" y="1825625"/>
            <a:ext cx="10515600" cy="4351338"/>
          </a:xfrm>
        </p:spPr>
        <p:txBody>
          <a:bodyPr/>
          <a:lstStyle/>
          <a:p>
            <a:r>
              <a:rPr lang="en-US" altLang="zh-TW" dirty="0">
                <a:latin typeface="Times New Roman" panose="02020603050405020304" pitchFamily="18" charset="0"/>
                <a:cs typeface="Times New Roman" panose="02020603050405020304" pitchFamily="18" charset="0"/>
                <a:hlinkClick r:id="rId2"/>
              </a:rPr>
              <a:t>https://szuviz.github.io/pixel-space-collage-technique/</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hlinkClick r:id="rId3"/>
              </a:rPr>
              <a:t>https://arxiv.org/pdf/2406.04008</a:t>
            </a:r>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624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CE341-21C1-C426-7069-3108BC5CC9C7}"/>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F8B62336-4775-857E-AE3D-70B6FAC14152}"/>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FIN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17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225E4-9019-31FC-670F-C568DAD2A006}"/>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7F9C8A1C-A37E-1BA3-703E-111A46C91C3C}"/>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1. Introduction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3856-725E-A31D-2ED2-7854A5F55201}"/>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70223B2-4594-2521-E169-B563240ED374}"/>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Shape</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Collage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3E29B31F-B33B-3A44-6E70-C775E26195A2}"/>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Technic to fit multiple object into one region.</a:t>
            </a:r>
          </a:p>
          <a:p>
            <a:r>
              <a:rPr lang="en-US" altLang="zh-TW" dirty="0">
                <a:latin typeface="Times New Roman" panose="02020603050405020304" pitchFamily="18" charset="0"/>
                <a:cs typeface="Times New Roman" panose="02020603050405020304" pitchFamily="18" charset="0"/>
              </a:rPr>
              <a:t>Majority of existing methods focusing on </a:t>
            </a:r>
            <a:r>
              <a:rPr lang="en-US" altLang="zh-TW" b="1" dirty="0">
                <a:latin typeface="Times New Roman" panose="02020603050405020304" pitchFamily="18" charset="0"/>
                <a:cs typeface="Times New Roman" panose="02020603050405020304" pitchFamily="18" charset="0"/>
              </a:rPr>
              <a:t>object-space</a:t>
            </a:r>
            <a:r>
              <a:rPr lang="en-US" altLang="zh-TW" dirty="0">
                <a:latin typeface="Times New Roman" panose="02020603050405020304" pitchFamily="18" charset="0"/>
                <a:cs typeface="Times New Roman" panose="02020603050405020304" pitchFamily="18" charset="0"/>
              </a:rPr>
              <a:t> optimization, which need to reduce overlapping. (</a:t>
            </a:r>
            <a:r>
              <a:rPr lang="zh-TW" altLang="en-US" dirty="0">
                <a:latin typeface="Times New Roman" panose="02020603050405020304" pitchFamily="18" charset="0"/>
                <a:cs typeface="Times New Roman" panose="02020603050405020304" pitchFamily="18" charset="0"/>
              </a:rPr>
              <a:t>𝜕𝐴 </a:t>
            </a:r>
            <a:r>
              <a:rPr lang="en-US" altLang="zh-TW" dirty="0">
                <a:latin typeface="Times New Roman" panose="02020603050405020304" pitchFamily="18" charset="0"/>
                <a:cs typeface="Times New Roman" panose="02020603050405020304" pitchFamily="18" charset="0"/>
              </a:rPr>
              <a:t>and </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B) </a:t>
            </a:r>
          </a:p>
          <a:p>
            <a:endParaRPr lang="en-US" altLang="zh-TW"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 </a:t>
            </a:r>
            <a:endParaRPr lang="en-US" altLang="zh-TW"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id="{AF13CABB-70F2-B1A7-35A6-FD5908FECC42}"/>
              </a:ext>
            </a:extLst>
          </p:cNvPr>
          <p:cNvPicPr>
            <a:picLocks noChangeAspect="1"/>
          </p:cNvPicPr>
          <p:nvPr/>
        </p:nvPicPr>
        <p:blipFill>
          <a:blip r:embed="rId3"/>
          <a:stretch>
            <a:fillRect/>
          </a:stretch>
        </p:blipFill>
        <p:spPr>
          <a:xfrm>
            <a:off x="8315028" y="3606035"/>
            <a:ext cx="3458058" cy="1676634"/>
          </a:xfrm>
          <a:prstGeom prst="rect">
            <a:avLst/>
          </a:prstGeom>
        </p:spPr>
      </p:pic>
      <p:sp>
        <p:nvSpPr>
          <p:cNvPr id="8" name="文字方塊 7">
            <a:extLst>
              <a:ext uri="{FF2B5EF4-FFF2-40B4-BE49-F238E27FC236}">
                <a16:creationId xmlns:a16="http://schemas.microsoft.com/office/drawing/2014/main" id="{100C79C3-9FC9-157A-AE1F-390EF76137D9}"/>
              </a:ext>
            </a:extLst>
          </p:cNvPr>
          <p:cNvSpPr txBox="1"/>
          <p:nvPr/>
        </p:nvSpPr>
        <p:spPr>
          <a:xfrm>
            <a:off x="1075765" y="3687184"/>
            <a:ext cx="7239263" cy="1815882"/>
          </a:xfrm>
          <a:prstGeom prst="rect">
            <a:avLst/>
          </a:prstGeom>
          <a:noFill/>
        </p:spPr>
        <p:txBody>
          <a:bodyPr wrap="square">
            <a:spAutoFit/>
          </a:bodyPr>
          <a:lstStyle/>
          <a:p>
            <a:r>
              <a:rPr lang="en-US" altLang="zh-TW" sz="2800" dirty="0">
                <a:latin typeface="Times New Roman" panose="02020603050405020304" pitchFamily="18" charset="0"/>
                <a:cs typeface="Times New Roman" panose="02020603050405020304" pitchFamily="18" charset="0"/>
              </a:rPr>
              <a:t>This work proposed a paradigm shift by transitioning optimization to </a:t>
            </a:r>
            <a:r>
              <a:rPr lang="en-US" altLang="zh-TW" sz="2800" b="1" dirty="0">
                <a:latin typeface="Times New Roman" panose="02020603050405020304" pitchFamily="18" charset="0"/>
                <a:cs typeface="Times New Roman" panose="02020603050405020304" pitchFamily="18" charset="0"/>
              </a:rPr>
              <a:t>image-space</a:t>
            </a:r>
            <a:r>
              <a:rPr lang="en-US" altLang="zh-TW" sz="2800" dirty="0">
                <a:latin typeface="Times New Roman" panose="02020603050405020304" pitchFamily="18" charset="0"/>
                <a:cs typeface="Times New Roman" panose="02020603050405020304" pitchFamily="18" charset="0"/>
              </a:rPr>
              <a:t> (grid of pixels), which are fixed and object-independent complexity.</a:t>
            </a:r>
            <a:endParaRPr lang="zh-TW" altLang="en-US" sz="2800" dirty="0"/>
          </a:p>
        </p:txBody>
      </p:sp>
    </p:spTree>
    <p:extLst>
      <p:ext uri="{BB962C8B-B14F-4D97-AF65-F5344CB8AC3E}">
        <p14:creationId xmlns:p14="http://schemas.microsoft.com/office/powerpoint/2010/main" val="32995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B48A7-7C3C-6CC0-5CB9-B15F41B0C59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F1F9608-783B-94DC-CA8C-AB93D5C8537C}"/>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Shape</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Collage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19C92278-32A9-A2C8-3056-8336A7C95526}"/>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This work proposed a paradigm shift by transitioning optimization to </a:t>
            </a:r>
            <a:r>
              <a:rPr lang="en-US" altLang="zh-TW" b="1" dirty="0">
                <a:latin typeface="Times New Roman" panose="02020603050405020304" pitchFamily="18" charset="0"/>
                <a:cs typeface="Times New Roman" panose="02020603050405020304" pitchFamily="18" charset="0"/>
              </a:rPr>
              <a:t>image-space</a:t>
            </a:r>
            <a:r>
              <a:rPr lang="en-US" altLang="zh-TW" dirty="0">
                <a:latin typeface="Times New Roman" panose="02020603050405020304" pitchFamily="18" charset="0"/>
                <a:cs typeface="Times New Roman" panose="02020603050405020304" pitchFamily="18" charset="0"/>
              </a:rPr>
              <a:t> (grid of pixels), which are fixed and object-independent complexity.</a:t>
            </a:r>
          </a:p>
          <a:p>
            <a:r>
              <a:rPr lang="en-US" altLang="zh-TW" dirty="0">
                <a:latin typeface="Times New Roman" panose="02020603050405020304" pitchFamily="18" charset="0"/>
                <a:cs typeface="Times New Roman" panose="02020603050405020304" pitchFamily="18" charset="0"/>
              </a:rPr>
              <a:t>Therefore, we can leverage Differentiable Rendering to steer collage process.</a:t>
            </a:r>
            <a:endParaRPr lang="zh-TW" altLang="en-US"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191A73F6-D26D-0B11-0A9A-F93E352A2B9F}"/>
              </a:ext>
            </a:extLst>
          </p:cNvPr>
          <p:cNvPicPr>
            <a:picLocks noChangeAspect="1"/>
          </p:cNvPicPr>
          <p:nvPr/>
        </p:nvPicPr>
        <p:blipFill>
          <a:blip r:embed="rId3"/>
          <a:stretch>
            <a:fillRect/>
          </a:stretch>
        </p:blipFill>
        <p:spPr>
          <a:xfrm>
            <a:off x="1500692" y="4234112"/>
            <a:ext cx="9190616" cy="2258763"/>
          </a:xfrm>
          <a:prstGeom prst="rect">
            <a:avLst/>
          </a:prstGeom>
        </p:spPr>
      </p:pic>
    </p:spTree>
    <p:extLst>
      <p:ext uri="{BB962C8B-B14F-4D97-AF65-F5344CB8AC3E}">
        <p14:creationId xmlns:p14="http://schemas.microsoft.com/office/powerpoint/2010/main" val="307740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A89AA-DD77-4F31-F7A9-9313B69ED3E6}"/>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FCF06AB5-E823-AB85-9FF9-2E9512874060}"/>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2. Preliminaries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083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5D99-814A-5838-AA7D-3E4297499DA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E9BB6EA-EDA2-A427-838E-336D106BCAF5}"/>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Collage Problem</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3A201AD1-E2D1-2B7A-BC7D-C15648111531}"/>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Given a set of 2D items, the goal is to arrange them in a region, where each item may undergo geographic transformation (translate t, scale s, rotate r), and find minimum arrangement quality </a:t>
            </a:r>
            <a:r>
              <a:rPr lang="en-US" altLang="zh-TW" i="1" dirty="0">
                <a:latin typeface="Times New Roman" panose="02020603050405020304" pitchFamily="18" charset="0"/>
                <a:cs typeface="Times New Roman" panose="02020603050405020304" pitchFamily="18" charset="0"/>
              </a:rPr>
              <a:t>L</a:t>
            </a:r>
            <a:r>
              <a:rPr lang="en-US" altLang="zh-TW" dirty="0">
                <a:latin typeface="Times New Roman" panose="02020603050405020304" pitchFamily="18" charset="0"/>
                <a:cs typeface="Times New Roman" panose="02020603050405020304" pitchFamily="18" charset="0"/>
              </a:rPr>
              <a:t>, with </a:t>
            </a:r>
            <a:r>
              <a:rPr lang="en-US" altLang="zh-TW" b="1" dirty="0">
                <a:latin typeface="Times New Roman" panose="02020603050405020304" pitchFamily="18" charset="0"/>
                <a:cs typeface="Times New Roman" panose="02020603050405020304" pitchFamily="18" charset="0"/>
              </a:rPr>
              <a:t>shape containment </a:t>
            </a:r>
            <a:r>
              <a:rPr lang="en-US" altLang="zh-TW" dirty="0">
                <a:latin typeface="Times New Roman" panose="02020603050405020304" pitchFamily="18" charset="0"/>
                <a:cs typeface="Times New Roman" panose="02020603050405020304" pitchFamily="18" charset="0"/>
              </a:rPr>
              <a:t>and </a:t>
            </a:r>
            <a:r>
              <a:rPr lang="en-US" altLang="zh-TW" b="1" dirty="0">
                <a:latin typeface="Times New Roman" panose="02020603050405020304" pitchFamily="18" charset="0"/>
                <a:cs typeface="Times New Roman" panose="02020603050405020304" pitchFamily="18" charset="0"/>
              </a:rPr>
              <a:t>non-overlap</a:t>
            </a:r>
            <a:r>
              <a:rPr lang="en-US" altLang="zh-TW" dirty="0">
                <a:latin typeface="Times New Roman" panose="02020603050405020304" pitchFamily="18" charset="0"/>
                <a:cs typeface="Times New Roman" panose="02020603050405020304" pitchFamily="18" charset="0"/>
              </a:rPr>
              <a:t>.</a:t>
            </a:r>
          </a:p>
          <a:p>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We also adopt a uniform vector representation for each item, a closed area with N cubic </a:t>
            </a:r>
            <a:r>
              <a:rPr lang="en-US" altLang="zh-TW" dirty="0" err="1">
                <a:latin typeface="Times New Roman" panose="02020603050405020304" pitchFamily="18" charset="0"/>
                <a:cs typeface="Times New Roman" panose="02020603050405020304" pitchFamily="18" charset="0"/>
              </a:rPr>
              <a:t>Bézier</a:t>
            </a:r>
            <a:r>
              <a:rPr lang="en-US" altLang="zh-TW" dirty="0">
                <a:latin typeface="Times New Roman" panose="02020603050405020304" pitchFamily="18" charset="0"/>
                <a:cs typeface="Times New Roman" panose="02020603050405020304" pitchFamily="18" charset="0"/>
              </a:rPr>
              <a:t> curves and fitted to the silhouette of the item via differential rendering.</a:t>
            </a:r>
          </a:p>
        </p:txBody>
      </p:sp>
    </p:spTree>
    <p:extLst>
      <p:ext uri="{BB962C8B-B14F-4D97-AF65-F5344CB8AC3E}">
        <p14:creationId xmlns:p14="http://schemas.microsoft.com/office/powerpoint/2010/main" val="41115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EF99-9627-2620-6E31-C6AA0DF209DC}"/>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2D7D28B3-D860-9908-D2D9-E071D6B7EEAC}"/>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Differential Rendering (DR)</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0A3FB3B4-6420-0C1C-E48D-4471D4B3C6FD}"/>
              </a:ext>
            </a:extLst>
          </p:cNvPr>
          <p:cNvSpPr>
            <a:spLocks noGrp="1"/>
          </p:cNvSpPr>
          <p:nvPr>
            <p:ph idx="1"/>
          </p:nvPr>
        </p:nvSpPr>
        <p:spPr>
          <a:xfrm>
            <a:off x="4303058" y="1825625"/>
            <a:ext cx="7050741" cy="4351338"/>
          </a:xfrm>
        </p:spPr>
        <p:txBody>
          <a:bodyPr/>
          <a:lstStyle/>
          <a:p>
            <a:r>
              <a:rPr lang="en-US" altLang="zh-TW" dirty="0">
                <a:latin typeface="Times New Roman" panose="02020603050405020304" pitchFamily="18" charset="0"/>
                <a:cs typeface="Times New Roman" panose="02020603050405020304" pitchFamily="18" charset="0"/>
              </a:rPr>
              <a:t>Rasterizing is a mapping from vector graphic to 2D pixel grid, while DR makes rasterizing differentiable, allowing back-propagation from image to vector domain.</a:t>
            </a:r>
          </a:p>
        </p:txBody>
      </p:sp>
      <p:pic>
        <p:nvPicPr>
          <p:cNvPr id="1026" name="Picture 2" descr="What Is Rasterize?">
            <a:extLst>
              <a:ext uri="{FF2B5EF4-FFF2-40B4-BE49-F238E27FC236}">
                <a16:creationId xmlns:a16="http://schemas.microsoft.com/office/drawing/2014/main" id="{EC997882-4619-11C0-F27B-028390430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67" y="2013458"/>
            <a:ext cx="2571190" cy="36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75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CBE0F-B2C1-CE64-3354-A95929F7F1B7}"/>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3A1F090A-32D3-B1EE-7767-628753AA65AF}"/>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3. Method</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63356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6617</TotalTime>
  <Words>1336</Words>
  <Application>Microsoft Office PowerPoint</Application>
  <PresentationFormat>寬螢幕</PresentationFormat>
  <Paragraphs>127</Paragraphs>
  <Slides>27</Slides>
  <Notes>20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27</vt:i4>
      </vt:variant>
    </vt:vector>
  </HeadingPairs>
  <TitlesOfParts>
    <vt:vector size="32" baseType="lpstr">
      <vt:lpstr>Aptos</vt:lpstr>
      <vt:lpstr>Aptos Display</vt:lpstr>
      <vt:lpstr>Arial</vt:lpstr>
      <vt:lpstr>Times New Roman</vt:lpstr>
      <vt:lpstr>Office 佈景主題</vt:lpstr>
      <vt:lpstr>Image-Space Collage and Packing with Differentiable Rendering</vt:lpstr>
      <vt:lpstr>Result</vt:lpstr>
      <vt:lpstr>1. Introduction</vt:lpstr>
      <vt:lpstr>Shape Collage</vt:lpstr>
      <vt:lpstr>Shape Collage</vt:lpstr>
      <vt:lpstr>2. Preliminaries</vt:lpstr>
      <vt:lpstr>Collage Problem</vt:lpstr>
      <vt:lpstr>Differential Rendering (DR)</vt:lpstr>
      <vt:lpstr>3. Method</vt:lpstr>
      <vt:lpstr>Framework</vt:lpstr>
      <vt:lpstr>Initialization</vt:lpstr>
      <vt:lpstr>Loss Function</vt:lpstr>
      <vt:lpstr>Loss Function</vt:lpstr>
      <vt:lpstr>Loss Function</vt:lpstr>
      <vt:lpstr>Hierarchical Image Resolution</vt:lpstr>
      <vt:lpstr>4. Result </vt:lpstr>
      <vt:lpstr>Integration (Force Attention)</vt:lpstr>
      <vt:lpstr>Integration (Animation)</vt:lpstr>
      <vt:lpstr>Integration (Word Cloud)</vt:lpstr>
      <vt:lpstr>Integration (Data Visualization)</vt:lpstr>
      <vt:lpstr>5. Evaluation</vt:lpstr>
      <vt:lpstr>Metric of Collage Quality</vt:lpstr>
      <vt:lpstr>Ablation Study (Uniform Loss)</vt:lpstr>
      <vt:lpstr>Resolution Strategy</vt:lpstr>
      <vt:lpstr>Comparison</vt:lpstr>
      <vt:lpstr>References</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競誠 張</dc:creator>
  <cp:lastModifiedBy>競誠 張</cp:lastModifiedBy>
  <cp:revision>35</cp:revision>
  <dcterms:created xsi:type="dcterms:W3CDTF">2024-10-29T11:14:59Z</dcterms:created>
  <dcterms:modified xsi:type="dcterms:W3CDTF">2025-11-05T05:24:22Z</dcterms:modified>
</cp:coreProperties>
</file>