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858000" cy="9144000"/>
  <p:embeddedFontLst>
    <p:embeddedFont>
      <p:font typeface="Inter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Inter-regular.fntdata"/><Relationship Id="rId14" Type="http://schemas.openxmlformats.org/officeDocument/2006/relationships/slide" Target="slides/slide9.xml"/><Relationship Id="rId17" Type="http://schemas.openxmlformats.org/officeDocument/2006/relationships/font" Target="fonts/Inter-italic.fntdata"/><Relationship Id="rId16" Type="http://schemas.openxmlformats.org/officeDocument/2006/relationships/font" Target="fonts/Int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Int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9f88cbf9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H</a:t>
            </a: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 successfully blended disparate concepts in static images. It allows for creative "hybrid" entities, such as mixing a corgi with a coffee machine, by manipulating latent diffusion noise.</a:t>
            </a:r>
            <a:b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Extending this to video is non-trivial. Naively applying image techniques frame-by-frame destroys temporal consistency. Existing video editors often lack precise spatial control or require extensive training.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Smooth transitions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Flickering 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" name="Google Shape;92;g3a9f88cbf99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I</a:t>
            </a: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njects semantic features from a reference image into a target object.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Preserves original motion and visual context.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Operates directly in the latent noise space of a frozen diffusion model.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9f88cbf9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However, we find the commonly used diffusion strategy has difficulty in fully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corrupting information from real videos, especially in their spatio-temporal low-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frequency band.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 Corrupted latent obtained through the forward diffusion process from real videos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 initial noise.</a:t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3" name="Google Shape;113;g3a9f88cbf99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(e.g., changing a "cat" to an "astronaut" without affecting the background), MoCA employs robust tracking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where xcondt is a latent derived from the reference image.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</a:t>
            </a:r>
            <a:r>
              <a:rPr lang="en-US"/>
              <a:t> we introduce a small, time-dependent momentum correction vt into the predicted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clean image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where the per-timestep weight, decays from 0 at t = T to κ0 = 2.0 at t = 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</a:t>
            </a:r>
            <a:r>
              <a:rPr lang="en-US"/>
              <a:t> where xt and xt−1 denote the noisy latents at successive timesteps, dirt is the model’s estimated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motion-direction vector from standard DDIM, λ scales the influence of that directional cue,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β ∈ [0, 1] controls the momentum decay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9f88cbf9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a9f88cbf99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9f88cbf9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a9f88cbf99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2.gif"/><Relationship Id="rId5" Type="http://schemas.openxmlformats.org/officeDocument/2006/relationships/image" Target="../media/image11.gif"/><Relationship Id="rId6" Type="http://schemas.openxmlformats.org/officeDocument/2006/relationships/image" Target="../media/image7.png"/><Relationship Id="rId7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1830734"/>
            <a:ext cx="7924800" cy="319638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2545556" y="2221259"/>
            <a:ext cx="7100887" cy="7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MoCA-Video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2714625" y="3143250"/>
            <a:ext cx="6762750" cy="365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Motion-Aware Concept Alignment for Consistent Video Editing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2714625" y="3794670"/>
            <a:ext cx="6762750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Tong Zhang, Juan C Leon Alcazar, Bernard Ghanem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2714625" y="4240410"/>
            <a:ext cx="6762750" cy="24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KAUST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25" y="1651550"/>
            <a:ext cx="11030100" cy="46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Motivation</a:t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581025" y="1251495"/>
            <a:ext cx="11030100" cy="1920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81025" y="1888195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Image Domain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1082850" y="2211301"/>
            <a:ext cx="4448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Semantic mixing (e.g., MagicMix) 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581025" y="2534545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Video Domain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1082850" y="2949900"/>
            <a:ext cx="44481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F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rame-by-frame 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P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recise spatial control 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E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xtensive training.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581025" y="3984108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Editing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581025" y="4371820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Jitter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581025" y="1946820"/>
            <a:ext cx="4943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training-free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framework that bridges the gap between image semantic mixing and video consistency.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581025" y="3205925"/>
            <a:ext cx="4943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VideoCrafter2 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text-to-video model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Stable Diffusion 2.1 weights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FIFO Diffusion Pipeline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FreeInit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900" y="1946820"/>
            <a:ext cx="6362699" cy="296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Methodology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15" name="Google Shape;1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25" y="1651550"/>
            <a:ext cx="11030100" cy="46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315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FIFO Diffusion Pipeline &amp; FreeInit</a:t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581025" y="1251495"/>
            <a:ext cx="11030100" cy="1920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581025" y="1888195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FIFO</a:t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082850" y="2211300"/>
            <a:ext cx="5266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Better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than regressive model at producing longer videos 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581025" y="2534545"/>
            <a:ext cx="46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195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Free Init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1082850" y="2949900"/>
            <a:ext cx="4448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 Artifacts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-</a:t>
            </a: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Improved temporal consistency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950" y="2949907"/>
            <a:ext cx="5266501" cy="2879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Latent Space Tracking</a:t>
            </a: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581025" y="1251495"/>
            <a:ext cx="11029950" cy="1905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81025" y="1921076"/>
            <a:ext cx="5229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To ensure the semantic mix only affects the target: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581025" y="2314139"/>
            <a:ext cx="4800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Grounded-SAM2: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Uses a class-agnostic segmentation model on decoded latent frames.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581025" y="3076526"/>
            <a:ext cx="4800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IoU Optimization:</a:t>
            </a: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 Tracks the object mask across the temporal sequence by maximizing Intersection over Union (IoU) between frames.</a:t>
            </a:r>
            <a:endParaRPr/>
          </a:p>
        </p:txBody>
      </p:sp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325" y="1921070"/>
            <a:ext cx="6076875" cy="379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4966" y="5962825"/>
            <a:ext cx="5792236" cy="6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/>
        </p:nvSpPr>
        <p:spPr>
          <a:xfrm>
            <a:off x="581025" y="581025"/>
            <a:ext cx="11581447" cy="499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Adaptive Motion Correction</a:t>
            </a: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581025" y="1251495"/>
            <a:ext cx="11029950" cy="1905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581025" y="2451645"/>
            <a:ext cx="5490686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A78BFA"/>
                </a:solidFill>
                <a:latin typeface="Inter"/>
                <a:ea typeface="Inter"/>
                <a:cs typeface="Inter"/>
                <a:sym typeface="Inter"/>
              </a:rPr>
              <a:t>Smoothing Semantic Shifts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581025" y="2962126"/>
            <a:ext cx="52292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Simply injecting features can disrupt the motion trajectory. MoCA introduces a momentum-based correction to the DDIM denoising process.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581025" y="4067026"/>
            <a:ext cx="522922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This approximates the distribution of the hybrid entity, smoothing out abrupt shifts and preventing temporal artifacts (jitter) while maintaining the original motion dynamics.</a:t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625" y="2658979"/>
            <a:ext cx="6177350" cy="105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581025" y="1251495"/>
            <a:ext cx="11029950" cy="1905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9" title="ca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1251495"/>
            <a:ext cx="1989711" cy="208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title="bird_ca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336" y="4053870"/>
            <a:ext cx="3331608" cy="208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 title="bird_cat_animatediff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0919" y="1270545"/>
            <a:ext cx="3331608" cy="208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3429001"/>
            <a:ext cx="11887198" cy="31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 title="og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674" y="1432700"/>
            <a:ext cx="2934650" cy="18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581025" y="1251495"/>
            <a:ext cx="11030100" cy="1920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50" y="1548252"/>
            <a:ext cx="11581501" cy="330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293B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/>
        </p:nvSpPr>
        <p:spPr>
          <a:xfrm>
            <a:off x="581025" y="581025"/>
            <a:ext cx="1158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Limitation</a:t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581025" y="1251495"/>
            <a:ext cx="11030100" cy="19200"/>
          </a:xfrm>
          <a:prstGeom prst="rect">
            <a:avLst/>
          </a:prstGeom>
          <a:solidFill>
            <a:srgbClr val="8B5C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581025" y="1456376"/>
            <a:ext cx="5229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Mask Quality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Computation Time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rPr>
              <a:t>Noun–noun compound</a:t>
            </a:r>
            <a:endParaRPr sz="1500">
              <a:solidFill>
                <a:srgbClr val="CBD5E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