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8545" autoAdjust="0"/>
  </p:normalViewPr>
  <p:slideViewPr>
    <p:cSldViewPr snapToGrid="0">
      <p:cViewPr varScale="1">
        <p:scale>
          <a:sx n="64" d="100"/>
          <a:sy n="64" d="100"/>
        </p:scale>
        <p:origin x="23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3F1C-92E2-4643-85A4-61304699791F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14325-BBA2-41CC-B3B1-1D6AA4E0E4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53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大家好，我今天要介紹的是 </a:t>
            </a:r>
            <a:r>
              <a:rPr lang="en-US" altLang="zh-TW" dirty="0" err="1"/>
              <a:t>DreamFusion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這是一個 </a:t>
            </a:r>
            <a:r>
              <a:rPr lang="en-US" altLang="zh-TW" dirty="0"/>
              <a:t>Google </a:t>
            </a:r>
            <a:r>
              <a:rPr lang="zh-TW" altLang="en-US" dirty="0"/>
              <a:t>做的：</a:t>
            </a:r>
            <a:br>
              <a:rPr lang="zh-TW" altLang="en-US" dirty="0"/>
            </a:br>
            <a:r>
              <a:rPr lang="zh-TW" altLang="en-US" b="1" dirty="0"/>
              <a:t>不需要任何 </a:t>
            </a:r>
            <a:r>
              <a:rPr lang="en-US" altLang="zh-TW" b="1" dirty="0"/>
              <a:t>3D </a:t>
            </a:r>
            <a:r>
              <a:rPr lang="zh-TW" altLang="en-US" b="1" dirty="0"/>
              <a:t>資料，只靠 </a:t>
            </a:r>
            <a:r>
              <a:rPr lang="en-US" altLang="zh-TW" b="1" dirty="0"/>
              <a:t>2D diffusion model</a:t>
            </a:r>
            <a:r>
              <a:rPr lang="zh-TW" altLang="en-US" b="1" dirty="0"/>
              <a:t>，就能生成高品質的 </a:t>
            </a:r>
            <a:r>
              <a:rPr lang="en-US" altLang="zh-TW" b="1" dirty="0"/>
              <a:t>3D </a:t>
            </a:r>
            <a:r>
              <a:rPr lang="zh-TW" altLang="en-US" b="1" dirty="0"/>
              <a:t>模型。</a:t>
            </a:r>
            <a:endParaRPr lang="zh-TW" altLang="en-US" dirty="0"/>
          </a:p>
          <a:p>
            <a:r>
              <a:rPr lang="zh-TW" altLang="en-US" dirty="0"/>
              <a:t>這篇論文影響非常大，後來的 </a:t>
            </a:r>
            <a:r>
              <a:rPr lang="en-US" altLang="zh-TW" dirty="0"/>
              <a:t>Magic3D</a:t>
            </a:r>
            <a:r>
              <a:rPr lang="zh-TW" altLang="en-US" dirty="0"/>
              <a:t>、</a:t>
            </a:r>
            <a:r>
              <a:rPr lang="en-US" altLang="zh-TW" dirty="0"/>
              <a:t>Fantasia3D </a:t>
            </a:r>
            <a:r>
              <a:rPr lang="zh-TW" altLang="en-US" dirty="0"/>
              <a:t>都是從這篇延伸出去的。</a:t>
            </a:r>
            <a:br>
              <a:rPr lang="zh-TW" altLang="en-US" dirty="0"/>
            </a:br>
            <a:r>
              <a:rPr lang="zh-TW" altLang="en-US" dirty="0"/>
              <a:t>今天大概會分三塊：先講它的核心想法，然後重點放在 </a:t>
            </a:r>
            <a:r>
              <a:rPr lang="en-US" altLang="zh-TW" dirty="0"/>
              <a:t>SDS </a:t>
            </a:r>
            <a:r>
              <a:rPr lang="zh-TW" altLang="en-US" dirty="0"/>
              <a:t>是怎麼運作，最後看一下整個架構跟一些有趣的 </a:t>
            </a:r>
            <a:r>
              <a:rPr lang="en-US" altLang="zh-TW" dirty="0"/>
              <a:t>ablation </a:t>
            </a:r>
            <a:r>
              <a:rPr lang="zh-TW" altLang="en-US" dirty="0"/>
              <a:t>跟結果。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099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63081-BDAD-45B8-CD4C-B3A37D508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FBDE8FC-A81A-034A-73AE-373454B13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32FF7FD-B6FD-DF7C-E83D-C3E9D8C7E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不過就算 </a:t>
            </a:r>
            <a:r>
              <a:rPr lang="en-US" altLang="zh-TW" dirty="0"/>
              <a:t>Camera Pose Sampling </a:t>
            </a:r>
            <a:r>
              <a:rPr lang="zh-TW" altLang="en-US" dirty="0"/>
              <a:t>能避免整體結構塌陷，</a:t>
            </a:r>
            <a:br>
              <a:rPr lang="zh-TW" altLang="en-US" dirty="0"/>
            </a:br>
            <a:r>
              <a:rPr lang="en-US" altLang="zh-TW" dirty="0"/>
              <a:t>SDS </a:t>
            </a:r>
            <a:r>
              <a:rPr lang="zh-TW" altLang="en-US" dirty="0"/>
              <a:t>還是有可能把幾何拉得亂七八糟，所以作者另外加了幾個 </a:t>
            </a:r>
            <a:r>
              <a:rPr lang="en-US" altLang="zh-TW" dirty="0"/>
              <a:t>regularization </a:t>
            </a:r>
            <a:r>
              <a:rPr lang="zh-TW" altLang="en-US" dirty="0"/>
              <a:t>來穩定 </a:t>
            </a:r>
            <a:r>
              <a:rPr lang="en-US" altLang="zh-TW" dirty="0" err="1"/>
              <a:t>NeRF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第一個是 </a:t>
            </a:r>
            <a:r>
              <a:rPr lang="en-US" altLang="zh-TW" b="1" dirty="0"/>
              <a:t>normal regularization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它會利用 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dirty="0"/>
              <a:t>預測的表面法向量，強迫表面保持平滑、不要亂抖或破裂。</a:t>
            </a:r>
          </a:p>
          <a:p>
            <a:r>
              <a:rPr lang="zh-TW" altLang="en-US" dirty="0"/>
              <a:t>第二個是 </a:t>
            </a:r>
            <a:r>
              <a:rPr lang="en-US" altLang="zh-TW" b="1" dirty="0"/>
              <a:t>density / opacity regularization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控制 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dirty="0"/>
              <a:t>的密度不要突然爆增或消失，避免模型生成中空或邊界亂跳。</a:t>
            </a:r>
          </a:p>
          <a:p>
            <a:r>
              <a:rPr lang="zh-TW" altLang="en-US" dirty="0"/>
              <a:t>第三個是 </a:t>
            </a:r>
            <a:r>
              <a:rPr lang="en-US" altLang="zh-TW" b="1" dirty="0"/>
              <a:t>albedo smoothness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用來把「顏色」跟「陰影」分開，避免 </a:t>
            </a:r>
            <a:r>
              <a:rPr lang="en-US" altLang="zh-TW" dirty="0"/>
              <a:t>diffusion </a:t>
            </a:r>
            <a:r>
              <a:rPr lang="zh-TW" altLang="en-US" dirty="0"/>
              <a:t>把光影錯誤地學進 </a:t>
            </a:r>
            <a:r>
              <a:rPr lang="en-US" altLang="zh-TW" dirty="0"/>
              <a:t>albedo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接著是一個很重要但很容易忽略的技巧：</a:t>
            </a:r>
            <a:r>
              <a:rPr lang="en-US" altLang="zh-TW" b="1" dirty="0" err="1"/>
              <a:t>textureless</a:t>
            </a:r>
            <a:r>
              <a:rPr lang="en-US" altLang="zh-TW" b="1" dirty="0"/>
              <a:t> shading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它會在渲染時暫時把 </a:t>
            </a:r>
            <a:r>
              <a:rPr lang="en-US" altLang="zh-TW" dirty="0"/>
              <a:t>albedo </a:t>
            </a:r>
            <a:r>
              <a:rPr lang="zh-TW" altLang="en-US" dirty="0"/>
              <a:t>拿掉，只留下純幾何的 </a:t>
            </a:r>
            <a:r>
              <a:rPr lang="en-US" altLang="zh-TW" dirty="0"/>
              <a:t>shading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原因是如果保留顏色，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dirty="0"/>
              <a:t>很容易作弊</a:t>
            </a:r>
            <a:r>
              <a:rPr lang="en-US" altLang="zh-TW" dirty="0"/>
              <a:t>——</a:t>
            </a:r>
            <a:br>
              <a:rPr lang="en-US" altLang="zh-TW" dirty="0"/>
            </a:br>
            <a:r>
              <a:rPr lang="zh-TW" altLang="en-US" dirty="0"/>
              <a:t>直接生成一個平面，然後把圖貼上去，看起來像 </a:t>
            </a:r>
            <a:r>
              <a:rPr lang="en-US" altLang="zh-TW" dirty="0"/>
              <a:t>3D </a:t>
            </a:r>
            <a:r>
              <a:rPr lang="zh-TW" altLang="en-US" dirty="0"/>
              <a:t>但其實是假的。</a:t>
            </a:r>
            <a:br>
              <a:rPr lang="zh-TW" altLang="en-US" dirty="0"/>
            </a:br>
            <a:r>
              <a:rPr lang="zh-TW" altLang="en-US" dirty="0"/>
              <a:t>把顏色移除後，它就只能靠 </a:t>
            </a:r>
            <a:r>
              <a:rPr lang="en-US" altLang="zh-TW" dirty="0"/>
              <a:t>shape </a:t>
            </a:r>
            <a:r>
              <a:rPr lang="zh-TW" altLang="en-US" dirty="0"/>
              <a:t>來滿足 </a:t>
            </a:r>
            <a:r>
              <a:rPr lang="en-US" altLang="zh-TW" dirty="0"/>
              <a:t>SDS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這樣真正的 </a:t>
            </a:r>
            <a:r>
              <a:rPr lang="en-US" altLang="zh-TW" dirty="0"/>
              <a:t>3D </a:t>
            </a:r>
            <a:r>
              <a:rPr lang="zh-TW" altLang="en-US" dirty="0"/>
              <a:t>幾何才會長出來。</a:t>
            </a:r>
          </a:p>
          <a:p>
            <a:r>
              <a:rPr lang="zh-TW" altLang="en-US" dirty="0"/>
              <a:t>此外作者還加入 </a:t>
            </a:r>
            <a:r>
              <a:rPr lang="en-US" altLang="zh-TW" b="1" dirty="0"/>
              <a:t>no-shadow shading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用更簡化的光照模型，避免 </a:t>
            </a:r>
            <a:r>
              <a:rPr lang="en-US" altLang="zh-TW" dirty="0" err="1"/>
              <a:t>NeRF</a:t>
            </a:r>
            <a:r>
              <a:rPr lang="en-US" altLang="zh-TW" dirty="0"/>
              <a:t> overfit </a:t>
            </a:r>
            <a:r>
              <a:rPr lang="zh-TW" altLang="en-US" dirty="0"/>
              <a:t>光影細節。</a:t>
            </a:r>
          </a:p>
          <a:p>
            <a:r>
              <a:rPr lang="zh-TW" altLang="en-US" dirty="0"/>
              <a:t>最後是 </a:t>
            </a:r>
            <a:r>
              <a:rPr lang="en-US" altLang="zh-TW" b="1" dirty="0"/>
              <a:t>distortion loss / bias-free density growth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用來避免物體越學越歪、或者密度邊界被強迫拉得很厚。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1B29021-D1BF-2AE7-EFCD-6E5572196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399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2F457-0408-2ABB-F59A-D8144ED86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940116F-353A-C9CA-3472-467136ED7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399342B-33EA-40E0-0A38-6DA3628DA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 dirty="0"/>
            </a:br>
            <a:r>
              <a:rPr lang="zh-TW" altLang="en-US" dirty="0"/>
              <a:t>接下來這張圖要展示的是：</a:t>
            </a:r>
            <a:br>
              <a:rPr lang="zh-TW" altLang="en-US" dirty="0"/>
            </a:br>
            <a:r>
              <a:rPr lang="en-US" altLang="zh-TW" b="1" dirty="0" err="1"/>
              <a:t>DreamFusion</a:t>
            </a:r>
            <a:r>
              <a:rPr lang="en-US" altLang="zh-TW" b="1" dirty="0"/>
              <a:t> </a:t>
            </a:r>
            <a:r>
              <a:rPr lang="zh-TW" altLang="en-US" b="1" dirty="0"/>
              <a:t>不只可以生出一個 </a:t>
            </a:r>
            <a:r>
              <a:rPr lang="en-US" altLang="zh-TW" b="1" dirty="0"/>
              <a:t>3D </a:t>
            </a:r>
            <a:r>
              <a:rPr lang="zh-TW" altLang="en-US" b="1" dirty="0"/>
              <a:t>物體，它還可以「一路修改」這個物體。</a:t>
            </a:r>
            <a:endParaRPr lang="zh-TW" altLang="en-US" dirty="0"/>
          </a:p>
          <a:p>
            <a:r>
              <a:rPr lang="zh-TW" altLang="en-US" dirty="0"/>
              <a:t>左邊最開始是一隻很單純的松鼠。</a:t>
            </a:r>
            <a:br>
              <a:rPr lang="zh-TW" altLang="en-US" dirty="0"/>
            </a:br>
            <a:r>
              <a:rPr lang="zh-TW" altLang="en-US" dirty="0"/>
              <a:t>如果我們把 </a:t>
            </a:r>
            <a:r>
              <a:rPr lang="en-US" altLang="zh-TW" dirty="0"/>
              <a:t>prompt </a:t>
            </a:r>
            <a:r>
              <a:rPr lang="zh-TW" altLang="en-US" dirty="0"/>
              <a:t>換成「</a:t>
            </a:r>
            <a:r>
              <a:rPr lang="en-US" altLang="zh-TW" dirty="0"/>
              <a:t>a DSLR photo of a squirrel</a:t>
            </a:r>
            <a:r>
              <a:rPr lang="zh-TW" altLang="en-US" dirty="0"/>
              <a:t>」，</a:t>
            </a:r>
            <a:br>
              <a:rPr lang="zh-TW" altLang="en-US" dirty="0"/>
            </a:br>
            <a:r>
              <a:rPr lang="zh-TW" altLang="en-US" dirty="0"/>
              <a:t>它的形狀和貼圖就會變得更寫實。</a:t>
            </a:r>
          </a:p>
          <a:p>
            <a:r>
              <a:rPr lang="zh-TW" altLang="en-US" dirty="0"/>
              <a:t>再把 </a:t>
            </a:r>
            <a:r>
              <a:rPr lang="en-US" altLang="zh-TW" dirty="0"/>
              <a:t>prompt </a:t>
            </a:r>
            <a:r>
              <a:rPr lang="zh-TW" altLang="en-US" dirty="0"/>
              <a:t>改成「</a:t>
            </a:r>
            <a:r>
              <a:rPr lang="en-US" altLang="zh-TW" dirty="0"/>
              <a:t>wearing a leather jacket</a:t>
            </a:r>
            <a:r>
              <a:rPr lang="zh-TW" altLang="en-US" dirty="0"/>
              <a:t>」，</a:t>
            </a:r>
            <a:br>
              <a:rPr lang="zh-TW" altLang="en-US" dirty="0"/>
            </a:br>
            <a:r>
              <a:rPr lang="zh-TW" altLang="en-US" dirty="0"/>
              <a:t>松鼠真的就會穿上外套。</a:t>
            </a:r>
          </a:p>
          <a:p>
            <a:r>
              <a:rPr lang="zh-TW" altLang="en-US" dirty="0"/>
              <a:t>接著改成「</a:t>
            </a:r>
            <a:r>
              <a:rPr lang="en-US" altLang="zh-TW" dirty="0"/>
              <a:t>riding a motorcycle</a:t>
            </a:r>
            <a:r>
              <a:rPr lang="zh-TW" altLang="en-US" dirty="0"/>
              <a:t>」，</a:t>
            </a:r>
            <a:br>
              <a:rPr lang="zh-TW" altLang="en-US" dirty="0"/>
            </a:br>
            <a:r>
              <a:rPr lang="zh-TW" altLang="en-US" dirty="0"/>
              <a:t>它就會生成完整的騎車姿勢跟機車。</a:t>
            </a:r>
          </a:p>
          <a:p>
            <a:r>
              <a:rPr lang="zh-TW" altLang="en-US" dirty="0"/>
              <a:t>最後甚至可以換背景，</a:t>
            </a:r>
            <a:br>
              <a:rPr lang="zh-TW" altLang="en-US" dirty="0"/>
            </a:br>
            <a:r>
              <a:rPr lang="zh-TW" altLang="en-US" dirty="0"/>
              <a:t>像是「冰做的道路」或「岩漿地形」，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都能再重新調整整個場景。</a:t>
            </a:r>
          </a:p>
          <a:p>
            <a:r>
              <a:rPr lang="zh-TW" altLang="en-US" dirty="0"/>
              <a:t>每一列下面的小圖，是同一個階段從不同視角渲染的結果。</a:t>
            </a:r>
            <a:br>
              <a:rPr lang="zh-TW" altLang="en-US" dirty="0"/>
            </a:br>
            <a:r>
              <a:rPr lang="zh-TW" altLang="en-US" dirty="0"/>
              <a:t>可以看到它在每一次更新後，四個視角都一致，</a:t>
            </a:r>
            <a:br>
              <a:rPr lang="zh-TW" altLang="en-US" dirty="0"/>
            </a:br>
            <a:r>
              <a:rPr lang="zh-TW" altLang="en-US" b="1" dirty="0"/>
              <a:t>表示 </a:t>
            </a:r>
            <a:r>
              <a:rPr lang="en-US" altLang="zh-TW" b="1" dirty="0" err="1"/>
              <a:t>DreamFusion</a:t>
            </a:r>
            <a:r>
              <a:rPr lang="en-US" altLang="zh-TW" b="1" dirty="0"/>
              <a:t> </a:t>
            </a:r>
            <a:r>
              <a:rPr lang="zh-TW" altLang="en-US" b="1" dirty="0"/>
              <a:t>在迭代過程中始終維持三維一致性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62D292-0664-D807-E959-91A14F9C1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065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19FC3-7621-AB30-F13C-9189B304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0C679B1-E46B-C97E-9FA3-0A3D1A998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1808595-C660-F949-4298-A54BEDD60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📊 左圖：量化結果（</a:t>
            </a:r>
            <a:r>
              <a:rPr lang="en-US" altLang="zh-TW" b="1" dirty="0"/>
              <a:t>R-Precision </a:t>
            </a:r>
            <a:r>
              <a:rPr lang="zh-TW" altLang="en-US" b="1" dirty="0"/>
              <a:t>評估）</a:t>
            </a:r>
          </a:p>
          <a:p>
            <a:r>
              <a:rPr lang="zh-TW" altLang="en-US" dirty="0"/>
              <a:t>左邊這張表用的是 </a:t>
            </a:r>
            <a:r>
              <a:rPr lang="en-US" altLang="zh-TW" b="1" dirty="0"/>
              <a:t>R-Precision</a:t>
            </a:r>
            <a:r>
              <a:rPr lang="zh-TW" altLang="en-US" dirty="0"/>
              <a:t>，主要衡量模型的 </a:t>
            </a:r>
            <a:r>
              <a:rPr lang="zh-TW" altLang="en-US" i="1" dirty="0"/>
              <a:t>語意一致性</a:t>
            </a:r>
            <a:r>
              <a:rPr lang="en-US" altLang="zh-TW" dirty="0"/>
              <a:t>——</a:t>
            </a:r>
            <a:br>
              <a:rPr lang="en-US" altLang="zh-TW" dirty="0"/>
            </a:br>
            <a:r>
              <a:rPr lang="zh-TW" altLang="en-US" dirty="0"/>
              <a:t>也就是：</a:t>
            </a:r>
            <a:r>
              <a:rPr lang="zh-TW" altLang="en-US" b="1" dirty="0"/>
              <a:t>渲染出來的圖片，跟文字描述是不是在 </a:t>
            </a:r>
            <a:r>
              <a:rPr lang="en-US" altLang="zh-TW" b="1" dirty="0"/>
              <a:t>CLIP </a:t>
            </a:r>
            <a:r>
              <a:rPr lang="zh-TW" altLang="en-US" b="1" dirty="0"/>
              <a:t>的語意空間裡匹配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在三種 </a:t>
            </a:r>
            <a:r>
              <a:rPr lang="en-US" altLang="zh-TW" dirty="0"/>
              <a:t>CLIP </a:t>
            </a:r>
            <a:r>
              <a:rPr lang="zh-TW" altLang="en-US" dirty="0"/>
              <a:t>設定（</a:t>
            </a:r>
            <a:r>
              <a:rPr lang="en-US" altLang="zh-TW" dirty="0"/>
              <a:t>B/32</a:t>
            </a:r>
            <a:r>
              <a:rPr lang="zh-TW" altLang="en-US" dirty="0"/>
              <a:t>、</a:t>
            </a:r>
            <a:r>
              <a:rPr lang="en-US" altLang="zh-TW" dirty="0"/>
              <a:t>B/16</a:t>
            </a:r>
            <a:r>
              <a:rPr lang="zh-TW" altLang="en-US" dirty="0"/>
              <a:t>、</a:t>
            </a:r>
            <a:r>
              <a:rPr lang="en-US" altLang="zh-TW" dirty="0"/>
              <a:t>L/14</a:t>
            </a:r>
            <a:r>
              <a:rPr lang="zh-TW" altLang="en-US" dirty="0"/>
              <a:t>）下，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的表現都非常穩定：</a:t>
            </a:r>
          </a:p>
          <a:p>
            <a:r>
              <a:rPr lang="en-US" altLang="zh-TW" b="1" dirty="0"/>
              <a:t>CLIP L/14 Geometry = 58.5</a:t>
            </a:r>
            <a:br>
              <a:rPr lang="en-US" altLang="zh-TW" dirty="0"/>
            </a:br>
            <a:r>
              <a:rPr lang="en-US" altLang="zh-TW" dirty="0"/>
              <a:t>→ </a:t>
            </a:r>
            <a:r>
              <a:rPr lang="zh-TW" altLang="en-US" dirty="0"/>
              <a:t>這個分數特別重要，因為 </a:t>
            </a:r>
            <a:r>
              <a:rPr lang="en-US" altLang="zh-TW" i="1" dirty="0"/>
              <a:t>geometry</a:t>
            </a:r>
            <a:r>
              <a:rPr lang="en-US" altLang="zh-TW" dirty="0"/>
              <a:t> </a:t>
            </a:r>
            <a:r>
              <a:rPr lang="zh-TW" altLang="en-US" dirty="0"/>
              <a:t>是「純幾何」的評估（沒有 </a:t>
            </a:r>
            <a:r>
              <a:rPr lang="en-US" altLang="zh-TW" dirty="0"/>
              <a:t>texture</a:t>
            </a:r>
            <a:r>
              <a:rPr lang="zh-TW" altLang="en-US" dirty="0"/>
              <a:t>）。</a:t>
            </a:r>
            <a:br>
              <a:rPr lang="zh-TW" altLang="en-US" dirty="0"/>
            </a:br>
            <a:r>
              <a:rPr lang="zh-TW" altLang="en-US" dirty="0"/>
              <a:t>→ 表示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生成的 </a:t>
            </a:r>
            <a:r>
              <a:rPr lang="en-US" altLang="zh-TW" b="1" dirty="0"/>
              <a:t>3D </a:t>
            </a:r>
            <a:r>
              <a:rPr lang="zh-TW" altLang="en-US" b="1" dirty="0"/>
              <a:t>形狀本身</a:t>
            </a:r>
            <a:r>
              <a:rPr lang="zh-TW" altLang="en-US" dirty="0"/>
              <a:t>就跟文字 </a:t>
            </a:r>
            <a:r>
              <a:rPr lang="en-US" altLang="zh-TW" dirty="0"/>
              <a:t>prompt </a:t>
            </a:r>
            <a:r>
              <a:rPr lang="zh-TW" altLang="en-US" dirty="0"/>
              <a:t>類型非常吻合。</a:t>
            </a:r>
            <a:br>
              <a:rPr lang="zh-TW" altLang="en-US" dirty="0"/>
            </a:br>
            <a:r>
              <a:rPr lang="zh-TW" altLang="en-US" dirty="0"/>
              <a:t>→ 對比 </a:t>
            </a:r>
            <a:r>
              <a:rPr lang="en-US" altLang="zh-TW" dirty="0"/>
              <a:t>Dream Fields </a:t>
            </a:r>
            <a:r>
              <a:rPr lang="zh-TW" altLang="en-US" dirty="0"/>
              <a:t>跟 </a:t>
            </a:r>
            <a:r>
              <a:rPr lang="en-US" altLang="zh-TW" dirty="0"/>
              <a:t>CLIP-Mesh</a:t>
            </a:r>
            <a:r>
              <a:rPr lang="zh-TW" altLang="en-US" dirty="0"/>
              <a:t>，差距非常大。</a:t>
            </a:r>
          </a:p>
          <a:p>
            <a:r>
              <a:rPr lang="zh-TW" altLang="en-US" dirty="0"/>
              <a:t>簡單說，這邊要強調的是：</a:t>
            </a:r>
          </a:p>
          <a:p>
            <a:r>
              <a:rPr lang="en-US" altLang="zh-TW" b="1" dirty="0" err="1"/>
              <a:t>DreamFusion</a:t>
            </a:r>
            <a:r>
              <a:rPr lang="en-US" altLang="zh-TW" b="1" dirty="0"/>
              <a:t> </a:t>
            </a:r>
            <a:r>
              <a:rPr lang="zh-TW" altLang="en-US" b="1" dirty="0"/>
              <a:t>不只是把顏色涂得像，而是真正把 </a:t>
            </a:r>
            <a:r>
              <a:rPr lang="en-US" altLang="zh-TW" b="1" dirty="0"/>
              <a:t>3D </a:t>
            </a:r>
            <a:r>
              <a:rPr lang="zh-TW" altLang="en-US" b="1" dirty="0"/>
              <a:t>形狀也做得準。</a:t>
            </a:r>
            <a:endParaRPr lang="zh-TW" altLang="en-US" dirty="0"/>
          </a:p>
          <a:p>
            <a:br>
              <a:rPr lang="zh-TW" altLang="en-US" dirty="0"/>
            </a:br>
            <a:endParaRPr lang="zh-TW" altLang="en-US" dirty="0"/>
          </a:p>
          <a:p>
            <a:r>
              <a:rPr lang="zh-TW" altLang="en-US" b="1" dirty="0"/>
              <a:t>🖼️ 右圖：視覺比較（</a:t>
            </a:r>
            <a:r>
              <a:rPr lang="en-US" altLang="zh-TW" b="1" dirty="0"/>
              <a:t>Qualitative</a:t>
            </a:r>
            <a:r>
              <a:rPr lang="zh-TW" altLang="en-US" b="1" dirty="0"/>
              <a:t>）</a:t>
            </a:r>
          </a:p>
          <a:p>
            <a:r>
              <a:rPr lang="zh-TW" altLang="en-US" dirty="0"/>
              <a:t>右邊是視覺結果的比較，示範了不同方法在同樣 </a:t>
            </a:r>
            <a:r>
              <a:rPr lang="en-US" altLang="zh-TW" dirty="0"/>
              <a:t>prompt </a:t>
            </a:r>
            <a:r>
              <a:rPr lang="zh-TW" altLang="en-US" dirty="0"/>
              <a:t>下的差異。</a:t>
            </a:r>
          </a:p>
          <a:p>
            <a:r>
              <a:rPr lang="en-US" altLang="zh-TW" b="1" dirty="0"/>
              <a:t>Dream Fields</a:t>
            </a:r>
            <a:r>
              <a:rPr lang="zh-TW" altLang="en-US" dirty="0"/>
              <a:t>：容易產生模糊、形狀飄忽不定、物體會被拉扯變形</a:t>
            </a:r>
          </a:p>
          <a:p>
            <a:r>
              <a:rPr lang="en-US" altLang="zh-TW" b="1" dirty="0"/>
              <a:t>Dream Fields </a:t>
            </a:r>
            <a:r>
              <a:rPr lang="en-US" altLang="zh-TW" b="1" dirty="0" err="1"/>
              <a:t>reimpl</a:t>
            </a:r>
            <a:r>
              <a:rPr lang="en-US" altLang="zh-TW" b="1" dirty="0"/>
              <a:t>.</a:t>
            </a:r>
            <a:r>
              <a:rPr lang="zh-TW" altLang="en-US" dirty="0"/>
              <a:t>：比原版稍好，但 </a:t>
            </a:r>
            <a:r>
              <a:rPr lang="en-US" altLang="zh-TW" dirty="0"/>
              <a:t>artifacts </a:t>
            </a:r>
            <a:r>
              <a:rPr lang="zh-TW" altLang="en-US" dirty="0"/>
              <a:t>還是很多</a:t>
            </a:r>
          </a:p>
          <a:p>
            <a:r>
              <a:rPr lang="en-US" altLang="zh-TW" b="1" dirty="0"/>
              <a:t>CLIP-Mesh</a:t>
            </a:r>
            <a:r>
              <a:rPr lang="zh-TW" altLang="en-US" dirty="0"/>
              <a:t>：基於 </a:t>
            </a:r>
            <a:r>
              <a:rPr lang="en-US" altLang="zh-TW" dirty="0"/>
              <a:t>mesh</a:t>
            </a:r>
            <a:r>
              <a:rPr lang="zh-TW" altLang="en-US" dirty="0"/>
              <a:t>，但 </a:t>
            </a:r>
            <a:r>
              <a:rPr lang="en-US" altLang="zh-TW" dirty="0"/>
              <a:t>geometry </a:t>
            </a:r>
            <a:r>
              <a:rPr lang="zh-TW" altLang="en-US" dirty="0"/>
              <a:t>常常扭曲、不穩定</a:t>
            </a:r>
          </a:p>
          <a:p>
            <a:r>
              <a:rPr lang="en-US" altLang="zh-TW" b="1" dirty="0" err="1"/>
              <a:t>DreamFusion</a:t>
            </a:r>
            <a:r>
              <a:rPr lang="zh-TW" altLang="en-US" b="1" dirty="0"/>
              <a:t>（</a:t>
            </a:r>
            <a:r>
              <a:rPr lang="en-US" altLang="zh-TW" b="1" dirty="0"/>
              <a:t>ours</a:t>
            </a:r>
            <a:r>
              <a:rPr lang="zh-TW" altLang="en-US" b="1" dirty="0"/>
              <a:t>）</a:t>
            </a:r>
            <a:r>
              <a:rPr lang="zh-TW" altLang="en-US" dirty="0"/>
              <a:t>：</a:t>
            </a:r>
          </a:p>
          <a:p>
            <a:pPr lvl="1"/>
            <a:r>
              <a:rPr lang="zh-TW" altLang="en-US" dirty="0"/>
              <a:t>幾何更乾淨、輪廓明確</a:t>
            </a:r>
          </a:p>
          <a:p>
            <a:pPr lvl="1"/>
            <a:r>
              <a:rPr lang="zh-TW" altLang="en-US" dirty="0"/>
              <a:t>材質細節完整</a:t>
            </a:r>
          </a:p>
          <a:p>
            <a:pPr lvl="1"/>
            <a:r>
              <a:rPr lang="zh-TW" altLang="en-US" dirty="0"/>
              <a:t>和文字 </a:t>
            </a:r>
            <a:r>
              <a:rPr lang="en-US" altLang="zh-TW" dirty="0"/>
              <a:t>prompt </a:t>
            </a:r>
            <a:r>
              <a:rPr lang="zh-TW" altLang="en-US" dirty="0"/>
              <a:t>的語意高度一致</a:t>
            </a:r>
          </a:p>
          <a:p>
            <a:pPr lvl="1"/>
            <a:r>
              <a:rPr lang="zh-TW" altLang="en-US" dirty="0"/>
              <a:t>整體看起來最像 “真正的 </a:t>
            </a:r>
            <a:r>
              <a:rPr lang="en-US" altLang="zh-TW" dirty="0"/>
              <a:t>3D </a:t>
            </a:r>
            <a:r>
              <a:rPr lang="zh-TW" altLang="en-US" dirty="0"/>
              <a:t>模型”</a:t>
            </a:r>
          </a:p>
          <a:p>
            <a:r>
              <a:rPr lang="zh-TW" altLang="en-US" dirty="0"/>
              <a:t>你可以引導聽眾看一下最下面那排的例子：</a:t>
            </a:r>
            <a:br>
              <a:rPr lang="zh-TW" altLang="en-US" dirty="0"/>
            </a:br>
            <a:r>
              <a:rPr lang="zh-TW" altLang="en-US" dirty="0"/>
              <a:t>不管是「蛋糕城堡」、「粉紅花瓶」還是「漢堡」，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都能同時產生 </a:t>
            </a:r>
            <a:r>
              <a:rPr lang="zh-TW" altLang="en-US" b="1" dirty="0"/>
              <a:t>清楚形狀 </a:t>
            </a:r>
            <a:r>
              <a:rPr lang="en-US" altLang="zh-TW" b="1" dirty="0"/>
              <a:t>+ </a:t>
            </a:r>
            <a:r>
              <a:rPr lang="zh-TW" altLang="en-US" b="1" dirty="0"/>
              <a:t>合理貼圖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0803F6-14B6-3FA5-17FA-38297E415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3555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ABDAF-0DA3-5E8F-E899-9100779D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27D6422-8606-CEC5-0022-5945DEEE3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F8318F5-879B-4CCA-0DB6-F83CF8B78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「這一頁主要在看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不同組件，對最終 </a:t>
            </a:r>
            <a:r>
              <a:rPr lang="en-US" altLang="zh-TW" dirty="0"/>
              <a:t>3D </a:t>
            </a:r>
            <a:r>
              <a:rPr lang="zh-TW" altLang="en-US" dirty="0"/>
              <a:t>生成的影響。</a:t>
            </a:r>
            <a:br>
              <a:rPr lang="zh-TW" altLang="en-US" dirty="0"/>
            </a:br>
            <a:r>
              <a:rPr lang="zh-TW" altLang="en-US" dirty="0"/>
              <a:t>左邊是 </a:t>
            </a:r>
            <a:r>
              <a:rPr lang="en-US" altLang="zh-TW" dirty="0"/>
              <a:t>R-Precision </a:t>
            </a:r>
            <a:r>
              <a:rPr lang="zh-TW" altLang="en-US" dirty="0"/>
              <a:t>的量化結果，右邊是海盜狗的視覺例子。</a:t>
            </a:r>
          </a:p>
          <a:p>
            <a:r>
              <a:rPr lang="zh-TW" altLang="en-US" dirty="0"/>
              <a:t>最原始的 </a:t>
            </a:r>
            <a:r>
              <a:rPr lang="en-US" altLang="zh-TW" dirty="0"/>
              <a:t>Base </a:t>
            </a:r>
            <a:r>
              <a:rPr lang="zh-TW" altLang="en-US" dirty="0"/>
              <a:t>版本，幾何不太穩定，輪廓會歪掉或疊影，所以分數最低。</a:t>
            </a:r>
          </a:p>
          <a:p>
            <a:r>
              <a:rPr lang="zh-TW" altLang="en-US" dirty="0"/>
              <a:t>第一個改動是 </a:t>
            </a:r>
            <a:r>
              <a:rPr lang="en-US" altLang="zh-TW" dirty="0" err="1"/>
              <a:t>ViewAug</a:t>
            </a:r>
            <a:r>
              <a:rPr lang="zh-TW" altLang="en-US" dirty="0"/>
              <a:t>，也就是在訓練時把相機角度換來換去。</a:t>
            </a:r>
            <a:br>
              <a:rPr lang="zh-TW" altLang="en-US" dirty="0"/>
            </a:br>
            <a:r>
              <a:rPr lang="zh-TW" altLang="en-US" dirty="0"/>
              <a:t>這會讓模型開始在多視角保持一致，不會只記住正面。</a:t>
            </a:r>
          </a:p>
          <a:p>
            <a:r>
              <a:rPr lang="zh-TW" altLang="en-US" dirty="0"/>
              <a:t>第二個是 </a:t>
            </a:r>
            <a:r>
              <a:rPr lang="en-US" altLang="zh-TW" dirty="0" err="1"/>
              <a:t>ViewDep</a:t>
            </a:r>
            <a:r>
              <a:rPr lang="zh-TW" altLang="en-US" dirty="0"/>
              <a:t>，也就是在不同視角使用不同的 </a:t>
            </a:r>
            <a:r>
              <a:rPr lang="en-US" altLang="zh-TW" dirty="0"/>
              <a:t>prompt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例如看到正面就用「</a:t>
            </a:r>
            <a:r>
              <a:rPr lang="en-US" altLang="zh-TW" dirty="0"/>
              <a:t>a front-view bulldog</a:t>
            </a:r>
            <a:r>
              <a:rPr lang="zh-TW" altLang="en-US" dirty="0"/>
              <a:t>」，看到側面就用「</a:t>
            </a:r>
            <a:r>
              <a:rPr lang="en-US" altLang="zh-TW" dirty="0"/>
              <a:t>side view</a:t>
            </a:r>
            <a:r>
              <a:rPr lang="zh-TW" altLang="en-US" dirty="0"/>
              <a:t>」。</a:t>
            </a:r>
            <a:br>
              <a:rPr lang="zh-TW" altLang="en-US" dirty="0"/>
            </a:br>
            <a:r>
              <a:rPr lang="zh-TW" altLang="en-US" dirty="0"/>
              <a:t>這樣語意會更一致，但表面細節還是偏粗糙。</a:t>
            </a:r>
          </a:p>
          <a:p>
            <a:r>
              <a:rPr lang="zh-TW" altLang="en-US" dirty="0"/>
              <a:t>第三個是 </a:t>
            </a:r>
            <a:r>
              <a:rPr lang="en-US" altLang="zh-TW" dirty="0"/>
              <a:t>Lighting</a:t>
            </a:r>
            <a:r>
              <a:rPr lang="zh-TW" altLang="en-US" dirty="0"/>
              <a:t>，讓渲染的圖有光照變化。</a:t>
            </a:r>
            <a:br>
              <a:rPr lang="zh-TW" altLang="en-US" dirty="0"/>
            </a:br>
            <a:r>
              <a:rPr lang="zh-TW" altLang="en-US" dirty="0"/>
              <a:t>光照可以讓 </a:t>
            </a:r>
            <a:r>
              <a:rPr lang="en-US" altLang="zh-TW" dirty="0"/>
              <a:t>diffusion </a:t>
            </a:r>
            <a:r>
              <a:rPr lang="zh-TW" altLang="en-US" dirty="0"/>
              <a:t>比較容易辨識物體的凹凸，因此幾何變得更平滑、更正確。</a:t>
            </a:r>
          </a:p>
          <a:p>
            <a:r>
              <a:rPr lang="zh-TW" altLang="en-US" dirty="0"/>
              <a:t>最後是 </a:t>
            </a:r>
            <a:r>
              <a:rPr lang="en-US" altLang="zh-TW" dirty="0" err="1"/>
              <a:t>Textureless</a:t>
            </a:r>
            <a:r>
              <a:rPr lang="zh-TW" altLang="en-US" dirty="0"/>
              <a:t>，也就是用沒有顏色的灰階渲染去學幾何。</a:t>
            </a:r>
            <a:br>
              <a:rPr lang="zh-TW" altLang="en-US" dirty="0"/>
            </a:br>
            <a:r>
              <a:rPr lang="zh-TW" altLang="en-US" dirty="0"/>
              <a:t>這會讓形狀變得最乾淨，分數也最高，但缺點是會犧牲貼圖細節，</a:t>
            </a:r>
            <a:br>
              <a:rPr lang="zh-TW" altLang="en-US" dirty="0"/>
            </a:br>
            <a:r>
              <a:rPr lang="zh-TW" altLang="en-US" dirty="0"/>
              <a:t>像海盜帽的骷髏會被直接刻成 </a:t>
            </a:r>
            <a:r>
              <a:rPr lang="en-US" altLang="zh-TW" dirty="0"/>
              <a:t>3D </a:t>
            </a:r>
            <a:r>
              <a:rPr lang="zh-TW" altLang="en-US" dirty="0"/>
              <a:t>的浮雕。</a:t>
            </a:r>
          </a:p>
          <a:p>
            <a:r>
              <a:rPr lang="zh-TW" altLang="en-US" dirty="0"/>
              <a:t>你會看到 </a:t>
            </a:r>
            <a:r>
              <a:rPr lang="en-US" altLang="zh-TW" dirty="0"/>
              <a:t>albedo </a:t>
            </a:r>
            <a:r>
              <a:rPr lang="zh-TW" altLang="en-US" dirty="0"/>
              <a:t>的分數下降，就是因為這些技巧都是在強化幾何，而不是強化貼圖。</a:t>
            </a:r>
            <a:br>
              <a:rPr lang="zh-TW" altLang="en-US" dirty="0"/>
            </a:br>
            <a:r>
              <a:rPr lang="zh-TW" altLang="en-US" dirty="0"/>
              <a:t>顏色訊息弱了，</a:t>
            </a:r>
            <a:r>
              <a:rPr lang="en-US" altLang="zh-TW" dirty="0"/>
              <a:t>albedo </a:t>
            </a:r>
            <a:r>
              <a:rPr lang="zh-TW" altLang="en-US" dirty="0"/>
              <a:t>的語意分數自然會掉，但 </a:t>
            </a:r>
            <a:r>
              <a:rPr lang="en-US" altLang="zh-TW" dirty="0"/>
              <a:t>shaded </a:t>
            </a:r>
            <a:r>
              <a:rPr lang="zh-TW" altLang="en-US" dirty="0"/>
              <a:t>和 </a:t>
            </a:r>
            <a:r>
              <a:rPr lang="en-US" altLang="zh-TW" dirty="0" err="1"/>
              <a:t>textureless</a:t>
            </a:r>
            <a:r>
              <a:rPr lang="en-US" altLang="zh-TW" dirty="0"/>
              <a:t> </a:t>
            </a:r>
            <a:r>
              <a:rPr lang="zh-TW" altLang="en-US" dirty="0"/>
              <a:t>都大幅上升，</a:t>
            </a:r>
            <a:br>
              <a:rPr lang="zh-TW" altLang="en-US" dirty="0"/>
            </a:br>
            <a:r>
              <a:rPr lang="zh-TW" altLang="en-US" dirty="0"/>
              <a:t>也代表幾何品質真的提升了。</a:t>
            </a:r>
          </a:p>
          <a:p>
            <a:r>
              <a:rPr lang="zh-TW" altLang="en-US" dirty="0"/>
              <a:t>整體來說，這些組件是互補的，需要全部一起用，</a:t>
            </a:r>
            <a:br>
              <a:rPr lang="zh-TW" altLang="en-US" dirty="0"/>
            </a:b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才能得到穩定、乾淨、有語意一致性的 </a:t>
            </a:r>
            <a:r>
              <a:rPr lang="en-US" altLang="zh-TW" dirty="0"/>
              <a:t>3D geometry</a:t>
            </a:r>
            <a:r>
              <a:rPr lang="zh-TW" altLang="en-US" dirty="0"/>
              <a:t>。」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960693B-7D6A-8192-FA4E-2517CC454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12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D6F0C-FAFB-5A90-21B2-A5E0B242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20AD939-3AC6-2D0B-6C64-187CE1C68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BFA7F57-A505-4322-DCF4-50616B16D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接下來這頁是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最重要的成果展示。</a:t>
            </a:r>
            <a:br>
              <a:rPr lang="zh-TW" altLang="en-US" dirty="0"/>
            </a:br>
            <a:r>
              <a:rPr lang="zh-TW" altLang="en-US" dirty="0"/>
              <a:t>我們會看到，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只用一段文字，就能生成完整、可旋轉的 </a:t>
            </a:r>
            <a:r>
              <a:rPr lang="en-US" altLang="zh-TW" dirty="0"/>
              <a:t>3D </a:t>
            </a:r>
            <a:r>
              <a:rPr lang="zh-TW" altLang="en-US" dirty="0"/>
              <a:t>模型。</a:t>
            </a:r>
          </a:p>
          <a:p>
            <a:r>
              <a:rPr lang="zh-TW" altLang="en-US" dirty="0"/>
              <a:t>這些模型全部都是透過 </a:t>
            </a:r>
            <a:r>
              <a:rPr lang="en-US" altLang="zh-TW" b="1" dirty="0" err="1"/>
              <a:t>NeRF</a:t>
            </a:r>
            <a:r>
              <a:rPr lang="en-US" altLang="zh-TW" b="1" dirty="0"/>
              <a:t> + SDS</a:t>
            </a:r>
            <a:r>
              <a:rPr lang="en-US" altLang="zh-TW" dirty="0"/>
              <a:t> </a:t>
            </a:r>
            <a:r>
              <a:rPr lang="zh-TW" altLang="en-US" dirty="0"/>
              <a:t>的方式學出來的，</a:t>
            </a:r>
            <a:br>
              <a:rPr lang="zh-TW" altLang="en-US" dirty="0"/>
            </a:br>
            <a:r>
              <a:rPr lang="zh-TW" altLang="en-US" dirty="0"/>
              <a:t>沒有使用任何 </a:t>
            </a:r>
            <a:r>
              <a:rPr lang="en-US" altLang="zh-TW" dirty="0"/>
              <a:t>3D ground truth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也沒有 </a:t>
            </a:r>
            <a:r>
              <a:rPr lang="en-US" altLang="zh-TW" dirty="0"/>
              <a:t>mesh</a:t>
            </a:r>
            <a:r>
              <a:rPr lang="zh-TW" altLang="en-US" dirty="0"/>
              <a:t>、</a:t>
            </a:r>
            <a:r>
              <a:rPr lang="en-US" altLang="zh-TW" dirty="0"/>
              <a:t>depth</a:t>
            </a:r>
            <a:r>
              <a:rPr lang="zh-TW" altLang="en-US" dirty="0"/>
              <a:t>、</a:t>
            </a:r>
            <a:r>
              <a:rPr lang="en-US" altLang="zh-TW" dirty="0"/>
              <a:t>multi-view supervision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可以看到幾何相當穩定，</a:t>
            </a:r>
            <a:br>
              <a:rPr lang="zh-TW" altLang="en-US" dirty="0"/>
            </a:br>
            <a:r>
              <a:rPr lang="zh-TW" altLang="en-US" dirty="0"/>
              <a:t>表面也很連續、不破洞，</a:t>
            </a:r>
            <a:br>
              <a:rPr lang="zh-TW" altLang="en-US" dirty="0"/>
            </a:br>
            <a:r>
              <a:rPr lang="zh-TW" altLang="en-US" dirty="0"/>
              <a:t>細節像是羽毛、皮革、甚至卡通角色的材質，都能呈現得很好。</a:t>
            </a:r>
          </a:p>
          <a:p>
            <a:r>
              <a:rPr lang="zh-TW" altLang="en-US" dirty="0"/>
              <a:t>更關鍵的是，這些結果在視角切換時非常一致，</a:t>
            </a:r>
            <a:br>
              <a:rPr lang="zh-TW" altLang="en-US" dirty="0"/>
            </a:br>
            <a:r>
              <a:rPr lang="zh-TW" altLang="en-US" dirty="0"/>
              <a:t>這就是前面講到的 </a:t>
            </a:r>
            <a:r>
              <a:rPr lang="en-US" altLang="zh-TW" dirty="0"/>
              <a:t>camera pose sampling </a:t>
            </a:r>
            <a:r>
              <a:rPr lang="zh-TW" altLang="en-US" dirty="0"/>
              <a:t>和 </a:t>
            </a:r>
            <a:r>
              <a:rPr lang="en-US" altLang="zh-TW" dirty="0"/>
              <a:t>regularization </a:t>
            </a:r>
            <a:r>
              <a:rPr lang="zh-TW" altLang="en-US" dirty="0"/>
              <a:t>的效果。</a:t>
            </a:r>
          </a:p>
          <a:p>
            <a:r>
              <a:rPr lang="zh-TW" altLang="en-US" dirty="0"/>
              <a:t>簡單來說，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把 </a:t>
            </a:r>
            <a:r>
              <a:rPr lang="en-US" altLang="zh-TW" dirty="0"/>
              <a:t>2D diffusion </a:t>
            </a:r>
            <a:r>
              <a:rPr lang="zh-TW" altLang="en-US" dirty="0"/>
              <a:t>的能力，</a:t>
            </a:r>
            <a:br>
              <a:rPr lang="zh-TW" altLang="en-US" dirty="0"/>
            </a:br>
            <a:r>
              <a:rPr lang="zh-TW" altLang="en-US" dirty="0"/>
              <a:t>成功「蒸餾」成 </a:t>
            </a:r>
            <a:r>
              <a:rPr lang="en-US" altLang="zh-TW" dirty="0"/>
              <a:t>3D </a:t>
            </a:r>
            <a:r>
              <a:rPr lang="zh-TW" altLang="en-US" dirty="0"/>
              <a:t>結構，</a:t>
            </a:r>
            <a:br>
              <a:rPr lang="zh-TW" altLang="en-US" dirty="0"/>
            </a:br>
            <a:r>
              <a:rPr lang="zh-TW" altLang="en-US" dirty="0"/>
              <a:t>讓純文字生成高品質 </a:t>
            </a:r>
            <a:r>
              <a:rPr lang="en-US" altLang="zh-TW" dirty="0"/>
              <a:t>3D </a:t>
            </a:r>
            <a:r>
              <a:rPr lang="zh-TW" altLang="en-US" dirty="0"/>
              <a:t>成為可能。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493749-2A1F-5885-216D-F0AA235AB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99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B9E7-4DBD-3BDA-3326-E551C157A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778FAD9-5C04-525D-C868-2AF08D8C9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F8299FE-E13C-CFB7-CE6B-80BC50D4B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總結一下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的貢獻。</a:t>
            </a:r>
          </a:p>
          <a:p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最大的突破，是完全不需要 </a:t>
            </a:r>
            <a:r>
              <a:rPr lang="en-US" altLang="zh-TW" dirty="0"/>
              <a:t>3D </a:t>
            </a:r>
            <a:r>
              <a:rPr lang="zh-TW" altLang="en-US" dirty="0"/>
              <a:t>資料，只用 </a:t>
            </a:r>
            <a:r>
              <a:rPr lang="en-US" altLang="zh-TW" dirty="0"/>
              <a:t>2D diffusion model </a:t>
            </a:r>
            <a:r>
              <a:rPr lang="zh-TW" altLang="en-US" dirty="0"/>
              <a:t>的能力，就能得到高品質的 </a:t>
            </a:r>
            <a:r>
              <a:rPr lang="en-US" altLang="zh-TW" dirty="0"/>
              <a:t>3D </a:t>
            </a:r>
            <a:r>
              <a:rPr lang="zh-TW" altLang="en-US" dirty="0"/>
              <a:t>形狀。</a:t>
            </a:r>
          </a:p>
          <a:p>
            <a:r>
              <a:rPr lang="zh-TW" altLang="en-US" dirty="0"/>
              <a:t>核心方法是 </a:t>
            </a:r>
            <a:r>
              <a:rPr lang="en-US" altLang="zh-TW" dirty="0"/>
              <a:t>SDS</a:t>
            </a:r>
            <a:r>
              <a:rPr lang="zh-TW" altLang="en-US" dirty="0"/>
              <a:t>，讓 </a:t>
            </a:r>
            <a:r>
              <a:rPr lang="en-US" altLang="zh-TW" dirty="0"/>
              <a:t>diffusion model </a:t>
            </a:r>
            <a:r>
              <a:rPr lang="zh-TW" altLang="en-US" dirty="0"/>
              <a:t>變成一個高維的 </a:t>
            </a:r>
            <a:r>
              <a:rPr lang="en-US" altLang="zh-TW" dirty="0"/>
              <a:t>critic</a:t>
            </a:r>
            <a:r>
              <a:rPr lang="zh-TW" altLang="en-US" dirty="0"/>
              <a:t>，可以反向引導 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dirty="0"/>
              <a:t>學習。我們不需要 </a:t>
            </a:r>
            <a:r>
              <a:rPr lang="en-US" altLang="zh-TW" dirty="0"/>
              <a:t>3D ground truth</a:t>
            </a:r>
            <a:r>
              <a:rPr lang="zh-TW" altLang="en-US" dirty="0"/>
              <a:t>，只要 </a:t>
            </a:r>
            <a:r>
              <a:rPr lang="en-US" altLang="zh-TW" dirty="0"/>
              <a:t>diffusion </a:t>
            </a:r>
            <a:r>
              <a:rPr lang="zh-TW" altLang="en-US" dirty="0"/>
              <a:t>能判斷圖片好不好。</a:t>
            </a:r>
          </a:p>
          <a:p>
            <a:r>
              <a:rPr lang="zh-TW" altLang="en-US" dirty="0"/>
              <a:t>同時，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用了 </a:t>
            </a:r>
            <a:r>
              <a:rPr lang="en-US" altLang="zh-TW" dirty="0"/>
              <a:t>camera pose sampling </a:t>
            </a:r>
            <a:r>
              <a:rPr lang="zh-TW" altLang="en-US" dirty="0"/>
              <a:t>來維持多視角一致性，再搭配 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dirty="0"/>
              <a:t>的一些 </a:t>
            </a:r>
            <a:r>
              <a:rPr lang="en-US" altLang="zh-TW" dirty="0"/>
              <a:t>regularization</a:t>
            </a:r>
            <a:r>
              <a:rPr lang="zh-TW" altLang="en-US" dirty="0"/>
              <a:t>，讓幾何更穩定、避免破圖。</a:t>
            </a:r>
          </a:p>
          <a:p>
            <a:r>
              <a:rPr lang="zh-TW" altLang="en-US" dirty="0"/>
              <a:t>最後在定量與定性結果中都看到，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生成的 </a:t>
            </a:r>
            <a:r>
              <a:rPr lang="en-US" altLang="zh-TW" dirty="0"/>
              <a:t>3D </a:t>
            </a:r>
            <a:r>
              <a:rPr lang="zh-TW" altLang="en-US" dirty="0"/>
              <a:t>物體比前人的方法更穩定、品質更高。</a:t>
            </a:r>
          </a:p>
          <a:p>
            <a:r>
              <a:rPr lang="zh-TW" altLang="en-US" dirty="0"/>
              <a:t>整體來說，它成功把 </a:t>
            </a:r>
            <a:r>
              <a:rPr lang="en-US" altLang="zh-TW" dirty="0"/>
              <a:t>2D diffusion </a:t>
            </a:r>
            <a:r>
              <a:rPr lang="zh-TW" altLang="en-US" dirty="0"/>
              <a:t>的強大 </a:t>
            </a:r>
            <a:r>
              <a:rPr lang="en-US" altLang="zh-TW" dirty="0"/>
              <a:t>prior </a:t>
            </a:r>
            <a:r>
              <a:rPr lang="zh-TW" altLang="en-US" dirty="0"/>
              <a:t>擴展到 </a:t>
            </a:r>
            <a:r>
              <a:rPr lang="en-US" altLang="zh-TW" dirty="0"/>
              <a:t>3D</a:t>
            </a:r>
            <a:r>
              <a:rPr lang="zh-TW" altLang="en-US" dirty="0"/>
              <a:t>，是後續所有 </a:t>
            </a:r>
            <a:r>
              <a:rPr lang="en-US" altLang="zh-TW" dirty="0"/>
              <a:t>text-to-3D </a:t>
            </a:r>
            <a:r>
              <a:rPr lang="zh-TW" altLang="en-US" dirty="0"/>
              <a:t>方法的基礎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0CB4CF-5EF3-BF7A-E5A4-FDBD3C912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746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5B689-BE95-E657-506B-CA79545DC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FF1DBF0-E7F7-8863-D0E8-3885A2A7A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47326E2-2D39-D45F-1D73-7900DC6C8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最大的限制就是它的 </a:t>
            </a:r>
            <a:r>
              <a:rPr lang="en-US" altLang="zh-TW" dirty="0"/>
              <a:t>3D </a:t>
            </a:r>
            <a:r>
              <a:rPr lang="zh-TW" altLang="en-US" dirty="0"/>
              <a:t>結果不夠細、不夠穩定。</a:t>
            </a:r>
          </a:p>
          <a:p>
            <a:r>
              <a:rPr lang="zh-TW" altLang="en-US" dirty="0"/>
              <a:t>第一，顏色很容易太亮、太飽和，而且表面會變得太平滑。</a:t>
            </a:r>
            <a:br>
              <a:rPr lang="zh-TW" altLang="en-US" dirty="0"/>
            </a:br>
            <a:r>
              <a:rPr lang="zh-TW" altLang="en-US" dirty="0"/>
              <a:t>第二，不管換多少 </a:t>
            </a:r>
            <a:r>
              <a:rPr lang="en-US" altLang="zh-TW" dirty="0"/>
              <a:t>seed</a:t>
            </a:r>
            <a:r>
              <a:rPr lang="zh-TW" altLang="en-US" dirty="0"/>
              <a:t>，生成的形狀都很接近，變化很小。</a:t>
            </a:r>
            <a:br>
              <a:rPr lang="zh-TW" altLang="en-US" dirty="0"/>
            </a:br>
            <a:r>
              <a:rPr lang="zh-TW" altLang="en-US" dirty="0"/>
              <a:t>第三，模型有時候會偷懶，把圖貼在一面平板上，而不是真的做出立體形狀。</a:t>
            </a:r>
            <a:br>
              <a:rPr lang="zh-TW" altLang="en-US" dirty="0"/>
            </a:br>
            <a:r>
              <a:rPr lang="zh-TW" altLang="en-US" dirty="0"/>
              <a:t>第四，它只能用 </a:t>
            </a:r>
            <a:r>
              <a:rPr lang="en-US" altLang="zh-TW" dirty="0"/>
              <a:t>64×64 </a:t>
            </a:r>
            <a:r>
              <a:rPr lang="zh-TW" altLang="en-US" dirty="0"/>
              <a:t>的 </a:t>
            </a:r>
            <a:r>
              <a:rPr lang="en-US" altLang="zh-TW" dirty="0"/>
              <a:t>diffusion</a:t>
            </a:r>
            <a:r>
              <a:rPr lang="zh-TW" altLang="en-US" dirty="0"/>
              <a:t>，因此細節上限也被限制住，沒辦法做得很精緻。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D879C5-4F67-0083-2B8A-BF4CDFA09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550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1️⃣ SDS </a:t>
            </a:r>
            <a:r>
              <a:rPr lang="zh-TW" altLang="en-US" b="1" dirty="0"/>
              <a:t>跟原本 </a:t>
            </a:r>
            <a:r>
              <a:rPr lang="en-US" altLang="zh-TW" b="1" dirty="0"/>
              <a:t>diffusion sampling </a:t>
            </a:r>
            <a:r>
              <a:rPr lang="zh-TW" altLang="en-US" b="1" dirty="0"/>
              <a:t>最大的差別是什麼？為什麼 </a:t>
            </a:r>
            <a:r>
              <a:rPr lang="en-US" altLang="zh-TW" b="1" dirty="0"/>
              <a:t>SDS </a:t>
            </a:r>
            <a:r>
              <a:rPr lang="zh-TW" altLang="en-US" b="1" dirty="0"/>
              <a:t>可以用在 </a:t>
            </a:r>
            <a:r>
              <a:rPr lang="en-US" altLang="zh-TW" b="1" dirty="0"/>
              <a:t>3D</a:t>
            </a:r>
            <a:r>
              <a:rPr lang="zh-TW" altLang="en-US" b="1" dirty="0"/>
              <a:t>？</a:t>
            </a:r>
          </a:p>
          <a:p>
            <a:r>
              <a:rPr lang="zh-TW" altLang="en-US" b="1" dirty="0"/>
              <a:t>回答方向：</a:t>
            </a:r>
            <a:endParaRPr lang="zh-TW" altLang="en-US" dirty="0"/>
          </a:p>
          <a:p>
            <a:r>
              <a:rPr lang="en-US" altLang="zh-TW" dirty="0"/>
              <a:t>Diffusion sampling </a:t>
            </a:r>
            <a:r>
              <a:rPr lang="zh-TW" altLang="en-US" dirty="0"/>
              <a:t>是在 </a:t>
            </a:r>
            <a:r>
              <a:rPr lang="en-US" altLang="zh-TW" b="1" dirty="0"/>
              <a:t>pixel space</a:t>
            </a:r>
            <a:r>
              <a:rPr lang="en-US" altLang="zh-TW" dirty="0"/>
              <a:t> </a:t>
            </a:r>
            <a:r>
              <a:rPr lang="zh-TW" altLang="en-US" dirty="0"/>
              <a:t>逐步還原噪音。</a:t>
            </a:r>
          </a:p>
          <a:p>
            <a:r>
              <a:rPr lang="en-US" altLang="zh-TW" dirty="0"/>
              <a:t>SDS </a:t>
            </a:r>
            <a:r>
              <a:rPr lang="zh-TW" altLang="en-US" dirty="0"/>
              <a:t>是把 </a:t>
            </a:r>
            <a:r>
              <a:rPr lang="en-US" altLang="zh-TW" dirty="0"/>
              <a:t>diffusion </a:t>
            </a:r>
            <a:r>
              <a:rPr lang="zh-TW" altLang="en-US" dirty="0"/>
              <a:t>當成 </a:t>
            </a:r>
            <a:r>
              <a:rPr lang="zh-TW" altLang="en-US" b="1" dirty="0"/>
              <a:t>梯度提供者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不需要 </a:t>
            </a:r>
            <a:r>
              <a:rPr lang="en-US" altLang="zh-TW" dirty="0"/>
              <a:t>reverse process</a:t>
            </a:r>
            <a:r>
              <a:rPr lang="zh-TW" altLang="en-US" dirty="0"/>
              <a:t>，只要提供「往哪裡走會更像資料」。</a:t>
            </a:r>
          </a:p>
          <a:p>
            <a:r>
              <a:rPr lang="zh-TW" altLang="en-US" dirty="0"/>
              <a:t>所以 </a:t>
            </a:r>
            <a:r>
              <a:rPr lang="en-US" altLang="zh-TW" dirty="0"/>
              <a:t>SDS </a:t>
            </a:r>
            <a:r>
              <a:rPr lang="zh-TW" altLang="en-US" dirty="0"/>
              <a:t>可以用在任何 </a:t>
            </a:r>
            <a:r>
              <a:rPr lang="en-US" altLang="zh-TW" dirty="0"/>
              <a:t>differentiable generator</a:t>
            </a:r>
            <a:r>
              <a:rPr lang="zh-TW" altLang="en-US" dirty="0"/>
              <a:t>，包括 </a:t>
            </a:r>
            <a:r>
              <a:rPr lang="en-US" altLang="zh-TW" dirty="0" err="1"/>
              <a:t>NeRF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70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在開始介紹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之前，我們先看一下它想解決的是什麼問題。</a:t>
            </a:r>
            <a:br>
              <a:rPr lang="zh-TW" altLang="en-US" dirty="0"/>
            </a:br>
            <a:r>
              <a:rPr lang="zh-TW" altLang="en-US" dirty="0"/>
              <a:t>現在不論遊戲、動畫都需要大量 </a:t>
            </a:r>
            <a:r>
              <a:rPr lang="en-US" altLang="zh-TW" dirty="0"/>
              <a:t>3D </a:t>
            </a:r>
            <a:r>
              <a:rPr lang="zh-TW" altLang="en-US" dirty="0"/>
              <a:t>模型，但 </a:t>
            </a:r>
            <a:r>
              <a:rPr lang="en-US" altLang="zh-TW" dirty="0"/>
              <a:t>3D </a:t>
            </a:r>
            <a:r>
              <a:rPr lang="zh-TW" altLang="en-US" dirty="0"/>
              <a:t>建模本身非常耗時間也需要專業人力，成本又高。</a:t>
            </a:r>
            <a:br>
              <a:rPr lang="zh-TW" altLang="en-US" dirty="0"/>
            </a:br>
            <a:r>
              <a:rPr lang="zh-TW" altLang="en-US" dirty="0"/>
              <a:t>而且高品質的 </a:t>
            </a:r>
            <a:r>
              <a:rPr lang="en-US" altLang="zh-TW" dirty="0"/>
              <a:t>3D </a:t>
            </a:r>
            <a:r>
              <a:rPr lang="zh-TW" altLang="en-US" dirty="0"/>
              <a:t>資料集本來就很難蒐集，數量少、價格也昂貴。</a:t>
            </a:r>
            <a:br>
              <a:rPr lang="zh-TW" altLang="en-US" dirty="0"/>
            </a:br>
            <a:r>
              <a:rPr lang="zh-TW" altLang="en-US" dirty="0"/>
              <a:t>相比之下，</a:t>
            </a:r>
            <a:r>
              <a:rPr lang="en-US" altLang="zh-TW" dirty="0"/>
              <a:t>2D diffusion </a:t>
            </a:r>
            <a:r>
              <a:rPr lang="zh-TW" altLang="en-US" dirty="0"/>
              <a:t>已經成熟得多，也能生成品質很高的圖片，但它只能做 </a:t>
            </a:r>
            <a:r>
              <a:rPr lang="en-US" altLang="zh-TW" dirty="0"/>
              <a:t>2D</a:t>
            </a:r>
            <a:r>
              <a:rPr lang="zh-TW" altLang="en-US" dirty="0"/>
              <a:t>，不能直接產生 </a:t>
            </a:r>
            <a:r>
              <a:rPr lang="en-US" altLang="zh-TW" dirty="0"/>
              <a:t>3D</a:t>
            </a:r>
            <a:r>
              <a:rPr lang="zh-TW" altLang="en-US" dirty="0"/>
              <a:t>。</a:t>
            </a:r>
            <a:br>
              <a:rPr lang="zh-TW" altLang="en-US" dirty="0"/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0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接下來我們講一下為什麼傳統的 </a:t>
            </a:r>
            <a:r>
              <a:rPr lang="en-US" altLang="zh-TW" dirty="0"/>
              <a:t>3D </a:t>
            </a:r>
            <a:r>
              <a:rPr lang="zh-TW" altLang="en-US" dirty="0"/>
              <a:t>生成方法的限制。</a:t>
            </a:r>
            <a:br>
              <a:rPr lang="zh-TW" altLang="en-US" dirty="0"/>
            </a:br>
            <a:r>
              <a:rPr lang="zh-TW" altLang="en-US" dirty="0"/>
              <a:t>首先傳統方法第一步就需要大量高品質的 </a:t>
            </a:r>
            <a:r>
              <a:rPr lang="en-US" altLang="zh-TW" dirty="0"/>
              <a:t>3D </a:t>
            </a:r>
            <a:r>
              <a:rPr lang="zh-TW" altLang="en-US" dirty="0"/>
              <a:t>資料集。</a:t>
            </a:r>
            <a:br>
              <a:rPr lang="zh-TW" altLang="en-US" dirty="0"/>
            </a:br>
            <a:r>
              <a:rPr lang="zh-TW" altLang="en-US" dirty="0"/>
              <a:t>但 </a:t>
            </a:r>
            <a:r>
              <a:rPr lang="en-US" altLang="zh-TW" dirty="0"/>
              <a:t>3D </a:t>
            </a:r>
            <a:r>
              <a:rPr lang="zh-TW" altLang="en-US" dirty="0"/>
              <a:t>模型不像照片那麼容易取得，大部分都需要 </a:t>
            </a:r>
            <a:r>
              <a:rPr lang="en-US" altLang="zh-TW" dirty="0"/>
              <a:t>3D </a:t>
            </a:r>
            <a:r>
              <a:rPr lang="zh-TW" altLang="en-US" dirty="0"/>
              <a:t>藝術家手工建模，所以要做到大規模資料集其實不太 </a:t>
            </a:r>
            <a:r>
              <a:rPr lang="en-US" altLang="zh-TW" dirty="0"/>
              <a:t>realistic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第二個問題：就算你有 </a:t>
            </a:r>
            <a:r>
              <a:rPr lang="en-US" altLang="zh-TW" dirty="0"/>
              <a:t>dataset</a:t>
            </a:r>
            <a:r>
              <a:rPr lang="zh-TW" altLang="en-US" dirty="0"/>
              <a:t>，訓練大規模 </a:t>
            </a:r>
            <a:r>
              <a:rPr lang="en-US" altLang="zh-TW" dirty="0"/>
              <a:t>3D model </a:t>
            </a:r>
            <a:r>
              <a:rPr lang="zh-TW" altLang="en-US" dirty="0"/>
              <a:t>也非常複雜。</a:t>
            </a:r>
            <a:br>
              <a:rPr lang="zh-TW" altLang="en-US" dirty="0"/>
            </a:br>
            <a:r>
              <a:rPr lang="zh-TW" altLang="en-US" dirty="0"/>
              <a:t>不同的 </a:t>
            </a:r>
            <a:r>
              <a:rPr lang="en-US" altLang="zh-TW" dirty="0"/>
              <a:t>3D </a:t>
            </a:r>
            <a:r>
              <a:rPr lang="zh-TW" altLang="en-US" dirty="0"/>
              <a:t>表示方式</a:t>
            </a:r>
            <a:r>
              <a:rPr lang="en-US" altLang="zh-TW" dirty="0"/>
              <a:t>—mesh</a:t>
            </a:r>
            <a:r>
              <a:rPr lang="zh-TW" altLang="en-US" dirty="0"/>
              <a:t>、</a:t>
            </a:r>
            <a:r>
              <a:rPr lang="en-US" altLang="zh-TW" dirty="0"/>
              <a:t>point cloud</a:t>
            </a:r>
            <a:r>
              <a:rPr lang="zh-TW" altLang="en-US" dirty="0"/>
              <a:t>、</a:t>
            </a:r>
            <a:r>
              <a:rPr lang="en-US" altLang="zh-TW" dirty="0"/>
              <a:t>—</a:t>
            </a:r>
            <a:r>
              <a:rPr lang="zh-TW" altLang="en-US" dirty="0"/>
              <a:t>各有缺點，而且對 </a:t>
            </a:r>
            <a:r>
              <a:rPr lang="en-US" altLang="zh-TW" dirty="0"/>
              <a:t>GPU </a:t>
            </a:r>
            <a:r>
              <a:rPr lang="zh-TW" altLang="en-US" dirty="0"/>
              <a:t>計算要求都很高。</a:t>
            </a:r>
            <a:br>
              <a:rPr lang="zh-TW" altLang="en-US" dirty="0"/>
            </a:br>
            <a:br>
              <a:rPr lang="zh-TW" altLang="en-US" dirty="0"/>
            </a:b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的想法就是：</a:t>
            </a:r>
            <a:r>
              <a:rPr lang="zh-TW" altLang="en-US" b="1" dirty="0"/>
              <a:t>既然 </a:t>
            </a:r>
            <a:r>
              <a:rPr lang="en-US" altLang="zh-TW" b="1" dirty="0"/>
              <a:t>3D </a:t>
            </a:r>
            <a:r>
              <a:rPr lang="zh-TW" altLang="en-US" b="1" dirty="0"/>
              <a:t>這條路太難走，那我乾脆不要走這條路，完全改用 </a:t>
            </a:r>
            <a:r>
              <a:rPr lang="en-US" altLang="zh-TW" b="1" dirty="0"/>
              <a:t>2D diffusion </a:t>
            </a:r>
            <a:r>
              <a:rPr lang="zh-TW" altLang="en-US" b="1" dirty="0"/>
              <a:t>當 </a:t>
            </a:r>
            <a:r>
              <a:rPr lang="en-US" altLang="zh-TW" b="1" dirty="0"/>
              <a:t>3D </a:t>
            </a:r>
            <a:r>
              <a:rPr lang="zh-TW" altLang="en-US" b="1" dirty="0"/>
              <a:t>的</a:t>
            </a:r>
            <a:r>
              <a:rPr lang="en-US" altLang="zh-TW" b="1" dirty="0"/>
              <a:t>prior</a:t>
            </a:r>
            <a:r>
              <a:rPr lang="zh-TW" altLang="en-US" b="1" dirty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71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這篇主要是決定從</a:t>
            </a:r>
            <a:r>
              <a:rPr lang="en-US" altLang="zh-TW" dirty="0"/>
              <a:t>2D </a:t>
            </a:r>
            <a:r>
              <a:rPr lang="zh-TW" altLang="en-US" dirty="0"/>
              <a:t>出發，不是用 </a:t>
            </a:r>
            <a:r>
              <a:rPr lang="en-US" altLang="zh-TW" dirty="0"/>
              <a:t>3D </a:t>
            </a:r>
            <a:r>
              <a:rPr lang="zh-TW" altLang="en-US" dirty="0"/>
              <a:t>的方法</a:t>
            </a:r>
            <a:br>
              <a:rPr lang="zh-TW" altLang="en-US" dirty="0"/>
            </a:br>
            <a:r>
              <a:rPr lang="zh-TW" altLang="en-US" dirty="0"/>
              <a:t>主要是因為在整個視覺領域裡，</a:t>
            </a:r>
            <a:r>
              <a:rPr lang="en-US" altLang="zh-TW" dirty="0"/>
              <a:t>2D </a:t>
            </a:r>
            <a:r>
              <a:rPr lang="zh-TW" altLang="en-US" dirty="0"/>
              <a:t>圖片的數量大於 </a:t>
            </a:r>
            <a:r>
              <a:rPr lang="en-US" altLang="zh-TW" dirty="0"/>
              <a:t>3D</a:t>
            </a:r>
            <a:r>
              <a:rPr lang="zh-TW" altLang="en-US" dirty="0"/>
              <a:t>很多了。</a:t>
            </a:r>
            <a:br>
              <a:rPr lang="zh-TW" altLang="en-US" dirty="0"/>
            </a:br>
            <a:r>
              <a:rPr lang="zh-TW" altLang="en-US" dirty="0"/>
              <a:t>已經有很多多的大型 </a:t>
            </a:r>
            <a:r>
              <a:rPr lang="en-US" altLang="zh-TW" dirty="0"/>
              <a:t>2D dataset</a:t>
            </a:r>
            <a:r>
              <a:rPr lang="zh-TW" altLang="en-US" dirty="0"/>
              <a:t>，可以訓練出像 </a:t>
            </a:r>
            <a:r>
              <a:rPr lang="en-US" altLang="zh-TW" dirty="0"/>
              <a:t>Imagen </a:t>
            </a:r>
            <a:r>
              <a:rPr lang="zh-TW" altLang="en-US" dirty="0"/>
              <a:t>這種強大的 </a:t>
            </a:r>
            <a:r>
              <a:rPr lang="en-US" altLang="zh-TW" dirty="0"/>
              <a:t>2D diffusion model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相比之下，高品質的 </a:t>
            </a:r>
            <a:r>
              <a:rPr lang="en-US" altLang="zh-TW" dirty="0"/>
              <a:t>3D dataset </a:t>
            </a:r>
            <a:r>
              <a:rPr lang="zh-TW" altLang="en-US" dirty="0"/>
              <a:t>非常稀少，又昂貴。</a:t>
            </a:r>
            <a:endParaRPr lang="en-US" altLang="zh-TW" dirty="0"/>
          </a:p>
          <a:p>
            <a:r>
              <a:rPr lang="en-US" altLang="zh-TW" dirty="0"/>
              <a:t>__</a:t>
            </a:r>
            <a:br>
              <a:rPr lang="zh-TW" altLang="en-US" dirty="0"/>
            </a:br>
            <a:r>
              <a:rPr lang="zh-TW" altLang="en-US" dirty="0"/>
              <a:t>所以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的核心 </a:t>
            </a:r>
            <a:r>
              <a:rPr lang="en-US" altLang="zh-TW" dirty="0"/>
              <a:t>idea </a:t>
            </a:r>
            <a:r>
              <a:rPr lang="zh-TW" altLang="en-US" dirty="0"/>
              <a:t>就是：</a:t>
            </a:r>
            <a:br>
              <a:rPr lang="zh-TW" altLang="en-US" dirty="0"/>
            </a:br>
            <a:r>
              <a:rPr lang="zh-TW" altLang="en-US" b="1" dirty="0"/>
              <a:t>盡可能利用 </a:t>
            </a:r>
            <a:r>
              <a:rPr lang="en-US" altLang="zh-TW" b="1" dirty="0"/>
              <a:t>2D diffusion </a:t>
            </a:r>
            <a:r>
              <a:rPr lang="zh-TW" altLang="en-US" b="1" dirty="0"/>
              <a:t>已經學到的強大先驗，來反向指導 </a:t>
            </a:r>
            <a:r>
              <a:rPr lang="en-US" altLang="zh-TW" b="1" dirty="0"/>
              <a:t>3D </a:t>
            </a:r>
            <a:r>
              <a:rPr lang="en-US" altLang="zh-TW" b="1" dirty="0" err="1"/>
              <a:t>NeRF</a:t>
            </a:r>
            <a:r>
              <a:rPr lang="en-US" altLang="zh-TW" b="1" dirty="0"/>
              <a:t> </a:t>
            </a:r>
            <a:r>
              <a:rPr lang="zh-TW" altLang="en-US" b="1" dirty="0"/>
              <a:t>的優化。</a:t>
            </a:r>
            <a:br>
              <a:rPr lang="zh-TW" altLang="en-US" dirty="0"/>
            </a:br>
            <a:r>
              <a:rPr lang="zh-TW" altLang="en-US" dirty="0"/>
              <a:t>也因此，它完全不需要任何 </a:t>
            </a:r>
            <a:r>
              <a:rPr lang="en-US" altLang="zh-TW" dirty="0"/>
              <a:t>3D data</a:t>
            </a:r>
            <a:r>
              <a:rPr lang="zh-TW" altLang="en-US" dirty="0"/>
              <a:t>，就能訓練出高品質的 </a:t>
            </a:r>
            <a:r>
              <a:rPr lang="en-US" altLang="zh-TW" dirty="0"/>
              <a:t>3D </a:t>
            </a:r>
            <a:r>
              <a:rPr lang="zh-TW" altLang="en-US" dirty="0"/>
              <a:t>模型。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44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在講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之前，先快速回顧一下 </a:t>
            </a:r>
            <a:r>
              <a:rPr lang="en-US" altLang="zh-TW" dirty="0"/>
              <a:t>diffusion 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上面這個長條是 </a:t>
            </a:r>
            <a:r>
              <a:rPr lang="en-US" altLang="zh-TW" dirty="0"/>
              <a:t>forward process</a:t>
            </a:r>
            <a:r>
              <a:rPr lang="zh-TW" altLang="en-US" dirty="0"/>
              <a:t>就是慢慢把一張清楚的圖，加噪加到整個變成雜訊。</a:t>
            </a:r>
            <a:br>
              <a:rPr lang="zh-TW" altLang="en-US" dirty="0"/>
            </a:br>
            <a:r>
              <a:rPr lang="zh-TW" altLang="en-US" dirty="0"/>
              <a:t>而 </a:t>
            </a:r>
            <a:r>
              <a:rPr lang="en-US" altLang="zh-TW" dirty="0"/>
              <a:t>diffusion model </a:t>
            </a:r>
            <a:r>
              <a:rPr lang="zh-TW" altLang="en-US" dirty="0"/>
              <a:t>學的是反過來的方向，也就是下面這條：</a:t>
            </a:r>
            <a:r>
              <a:rPr lang="zh-TW" altLang="en-US" b="1" dirty="0"/>
              <a:t>一步一步把雜訊變回一張正常圖片。</a:t>
            </a:r>
            <a:br>
              <a:rPr lang="zh-TW" altLang="en-US" dirty="0"/>
            </a:br>
            <a:r>
              <a:rPr lang="zh-TW" altLang="en-US" dirty="0"/>
              <a:t>要做到這件事，模型必須在每一個時間步，都去</a:t>
            </a:r>
            <a:r>
              <a:rPr lang="zh-TW" altLang="en-US" b="1" dirty="0"/>
              <a:t>猜這張 </a:t>
            </a:r>
            <a:r>
              <a:rPr lang="en-US" altLang="zh-TW" b="1" dirty="0"/>
              <a:t>noisy </a:t>
            </a:r>
            <a:r>
              <a:rPr lang="zh-TW" altLang="en-US" b="1" dirty="0"/>
              <a:t>圖裡面真正的噪聲是什麼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這個「預測噪聲」的能力非常關鍵，因為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就是利用 </a:t>
            </a:r>
            <a:r>
              <a:rPr lang="en-US" altLang="zh-TW" dirty="0"/>
              <a:t>diffusion </a:t>
            </a:r>
            <a:r>
              <a:rPr lang="zh-TW" altLang="en-US" dirty="0"/>
              <a:t>給的這個方向，</a:t>
            </a:r>
            <a:br>
              <a:rPr lang="zh-TW" altLang="en-US" dirty="0"/>
            </a:br>
            <a:r>
              <a:rPr lang="zh-TW" altLang="en-US" dirty="0"/>
              <a:t>來判斷 </a:t>
            </a:r>
            <a:r>
              <a:rPr lang="zh-TW" altLang="en-US" b="1" dirty="0"/>
              <a:t>現在這張渲染出來的圖片，看起來哪裡怪，要往哪裡調才會更像真實圖片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288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8E3C-8471-AD05-EA4A-7B7C2E79B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D278CDB-3B0F-19EA-A773-07BF890C2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BD8010A-E59A-CFEE-F7B4-3266AEE94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剛剛講 </a:t>
            </a:r>
            <a:r>
              <a:rPr lang="en-US" altLang="zh-TW" dirty="0"/>
              <a:t>diffusion </a:t>
            </a:r>
            <a:r>
              <a:rPr lang="zh-TW" altLang="en-US" dirty="0"/>
              <a:t>的時候，我們看到它可以從雜訊一步一步還原出一張 </a:t>
            </a:r>
            <a:r>
              <a:rPr lang="en-US" altLang="zh-TW" dirty="0"/>
              <a:t>2D </a:t>
            </a:r>
            <a:r>
              <a:rPr lang="zh-TW" altLang="en-US" dirty="0"/>
              <a:t>圖片。</a:t>
            </a:r>
            <a:br>
              <a:rPr lang="zh-TW" altLang="en-US" dirty="0"/>
            </a:br>
            <a:r>
              <a:rPr lang="zh-TW" altLang="en-US" dirty="0"/>
              <a:t>這裡上面這一排，就是 </a:t>
            </a:r>
            <a:r>
              <a:rPr lang="en-US" altLang="zh-TW" dirty="0"/>
              <a:t>diffusion </a:t>
            </a:r>
            <a:r>
              <a:rPr lang="zh-TW" altLang="en-US" dirty="0"/>
              <a:t>在</a:t>
            </a:r>
            <a:r>
              <a:rPr lang="en-US" altLang="zh-TW" dirty="0"/>
              <a:t>pixel space</a:t>
            </a:r>
            <a:r>
              <a:rPr lang="zh-TW" altLang="en-US" dirty="0"/>
              <a:t>裡的採樣過程：</a:t>
            </a:r>
            <a:br>
              <a:rPr lang="zh-TW" altLang="en-US" dirty="0"/>
            </a:br>
            <a:r>
              <a:rPr lang="zh-TW" altLang="en-US" dirty="0"/>
              <a:t>從純雜訊左邊這張圖，一路變成我們想要的右邊這張圖片 </a:t>
            </a:r>
            <a:r>
              <a:rPr lang="en-US" altLang="zh-TW" dirty="0"/>
              <a:t>x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但如果我們的目標是做 </a:t>
            </a:r>
            <a:r>
              <a:rPr lang="en-US" altLang="zh-TW" dirty="0"/>
              <a:t>3D</a:t>
            </a:r>
            <a:r>
              <a:rPr lang="zh-TW" altLang="en-US" dirty="0"/>
              <a:t>，就不能直接用 </a:t>
            </a:r>
            <a:r>
              <a:rPr lang="en-US" altLang="zh-TW" dirty="0"/>
              <a:t>diffusion </a:t>
            </a:r>
            <a:r>
              <a:rPr lang="zh-TW" altLang="en-US" dirty="0"/>
              <a:t>生成這些 </a:t>
            </a:r>
            <a:r>
              <a:rPr lang="en-US" altLang="zh-TW" dirty="0"/>
              <a:t>2D </a:t>
            </a:r>
            <a:r>
              <a:rPr lang="zh-TW" altLang="en-US" dirty="0"/>
              <a:t>像素。</a:t>
            </a:r>
            <a:br>
              <a:rPr lang="zh-TW" altLang="en-US" dirty="0"/>
            </a:br>
            <a:r>
              <a:rPr lang="zh-TW" altLang="en-US" dirty="0"/>
              <a:t>因為 </a:t>
            </a:r>
            <a:r>
              <a:rPr lang="en-US" altLang="zh-TW" dirty="0"/>
              <a:t>3D </a:t>
            </a:r>
            <a:r>
              <a:rPr lang="zh-TW" altLang="en-US" dirty="0"/>
              <a:t>模型不是一張圖片，他是一大堆參數，我們須要有一個能被調整的 </a:t>
            </a:r>
            <a:r>
              <a:rPr lang="en-US" altLang="zh-TW" dirty="0"/>
              <a:t>3D </a:t>
            </a:r>
            <a:r>
              <a:rPr lang="zh-TW" altLang="en-US" dirty="0"/>
              <a:t>表示，</a:t>
            </a:r>
            <a:br>
              <a:rPr lang="zh-TW" altLang="en-US" dirty="0"/>
            </a:br>
            <a:r>
              <a:rPr lang="zh-TW" altLang="en-US" dirty="0"/>
              <a:t>再用它去渲染出圖片。</a:t>
            </a:r>
          </a:p>
          <a:p>
            <a:r>
              <a:rPr lang="zh-TW" altLang="en-US" dirty="0"/>
              <a:t>下面這張圖想表達的是：</a:t>
            </a:r>
            <a:br>
              <a:rPr lang="zh-TW" altLang="en-US" dirty="0"/>
            </a:br>
            <a:r>
              <a:rPr lang="zh-TW" altLang="en-US" b="1" dirty="0"/>
              <a:t>作者希望建立一個由參數 </a:t>
            </a:r>
            <a:r>
              <a:rPr lang="en-US" altLang="zh-TW" b="1" dirty="0"/>
              <a:t>θ </a:t>
            </a:r>
            <a:r>
              <a:rPr lang="zh-TW" altLang="en-US" b="1" dirty="0"/>
              <a:t>控制的函數 </a:t>
            </a:r>
            <a:r>
              <a:rPr lang="en-US" altLang="zh-TW" b="1" dirty="0"/>
              <a:t>x = g(θ)</a:t>
            </a:r>
            <a:r>
              <a:rPr lang="zh-TW" altLang="en-US" b="1" dirty="0"/>
              <a:t>，</a:t>
            </a:r>
            <a:br>
              <a:rPr lang="zh-TW" altLang="en-US" b="1" dirty="0"/>
            </a:br>
            <a:r>
              <a:rPr lang="zh-TW" altLang="en-US" b="1" dirty="0"/>
              <a:t>讓它渲染出的圖片，可以像 </a:t>
            </a:r>
            <a:r>
              <a:rPr lang="en-US" altLang="zh-TW" b="1" dirty="0"/>
              <a:t>diffusion </a:t>
            </a:r>
            <a:r>
              <a:rPr lang="zh-TW" altLang="en-US" b="1" dirty="0"/>
              <a:t>的好樣本一樣自然。</a:t>
            </a:r>
            <a:r>
              <a:rPr lang="en-US" altLang="zh-TW" b="1" dirty="0"/>
              <a:t>#</a:t>
            </a:r>
          </a:p>
          <a:p>
            <a:r>
              <a:rPr lang="en-US" altLang="zh-TW" b="1" dirty="0"/>
              <a:t>__________</a:t>
            </a:r>
            <a:endParaRPr lang="zh-TW" altLang="en-US" dirty="0"/>
          </a:p>
          <a:p>
            <a:r>
              <a:rPr lang="zh-TW" altLang="en-US" dirty="0"/>
              <a:t>簡單說：</a:t>
            </a:r>
            <a:br>
              <a:rPr lang="zh-TW" altLang="en-US" dirty="0"/>
            </a:br>
            <a:r>
              <a:rPr lang="en-US" altLang="zh-TW" dirty="0"/>
              <a:t>diffusion </a:t>
            </a:r>
            <a:r>
              <a:rPr lang="zh-TW" altLang="en-US" dirty="0"/>
              <a:t>很會判斷「圖片好不好」，</a:t>
            </a:r>
            <a:br>
              <a:rPr lang="zh-TW" altLang="en-US" dirty="0"/>
            </a:br>
            <a:r>
              <a:rPr lang="zh-TW" altLang="en-US" dirty="0"/>
              <a:t>而我們希望用一個 </a:t>
            </a:r>
            <a:r>
              <a:rPr lang="en-US" altLang="zh-TW" dirty="0"/>
              <a:t>parameterized generator </a:t>
            </a:r>
            <a:r>
              <a:rPr lang="zh-TW" altLang="en-US" dirty="0"/>
              <a:t>來產生圖片，</a:t>
            </a:r>
            <a:br>
              <a:rPr lang="zh-TW" altLang="en-US" dirty="0"/>
            </a:br>
            <a:r>
              <a:rPr lang="zh-TW" altLang="en-US" dirty="0"/>
              <a:t>再讓 </a:t>
            </a:r>
            <a:r>
              <a:rPr lang="en-US" altLang="zh-TW" dirty="0"/>
              <a:t>diffusion </a:t>
            </a:r>
            <a:r>
              <a:rPr lang="zh-TW" altLang="en-US" dirty="0"/>
              <a:t>來告訴我們「這張圖片要往哪裡修」。</a:t>
            </a:r>
          </a:p>
          <a:p>
            <a:r>
              <a:rPr lang="zh-TW" altLang="en-US" dirty="0"/>
              <a:t>這個概念，就是後面要介紹的方法的核心出發點。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14984F-648D-9C3B-BCAD-FFBE53A4C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26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5C078-F605-445F-2739-0555FDA5F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7CA9AD2-27C9-8DF6-9B7D-9EBA89BA8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03A56AD9-FF9F-C20A-43DB-8983122E3FF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剛剛我們提到 </a:t>
                </a:r>
                <a:r>
                  <a:rPr lang="en-US" altLang="zh-TW" dirty="0"/>
                  <a:t>diffusion </a:t>
                </a:r>
                <a:r>
                  <a:rPr lang="zh-TW" altLang="en-US" dirty="0"/>
                  <a:t>只能在 </a:t>
                </a:r>
                <a:r>
                  <a:rPr lang="en-US" altLang="zh-TW" dirty="0"/>
                  <a:t>2D </a:t>
                </a:r>
                <a:r>
                  <a:rPr lang="zh-TW" altLang="en-US" dirty="0"/>
                  <a:t>空間運作，所以接下來的問題是：</a:t>
                </a:r>
                <a:br>
                  <a:rPr lang="zh-TW" altLang="en-US" dirty="0"/>
                </a:br>
                <a:r>
                  <a:rPr lang="zh-TW" altLang="en-US" b="1" dirty="0"/>
                  <a:t>我們要怎麼把 </a:t>
                </a:r>
                <a:r>
                  <a:rPr lang="en-US" altLang="zh-TW" b="1" dirty="0"/>
                  <a:t>diffusion </a:t>
                </a:r>
                <a:r>
                  <a:rPr lang="zh-TW" altLang="en-US" b="1" dirty="0"/>
                  <a:t>的判斷結果，反向帶回到 </a:t>
                </a:r>
                <a:r>
                  <a:rPr lang="en-US" altLang="zh-TW" b="1" dirty="0"/>
                  <a:t>3D </a:t>
                </a:r>
                <a:r>
                  <a:rPr lang="zh-TW" altLang="en-US" b="1" dirty="0"/>
                  <a:t>模型的參數上？</a:t>
                </a:r>
                <a:br>
                  <a:rPr lang="zh-TW" altLang="en-US" dirty="0"/>
                </a:br>
                <a:r>
                  <a:rPr lang="en-US" altLang="zh-TW" dirty="0"/>
                  <a:t>SDS </a:t>
                </a:r>
                <a:r>
                  <a:rPr lang="zh-TW" altLang="en-US" dirty="0"/>
                  <a:t>的流程是：我們先有一個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模型，用參數 </a:t>
                </a:r>
                <a:r>
                  <a:rPr lang="en-US" altLang="zh-TW" dirty="0"/>
                  <a:t>θ </a:t>
                </a:r>
                <a:r>
                  <a:rPr lang="zh-TW" altLang="en-US" dirty="0"/>
                  <a:t>表示，並從某個相機角度把它渲染成一張圖片 </a:t>
                </a:r>
                <a:r>
                  <a:rPr lang="en-US" altLang="zh-TW" dirty="0"/>
                  <a:t>x = g(θ)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接著，我們對這張渲染圖加入隨機噪聲，得到 </a:t>
                </a:r>
                <a:r>
                  <a:rPr lang="en-US" altLang="zh-TW" dirty="0"/>
                  <a:t>zₜ</a:t>
                </a:r>
                <a:r>
                  <a:rPr lang="zh-TW" altLang="en-US" dirty="0"/>
                  <a:t>，並把 </a:t>
                </a:r>
                <a:r>
                  <a:rPr lang="en-US" altLang="zh-TW" dirty="0"/>
                  <a:t>zₜ </a:t>
                </a:r>
                <a:r>
                  <a:rPr lang="zh-TW" altLang="en-US" dirty="0"/>
                  <a:t>和文字 </a:t>
                </a:r>
                <a:r>
                  <a:rPr lang="en-US" altLang="zh-TW" dirty="0"/>
                  <a:t>prompt </a:t>
                </a:r>
                <a:r>
                  <a:rPr lang="zh-TW" altLang="en-US" dirty="0"/>
                  <a:t>一起輸入 </a:t>
                </a:r>
                <a:r>
                  <a:rPr lang="en-US" altLang="zh-TW" dirty="0"/>
                  <a:t>diffusion model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en-US" altLang="zh-TW" dirty="0"/>
                  <a:t>diffusion </a:t>
                </a:r>
                <a:r>
                  <a:rPr lang="zh-TW" altLang="en-US" dirty="0"/>
                  <a:t>在這個時間步 </a:t>
                </a:r>
                <a:r>
                  <a:rPr lang="en-US" altLang="zh-TW" dirty="0"/>
                  <a:t>t </a:t>
                </a:r>
                <a:r>
                  <a:rPr lang="zh-TW" altLang="en-US" dirty="0"/>
                  <a:t>會預測出它認為的噪聲 </a:t>
                </a:r>
                <a:r>
                  <a:rPr lang="en-US" altLang="zh-TW" dirty="0"/>
                  <a:t>ε̂</a:t>
                </a:r>
                <a:r>
                  <a:rPr lang="zh-TW" altLang="en-US" dirty="0"/>
                  <a:t>。</a:t>
                </a:r>
              </a:p>
              <a:p>
                <a:r>
                  <a:rPr lang="zh-TW" altLang="en-US" dirty="0"/>
                  <a:t>如果渲染的圖片與文字描述不夠一致，那 </a:t>
                </a:r>
                <a:r>
                  <a:rPr lang="en-US" altLang="zh-TW" dirty="0"/>
                  <a:t>diffusion </a:t>
                </a:r>
                <a:r>
                  <a:rPr lang="zh-TW" altLang="en-US" dirty="0"/>
                  <a:t>所預測的 </a:t>
                </a:r>
                <a:r>
                  <a:rPr lang="en-US" altLang="zh-TW" dirty="0"/>
                  <a:t>ε̂ </a:t>
                </a:r>
                <a:r>
                  <a:rPr lang="zh-TW" altLang="en-US" dirty="0"/>
                  <a:t>就會和真實噪聲 </a:t>
                </a:r>
                <a:r>
                  <a:rPr lang="en-US" altLang="zh-TW" dirty="0"/>
                  <a:t>ε </a:t>
                </a:r>
                <a:r>
                  <a:rPr lang="zh-TW" altLang="en-US" dirty="0"/>
                  <a:t>產生明顯差距。</a:t>
                </a:r>
                <a:br>
                  <a:rPr lang="zh-TW" altLang="en-US" dirty="0"/>
                </a:br>
                <a:r>
                  <a:rPr lang="zh-TW" altLang="en-US" dirty="0"/>
                  <a:t>這個差值 </a:t>
                </a:r>
                <a:r>
                  <a:rPr lang="en-US" altLang="zh-TW" dirty="0"/>
                  <a:t>(ε̂ − ε) </a:t>
                </a:r>
                <a:r>
                  <a:rPr lang="zh-TW" altLang="en-US" dirty="0"/>
                  <a:t>就形成一個「改善方向」，代表 </a:t>
                </a:r>
                <a:r>
                  <a:rPr lang="en-US" altLang="zh-TW" dirty="0"/>
                  <a:t>diffusion </a:t>
                </a:r>
                <a:r>
                  <a:rPr lang="zh-TW" altLang="en-US" dirty="0"/>
                  <a:t>認為圖片應該朝哪種方向調整會更合理。</a:t>
                </a:r>
              </a:p>
              <a:p>
                <a:r>
                  <a:rPr lang="zh-TW" altLang="en-US" dirty="0"/>
                  <a:t>我們再把這個改善方向透過渲染過程反向傳回 </a:t>
                </a:r>
                <a:r>
                  <a:rPr lang="en-US" altLang="zh-TW" dirty="0" err="1"/>
                  <a:t>NeRF</a:t>
                </a:r>
                <a:r>
                  <a:rPr lang="zh-TW" altLang="en-US" dirty="0"/>
                  <a:t>，即可更新參數 </a:t>
                </a:r>
                <a:r>
                  <a:rPr lang="en-US" altLang="zh-TW" dirty="0"/>
                  <a:t>θ</a:t>
                </a:r>
                <a:r>
                  <a:rPr lang="zh-TW" altLang="en-US" dirty="0"/>
                  <a:t>。</a:t>
                </a:r>
              </a:p>
              <a:p>
                <a:r>
                  <a:rPr lang="zh-TW" altLang="en-US" dirty="0"/>
                  <a:t>也就是說，</a:t>
                </a:r>
                <a:r>
                  <a:rPr lang="en-US" altLang="zh-TW" dirty="0"/>
                  <a:t>SDS </a:t>
                </a:r>
                <a:r>
                  <a:rPr lang="zh-TW" altLang="en-US" dirty="0"/>
                  <a:t>提供了一個在 </a:t>
                </a:r>
                <a:r>
                  <a:rPr lang="en-US" altLang="zh-TW" dirty="0"/>
                  <a:t>2D diffusion </a:t>
                </a:r>
                <a:r>
                  <a:rPr lang="zh-TW" altLang="en-US" dirty="0"/>
                  <a:t>判斷下的梯度，使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模型可以逐步朝向更符合文字語意的形態收斂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03A56AD9-FF9F-C20A-43DB-8983122E3FF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這頁是 </a:t>
                </a:r>
                <a:r>
                  <a:rPr lang="en-US" altLang="zh-TW" dirty="0" err="1"/>
                  <a:t>DreamFusion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的核心：</a:t>
                </a:r>
                <a:r>
                  <a:rPr lang="en-US" altLang="zh-TW" dirty="0"/>
                  <a:t>SDS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它的想法是「用 </a:t>
                </a:r>
                <a:r>
                  <a:rPr lang="en-US" altLang="zh-TW" dirty="0"/>
                  <a:t>2D Diffusion </a:t>
                </a:r>
                <a:r>
                  <a:rPr lang="zh-TW" altLang="en-US" dirty="0"/>
                  <a:t>當評論家，來教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模型怎麼長得像真實圖片」。</a:t>
                </a:r>
              </a:p>
              <a:p>
                <a:r>
                  <a:rPr lang="zh-TW" altLang="en-US" dirty="0"/>
                  <a:t>首先，我們有一個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模型，用參數 </a:t>
                </a:r>
                <a:r>
                  <a:rPr lang="en-US" altLang="zh-TW" dirty="0"/>
                  <a:t>θ </a:t>
                </a:r>
                <a:r>
                  <a:rPr lang="zh-TW" altLang="en-US" dirty="0"/>
                  <a:t>來表示。我們把它渲染成一張圖片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𝑥</a:t>
                </a:r>
                <a:r>
                  <a:rPr lang="en-US" altLang="zh-TW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=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𝑔(𝜃)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接著，我們對這張圖片加上隨機噪聲 </a:t>
                </a:r>
                <a:r>
                  <a:rPr lang="en-US" altLang="zh-TW" dirty="0"/>
                  <a:t>ε</a:t>
                </a:r>
                <a:r>
                  <a:rPr lang="zh-TW" altLang="en-US" dirty="0"/>
                  <a:t>，變成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𝑧_𝑡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然後把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𝑧_𝑡</a:t>
                </a:r>
                <a:r>
                  <a:rPr lang="zh-TW" altLang="en-US" dirty="0"/>
                  <a:t>和文字提示一起丟進 </a:t>
                </a:r>
                <a:r>
                  <a:rPr lang="en-US" altLang="zh-TW" dirty="0"/>
                  <a:t>diffusion model</a:t>
                </a:r>
                <a:r>
                  <a:rPr lang="zh-TW" altLang="en-US" dirty="0"/>
                  <a:t>。</a:t>
                </a:r>
              </a:p>
              <a:p>
                <a:r>
                  <a:rPr lang="en-US" altLang="zh-TW" dirty="0"/>
                  <a:t>Diffusion </a:t>
                </a:r>
                <a:r>
                  <a:rPr lang="zh-TW" altLang="en-US" dirty="0"/>
                  <a:t>會告訴我們：</a:t>
                </a:r>
                <a:br>
                  <a:rPr lang="zh-TW" altLang="en-US" dirty="0"/>
                </a:br>
                <a:r>
                  <a:rPr lang="zh-TW" altLang="en-US" dirty="0"/>
                  <a:t>「在這個時間步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，它覺得噪聲應該長什麼樣子」，也就是預測噪聲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𝜖 ̂</a:t>
                </a:r>
                <a:r>
                  <a:rPr lang="zh-TW" altLang="en-US" dirty="0"/>
                  <a:t>。</a:t>
                </a:r>
              </a:p>
              <a:p>
                <a:r>
                  <a:rPr lang="zh-TW" altLang="en-US" dirty="0"/>
                  <a:t>如果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模型生成的圖片不夠符合文字描述，</a:t>
                </a:r>
                <a:br>
                  <a:rPr lang="zh-TW" altLang="en-US" dirty="0"/>
                </a:br>
                <a:r>
                  <a:rPr lang="zh-TW" altLang="en-US" dirty="0"/>
                  <a:t>那 </a:t>
                </a:r>
                <a:r>
                  <a:rPr lang="en-US" altLang="zh-TW" dirty="0"/>
                  <a:t>diffusion </a:t>
                </a:r>
                <a:r>
                  <a:rPr lang="zh-TW" altLang="en-US" dirty="0"/>
                  <a:t>預測出來的噪聲就會跟真實噪聲差很多。</a:t>
                </a:r>
                <a:br>
                  <a:rPr lang="zh-TW" altLang="en-US" dirty="0"/>
                </a:br>
                <a:r>
                  <a:rPr lang="zh-TW" altLang="en-US" dirty="0"/>
                  <a:t>這個差距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(𝜖 ̂−𝜖)</a:t>
                </a:r>
                <a:r>
                  <a:rPr lang="zh-TW" altLang="en-US" dirty="0"/>
                  <a:t>就是我們更新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模型的方向。</a:t>
                </a:r>
              </a:p>
              <a:p>
                <a:r>
                  <a:rPr lang="zh-TW" altLang="en-US" dirty="0"/>
                  <a:t>換句話說：</a:t>
                </a:r>
                <a:br>
                  <a:rPr lang="zh-TW" altLang="en-US" dirty="0"/>
                </a:br>
                <a:r>
                  <a:rPr lang="en-US" altLang="zh-TW" b="1" dirty="0"/>
                  <a:t>Diffusion </a:t>
                </a:r>
                <a:r>
                  <a:rPr lang="zh-TW" altLang="en-US" b="1" dirty="0"/>
                  <a:t>負責告訴我們「</a:t>
                </a:r>
                <a:r>
                  <a:rPr lang="en-US" altLang="zh-TW" b="1" dirty="0"/>
                  <a:t>3D </a:t>
                </a:r>
                <a:r>
                  <a:rPr lang="zh-TW" altLang="en-US" b="1" dirty="0"/>
                  <a:t>應該往哪裡長」</a:t>
                </a:r>
                <a:r>
                  <a:rPr lang="en-US" altLang="zh-TW" b="1" dirty="0"/>
                  <a:t>— </a:t>
                </a:r>
                <a:r>
                  <a:rPr lang="zh-TW" altLang="en-US" b="1" dirty="0"/>
                  <a:t>它是評論家。</a:t>
                </a:r>
                <a:br>
                  <a:rPr lang="zh-TW" altLang="en-US" dirty="0"/>
                </a:br>
                <a:r>
                  <a:rPr lang="en-US" altLang="zh-TW" b="1" dirty="0" err="1"/>
                  <a:t>NeRF</a:t>
                </a:r>
                <a:r>
                  <a:rPr lang="en-US" altLang="zh-TW" b="1" dirty="0"/>
                  <a:t> </a:t>
                </a:r>
                <a:r>
                  <a:rPr lang="zh-TW" altLang="en-US" b="1" dirty="0"/>
                  <a:t>則負責根據評論更新自己 </a:t>
                </a:r>
                <a:r>
                  <a:rPr lang="en-US" altLang="zh-TW" b="1" dirty="0"/>
                  <a:t>— </a:t>
                </a:r>
                <a:r>
                  <a:rPr lang="zh-TW" altLang="en-US" b="1" dirty="0"/>
                  <a:t>它是學生。</a:t>
                </a:r>
                <a:endParaRPr lang="zh-TW" altLang="en-US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A54A89-0101-50F8-2BA1-F10153D79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55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5A7A-773B-401F-1DF4-8D2BA93B7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5CEB0AF-3FF0-0389-A98E-5076D3A4C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F4A1570B-77EB-BF51-D019-B2D7F58933F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剛剛我們已經介紹了核心概念，接下來把整個流程串起來，看 </a:t>
                </a:r>
                <a:r>
                  <a:rPr lang="en-US" altLang="zh-TW" dirty="0" err="1"/>
                  <a:t>DreamFusion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的完整架構是怎麼運作的。</a:t>
                </a:r>
              </a:p>
              <a:p>
                <a:r>
                  <a:rPr lang="zh-TW" altLang="en-US" dirty="0"/>
                  <a:t>首先，</a:t>
                </a:r>
                <a:r>
                  <a:rPr lang="en-US" altLang="zh-TW" dirty="0" err="1"/>
                  <a:t>NeRF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會負責生出影像。它的神經網路會對每個三維位置預測兩個東西：</a:t>
                </a:r>
                <a:br>
                  <a:rPr lang="zh-TW" altLang="en-US" dirty="0"/>
                </a:br>
                <a:r>
                  <a:rPr lang="zh-TW" altLang="en-US" dirty="0"/>
                  <a:t>一個是密度 </a:t>
                </a:r>
                <a:r>
                  <a:rPr lang="en-US" altLang="zh-TW" dirty="0"/>
                  <a:t>τ</a:t>
                </a:r>
                <a:r>
                  <a:rPr lang="zh-TW" altLang="en-US" dirty="0"/>
                  <a:t>，用來判斷這裡是不是物體；</a:t>
                </a:r>
                <a:br>
                  <a:rPr lang="zh-TW" altLang="en-US" dirty="0"/>
                </a:br>
                <a:r>
                  <a:rPr lang="zh-TW" altLang="en-US" dirty="0"/>
                  <a:t>另一個是固有顏色 </a:t>
                </a:r>
                <a:r>
                  <a:rPr lang="en-US" altLang="zh-TW" dirty="0"/>
                  <a:t>ρ</a:t>
                </a:r>
                <a:r>
                  <a:rPr lang="zh-TW" altLang="en-US" dirty="0"/>
                  <a:t>，也就是物體本身的顏色，不包含任何光照造成的明暗。</a:t>
                </a:r>
              </a:p>
              <a:p>
                <a:r>
                  <a:rPr lang="zh-TW" altLang="en-US" dirty="0"/>
                  <a:t>接著，我們用密度算出表面的法向量，也就是那個位置表面朝向哪裡。</a:t>
                </a:r>
                <a:br>
                  <a:rPr lang="zh-TW" altLang="en-US" dirty="0"/>
                </a:br>
                <a:r>
                  <a:rPr lang="zh-TW" altLang="en-US" dirty="0"/>
                  <a:t>有了法向量，就能根據光線方向計算光照的明暗變化，</a:t>
                </a:r>
                <a:br>
                  <a:rPr lang="zh-TW" altLang="en-US" dirty="0"/>
                </a:br>
                <a:r>
                  <a:rPr lang="zh-TW" altLang="en-US" dirty="0"/>
                  <a:t>然後把明暗效果和固有顏色結合，就能渲染出一張有立體感的圖片。</a:t>
                </a:r>
              </a:p>
              <a:p>
                <a:r>
                  <a:rPr lang="zh-TW" altLang="en-US" dirty="0"/>
                  <a:t>接下來，我們會從一個隨機的相機角度，把這個 </a:t>
                </a:r>
                <a:r>
                  <a:rPr lang="en-US" altLang="zh-TW" dirty="0" err="1"/>
                  <a:t>NeRF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場景渲染成一張二維影像。</a:t>
                </a:r>
                <a:br>
                  <a:rPr lang="zh-TW" altLang="en-US" dirty="0"/>
                </a:br>
                <a:r>
                  <a:rPr lang="zh-TW" altLang="en-US" dirty="0"/>
                  <a:t>拿到這張影像後，我們會加上一些隨機噪聲形成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b>
                        <m: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TW" altLang="en-US" dirty="0"/>
                  <a:t>，再把它和 </a:t>
                </a:r>
                <a:r>
                  <a:rPr lang="en-US" altLang="zh-TW" b="1" dirty="0"/>
                  <a:t>prompt</a:t>
                </a:r>
                <a:r>
                  <a:rPr lang="zh-TW" altLang="en-US" dirty="0"/>
                  <a:t> 一起送進 </a:t>
                </a:r>
                <a:r>
                  <a:rPr lang="en-US" altLang="zh-TW" dirty="0"/>
                  <a:t>diffusion model</a:t>
                </a:r>
                <a:r>
                  <a:rPr lang="zh-TW" altLang="en-US" dirty="0"/>
                  <a:t>。</a:t>
                </a:r>
              </a:p>
              <a:p>
                <a:r>
                  <a:rPr lang="en-US" altLang="zh-TW" dirty="0"/>
                  <a:t>diffusion model </a:t>
                </a:r>
                <a:r>
                  <a:rPr lang="zh-TW" altLang="en-US" dirty="0"/>
                  <a:t>會在當前的時間步，預測它認為正確的噪聲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</m:acc>
                  </m:oMath>
                </a14:m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如果渲染出來的圖片和 </a:t>
                </a:r>
                <a:r>
                  <a:rPr lang="en-US" altLang="zh-TW" dirty="0"/>
                  <a:t>prompt </a:t>
                </a:r>
                <a:r>
                  <a:rPr lang="zh-TW" altLang="en-US" dirty="0"/>
                  <a:t>的語意不夠一致，那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</m:acc>
                  </m:oMath>
                </a14:m>
                <a:r>
                  <a:rPr lang="zh-TW" altLang="en-US" dirty="0"/>
                  <a:t>就會和真實噪聲 </a:t>
                </a:r>
                <a14:m>
                  <m:oMath xmlns:m="http://schemas.openxmlformats.org/officeDocument/2006/math">
                    <m:r>
                      <a:rPr lang="zh-TW" altLang="en-US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𝜖</m:t>
                    </m:r>
                  </m:oMath>
                </a14:m>
                <a:r>
                  <a:rPr lang="zh-TW" altLang="en-US" dirty="0"/>
                  <a:t>有差距。</a:t>
                </a:r>
                <a:br>
                  <a:rPr lang="zh-TW" altLang="en-US" dirty="0"/>
                </a:br>
                <a:r>
                  <a:rPr lang="zh-TW" altLang="en-US" dirty="0"/>
                  <a:t>這個差值，也就是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zh-TW" altLang="en-US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zh-TW" altLang="en-US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𝜖</m:t>
                            </m:r>
                          </m:e>
                        </m:acc>
                        <m:r>
                          <a:rPr lang="zh-TW" altLang="en-US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zh-TW" altLang="en-US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</m:d>
                  </m:oMath>
                </a14:m>
                <a:r>
                  <a:rPr lang="zh-TW" altLang="en-US" dirty="0"/>
                  <a:t>，就是 </a:t>
                </a:r>
                <a:r>
                  <a:rPr lang="en-US" altLang="zh-TW" dirty="0"/>
                  <a:t>SDS </a:t>
                </a:r>
                <a:r>
                  <a:rPr lang="zh-TW" altLang="en-US" dirty="0"/>
                  <a:t>提供給我們的更新方向。</a:t>
                </a:r>
              </a:p>
              <a:p>
                <a:r>
                  <a:rPr lang="zh-TW" altLang="en-US" dirty="0"/>
                  <a:t>我們把這個方向沿著渲染流程反向傳回 </a:t>
                </a:r>
                <a:r>
                  <a:rPr lang="en-US" altLang="zh-TW" dirty="0" err="1"/>
                  <a:t>NeRF</a:t>
                </a:r>
                <a:r>
                  <a:rPr lang="zh-TW" altLang="en-US" dirty="0"/>
                  <a:t>，用來更新它的參數。</a:t>
                </a:r>
                <a:br>
                  <a:rPr lang="zh-TW" altLang="en-US" dirty="0"/>
                </a:br>
                <a:r>
                  <a:rPr lang="zh-TW" altLang="en-US" dirty="0"/>
                  <a:t>透過一次又一次的調整，三維場景就會慢慢修正成更符合 </a:t>
                </a:r>
                <a:r>
                  <a:rPr lang="en-US" altLang="zh-TW" dirty="0"/>
                  <a:t>prompt </a:t>
                </a:r>
                <a:r>
                  <a:rPr lang="zh-TW" altLang="en-US" dirty="0"/>
                  <a:t>的形狀與外觀。</a:t>
                </a:r>
              </a:p>
              <a:p>
                <a:r>
                  <a:rPr lang="zh-TW" altLang="en-US" dirty="0"/>
                  <a:t>所以整個流程可以濃縮成四步：</a:t>
                </a:r>
                <a:br>
                  <a:rPr lang="zh-TW" altLang="en-US" dirty="0"/>
                </a:br>
                <a:r>
                  <a:rPr lang="en-US" altLang="zh-TW" b="1" dirty="0" err="1"/>
                  <a:t>NeRF</a:t>
                </a:r>
                <a:r>
                  <a:rPr lang="en-US" altLang="zh-TW" b="1" dirty="0"/>
                  <a:t> </a:t>
                </a:r>
                <a:r>
                  <a:rPr lang="zh-TW" altLang="en-US" b="1" dirty="0"/>
                  <a:t>渲染 → </a:t>
                </a:r>
                <a:r>
                  <a:rPr lang="en-US" altLang="zh-TW" b="1" dirty="0"/>
                  <a:t>diffusion model </a:t>
                </a:r>
                <a:r>
                  <a:rPr lang="zh-TW" altLang="en-US" b="1" dirty="0"/>
                  <a:t>判斷 → </a:t>
                </a:r>
                <a:r>
                  <a:rPr lang="en-US" altLang="zh-TW" b="1" dirty="0"/>
                  <a:t>SDS </a:t>
                </a:r>
                <a:r>
                  <a:rPr lang="zh-TW" altLang="en-US" b="1" dirty="0"/>
                  <a:t>給方向 → 更新三維模型。</a:t>
                </a:r>
                <a:endParaRPr lang="zh-TW" altLang="en-US" dirty="0"/>
              </a:p>
              <a:p>
                <a:r>
                  <a:rPr lang="zh-TW" altLang="en-US" dirty="0"/>
                  <a:t>而且 </a:t>
                </a:r>
                <a:r>
                  <a:rPr lang="en-US" altLang="zh-TW" dirty="0"/>
                  <a:t>diffusion model </a:t>
                </a:r>
                <a:r>
                  <a:rPr lang="zh-TW" altLang="en-US" dirty="0"/>
                  <a:t>是固定不需要訓練的，因此整個方法完全不需要任何三維資料，就能讓模型從文字生成一個完整的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物體。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#DreamFusion </a:t>
                </a:r>
                <a:r>
                  <a:rPr lang="zh-TW" altLang="en-US" dirty="0"/>
                  <a:t>用的不是普通 </a:t>
                </a:r>
                <a:r>
                  <a:rPr lang="en-US" altLang="zh-TW" dirty="0" err="1"/>
                  <a:t>NeRF</a:t>
                </a:r>
                <a:r>
                  <a:rPr lang="zh-TW" altLang="en-US" dirty="0"/>
                  <a:t>，而是修改過的 </a:t>
                </a:r>
                <a:r>
                  <a:rPr lang="en-US" altLang="zh-TW" dirty="0" err="1"/>
                  <a:t>mip-NeRF</a:t>
                </a:r>
                <a:r>
                  <a:rPr lang="en-US" altLang="zh-TW" dirty="0"/>
                  <a:t> 360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它有 </a:t>
                </a:r>
                <a:r>
                  <a:rPr lang="en-US" altLang="zh-TW" dirty="0"/>
                  <a:t>anti-aliasing</a:t>
                </a:r>
                <a:r>
                  <a:rPr lang="zh-TW" altLang="en-US" dirty="0"/>
                  <a:t>、可以避免鋸齒，而且用 </a:t>
                </a:r>
                <a:r>
                  <a:rPr lang="en-US" altLang="zh-TW" dirty="0"/>
                  <a:t>covariance annealing </a:t>
                </a:r>
                <a:r>
                  <a:rPr lang="zh-TW" altLang="en-US" dirty="0"/>
                  <a:t>讓形狀從粗到細逐漸變好。</a:t>
                </a:r>
                <a:br>
                  <a:rPr lang="zh-TW" altLang="en-US" dirty="0"/>
                </a:br>
                <a:r>
                  <a:rPr lang="en-US" altLang="zh-TW" dirty="0"/>
                  <a:t>MLP </a:t>
                </a:r>
                <a:r>
                  <a:rPr lang="zh-TW" altLang="en-US" dirty="0"/>
                  <a:t>本身也變成 </a:t>
                </a:r>
                <a:r>
                  <a:rPr lang="en-US" altLang="zh-TW" dirty="0"/>
                  <a:t>5 </a:t>
                </a:r>
                <a:r>
                  <a:rPr lang="zh-TW" altLang="en-US" dirty="0"/>
                  <a:t>個 </a:t>
                </a:r>
                <a:r>
                  <a:rPr lang="en-US" altLang="zh-TW" dirty="0" err="1"/>
                  <a:t>ResNet</a:t>
                </a:r>
                <a:r>
                  <a:rPr lang="en-US" altLang="zh-TW" dirty="0"/>
                  <a:t> block</a:t>
                </a:r>
                <a:r>
                  <a:rPr lang="zh-TW" altLang="en-US" dirty="0"/>
                  <a:t>，讓訓練更穩。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F4A1570B-77EB-BF51-D019-B2D7F58933F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這一頁是 </a:t>
                </a:r>
                <a:r>
                  <a:rPr lang="en-US" altLang="zh-TW" dirty="0" err="1"/>
                  <a:t>DreamFusion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的完整流程，也就是從 </a:t>
                </a:r>
                <a:r>
                  <a:rPr lang="en-US" altLang="zh-TW" dirty="0" err="1"/>
                  <a:t>NeRF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渲染，到 </a:t>
                </a:r>
                <a:r>
                  <a:rPr lang="en-US" altLang="zh-TW" dirty="0"/>
                  <a:t>SDS </a:t>
                </a:r>
                <a:r>
                  <a:rPr lang="zh-TW" altLang="en-US" dirty="0"/>
                  <a:t>回傳梯度的全部步驟。</a:t>
                </a:r>
              </a:p>
              <a:p>
                <a:r>
                  <a:rPr lang="zh-TW" altLang="en-US" dirty="0"/>
                  <a:t>首先，在左下方我們有 </a:t>
                </a:r>
                <a:r>
                  <a:rPr lang="en-US" altLang="zh-TW" dirty="0" err="1"/>
                  <a:t>NeRF</a:t>
                </a:r>
                <a:r>
                  <a:rPr lang="zh-TW" altLang="en-US" dirty="0"/>
                  <a:t>。</a:t>
                </a:r>
                <a:r>
                  <a:rPr lang="en-US" altLang="zh-TW" dirty="0" err="1"/>
                  <a:t>NeRF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 </a:t>
                </a:r>
                <a:r>
                  <a:rPr lang="en-US" altLang="zh-TW" dirty="0"/>
                  <a:t>MLP </a:t>
                </a:r>
                <a:r>
                  <a:rPr lang="zh-TW" altLang="en-US" dirty="0"/>
                  <a:t>會預測每個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位置的 </a:t>
                </a:r>
                <a:r>
                  <a:rPr lang="zh-TW" altLang="en-US" b="1" dirty="0"/>
                  <a:t>密度 </a:t>
                </a:r>
                <a:r>
                  <a:rPr lang="en-US" altLang="zh-TW" b="1" dirty="0"/>
                  <a:t>τ</a:t>
                </a:r>
                <a:r>
                  <a:rPr lang="zh-TW" altLang="en-US" dirty="0"/>
                  <a:t> 和 </a:t>
                </a:r>
                <a:r>
                  <a:rPr lang="en-US" altLang="zh-TW" b="1" dirty="0"/>
                  <a:t>albedo ρ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接著，我們會利用這兩個量去計算 </a:t>
                </a:r>
                <a:r>
                  <a:rPr lang="en-US" altLang="zh-TW" b="1" dirty="0"/>
                  <a:t>normal</a:t>
                </a:r>
                <a:r>
                  <a:rPr lang="zh-TW" altLang="en-US" dirty="0"/>
                  <a:t>，並且根據光照方向來產生 </a:t>
                </a:r>
                <a:r>
                  <a:rPr lang="en-US" altLang="zh-TW" b="1" dirty="0"/>
                  <a:t>shading</a:t>
                </a:r>
                <a:r>
                  <a:rPr lang="zh-TW" altLang="en-US" dirty="0"/>
                  <a:t>，</a:t>
                </a:r>
                <a:br>
                  <a:rPr lang="zh-TW" altLang="en-US" dirty="0"/>
                </a:br>
                <a:r>
                  <a:rPr lang="zh-TW" altLang="en-US" dirty="0"/>
                  <a:t>最終得到真實感比較高的 </a:t>
                </a:r>
                <a:r>
                  <a:rPr lang="en-US" altLang="zh-TW" dirty="0"/>
                  <a:t>color image</a:t>
                </a:r>
                <a:r>
                  <a:rPr lang="zh-TW" altLang="en-US" dirty="0"/>
                  <a:t>。</a:t>
                </a:r>
              </a:p>
              <a:p>
                <a:r>
                  <a:rPr lang="zh-TW" altLang="en-US" dirty="0"/>
                  <a:t>然後，我們從一個隨機相機角度，把這個 </a:t>
                </a:r>
                <a:r>
                  <a:rPr lang="en-US" altLang="zh-TW" dirty="0" err="1"/>
                  <a:t>NeRF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場景渲染成一張 </a:t>
                </a:r>
                <a:r>
                  <a:rPr lang="en-US" altLang="zh-TW" dirty="0"/>
                  <a:t>2D </a:t>
                </a:r>
                <a:r>
                  <a:rPr lang="zh-TW" altLang="en-US" dirty="0"/>
                  <a:t>圖片。</a:t>
                </a:r>
                <a:br>
                  <a:rPr lang="zh-TW" altLang="en-US" dirty="0"/>
                </a:br>
                <a:r>
                  <a:rPr lang="zh-TW" altLang="en-US" dirty="0"/>
                  <a:t>這張渲染圖會被加上隨機噪聲，變成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𝑧_𝑡</a:t>
                </a:r>
                <a:r>
                  <a:rPr lang="zh-TW" altLang="en-US" dirty="0"/>
                  <a:t>，並跟文字 </a:t>
                </a:r>
                <a:r>
                  <a:rPr lang="en-US" altLang="zh-TW" dirty="0"/>
                  <a:t>prompt </a:t>
                </a:r>
                <a:r>
                  <a:rPr lang="zh-TW" altLang="en-US" dirty="0"/>
                  <a:t>一起送進 </a:t>
                </a:r>
                <a:r>
                  <a:rPr lang="en-US" altLang="zh-TW" dirty="0"/>
                  <a:t>diffusion model</a:t>
                </a:r>
                <a:r>
                  <a:rPr lang="zh-TW" altLang="en-US" dirty="0"/>
                  <a:t>（</a:t>
                </a:r>
                <a:r>
                  <a:rPr lang="en-US" altLang="zh-TW" dirty="0"/>
                  <a:t>Imagen</a:t>
                </a:r>
                <a:r>
                  <a:rPr lang="zh-TW" altLang="en-US" dirty="0"/>
                  <a:t>）。</a:t>
                </a:r>
              </a:p>
              <a:p>
                <a:r>
                  <a:rPr lang="en-US" altLang="zh-TW" dirty="0"/>
                  <a:t>Diffusion model </a:t>
                </a:r>
                <a:r>
                  <a:rPr lang="zh-TW" altLang="en-US" dirty="0"/>
                  <a:t>會根據文字描述，預測出它認為正確的噪聲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𝜖 ̂</a:t>
                </a:r>
                <a:r>
                  <a:rPr lang="zh-TW" altLang="en-US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預測噪聲和真實噪聲的差距 </a:t>
                </a:r>
                <a:r>
                  <a:rPr lang="zh-TW" alt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(𝜖 ̂−𝜖)</a:t>
                </a:r>
                <a:r>
                  <a:rPr lang="zh-TW" altLang="en-US" dirty="0"/>
                  <a:t>就形成 </a:t>
                </a:r>
                <a:r>
                  <a:rPr lang="en-US" altLang="zh-TW" dirty="0"/>
                  <a:t>SDS </a:t>
                </a:r>
                <a:r>
                  <a:rPr lang="zh-TW" altLang="en-US" dirty="0"/>
                  <a:t>的梯度。</a:t>
                </a:r>
              </a:p>
              <a:p>
                <a:r>
                  <a:rPr lang="zh-TW" altLang="en-US" dirty="0"/>
                  <a:t>這個梯度會被反向傳遞回 </a:t>
                </a:r>
                <a:r>
                  <a:rPr lang="en-US" altLang="zh-TW" dirty="0" err="1"/>
                  <a:t>NeRF</a:t>
                </a:r>
                <a:r>
                  <a:rPr lang="zh-TW" altLang="en-US" dirty="0"/>
                  <a:t>，去更新 </a:t>
                </a:r>
                <a:r>
                  <a:rPr lang="en-US" altLang="zh-TW" dirty="0" err="1"/>
                  <a:t>NeRF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的權重，</a:t>
                </a:r>
                <a:br>
                  <a:rPr lang="zh-TW" altLang="en-US" dirty="0"/>
                </a:br>
                <a:r>
                  <a:rPr lang="zh-TW" altLang="en-US" dirty="0"/>
                  <a:t>讓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場景越來越符合文字 </a:t>
                </a:r>
                <a:r>
                  <a:rPr lang="en-US" altLang="zh-TW" dirty="0"/>
                  <a:t>prompt</a:t>
                </a:r>
                <a:r>
                  <a:rPr lang="zh-TW" altLang="en-US" dirty="0"/>
                  <a:t>。</a:t>
                </a:r>
              </a:p>
              <a:p>
                <a:r>
                  <a:rPr lang="zh-TW" altLang="en-US" dirty="0"/>
                  <a:t>所以整個 </a:t>
                </a:r>
                <a:r>
                  <a:rPr lang="en-US" altLang="zh-TW" dirty="0"/>
                  <a:t>pipeline </a:t>
                </a:r>
                <a:r>
                  <a:rPr lang="zh-TW" altLang="en-US" dirty="0"/>
                  <a:t>就是：</a:t>
                </a:r>
                <a:br>
                  <a:rPr lang="zh-TW" altLang="en-US" dirty="0"/>
                </a:br>
                <a:r>
                  <a:rPr lang="en-US" altLang="zh-TW" b="1" dirty="0" err="1"/>
                  <a:t>NeRF</a:t>
                </a:r>
                <a:r>
                  <a:rPr lang="en-US" altLang="zh-TW" b="1" dirty="0"/>
                  <a:t> </a:t>
                </a:r>
                <a:r>
                  <a:rPr lang="zh-TW" altLang="en-US" b="1" dirty="0"/>
                  <a:t>渲染 → </a:t>
                </a:r>
                <a:r>
                  <a:rPr lang="en-US" altLang="zh-TW" b="1" dirty="0"/>
                  <a:t>Diffusion </a:t>
                </a:r>
                <a:r>
                  <a:rPr lang="zh-TW" altLang="en-US" b="1" dirty="0"/>
                  <a:t>評論 → </a:t>
                </a:r>
                <a:r>
                  <a:rPr lang="en-US" altLang="zh-TW" b="1" dirty="0"/>
                  <a:t>SDS </a:t>
                </a:r>
                <a:r>
                  <a:rPr lang="zh-TW" altLang="en-US" b="1" dirty="0"/>
                  <a:t>回傳梯度 → 更新 </a:t>
                </a:r>
                <a:r>
                  <a:rPr lang="en-US" altLang="zh-TW" b="1" dirty="0"/>
                  <a:t>3D</a:t>
                </a:r>
                <a:r>
                  <a:rPr lang="zh-TW" altLang="en-US" b="1" dirty="0"/>
                  <a:t>。</a:t>
                </a:r>
                <a:br>
                  <a:rPr lang="zh-TW" altLang="en-US" dirty="0"/>
                </a:br>
                <a:r>
                  <a:rPr lang="zh-TW" altLang="en-US" dirty="0"/>
                  <a:t>因為 </a:t>
                </a:r>
                <a:r>
                  <a:rPr lang="en-US" altLang="zh-TW" dirty="0"/>
                  <a:t>diffusion </a:t>
                </a:r>
                <a:r>
                  <a:rPr lang="zh-TW" altLang="en-US" dirty="0"/>
                  <a:t>是固定不訓練的，所以不需要任何 </a:t>
                </a:r>
                <a:r>
                  <a:rPr lang="en-US" altLang="zh-TW" dirty="0"/>
                  <a:t>3D data</a:t>
                </a:r>
                <a:r>
                  <a:rPr lang="zh-TW" altLang="en-US" dirty="0"/>
                  <a:t>，就能生成 </a:t>
                </a:r>
                <a:r>
                  <a:rPr lang="en-US" altLang="zh-TW" dirty="0"/>
                  <a:t>3D</a:t>
                </a: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7E8509-A787-900E-894A-C3E09DF23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11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69C59-5CCA-A264-9789-FFECC9A5D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B46B9DA-EFA7-1CDD-D1D6-B23C342B6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7A38AAA-A1E0-94A1-D13A-2ACB6BD9D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前面我們已經看過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的整體流程，</a:t>
            </a:r>
            <a:br>
              <a:rPr lang="zh-TW" altLang="en-US" dirty="0"/>
            </a:br>
            <a:r>
              <a:rPr lang="zh-TW" altLang="en-US" dirty="0"/>
              <a:t>但這裡還有一個很重要的問題：</a:t>
            </a:r>
            <a:br>
              <a:rPr lang="zh-TW" altLang="en-US" dirty="0"/>
            </a:br>
            <a:r>
              <a:rPr lang="en-US" altLang="zh-TW" b="1" dirty="0"/>
              <a:t>diffusion </a:t>
            </a:r>
            <a:r>
              <a:rPr lang="zh-TW" altLang="en-US" b="1" dirty="0"/>
              <a:t>只能看懂 </a:t>
            </a:r>
            <a:r>
              <a:rPr lang="en-US" altLang="zh-TW" b="1" dirty="0"/>
              <a:t>2D</a:t>
            </a:r>
            <a:r>
              <a:rPr lang="zh-TW" altLang="en-US" b="1" dirty="0"/>
              <a:t>，那它怎麼知道 </a:t>
            </a:r>
            <a:r>
              <a:rPr lang="en-US" altLang="zh-TW" b="1" dirty="0"/>
              <a:t>3D </a:t>
            </a:r>
            <a:r>
              <a:rPr lang="zh-TW" altLang="en-US" b="1" dirty="0"/>
              <a:t>的形狀應該長什麼樣？</a:t>
            </a:r>
            <a:endParaRPr lang="zh-TW" altLang="en-US" dirty="0"/>
          </a:p>
          <a:p>
            <a:r>
              <a:rPr lang="zh-TW" altLang="en-US" dirty="0"/>
              <a:t>如果每次都只從同一個角度渲染，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dirty="0"/>
              <a:t>很容易學成 </a:t>
            </a:r>
            <a:r>
              <a:rPr lang="en-US" altLang="zh-TW" dirty="0"/>
              <a:t>2.5D</a:t>
            </a:r>
            <a:r>
              <a:rPr lang="zh-TW" altLang="en-US" dirty="0"/>
              <a:t>：</a:t>
            </a:r>
            <a:br>
              <a:rPr lang="zh-TW" altLang="en-US" dirty="0"/>
            </a:br>
            <a:r>
              <a:rPr lang="zh-TW" altLang="en-US" dirty="0"/>
              <a:t>正面很好看，但背面會塌掉、糊掉，甚至整個空心。</a:t>
            </a:r>
          </a:p>
          <a:p>
            <a:r>
              <a:rPr lang="zh-TW" altLang="en-US" dirty="0"/>
              <a:t>為了解決這個問題，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會從很多不同的角度去渲染 </a:t>
            </a:r>
            <a:r>
              <a:rPr lang="en-US" altLang="zh-TW" dirty="0" err="1"/>
              <a:t>NeRF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包含不同的高度、水平角度、距離，以及 </a:t>
            </a:r>
            <a:r>
              <a:rPr lang="en-US" altLang="zh-TW" dirty="0"/>
              <a:t>FOV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每個角度都會再跑一次 </a:t>
            </a:r>
            <a:r>
              <a:rPr lang="en-US" altLang="zh-TW" dirty="0"/>
              <a:t>SDS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逼 </a:t>
            </a:r>
            <a:r>
              <a:rPr lang="en-US" altLang="zh-TW" dirty="0" err="1"/>
              <a:t>NeRF</a:t>
            </a:r>
            <a:r>
              <a:rPr lang="en-US" altLang="zh-TW" dirty="0"/>
              <a:t> </a:t>
            </a:r>
            <a:r>
              <a:rPr lang="zh-TW" altLang="en-US" b="1" dirty="0"/>
              <a:t>從任何方向看起來都合理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另外，因為 </a:t>
            </a:r>
            <a:r>
              <a:rPr lang="en-US" altLang="zh-TW" dirty="0"/>
              <a:t>diffusion </a:t>
            </a:r>
            <a:r>
              <a:rPr lang="zh-TW" altLang="en-US" dirty="0"/>
              <a:t>本身沒有 </a:t>
            </a:r>
            <a:r>
              <a:rPr lang="en-US" altLang="zh-TW" dirty="0"/>
              <a:t>3D </a:t>
            </a:r>
            <a:r>
              <a:rPr lang="zh-TW" altLang="en-US" dirty="0"/>
              <a:t>概念，</a:t>
            </a:r>
            <a:br>
              <a:rPr lang="zh-TW" altLang="en-US" dirty="0"/>
            </a:br>
            <a:r>
              <a:rPr lang="zh-TW" altLang="en-US" dirty="0"/>
              <a:t>它需要知道「現在相機在哪裡」。</a:t>
            </a:r>
            <a:br>
              <a:rPr lang="zh-TW" altLang="en-US" dirty="0"/>
            </a:br>
            <a:r>
              <a:rPr lang="zh-TW" altLang="en-US" dirty="0"/>
              <a:t>所以 </a:t>
            </a:r>
            <a:r>
              <a:rPr lang="en-US" altLang="zh-TW" dirty="0" err="1"/>
              <a:t>DreamFusion</a:t>
            </a:r>
            <a:r>
              <a:rPr lang="en-US" altLang="zh-TW" dirty="0"/>
              <a:t> </a:t>
            </a:r>
            <a:r>
              <a:rPr lang="zh-TW" altLang="en-US" dirty="0"/>
              <a:t>也會根據視角動態修改 </a:t>
            </a:r>
            <a:r>
              <a:rPr lang="en-US" altLang="zh-TW" dirty="0"/>
              <a:t>prompt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像是 </a:t>
            </a:r>
            <a:r>
              <a:rPr lang="en-US" altLang="zh-TW" dirty="0"/>
              <a:t>front view</a:t>
            </a:r>
            <a:r>
              <a:rPr lang="zh-TW" altLang="en-US" dirty="0"/>
              <a:t>、</a:t>
            </a:r>
            <a:r>
              <a:rPr lang="en-US" altLang="zh-TW" dirty="0"/>
              <a:t>side view</a:t>
            </a:r>
            <a:r>
              <a:rPr lang="zh-TW" altLang="en-US" dirty="0"/>
              <a:t>、</a:t>
            </a:r>
            <a:r>
              <a:rPr lang="en-US" altLang="zh-TW" dirty="0"/>
              <a:t>back view </a:t>
            </a:r>
            <a:r>
              <a:rPr lang="zh-TW" altLang="en-US" dirty="0"/>
              <a:t>或 </a:t>
            </a:r>
            <a:r>
              <a:rPr lang="en-US" altLang="zh-TW" dirty="0"/>
              <a:t>overhead view</a:t>
            </a:r>
            <a:r>
              <a:rPr lang="zh-TW" altLang="en-US" dirty="0"/>
              <a:t>，</a:t>
            </a:r>
            <a:br>
              <a:rPr lang="zh-TW" altLang="en-US" dirty="0"/>
            </a:br>
            <a:r>
              <a:rPr lang="zh-TW" altLang="en-US" dirty="0"/>
              <a:t>讓 </a:t>
            </a:r>
            <a:r>
              <a:rPr lang="en-US" altLang="zh-TW" dirty="0"/>
              <a:t>diffusion </a:t>
            </a:r>
            <a:r>
              <a:rPr lang="zh-TW" altLang="en-US" dirty="0"/>
              <a:t>能在每個視角都提供正確的指導。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AE44FD-4C72-AD5F-3CA2-77EEB3817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14325-BBA2-41CC-B3B1-1D6AA4E0E4D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27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7731E5-6310-33B0-963A-E799E79F2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C0261DA-46A7-C54A-4F4F-9F160A10B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4E1E3E-2D26-1413-65F6-70F26427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11E0CA-9E1E-C253-6863-96A3D95F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AEF9C2-9084-66C2-C47D-AFD703D1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62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9E8386-DCCD-3F75-A6CE-5F6CF9760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D5092EB-7CE4-5774-C1C5-439AED392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7914F6-3D72-0D5F-7CBC-F9DA215F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9FE5AB-8E3C-6960-60BC-6801D6D1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ADB301-9FAD-41BD-7B9D-429FBA6F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20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73D4C21-6532-274F-E483-7F834CF28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B591104-9496-838E-24BB-31EA52F72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51FB9B-F733-D5E9-6388-AC7C0D542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2F8B66-0C52-7C3C-B38E-978790BC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C6410A-40B4-0E98-FF38-724AC6A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10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991A55-F50E-2B40-81F9-18DB0848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174A3B-4FA5-C5DA-754C-531C20352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34FA42-7FA2-236B-5CD9-CE44C543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E31461-E1BE-8815-297E-AE3B97D2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6DE44A-F0AA-36A1-A1CA-0AA41C4F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90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596B82-97DB-9690-0776-3D69EF87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613D493-611D-FE99-D917-40CD23C91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54C347-E822-C05F-83DD-B1CC350E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BCA4811-E093-A84A-3715-396EBD91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B7026A-FE4A-AA0D-E072-583A51D6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49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9975CC-CD13-1B8D-F31A-A148CF09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4361FF-75B5-575B-0F21-877124AD8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7101CA7-E3BB-5B8C-6240-B881CBE1E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660DA-DE8B-E8F2-57B6-783642D8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67D4A33-39A1-7F5F-E8AF-6F66F0A1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A960B50-1D9B-A465-2960-022DBE7C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257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E0282A-084D-B98E-6F19-52CD461C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6032A3-D1C0-1D5A-5BBA-1FDB69915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485CC02-5AB8-18D0-F3CB-2720EB44F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407E9CF-ABC5-1B5D-B341-6C657250B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A61427B-C462-80F6-BE20-A074379DF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DF470B3-D653-A52E-C2D8-CFBD7812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557167-0545-3753-8444-497C541D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87DF27E-1865-0979-6AB9-74D26B88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25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29800C-580A-119C-1E6A-41610149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62078B8-5B8C-32EB-6E72-E5E331E9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1196DDE-DB97-DAEB-E997-5209BD7A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99A09D4-640E-9E84-6E0A-8BCEE176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03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2B2C41E-7864-10C8-B4C3-399BA258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CF09696-F480-696A-BCCD-80A58CCD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D3D34B-5E07-0EE7-85D3-D9348428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046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AAC0F-F065-80EA-C392-C84C6448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B0DA92-3CB5-77DF-C800-87C714F59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A89042-C2ED-7AA6-A705-EF3C2B5D7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D3BCCF-7565-D862-973B-50F9F9708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42CE61-FEB0-B72C-2095-542ECBC0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3934EB2-9C53-3277-DD38-7A5DC309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31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194B5E-934D-8830-7EB7-346239AC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F20E400-1603-455C-E141-C00E540EB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1DF18D-DE4F-FE6B-1C75-03B7A36E7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D293791-D1B5-2974-AAFA-82AF957CD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F242853-63D6-F847-2134-3047A29D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487FB2-521F-F333-5FD7-F3946B27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01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B43AE8-9F8A-C8CB-01B4-29436153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79BDC0-CCBA-3007-FDFC-89DADFBCD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F6CD5D-9813-6DDB-2EDB-EB2C6F7A5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599B6-BF34-4F87-B110-EFAB30675A47}" type="datetimeFigureOut">
              <a:rPr lang="zh-TW" altLang="en-US" smtClean="0"/>
              <a:t>2025/12/3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006C95-9547-1379-24D1-7F383E74A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1DAF4B-6836-0D2A-D6B8-3B82F4A45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066A83-4381-4B70-99C9-695230465C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5C8E06-2DC7-BFB1-34D3-4A8CC69EF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DREAMFUSION: TEXT-TO-3D USING 2D DIFFUSION</a:t>
            </a:r>
            <a:endParaRPr lang="zh-TW" altLang="en-US" sz="32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44F37D2-213C-595E-F208-897EBF9E0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353" y="3429000"/>
            <a:ext cx="9144000" cy="1956080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Ben Poole, Ajay Jain, Jonathan T. Barron, Ben Mildenhall</a:t>
            </a:r>
          </a:p>
          <a:p>
            <a:endParaRPr lang="en-US" altLang="zh-TW" sz="1600" dirty="0"/>
          </a:p>
          <a:p>
            <a:r>
              <a:rPr lang="en-US" altLang="zh-TW" sz="1600" dirty="0"/>
              <a:t>Presenter: Yi </a:t>
            </a:r>
            <a:r>
              <a:rPr lang="en-US" altLang="zh-TW" sz="1600" dirty="0" err="1"/>
              <a:t>Shiuan</a:t>
            </a:r>
            <a:r>
              <a:rPr lang="en-US" altLang="zh-TW" sz="1600" dirty="0"/>
              <a:t> Chou</a:t>
            </a:r>
          </a:p>
          <a:p>
            <a:r>
              <a:rPr lang="en-US" altLang="zh-TW" sz="1600" dirty="0"/>
              <a:t>2025/12/03</a:t>
            </a:r>
            <a:endParaRPr lang="zh-TW" altLang="en-US" sz="1600" dirty="0"/>
          </a:p>
        </p:txBody>
      </p:sp>
      <p:pic>
        <p:nvPicPr>
          <p:cNvPr id="1026" name="Picture 2" descr="ICLR 2023 | IEEE Information Theory Society">
            <a:extLst>
              <a:ext uri="{FF2B5EF4-FFF2-40B4-BE49-F238E27FC236}">
                <a16:creationId xmlns:a16="http://schemas.microsoft.com/office/drawing/2014/main" id="{80B0EDEA-1D54-F6D6-08E4-1AC7F8A4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1376"/>
            <a:ext cx="41338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5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96313-9B0D-26DA-5650-641BF175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9E844C-878D-A6CA-7C82-154CC4A2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NeRF</a:t>
            </a:r>
            <a:r>
              <a:rPr lang="en-US" altLang="zh-TW" dirty="0"/>
              <a:t> Regularization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94F84E40-F658-FD2E-383F-E60FF321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A7BD5AAB-00DD-4E8E-4D91-59F3C7AFFF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586852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01642B3-9B6F-F7E7-325C-2E6CC1B9ED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126606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DC46AB6-5CC0-C07D-CF89-BAA93AA7D6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430018"/>
            <a:ext cx="4022558" cy="397043"/>
          </a:xfrm>
          <a:prstGeom prst="rect">
            <a:avLst/>
          </a:prstGeom>
        </p:spPr>
      </p:pic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77A12AC0-AA67-0255-EE53-2690B0C82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r="51794"/>
          <a:stretch>
            <a:fillRect/>
          </a:stretch>
        </p:blipFill>
        <p:spPr>
          <a:xfrm>
            <a:off x="701214" y="2037244"/>
            <a:ext cx="5069114" cy="354196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BB6F1BC6-A32B-A4A1-1687-432D69B64D52}"/>
              </a:ext>
            </a:extLst>
          </p:cNvPr>
          <p:cNvSpPr/>
          <p:nvPr/>
        </p:nvSpPr>
        <p:spPr>
          <a:xfrm>
            <a:off x="2336800" y="1690688"/>
            <a:ext cx="3360440" cy="1683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E4FA283-B1B5-A124-D465-F5A6984A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955" y="1963339"/>
            <a:ext cx="4397358" cy="333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zh-TW" dirty="0">
                <a:latin typeface="Arial" panose="020B0604020202020204" pitchFamily="34" charset="0"/>
              </a:rPr>
              <a:t>Normal regularization</a:t>
            </a:r>
            <a:endParaRPr lang="en-US" altLang="zh-TW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zh-TW" dirty="0">
                <a:latin typeface="Arial" panose="020B0604020202020204" pitchFamily="34" charset="0"/>
              </a:rPr>
              <a:t>Opacity / density regularization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zh-TW" dirty="0">
                <a:latin typeface="Arial" panose="020B0604020202020204" pitchFamily="34" charset="0"/>
              </a:rPr>
              <a:t>Albedo smoothness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zh-TW" dirty="0">
                <a:latin typeface="Arial" panose="020B0604020202020204" pitchFamily="34" charset="0"/>
              </a:rPr>
              <a:t>“no-shadow” shading trick</a:t>
            </a:r>
          </a:p>
          <a:p>
            <a:pPr marL="285750" lvl="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zh-TW" dirty="0">
                <a:latin typeface="Arial" panose="020B0604020202020204" pitchFamily="34" charset="0"/>
              </a:rPr>
              <a:t>Distortion lossBias-free density growth</a:t>
            </a:r>
          </a:p>
          <a:p>
            <a:pPr marL="285750" marR="0" lvl="0" indent="-28575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3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3F7D8-EA05-E64B-B538-469B9C5E6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1784A1-DF3C-EDFF-85A0-F29485BB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9971" cy="1325563"/>
          </a:xfrm>
        </p:spPr>
        <p:txBody>
          <a:bodyPr/>
          <a:lstStyle/>
          <a:p>
            <a:r>
              <a:rPr lang="en-US" altLang="zh-TW" dirty="0"/>
              <a:t>Iterative Refinement &amp; Multi-view Consistency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51DEF352-0E44-6C43-7477-40DDE1FE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D6BBC82B-256C-9DC7-8854-8ED74AD7CD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586852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0B26CAF-C126-029B-E059-87C939A1BF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126606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5F6551F-4218-0FFD-585A-DA63F31704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430018"/>
            <a:ext cx="4022558" cy="3970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D3550A2-7730-DDC1-FD3B-CADBA29F4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336" y="1507062"/>
            <a:ext cx="9685908" cy="46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4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36316-38F9-5AB6-1DA1-4F0E97D04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46F32F-A1BC-3F37-02B1-B668B25C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Quantitative Results 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59F42F60-F106-0C71-EBA1-C880C6A6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03BBA71C-CE2E-8025-18CE-958424C3B4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226314-6951-B458-787C-6405ED27C3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0729DF8-9C49-56E0-5C75-FF2DFA87BB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0727723-6ED1-B672-2A72-D61ACBCCB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84" y="2617191"/>
            <a:ext cx="4818513" cy="264964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A51B543-4AEC-37FE-33DA-0FAD2433F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109" y="806323"/>
            <a:ext cx="5002561" cy="5487884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590D14F3-4CE6-04E7-74FA-336F0045131C}"/>
              </a:ext>
            </a:extLst>
          </p:cNvPr>
          <p:cNvSpPr/>
          <p:nvPr/>
        </p:nvSpPr>
        <p:spPr>
          <a:xfrm>
            <a:off x="581183" y="4746719"/>
            <a:ext cx="1370193" cy="336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39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1C30-E38D-72AE-37A0-A944E0328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A291FD-920E-4867-849B-552AEB4C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Ablation Study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8DB9E7F8-384A-7272-1C5E-7F8CEF6A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56DE001C-1B63-F71F-970B-46049E21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72092B2-EE85-BFA2-CB89-F754A78B65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7BCCC2D-5B14-8F41-6AB0-C47E69C39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664AD51-A3EE-6C36-F26A-97B680E8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139" y="1740988"/>
            <a:ext cx="9355086" cy="40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4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B3ED-B17E-0118-B765-6E3B6840D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656136-B67F-76CC-AE9D-1E0F6ADE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F5F4732D-D866-C8E1-E6A8-86CE98A26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C755E243-D4D1-7206-5DAA-0DFCF2C577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A6CD959-3735-BC8A-B176-6B978A4CFB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ADD709D-E98F-ACF3-40B1-8E18AF530D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pic>
        <p:nvPicPr>
          <p:cNvPr id="3" name="螢幕錄製 2025-11-26 192957">
            <a:hlinkClick r:id="" action="ppaction://media"/>
            <a:extLst>
              <a:ext uri="{FF2B5EF4-FFF2-40B4-BE49-F238E27FC236}">
                <a16:creationId xmlns:a16="http://schemas.microsoft.com/office/drawing/2014/main" id="{4FAC25C2-553E-B694-AFC2-3A8564C3F1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346" y="1667258"/>
            <a:ext cx="5722937" cy="4351338"/>
          </a:xfrm>
        </p:spPr>
      </p:pic>
      <p:pic>
        <p:nvPicPr>
          <p:cNvPr id="6" name="螢幕錄製 2025-11-26 193230">
            <a:hlinkClick r:id="" action="ppaction://media"/>
            <a:extLst>
              <a:ext uri="{FF2B5EF4-FFF2-40B4-BE49-F238E27FC236}">
                <a16:creationId xmlns:a16="http://schemas.microsoft.com/office/drawing/2014/main" id="{88AD0AC7-1303-0671-08CA-2E5FD9023F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9283" y="2190605"/>
            <a:ext cx="6010250" cy="31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62D5B-46DA-B513-0804-46732CEF8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C1330D-871A-5E58-3D05-4BCD3400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46807E60-661F-9AB1-0AFC-041E246C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5058376D-DCB9-BFB3-C4EB-BC1FFA6E98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3E2741B-3140-CC09-4F68-71A4CD1AF2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ECFDEB2-1505-A5A1-AD53-25082E3135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8B17517-B2C4-9000-E0B4-CE0607E60C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740988"/>
            <a:ext cx="9757799" cy="380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DreamFusion enables text-to-3D generation using only a 2D diffusion prior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Score Distillation Sampling (SDS) guides NeRF optimization without 3D supervision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Camera pose sampling ensures multi-view consistency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Regularization stabilizes geometry and appearance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Achieves strong quantitative performance and high-quality 3D results</a:t>
            </a:r>
          </a:p>
        </p:txBody>
      </p:sp>
    </p:spTree>
    <p:extLst>
      <p:ext uri="{BB962C8B-B14F-4D97-AF65-F5344CB8AC3E}">
        <p14:creationId xmlns:p14="http://schemas.microsoft.com/office/powerpoint/2010/main" val="683131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B86A-D1F8-AA25-5312-347B07B4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3E1B45-F3DA-3A10-F64C-824F29E9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Limitations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E6693785-0528-A6BD-5BB9-A2452383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F8301C2F-5453-0B8B-8441-874D0B6EFC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7F8D34B-DB66-278D-3840-813748D859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4468C60-6F83-BB83-D744-7978686A53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E6DB7229-0D45-D0C0-B0D6-BB509C9E08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783451"/>
            <a:ext cx="10102446" cy="303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Oversaturated / oversmoothed outputs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due to SDS’s mode-seeking optimization.</a:t>
            </a:r>
          </a:p>
          <a:p>
            <a:pPr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 diversity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across random seeds.</a:t>
            </a:r>
          </a:p>
          <a:p>
            <a:pPr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Geometry collapse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(e.g., flat surface with painted texture).</a:t>
            </a:r>
          </a:p>
          <a:p>
            <a:pPr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Limited detail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because the diffusion prior is only </a:t>
            </a: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64×64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73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BDA7FD-0C13-170C-DE4E-05079CDA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A86F5C-A011-E1B5-5625-932718B0A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69" y="29388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7200" dirty="0"/>
              <a:t>END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973601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580CF8-FD4A-70C2-D354-17CD63FD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 &amp; Background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AC4DF4-282C-2040-2970-2E15E7324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b="1" dirty="0"/>
              <a:t>Why Text-to-3D? </a:t>
            </a:r>
          </a:p>
          <a:p>
            <a:pPr>
              <a:lnSpc>
                <a:spcPct val="150000"/>
              </a:lnSpc>
            </a:pPr>
            <a:r>
              <a:rPr lang="en-US" altLang="zh-TW" sz="2200" dirty="0"/>
              <a:t>Growing demand for 3D content (games / AR / VR / animation)</a:t>
            </a:r>
          </a:p>
          <a:p>
            <a:pPr>
              <a:lnSpc>
                <a:spcPct val="150000"/>
              </a:lnSpc>
            </a:pPr>
            <a:r>
              <a:rPr lang="en-US" altLang="zh-TW" sz="2200" dirty="0"/>
              <a:t>3D asset creation is expensive, time-consuming, and labor-intensive</a:t>
            </a:r>
          </a:p>
          <a:p>
            <a:pPr>
              <a:lnSpc>
                <a:spcPct val="150000"/>
              </a:lnSpc>
            </a:pPr>
            <a:r>
              <a:rPr lang="en-US" altLang="zh-TW" sz="2200" dirty="0"/>
              <a:t>High-quality 3D datasets are difficult and costly to obtain</a:t>
            </a:r>
          </a:p>
          <a:p>
            <a:pPr>
              <a:lnSpc>
                <a:spcPct val="150000"/>
              </a:lnSpc>
            </a:pPr>
            <a:r>
              <a:rPr lang="en-US" altLang="zh-TW" sz="2200" dirty="0"/>
              <a:t>2D diffusion models are powerful but inherently limited to 2D images</a:t>
            </a:r>
          </a:p>
          <a:p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01ECF77D-2DF3-7510-100C-C707B41B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982" y="0"/>
            <a:ext cx="2548018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20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F5B2-37CB-072A-D2D9-EED28E9EF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1ED043-D473-6ABF-31E9-4B9248A8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Limitations of </a:t>
            </a:r>
            <a:br>
              <a:rPr lang="en-US" altLang="zh-TW" dirty="0"/>
            </a:br>
            <a:r>
              <a:rPr lang="en-US" altLang="zh-TW" dirty="0"/>
              <a:t>Traditional 3D Generative Modeling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02DAC82-671B-7648-F084-5475EC351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4452" y="2055813"/>
            <a:ext cx="9822760" cy="3950555"/>
          </a:xfrm>
          <a:prstGeom prst="rect">
            <a:avLst/>
          </a:prstGeom>
        </p:spPr>
      </p:pic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1953F182-D4BD-386A-3B9E-E87ED29B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232" y="0"/>
            <a:ext cx="2578768" cy="6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60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DAB31-DA03-6C27-6238-B8A3A2DA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52FFAF-0765-C883-743E-B79B100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Use 2D Priors for 3D Generation?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0E7F248-0477-132B-3BA6-2EB33D5A2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3967" y="1835067"/>
            <a:ext cx="8629667" cy="4351338"/>
          </a:xfrm>
          <a:prstGeom prst="rect">
            <a:avLst/>
          </a:prstGeom>
        </p:spPr>
      </p:pic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3A42D9FC-50C4-537F-B505-DE534AA1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168" y="0"/>
            <a:ext cx="2602832" cy="6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5B4C0680-1317-F058-10F3-4246CF2C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278" t="-29586" r="9201" b="107057"/>
          <a:stretch>
            <a:fillRect/>
          </a:stretch>
        </p:blipFill>
        <p:spPr>
          <a:xfrm>
            <a:off x="9589168" y="1979446"/>
            <a:ext cx="821665" cy="980322"/>
          </a:xfrm>
          <a:prstGeom prst="rect">
            <a:avLst/>
          </a:prstGeom>
        </p:spPr>
      </p:pic>
      <p:pic>
        <p:nvPicPr>
          <p:cNvPr id="8" name="內容版面配置區 5">
            <a:extLst>
              <a:ext uri="{FF2B5EF4-FFF2-40B4-BE49-F238E27FC236}">
                <a16:creationId xmlns:a16="http://schemas.microsoft.com/office/drawing/2014/main" id="{E7FDBA2B-F5C3-8310-1D1D-7C3698D6D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76" b="70437"/>
          <a:stretch>
            <a:fillRect/>
          </a:stretch>
        </p:blipFill>
        <p:spPr>
          <a:xfrm>
            <a:off x="6629400" y="2055813"/>
            <a:ext cx="741948" cy="6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23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68FBE-9D51-0158-ABDE-E5A320D39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415802-5EF6-1C46-0EB3-25F11B9E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Models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827C6CE-0058-F6AF-DA2C-53B10F7A4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129" t="14728" r="3596"/>
          <a:stretch>
            <a:fillRect/>
          </a:stretch>
        </p:blipFill>
        <p:spPr>
          <a:xfrm>
            <a:off x="1371600" y="1937083"/>
            <a:ext cx="8987589" cy="4161765"/>
          </a:xfrm>
          <a:prstGeom prst="rect">
            <a:avLst/>
          </a:prstGeom>
        </p:spPr>
      </p:pic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AC37DAE0-4DDB-78D4-7F4C-74EB81DA8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2" y="0"/>
            <a:ext cx="2394857" cy="6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193AF1B7-A6BD-FD9B-0B8D-EE739AF7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11EEC-BD17-7049-8C7C-735F64C9E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C3BFF6-5E43-2CF2-27C0-4999F76E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can’t we just sample</a:t>
            </a:r>
            <a:br>
              <a:rPr lang="en-US" altLang="zh-TW" dirty="0"/>
            </a:br>
            <a:r>
              <a:rPr lang="en-US" altLang="zh-TW" dirty="0"/>
              <a:t> from the diffusion models?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EBDB85BA-6D09-B992-5F10-20A51032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A65FA77D-8ACD-93C4-4225-24104BA0A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310012BB-9994-89AA-E811-7B34BA3CA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79596" y="1747510"/>
            <a:ext cx="10032808" cy="435133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D5216F8-21CC-D1A7-F4B7-C57D8D7B55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D9589CC-A76B-76E8-56CE-D9A07B3C53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5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D113B-7E3A-B985-D699-C53B765EA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A24AAD-6C26-D914-BB72-73DFC3CC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SDS</a:t>
            </a:r>
            <a:r>
              <a:rPr lang="zh-TW" altLang="en-US" dirty="0"/>
              <a:t>（</a:t>
            </a:r>
            <a:r>
              <a:rPr lang="en-US" altLang="zh-TW" dirty="0"/>
              <a:t>Score Distillation Sampling</a:t>
            </a:r>
            <a:r>
              <a:rPr lang="zh-TW" altLang="en-US" dirty="0"/>
              <a:t>）</a:t>
            </a:r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69410B38-1803-D993-F362-3CD8FE56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645248DA-B9CB-69FD-1754-57F5BBEAC3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DF6C194-2CC9-991B-F1D5-539DB6F3AE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E84E5CF-352E-D386-2AAD-A61056CAEC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9D61B07-A293-0BD9-80A5-39CB56412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12906" y="1577277"/>
            <a:ext cx="9353493" cy="4691801"/>
          </a:xfrm>
          <a:prstGeom prst="rect">
            <a:avLst/>
          </a:prstGeom>
        </p:spPr>
      </p:pic>
      <p:pic>
        <p:nvPicPr>
          <p:cNvPr id="10" name="內容版面配置區 7">
            <a:extLst>
              <a:ext uri="{FF2B5EF4-FFF2-40B4-BE49-F238E27FC236}">
                <a16:creationId xmlns:a16="http://schemas.microsoft.com/office/drawing/2014/main" id="{3E9A8834-173A-F0A8-0087-0B9A853666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970" t="71747"/>
          <a:stretch>
            <a:fillRect/>
          </a:stretch>
        </p:blipFill>
        <p:spPr>
          <a:xfrm>
            <a:off x="9498551" y="3743493"/>
            <a:ext cx="1686423" cy="1325563"/>
          </a:xfrm>
          <a:prstGeom prst="rect">
            <a:avLst/>
          </a:prstGeom>
        </p:spPr>
      </p:pic>
      <p:pic>
        <p:nvPicPr>
          <p:cNvPr id="13" name="內容版面配置區 7">
            <a:extLst>
              <a:ext uri="{FF2B5EF4-FFF2-40B4-BE49-F238E27FC236}">
                <a16:creationId xmlns:a16="http://schemas.microsoft.com/office/drawing/2014/main" id="{6BAA4288-0991-E911-90E8-E49E8CE6E0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970" t="71747"/>
          <a:stretch>
            <a:fillRect/>
          </a:stretch>
        </p:blipFill>
        <p:spPr>
          <a:xfrm>
            <a:off x="425505" y="3426692"/>
            <a:ext cx="168642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9F730-B692-E7F1-18A3-4E19FC4C6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3FE9F7-9FE1-2C71-5146-18A36F68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DreamFusion</a:t>
            </a:r>
            <a:r>
              <a:rPr lang="en-US" altLang="zh-TW" dirty="0"/>
              <a:t> = </a:t>
            </a:r>
            <a:r>
              <a:rPr lang="en-US" altLang="zh-TW" dirty="0" err="1"/>
              <a:t>NeRF</a:t>
            </a:r>
            <a:r>
              <a:rPr lang="en-US" altLang="zh-TW" dirty="0"/>
              <a:t> + Score Distillation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78050939-3952-DEE4-17A2-C8CF20FE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F9FB56BF-4F91-295A-21D6-CF87A55C01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9EFEA68-2EA0-3B58-3A28-B4F9716E1C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E57398E-7A5B-9E2F-2BFA-AA75DD0AAC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2F28A9D6-BC62-6D15-C1D0-2EC43C9E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96F7A64-AEB5-BC94-B081-80EA592E9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71" y="2055813"/>
            <a:ext cx="11640457" cy="39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73B9-6918-A57F-35D8-EFD138525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B4731-CAD5-AF29-367E-3BAB0B50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Camera Pose Sampling</a:t>
            </a:r>
            <a:endParaRPr lang="zh-TW" altLang="en-US" dirty="0"/>
          </a:p>
        </p:txBody>
      </p:sp>
      <p:pic>
        <p:nvPicPr>
          <p:cNvPr id="4" name="Picture 2" descr="ICLR 2023 | IEEE Information Theory Society">
            <a:extLst>
              <a:ext uri="{FF2B5EF4-FFF2-40B4-BE49-F238E27FC236}">
                <a16:creationId xmlns:a16="http://schemas.microsoft.com/office/drawing/2014/main" id="{8AD81609-E556-D090-2959-B58FD3213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628" y="0"/>
            <a:ext cx="2409371" cy="6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D53911FA-189D-6FA4-E9D0-BDB252E1D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76" t="86101" r="1099" b="5764"/>
          <a:stretch>
            <a:fillRect/>
          </a:stretch>
        </p:blipFill>
        <p:spPr>
          <a:xfrm>
            <a:off x="4860758" y="5701806"/>
            <a:ext cx="2931695" cy="3970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8F18FA6-52BF-70BA-1AAB-5BEC3BD823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079596" y="3241560"/>
            <a:ext cx="4022558" cy="13632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24C43BA-BEEB-AA24-8F0D-CA0BA6346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572" t="47327" r="-84572" b="-47327"/>
          <a:stretch>
            <a:fillRect/>
          </a:stretch>
        </p:blipFill>
        <p:spPr>
          <a:xfrm>
            <a:off x="1377139" y="3544972"/>
            <a:ext cx="4022558" cy="397043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E7347CB-C525-B119-29D8-6131C695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7917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Sample diverse camera poses around the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Ensures multi-view 3D consistency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Prevents flat, collapsed, or hollow geometry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Random elevation, azimuth, distance, and FOV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Apply SDS on renders from all sampled views</a:t>
            </a:r>
            <a:endParaRPr lang="en-US" altLang="zh-TW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7D88BF4-674C-C2FF-0C12-2C4DE80FC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836" y="1825625"/>
            <a:ext cx="2819794" cy="166710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D6F0EEC-92CE-4CCB-6A85-F1BC9E222E87}"/>
              </a:ext>
            </a:extLst>
          </p:cNvPr>
          <p:cNvSpPr txBox="1"/>
          <p:nvPr/>
        </p:nvSpPr>
        <p:spPr>
          <a:xfrm>
            <a:off x="838200" y="4674379"/>
            <a:ext cx="9750286" cy="160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000" b="1" dirty="0"/>
              <a:t>View-dependent Prompting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/>
              <a:t>Prompt changes with camera viewpoint (front / side / back / overhead).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/>
              <a:t>Ensures the diffusion model gives correct supervision for each view.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/>
              <a:t>Critical for stable and accurate 3D geometry.</a:t>
            </a:r>
          </a:p>
        </p:txBody>
      </p:sp>
    </p:spTree>
    <p:extLst>
      <p:ext uri="{BB962C8B-B14F-4D97-AF65-F5344CB8AC3E}">
        <p14:creationId xmlns:p14="http://schemas.microsoft.com/office/powerpoint/2010/main" val="3730795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3498</Words>
  <Application>Microsoft Office PowerPoint</Application>
  <PresentationFormat>寬螢幕</PresentationFormat>
  <Paragraphs>155</Paragraphs>
  <Slides>17</Slides>
  <Notes>17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Cambria Math</vt:lpstr>
      <vt:lpstr>Wingdings</vt:lpstr>
      <vt:lpstr>Office 佈景主題</vt:lpstr>
      <vt:lpstr>DREAMFUSION: TEXT-TO-3D USING 2D DIFFUSION</vt:lpstr>
      <vt:lpstr>Motivation &amp; Background</vt:lpstr>
      <vt:lpstr>Limitations of  Traditional 3D Generative Modeling</vt:lpstr>
      <vt:lpstr>Why Use 2D Priors for 3D Generation?</vt:lpstr>
      <vt:lpstr>Diffusion Models</vt:lpstr>
      <vt:lpstr>Why can’t we just sample  from the diffusion models?</vt:lpstr>
      <vt:lpstr>SDS（Score Distillation Sampling）</vt:lpstr>
      <vt:lpstr>DreamFusion = NeRF + Score Distillation</vt:lpstr>
      <vt:lpstr>Camera Pose Sampling</vt:lpstr>
      <vt:lpstr>NeRF Regularization</vt:lpstr>
      <vt:lpstr>Iterative Refinement &amp; Multi-view Consistency</vt:lpstr>
      <vt:lpstr>Quantitative Results </vt:lpstr>
      <vt:lpstr>Ablation Study</vt:lpstr>
      <vt:lpstr>Demo</vt:lpstr>
      <vt:lpstr>Conclusion</vt:lpstr>
      <vt:lpstr>Limitations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周依璇 CHOU YI-SHIUAN</dc:creator>
  <cp:lastModifiedBy>周依璇 CHOU YI-SHIUAN</cp:lastModifiedBy>
  <cp:revision>8</cp:revision>
  <dcterms:created xsi:type="dcterms:W3CDTF">2025-11-25T15:54:41Z</dcterms:created>
  <dcterms:modified xsi:type="dcterms:W3CDTF">2025-12-03T05:54:10Z</dcterms:modified>
</cp:coreProperties>
</file>