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4" r:id="rId6"/>
    <p:sldId id="268" r:id="rId7"/>
    <p:sldId id="271" r:id="rId8"/>
    <p:sldId id="272" r:id="rId9"/>
    <p:sldId id="273" r:id="rId10"/>
    <p:sldId id="274" r:id="rId11"/>
    <p:sldId id="275" r:id="rId12"/>
    <p:sldId id="276" r:id="rId13"/>
    <p:sldId id="265" r:id="rId14"/>
    <p:sldId id="277" r:id="rId15"/>
    <p:sldId id="266" r:id="rId16"/>
    <p:sldId id="260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30T09:33:00.6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5 24575,'0'-5'0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89CB72-CFB1-263A-54F7-CDF2B4AC3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D196A4B-C796-217E-A14E-72FB85855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1C2D62-6F47-A5E8-66D3-D37625FA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B3BDF-F99A-FA77-DE6A-3DC199DD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70818F-5747-984B-4A23-2B6F0ED1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C7A43-E4DD-0207-2CA9-A1EE0C6D4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4BA657D-D6C9-2319-9C7E-80B05C717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DF4523-00C9-CE27-B4E4-E4564A8B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00F6C27-07D7-6A22-6CAB-70AF9109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5FAD2A-13BE-824D-C349-DC7B7491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2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E5A1373-9844-3D64-7625-604E55E24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36C7090-579A-E04F-FF17-8AB7D4F88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7CF6A5-786B-04E7-B0EF-1DB3805F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0B4386-0381-3BDF-4FE4-C46CC7BD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688CF2-7E09-611E-2B3D-FF7720BC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3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E564BB-0B28-48E8-99ED-FAEA8F65D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2C9973-ABAD-629E-E680-0DA8D7F40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A1127C-C735-873B-F9BE-FF434172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15B878-8A0B-58F1-5A65-12EAF71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F024D1-AF1B-3526-3708-D96748589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5A1697-FBAD-6361-9F3E-18A9C7C9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797A8E5-FE8A-EE21-FF1E-516D52842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FFE9C0-FE64-50F6-A82B-AFC68B971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E07A1B-B0ED-A9AE-1384-07A932C4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8AB4F9-1618-A2AF-F9A7-4DFD49DA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5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06DFAA-EEB1-A88F-1892-1DF6228A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AEFF6B-D373-7D5A-5CBE-88C6915EB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3674DE-CE2E-A45B-3E41-1E9FA476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2118FF-4219-4261-D2B1-E7DDEDC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6230E8F-DF8C-788E-9992-D7791B33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4E2108-CDD8-6EE5-EA75-352C4364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4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62A807-DB8A-8316-097F-C3DD0F7F0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DCE599-B7EF-004B-B618-8D7264748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586BDF1-8C90-831B-B19B-F446F3846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98AE9D6-53D9-9C54-31AC-E9E8B76A7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FCC05C6-6BAD-B23D-32A0-F50FB90BD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5CD4916-BB50-C926-EAF4-950903F2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1ABE386-E316-6D13-676E-B82EE287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385DFE1-7B1C-C1FD-24AF-6D9047B7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89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E7E91B-598F-EE46-F519-0DD55715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522BEDB-2BCB-AF1A-AFBD-3ED5C222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F6D69F9-1FDB-4FBC-9FBF-3E59084F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FE37FEB-1F9D-6C63-242C-1ECFA36E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1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C76FA7-2C61-FA14-C780-AE386D6A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A26895-8179-CBBD-CDCA-E47C3C5C6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6D8AFA5-1341-A298-C11D-93E59AD8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0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A868E6-11B6-EC92-B705-8D8AE16A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921EAF-7601-3719-64D6-60C235B3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D3F744-1A6F-F6E2-7D17-DBC63A31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D44D97-77E2-CC74-9B7C-1208AB81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E5C9C43-F689-7C95-3505-6D676C61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9837EC-13C8-F76A-3493-E528679C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117AC3-CA30-5BE0-1CFF-98A70A89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4229FEA-981B-3139-0F92-473D2F867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7CFF7E-63D5-53F6-0698-6AC95162C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71B5B3E-00E5-AA7B-4792-D3FC623F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8AC13B-7B9A-2883-7A48-8F801ED1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33D50C-6BF7-271F-C046-B8D297DF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6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B0DB249-CE21-E721-FF72-6C5C7FFA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DBE38D8-5617-8FB7-1C23-09818DB29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33E959-75F8-EA7E-842A-E8046702E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3F2893-A912-4160-A024-0BD5A8B08294}" type="datetimeFigureOut">
              <a:rPr lang="en-US" smtClean="0"/>
              <a:t>12/31/2025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541F86-2D2F-0430-052D-693BA8974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2E9876-7A06-EC3E-5FFE-CA6706B1B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49B8A7-7F94-4A72-8B7A-264B74B3F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87AEB9-FA11-EE2F-1597-EBDB4AAD1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63861"/>
            <a:ext cx="9144000" cy="1538288"/>
          </a:xfrm>
        </p:spPr>
        <p:txBody>
          <a:bodyPr>
            <a:normAutofit/>
          </a:bodyPr>
          <a:lstStyle/>
          <a:p>
            <a:r>
              <a:rPr lang="en-US" sz="3600" dirty="0"/>
              <a:t>Controllable Animation of Fluid Elements in Still Images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60D6BC7-DC9B-78D5-4301-6F20A6AA8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1588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/>
              <a:t>Aniruddha Mahapatra</a:t>
            </a:r>
            <a:r>
              <a:rPr lang="zh-TW" altLang="en-US" sz="1800" dirty="0"/>
              <a:t>*</a:t>
            </a:r>
            <a:r>
              <a:rPr lang="en-US" sz="1800" dirty="0"/>
              <a:t>, Kuldeep Kulkarni</a:t>
            </a:r>
            <a:r>
              <a:rPr lang="zh-TW" altLang="en-US" sz="1800" dirty="0"/>
              <a:t>*</a:t>
            </a:r>
            <a:endParaRPr lang="en-US" sz="1800" dirty="0"/>
          </a:p>
          <a:p>
            <a:r>
              <a:rPr lang="zh-TW" altLang="en-US" sz="1800" dirty="0"/>
              <a:t>*</a:t>
            </a:r>
            <a:r>
              <a:rPr lang="en-US" sz="1800" dirty="0"/>
              <a:t>Adobe Research India</a:t>
            </a:r>
          </a:p>
          <a:p>
            <a:r>
              <a:rPr lang="en-US" sz="1800" dirty="0"/>
              <a:t>Presenter : Cheng-Yang Ko</a:t>
            </a:r>
          </a:p>
          <a:p>
            <a:r>
              <a:rPr lang="en-US" sz="1800" dirty="0"/>
              <a:t>2025/12/31</a:t>
            </a:r>
          </a:p>
          <a:p>
            <a:endParaRPr lang="en-US" sz="1800" dirty="0"/>
          </a:p>
        </p:txBody>
      </p:sp>
      <p:pic>
        <p:nvPicPr>
          <p:cNvPr id="1028" name="Picture 4" descr="Adobe Vector Icons free download in SVG, PNG Format">
            <a:extLst>
              <a:ext uri="{FF2B5EF4-FFF2-40B4-BE49-F238E27FC236}">
                <a16:creationId xmlns:a16="http://schemas.microsoft.com/office/drawing/2014/main" id="{17EBDA21-3678-872F-3057-2F6A7D6CF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9044" r="9045" b="9799"/>
          <a:stretch>
            <a:fillRect/>
          </a:stretch>
        </p:blipFill>
        <p:spPr bwMode="auto">
          <a:xfrm>
            <a:off x="0" y="5048751"/>
            <a:ext cx="1704975" cy="16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64911BA-549A-ACED-0976-1153488F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5" y="5038725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uter Vision and Pattern Recognition (CVPR), 2025 | ServiceNow AI ...">
            <a:extLst>
              <a:ext uri="{FF2B5EF4-FFF2-40B4-BE49-F238E27FC236}">
                <a16:creationId xmlns:a16="http://schemas.microsoft.com/office/drawing/2014/main" id="{0AAD3489-39C9-450F-A0D2-4ECEEF1DC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0"/>
            <a:ext cx="20383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8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C1627-897D-58A0-78CC-24F1AB56A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6BB480-2FF7-8603-8425-96F07298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pic>
        <p:nvPicPr>
          <p:cNvPr id="6" name="內容版面配置區 5" descr="一張含有 文字, 螢幕擷取畫面, 圖表, 方案 的圖片&#10;&#10;AI 產生的內容可能不正確。">
            <a:extLst>
              <a:ext uri="{FF2B5EF4-FFF2-40B4-BE49-F238E27FC236}">
                <a16:creationId xmlns:a16="http://schemas.microsoft.com/office/drawing/2014/main" id="{69476AD2-6C54-FE7F-1403-CE65559F6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600" y="1545367"/>
            <a:ext cx="10040550" cy="4803641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834A715-AF54-6E3B-50EA-D47284E2A51E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476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3B0EA-F139-12F9-218E-CDF3E9BD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- Controllable Animation</a:t>
            </a:r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605C0019-0AD8-5FC8-3237-E9FFB8199A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049" y="1703701"/>
            <a:ext cx="11106603" cy="2082488"/>
          </a:xfrm>
        </p:spPr>
      </p:pic>
      <p:pic>
        <p:nvPicPr>
          <p:cNvPr id="5" name="11">
            <a:hlinkClick r:id="" action="ppaction://media"/>
            <a:extLst>
              <a:ext uri="{FF2B5EF4-FFF2-40B4-BE49-F238E27FC236}">
                <a16:creationId xmlns:a16="http://schemas.microsoft.com/office/drawing/2014/main" id="{B510FD27-8A91-017B-04D7-BD419EA4BD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050" y="4175125"/>
            <a:ext cx="11110119" cy="20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072DA7-DC82-AB59-8735-D4E5F6F5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–</a:t>
            </a:r>
            <a:r>
              <a:rPr lang="zh-TW" altLang="en-US" dirty="0"/>
              <a:t> </a:t>
            </a:r>
            <a:r>
              <a:rPr lang="en-US" altLang="zh-TW" dirty="0"/>
              <a:t>w/o </a:t>
            </a:r>
            <a:r>
              <a:rPr lang="en-US" dirty="0"/>
              <a:t>Flow Refinement</a:t>
            </a:r>
            <a:r>
              <a:rPr lang="en-US" altLang="zh-TW" dirty="0"/>
              <a:t> </a:t>
            </a:r>
            <a:endParaRPr lang="en-US" dirty="0"/>
          </a:p>
        </p:txBody>
      </p:sp>
      <p:pic>
        <p:nvPicPr>
          <p:cNvPr id="5" name="內容版面配置區 4" descr="一張含有 螢幕擷取畫面, 文字 的圖片&#10;&#10;AI 產生的內容可能不正確。">
            <a:extLst>
              <a:ext uri="{FF2B5EF4-FFF2-40B4-BE49-F238E27FC236}">
                <a16:creationId xmlns:a16="http://schemas.microsoft.com/office/drawing/2014/main" id="{1693C42A-6993-0C63-6B06-960220855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046" y="1690688"/>
            <a:ext cx="11243908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4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6485-D473-73B1-A05B-AC77DF11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3F5DCC-02A3-B076-A3C7-71770646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55" y="311792"/>
            <a:ext cx="10515600" cy="1325563"/>
          </a:xfrm>
        </p:spPr>
        <p:txBody>
          <a:bodyPr/>
          <a:lstStyle/>
          <a:p>
            <a:r>
              <a:rPr lang="en-US" altLang="zh-TW" dirty="0"/>
              <a:t>Compare</a:t>
            </a:r>
            <a:endParaRPr 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99CB625-FC46-24D2-94B8-6698265B3E90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  <p:pic>
        <p:nvPicPr>
          <p:cNvPr id="6" name="內容版面配置區 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15ED7500-BC7E-E0DC-702D-DF8D5FCC5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220" y="1637355"/>
            <a:ext cx="6950799" cy="4324351"/>
          </a:xfrm>
          <a:prstGeom prst="rect">
            <a:avLst/>
          </a:prstGeom>
        </p:spPr>
      </p:pic>
      <p:sp>
        <p:nvSpPr>
          <p:cNvPr id="5" name="框架 4">
            <a:extLst>
              <a:ext uri="{FF2B5EF4-FFF2-40B4-BE49-F238E27FC236}">
                <a16:creationId xmlns:a16="http://schemas.microsoft.com/office/drawing/2014/main" id="{7067FC72-B375-B11F-BD0A-66E34332B855}"/>
              </a:ext>
            </a:extLst>
          </p:cNvPr>
          <p:cNvSpPr/>
          <p:nvPr/>
        </p:nvSpPr>
        <p:spPr>
          <a:xfrm>
            <a:off x="7696395" y="2856001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32598724-DE76-2806-E1CE-5BE37110820D}"/>
                  </a:ext>
                </a:extLst>
              </p14:cNvPr>
              <p14:cNvContentPartPr/>
              <p14:nvPr/>
            </p14:nvContentPartPr>
            <p14:xfrm>
              <a:off x="9144000" y="3306777"/>
              <a:ext cx="360" cy="216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32598724-DE76-2806-E1CE-5BE3711082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7880" y="3300657"/>
                <a:ext cx="12600" cy="14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框架 8">
            <a:extLst>
              <a:ext uri="{FF2B5EF4-FFF2-40B4-BE49-F238E27FC236}">
                <a16:creationId xmlns:a16="http://schemas.microsoft.com/office/drawing/2014/main" id="{DB7610B4-DCDD-9A51-6C76-7C93E6D09547}"/>
              </a:ext>
            </a:extLst>
          </p:cNvPr>
          <p:cNvSpPr/>
          <p:nvPr/>
        </p:nvSpPr>
        <p:spPr>
          <a:xfrm>
            <a:off x="7691632" y="5268292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框架 9">
            <a:extLst>
              <a:ext uri="{FF2B5EF4-FFF2-40B4-BE49-F238E27FC236}">
                <a16:creationId xmlns:a16="http://schemas.microsoft.com/office/drawing/2014/main" id="{E719F7C4-15D1-1B7E-D085-94E913E7B9F7}"/>
              </a:ext>
            </a:extLst>
          </p:cNvPr>
          <p:cNvSpPr/>
          <p:nvPr/>
        </p:nvSpPr>
        <p:spPr>
          <a:xfrm>
            <a:off x="7691632" y="4044273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框架 10">
            <a:extLst>
              <a:ext uri="{FF2B5EF4-FFF2-40B4-BE49-F238E27FC236}">
                <a16:creationId xmlns:a16="http://schemas.microsoft.com/office/drawing/2014/main" id="{1771FA02-3E5F-53FD-DEF5-CFCE94D03D0C}"/>
              </a:ext>
            </a:extLst>
          </p:cNvPr>
          <p:cNvSpPr/>
          <p:nvPr/>
        </p:nvSpPr>
        <p:spPr>
          <a:xfrm>
            <a:off x="8758432" y="2573131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:a16="http://schemas.microsoft.com/office/drawing/2014/main" id="{16B03683-CDF4-8110-E99D-276B37763E2F}"/>
              </a:ext>
            </a:extLst>
          </p:cNvPr>
          <p:cNvSpPr/>
          <p:nvPr/>
        </p:nvSpPr>
        <p:spPr>
          <a:xfrm>
            <a:off x="8751219" y="3799531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框架 12">
            <a:extLst>
              <a:ext uri="{FF2B5EF4-FFF2-40B4-BE49-F238E27FC236}">
                <a16:creationId xmlns:a16="http://schemas.microsoft.com/office/drawing/2014/main" id="{22A6F02C-D2D3-D36E-9781-95A0D4E3C2D6}"/>
              </a:ext>
            </a:extLst>
          </p:cNvPr>
          <p:cNvSpPr/>
          <p:nvPr/>
        </p:nvSpPr>
        <p:spPr>
          <a:xfrm>
            <a:off x="8751219" y="4970551"/>
            <a:ext cx="1066800" cy="29045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5FB614-A416-1262-1D46-C37B296C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4" name="firefighter">
            <a:hlinkClick r:id="" action="ppaction://media"/>
            <a:extLst>
              <a:ext uri="{FF2B5EF4-FFF2-40B4-BE49-F238E27FC236}">
                <a16:creationId xmlns:a16="http://schemas.microsoft.com/office/drawing/2014/main" id="{38C219D2-1332-5541-0ABD-76B5EDB19E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917" y="1690688"/>
            <a:ext cx="11183529" cy="2073275"/>
          </a:xfrm>
        </p:spPr>
      </p:pic>
      <p:pic>
        <p:nvPicPr>
          <p:cNvPr id="5" name="smoke">
            <a:hlinkClick r:id="" action="ppaction://media"/>
            <a:extLst>
              <a:ext uri="{FF2B5EF4-FFF2-40B4-BE49-F238E27FC236}">
                <a16:creationId xmlns:a16="http://schemas.microsoft.com/office/drawing/2014/main" id="{174CBDC9-D788-A47B-FE0C-78AB410439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917" y="4333875"/>
            <a:ext cx="11186278" cy="20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544EA-B746-D154-2DF6-81E0C40EA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99D265-B506-6C4B-469E-B13D89AE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A2A4F8-49D3-54D3-5F73-1297B0AB1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8400" cy="4351338"/>
          </a:xfrm>
        </p:spPr>
        <p:txBody>
          <a:bodyPr/>
          <a:lstStyle/>
          <a:p>
            <a:r>
              <a:rPr lang="en-US" dirty="0"/>
              <a:t>Propose a two-stage framework that transforms sparse user inputs into high-quality dense Eulerian flow fields.</a:t>
            </a:r>
          </a:p>
          <a:p>
            <a:endParaRPr lang="en-US" dirty="0"/>
          </a:p>
          <a:p>
            <a:r>
              <a:rPr lang="en-US" dirty="0"/>
              <a:t>Employ a </a:t>
            </a:r>
            <a:r>
              <a:rPr lang="en-US" dirty="0" err="1"/>
              <a:t>UNet</a:t>
            </a:r>
            <a:r>
              <a:rPr lang="en-US" dirty="0"/>
              <a:t>-based symmetric splatting mechanism to mitigate holes and distortions when generating long videos from a single image.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BA65C46-ED86-D0B0-E5D7-EA7AD8A1221C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7536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2A60-A55A-8B54-9472-BE27D9B8E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5A30A3-23F7-6A72-D605-2149E1E8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Limitations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583935-24DF-7118-7A6F-F88D97D44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Fluid-only assumption</a:t>
            </a:r>
            <a:r>
              <a:rPr lang="zh-TW" altLang="en-US" dirty="0"/>
              <a:t> </a:t>
            </a:r>
            <a:r>
              <a:rPr lang="en-US" dirty="0"/>
              <a:t>: Due to the assumption of a constant Eulerian flow field, the method cannot model rigid objects or structured motions.</a:t>
            </a:r>
          </a:p>
          <a:p>
            <a:endParaRPr lang="en-US" dirty="0"/>
          </a:p>
          <a:p>
            <a:r>
              <a:rPr lang="en-US" dirty="0"/>
              <a:t>Adjacent opposing flows</a:t>
            </a:r>
            <a:r>
              <a:rPr lang="zh-TW" altLang="en-US" dirty="0"/>
              <a:t> </a:t>
            </a:r>
            <a:r>
              <a:rPr lang="en-US" dirty="0"/>
              <a:t>: When neighboring fluid regions move in opposite directions, accurately separating boundaries remains challenging, which may result in blurred transitions.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95663BE-0736-7533-3AE1-3D77D7912B55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486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CC227-56C1-9C1F-BD6F-8229460A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315C78C-CFDF-B929-4464-BF47B650D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00"/>
            <a:ext cx="9144000" cy="1270000"/>
          </a:xfrm>
        </p:spPr>
        <p:txBody>
          <a:bodyPr/>
          <a:lstStyle/>
          <a:p>
            <a:r>
              <a:rPr lang="en-US" dirty="0"/>
              <a:t>Thanks</a:t>
            </a:r>
          </a:p>
        </p:txBody>
      </p:sp>
      <p:pic>
        <p:nvPicPr>
          <p:cNvPr id="2" name="Picture 2" descr="Computer Vision and Pattern Recognition (CVPR), 2025 | ServiceNow AI ...">
            <a:extLst>
              <a:ext uri="{FF2B5EF4-FFF2-40B4-BE49-F238E27FC236}">
                <a16:creationId xmlns:a16="http://schemas.microsoft.com/office/drawing/2014/main" id="{41D7B60A-53F4-4584-9D9C-B81E03B5D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0"/>
            <a:ext cx="20383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44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39427E-7C5E-3CB1-45F5-F8AE19E6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 &amp; Background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5F0056-C1CF-D410-6C95-2B012797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98625"/>
          </a:xfrm>
        </p:spPr>
        <p:txBody>
          <a:bodyPr/>
          <a:lstStyle/>
          <a:p>
            <a:r>
              <a:rPr lang="en-US" sz="2400" dirty="0"/>
              <a:t>Focusing on elements such as water, smoke, and fire that possess characteristics of "repeating textures" and "continuous movement".</a:t>
            </a:r>
          </a:p>
          <a:p>
            <a:r>
              <a:rPr lang="en-US" sz="2400" dirty="0"/>
              <a:t>The method is either uncontrollable, or the generated flow field is not stable or realistic enough.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9274948-4FC3-CC68-4310-48C0B9C4541D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47D0926D-9008-6B79-3F6A-436752F7E5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81" y="3772693"/>
            <a:ext cx="11704638" cy="2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BBA88F-334B-87D1-695B-71D89DF8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 and objectives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786B69-5073-52BF-9426-88982C78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539875"/>
            <a:ext cx="10515600" cy="2632075"/>
          </a:xfrm>
        </p:spPr>
        <p:txBody>
          <a:bodyPr/>
          <a:lstStyle/>
          <a:p>
            <a:r>
              <a:rPr lang="en-US" dirty="0"/>
              <a:t>Input data : </a:t>
            </a:r>
          </a:p>
          <a:p>
            <a:pPr lvl="1"/>
            <a:r>
              <a:rPr lang="en-US" dirty="0"/>
              <a:t>Image: A still image.</a:t>
            </a:r>
          </a:p>
          <a:p>
            <a:pPr lvl="1"/>
            <a:r>
              <a:rPr lang="en-US" dirty="0"/>
              <a:t>Mask: The user paints the area they want to move.</a:t>
            </a:r>
          </a:p>
          <a:p>
            <a:pPr lvl="1"/>
            <a:r>
              <a:rPr lang="en-US" dirty="0"/>
              <a:t>Flow Hints: Arrows drawn by the user (representing direction) and their corresponding speeds.</a:t>
            </a:r>
          </a:p>
          <a:p>
            <a:r>
              <a:rPr lang="en-US" dirty="0"/>
              <a:t>Objectives : Generate a realistic video of N frames.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231217B-6EF6-263F-8C2F-2D807DF8ACE4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  <p:pic>
        <p:nvPicPr>
          <p:cNvPr id="10" name="3">
            <a:hlinkClick r:id="" action="ppaction://media"/>
            <a:extLst>
              <a:ext uri="{FF2B5EF4-FFF2-40B4-BE49-F238E27FC236}">
                <a16:creationId xmlns:a16="http://schemas.microsoft.com/office/drawing/2014/main" id="{588B240C-21D6-A878-305E-D845A778B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81" y="4298950"/>
            <a:ext cx="11704638" cy="21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0CD9-A5FB-418D-2D0D-10CEF2462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9E481E-82AF-A7BB-190D-AAA2BFD1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</a:t>
            </a:r>
          </a:p>
        </p:txBody>
      </p:sp>
      <p:pic>
        <p:nvPicPr>
          <p:cNvPr id="6" name="內容版面配置區 5" descr="一張含有 文字, 螢幕擷取畫面, 圖表, 方案 的圖片&#10;&#10;AI 產生的內容可能不正確。">
            <a:extLst>
              <a:ext uri="{FF2B5EF4-FFF2-40B4-BE49-F238E27FC236}">
                <a16:creationId xmlns:a16="http://schemas.microsoft.com/office/drawing/2014/main" id="{F59C9BA8-600F-8B0B-234C-64B04CA81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6600" y="1545367"/>
            <a:ext cx="10040550" cy="4803641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48105C47-AD4B-FE2B-546B-C557FFA32CF0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033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8006-BD2F-A1B1-2E10-E0C442E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8F70D986-0E9C-9551-928C-C8EC583F0D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Methodology – </a:t>
                </a:r>
                <a:br>
                  <a:rPr lang="en-US" dirty="0"/>
                </a:br>
                <a:r>
                  <a:rPr lang="en-US" sz="4000" dirty="0"/>
                  <a:t>Sparse Input Flow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ar-AE" sz="4000" dirty="0"/>
                  <a:t> </a:t>
                </a:r>
                <a14:m>
                  <m:oMath xmlns:m="http://schemas.openxmlformats.org/officeDocument/2006/math">
                    <m:r>
                      <a:rPr lang="ar-AE" sz="4000" b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ar-AE" sz="4000" dirty="0"/>
                  <a:t> </a:t>
                </a:r>
                <a:r>
                  <a:rPr lang="en-US" sz="4000" dirty="0"/>
                  <a:t>Dense Flow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8F70D986-0E9C-9551-928C-C8EC583F0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1060" b="-17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內容版面配置區 5" descr="一張含有 字型, 文字, 筆跡, 書法 的圖片&#10;&#10;AI 產生的內容可能不正確。">
            <a:extLst>
              <a:ext uri="{FF2B5EF4-FFF2-40B4-BE49-F238E27FC236}">
                <a16:creationId xmlns:a16="http://schemas.microsoft.com/office/drawing/2014/main" id="{A5FFEFA7-DFB2-F53A-23B2-5C1F63D5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4010" y="2629148"/>
            <a:ext cx="4658165" cy="1599703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E0F4145B-57F5-75FF-3E82-33C7645E83B7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/>
              <a:t>Controllable Animation of Fluid Elements in Still Images</a:t>
            </a:r>
          </a:p>
          <a:p>
            <a:pPr algn="r"/>
            <a:r>
              <a:rPr lang="en-US" altLang="zh-TW" sz="1200" dirty="0"/>
              <a:t>CVPR’22</a:t>
            </a:r>
            <a:endParaRPr lang="en-US" sz="1200" dirty="0"/>
          </a:p>
        </p:txBody>
      </p:sp>
      <p:pic>
        <p:nvPicPr>
          <p:cNvPr id="8" name="圖片 7" descr="一張含有 字型, 文字, 筆跡, 白色 的圖片&#10;&#10;AI 產生的內容可能不正確。">
            <a:extLst>
              <a:ext uri="{FF2B5EF4-FFF2-40B4-BE49-F238E27FC236}">
                <a16:creationId xmlns:a16="http://schemas.microsoft.com/office/drawing/2014/main" id="{7AEE5076-A7D8-9633-F63D-51930920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60" y="4559666"/>
            <a:ext cx="5143940" cy="1382653"/>
          </a:xfrm>
          <a:prstGeom prst="rect">
            <a:avLst/>
          </a:prstGeom>
        </p:spPr>
      </p:pic>
      <p:pic>
        <p:nvPicPr>
          <p:cNvPr id="10" name="圖片 9" descr="一張含有 文字, 螢幕擷取畫面, 鮮豔, 海灘 的圖片&#10;&#10;AI 產生的內容可能不正確。">
            <a:extLst>
              <a:ext uri="{FF2B5EF4-FFF2-40B4-BE49-F238E27FC236}">
                <a16:creationId xmlns:a16="http://schemas.microsoft.com/office/drawing/2014/main" id="{33E9CB1B-8176-F3FF-6BCF-B7E1538D1B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3555" r="50812"/>
          <a:stretch>
            <a:fillRect/>
          </a:stretch>
        </p:blipFill>
        <p:spPr>
          <a:xfrm>
            <a:off x="7030804" y="1745029"/>
            <a:ext cx="3532421" cy="4802187"/>
          </a:xfrm>
          <a:prstGeom prst="rect">
            <a:avLst/>
          </a:prstGeom>
        </p:spPr>
      </p:pic>
      <p:sp>
        <p:nvSpPr>
          <p:cNvPr id="11" name="箭號: 弧形右彎 10">
            <a:extLst>
              <a:ext uri="{FF2B5EF4-FFF2-40B4-BE49-F238E27FC236}">
                <a16:creationId xmlns:a16="http://schemas.microsoft.com/office/drawing/2014/main" id="{EC44FCE3-7DDF-D299-F4F3-4E1066DC97CC}"/>
              </a:ext>
            </a:extLst>
          </p:cNvPr>
          <p:cNvSpPr/>
          <p:nvPr/>
        </p:nvSpPr>
        <p:spPr>
          <a:xfrm>
            <a:off x="6096000" y="3428999"/>
            <a:ext cx="800100" cy="1325563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1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F424A-F9A8-92B4-6DBA-66BB728CA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1C076F72-8898-3B8C-559F-7F2040AED9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452382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Methodology – </a:t>
                </a:r>
                <a:br>
                  <a:rPr lang="en-US" dirty="0"/>
                </a:br>
                <a:r>
                  <a:rPr lang="en-US" sz="4000" dirty="0"/>
                  <a:t>Flow Refinement : Flow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ar-AE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1C076F72-8898-3B8C-559F-7F2040AED9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452382"/>
                <a:ext cx="10515600" cy="1325563"/>
              </a:xfrm>
              <a:blipFill>
                <a:blip r:embed="rId2"/>
                <a:stretch>
                  <a:fillRect l="-2377" t="-13303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>
            <a:extLst>
              <a:ext uri="{FF2B5EF4-FFF2-40B4-BE49-F238E27FC236}">
                <a16:creationId xmlns:a16="http://schemas.microsoft.com/office/drawing/2014/main" id="{761C6ABD-E002-2D5B-BEE1-CEB2CF2BEF75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/>
              <a:t>Controllable Animation of Fluid Elements in Still Images</a:t>
            </a:r>
          </a:p>
          <a:p>
            <a:pPr algn="r"/>
            <a:r>
              <a:rPr lang="en-US" altLang="zh-TW" sz="1200"/>
              <a:t>CVPR’22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E851D0E-607C-FB70-55E5-0677AA918A06}"/>
                  </a:ext>
                </a:extLst>
              </p:cNvPr>
              <p:cNvSpPr txBox="1"/>
              <p:nvPr/>
            </p:nvSpPr>
            <p:spPr>
              <a:xfrm>
                <a:off x="838200" y="2274838"/>
                <a:ext cx="1026795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Problem</a:t>
                </a:r>
                <a:r>
                  <a:rPr lang="zh-TW" altLang="en-US" sz="2400" b="1" dirty="0"/>
                  <a:t> </a:t>
                </a:r>
                <a:r>
                  <a:rPr lang="en-US" sz="2400" b="1" dirty="0"/>
                  <a:t>:</a:t>
                </a:r>
                <a:r>
                  <a:rPr lang="zh-TW" altLang="en-US" sz="2400" b="1" dirty="0"/>
                  <a:t> </a:t>
                </a:r>
                <a:endParaRPr lang="en-US" altLang="zh-TW" sz="2400" b="1" dirty="0"/>
              </a:p>
              <a:p>
                <a:r>
                  <a:rPr lang="en-US" sz="2400" dirty="0"/>
                  <a:t>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2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sz="2400" dirty="0"/>
                  <a:t>alone, the flow field only encodes pixel-to-arrow distance and ignores semantic structures such as rocks or waterfall boundaries.</a:t>
                </a:r>
              </a:p>
              <a:p>
                <a:r>
                  <a:rPr lang="en-US" sz="2400" b="1" dirty="0"/>
                  <a:t>Objective</a:t>
                </a:r>
                <a:r>
                  <a:rPr lang="zh-TW" altLang="en-US" sz="2400" b="1" dirty="0"/>
                  <a:t> </a:t>
                </a:r>
                <a:r>
                  <a:rPr lang="en-US" sz="2400" b="1" dirty="0"/>
                  <a:t>:</a:t>
                </a:r>
                <a:r>
                  <a:rPr lang="zh-TW" altLang="en-US" sz="2400" b="1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Incorporate semantic context to constrain the flow field to respect physical structures in the image.</a:t>
                </a: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E851D0E-607C-FB70-55E5-0677AA918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74838"/>
                <a:ext cx="10267951" cy="2308324"/>
              </a:xfrm>
              <a:prstGeom prst="rect">
                <a:avLst/>
              </a:prstGeom>
              <a:blipFill>
                <a:blip r:embed="rId3"/>
                <a:stretch>
                  <a:fillRect l="-950" t="-2111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25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FFEB0-403B-FE7E-0477-EFF9DC0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64946CC0-F02C-40C4-62C2-90F780DD88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Methodology – </a:t>
                </a:r>
                <a:br>
                  <a:rPr lang="en-US" dirty="0"/>
                </a:br>
                <a:r>
                  <a:rPr lang="en-US" sz="4000" dirty="0"/>
                  <a:t>Flow Refinement : Flow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ar-AE" sz="4000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ar-AE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ar-A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64946CC0-F02C-40C4-62C2-90F780DD88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3364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>
            <a:extLst>
              <a:ext uri="{FF2B5EF4-FFF2-40B4-BE49-F238E27FC236}">
                <a16:creationId xmlns:a16="http://schemas.microsoft.com/office/drawing/2014/main" id="{9BE1AE14-2246-311A-5459-3EAF3EFCA52B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/>
              <a:t>Controllable Animation of Fluid Elements in Still Images</a:t>
            </a:r>
          </a:p>
          <a:p>
            <a:pPr algn="r"/>
            <a:r>
              <a:rPr lang="en-US" altLang="zh-TW" sz="1200"/>
              <a:t>CVPR’22</a:t>
            </a:r>
            <a:endParaRPr lang="en-US" sz="1200" dirty="0"/>
          </a:p>
        </p:txBody>
      </p:sp>
      <p:pic>
        <p:nvPicPr>
          <p:cNvPr id="12" name="內容版面配置區 5" descr="一張含有 文字, 螢幕擷取畫面, 圖表, 方案 的圖片&#10;&#10;AI 產生的內容可能不正確。">
            <a:extLst>
              <a:ext uri="{FF2B5EF4-FFF2-40B4-BE49-F238E27FC236}">
                <a16:creationId xmlns:a16="http://schemas.microsoft.com/office/drawing/2014/main" id="{C36F2E7D-C62E-7E78-9546-69929807E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472" r="43833" b="67977"/>
          <a:stretch>
            <a:fillRect/>
          </a:stretch>
        </p:blipFill>
        <p:spPr>
          <a:xfrm>
            <a:off x="262196" y="2973951"/>
            <a:ext cx="7219950" cy="2060109"/>
          </a:xfrm>
          <a:prstGeom prst="rect">
            <a:avLst/>
          </a:prstGeom>
        </p:spPr>
      </p:pic>
      <p:pic>
        <p:nvPicPr>
          <p:cNvPr id="14" name="圖片 13" descr="一張含有 螢幕擷取畫面, 文字, 地圖 的圖片&#10;&#10;AI 產生的內容可能不正確。">
            <a:extLst>
              <a:ext uri="{FF2B5EF4-FFF2-40B4-BE49-F238E27FC236}">
                <a16:creationId xmlns:a16="http://schemas.microsoft.com/office/drawing/2014/main" id="{2AACF58E-E12D-D953-CFD3-B53FD6F1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830" y="1833097"/>
            <a:ext cx="3033970" cy="1991288"/>
          </a:xfrm>
          <a:prstGeom prst="rect">
            <a:avLst/>
          </a:prstGeom>
        </p:spPr>
      </p:pic>
      <p:pic>
        <p:nvPicPr>
          <p:cNvPr id="16" name="圖片 15" descr="一張含有 螢幕擷取畫面, 文字, 鮮豔 的圖片&#10;&#10;AI 產生的內容可能不正確。">
            <a:extLst>
              <a:ext uri="{FF2B5EF4-FFF2-40B4-BE49-F238E27FC236}">
                <a16:creationId xmlns:a16="http://schemas.microsoft.com/office/drawing/2014/main" id="{8F9E373C-FA2A-1532-B35D-FC6A5D6BE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9830" y="4220522"/>
            <a:ext cx="3033970" cy="20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CED5C-983B-F229-2347-ADA4B5961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1E5537-6901-D493-B45D-E71582D8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38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Methodology – </a:t>
            </a:r>
            <a:br>
              <a:rPr lang="en-US" dirty="0"/>
            </a:br>
            <a:r>
              <a:rPr lang="en-US" dirty="0"/>
              <a:t>Eulerian Flow Fields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3708EB1-C74D-E439-1805-FED6F5220D0B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/>
              <a:t>Controllable Animation of Fluid Elements in Still Images</a:t>
            </a:r>
          </a:p>
          <a:p>
            <a:pPr algn="r"/>
            <a:r>
              <a:rPr lang="en-US" altLang="zh-TW" sz="1200"/>
              <a:t>CVPR’22</a:t>
            </a:r>
            <a:endParaRPr lang="en-US" sz="1200" dirty="0"/>
          </a:p>
        </p:txBody>
      </p:sp>
      <p:pic>
        <p:nvPicPr>
          <p:cNvPr id="5" name="圖片 4" descr="一張含有 字型, 印刷術, 白色, 文字 的圖片&#10;&#10;AI 產生的內容可能不正確。">
            <a:extLst>
              <a:ext uri="{FF2B5EF4-FFF2-40B4-BE49-F238E27FC236}">
                <a16:creationId xmlns:a16="http://schemas.microsoft.com/office/drawing/2014/main" id="{31F59D14-9D33-4FA1-6D51-D923D92F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878" y="2500201"/>
            <a:ext cx="3362794" cy="7621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7751B0-EB5C-9895-B081-0DA513344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79" y="3262307"/>
            <a:ext cx="7468642" cy="847843"/>
          </a:xfrm>
          <a:prstGeom prst="rect">
            <a:avLst/>
          </a:prstGeom>
        </p:spPr>
      </p:pic>
      <p:pic>
        <p:nvPicPr>
          <p:cNvPr id="8" name="內容版面配置區 5" descr="一張含有 文字, 螢幕擷取畫面, 圖表, 方案 的圖片&#10;&#10;AI 產生的內容可能不正確。">
            <a:extLst>
              <a:ext uri="{FF2B5EF4-FFF2-40B4-BE49-F238E27FC236}">
                <a16:creationId xmlns:a16="http://schemas.microsoft.com/office/drawing/2014/main" id="{51250484-F188-3BD4-4F9E-D26C7095E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46306" t="4841" r="14989" b="72405"/>
          <a:stretch>
            <a:fillRect/>
          </a:stretch>
        </p:blipFill>
        <p:spPr>
          <a:xfrm>
            <a:off x="2361680" y="4305078"/>
            <a:ext cx="7468641" cy="21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985C-6771-6C44-16F2-7901A641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2E76B8-0FB2-8C06-449C-7A063BE1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38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Methodology – </a:t>
            </a:r>
            <a:br>
              <a:rPr lang="en-US" dirty="0"/>
            </a:br>
            <a:r>
              <a:rPr lang="en-US" dirty="0"/>
              <a:t>Symmetric Splatting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84D5100-4E32-850F-5F7A-105B02972AD7}"/>
              </a:ext>
            </a:extLst>
          </p:cNvPr>
          <p:cNvSpPr txBox="1">
            <a:spLocks/>
          </p:cNvSpPr>
          <p:nvPr/>
        </p:nvSpPr>
        <p:spPr>
          <a:xfrm>
            <a:off x="8562975" y="0"/>
            <a:ext cx="3629025" cy="45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/>
              <a:t>Controllable Animation of Fluid Elements in Still Images</a:t>
            </a:r>
          </a:p>
          <a:p>
            <a:pPr algn="r"/>
            <a:r>
              <a:rPr lang="en-US" altLang="zh-TW" sz="1200"/>
              <a:t>CVPR’22</a:t>
            </a:r>
            <a:endParaRPr lang="en-US" sz="1200" dirty="0"/>
          </a:p>
        </p:txBody>
      </p:sp>
      <p:pic>
        <p:nvPicPr>
          <p:cNvPr id="8" name="內容版面配置區 5" descr="一張含有 文字, 螢幕擷取畫面, 圖表, 方案 的圖片&#10;&#10;AI 產生的內容可能不正確。">
            <a:extLst>
              <a:ext uri="{FF2B5EF4-FFF2-40B4-BE49-F238E27FC236}">
                <a16:creationId xmlns:a16="http://schemas.microsoft.com/office/drawing/2014/main" id="{3E992D07-02A9-0961-879E-2C6061938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781" t="32410" r="1806" b="-719"/>
          <a:stretch>
            <a:fillRect/>
          </a:stretch>
        </p:blipFill>
        <p:spPr>
          <a:xfrm>
            <a:off x="377474" y="2400300"/>
            <a:ext cx="11814526" cy="39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417</Words>
  <Application>Microsoft Office PowerPoint</Application>
  <PresentationFormat>寬螢幕</PresentationFormat>
  <Paragraphs>61</Paragraphs>
  <Slides>17</Slides>
  <Notes>0</Notes>
  <HiddenSlides>0</HiddenSlides>
  <MMClips>6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Office 佈景主題</vt:lpstr>
      <vt:lpstr>Controllable Animation of Fluid Elements in Still Images</vt:lpstr>
      <vt:lpstr>Motivation &amp; Background</vt:lpstr>
      <vt:lpstr>Input data and objectives</vt:lpstr>
      <vt:lpstr>Pipeline</vt:lpstr>
      <vt:lpstr>Methodology –  Sparse Input Flow F_S → Dense Flow F_D</vt:lpstr>
      <vt:lpstr>Methodology –  Flow Refinement : Flow F_D →F_D^R</vt:lpstr>
      <vt:lpstr>Methodology –  Flow Refinement : Flow F_D →F_D^R</vt:lpstr>
      <vt:lpstr>Methodology –  Eulerian Flow Fields</vt:lpstr>
      <vt:lpstr>Methodology –  Symmetric Splatting</vt:lpstr>
      <vt:lpstr>Pipeline</vt:lpstr>
      <vt:lpstr>Experiments - Controllable Animation</vt:lpstr>
      <vt:lpstr>Experiments – w/o Flow Refinement </vt:lpstr>
      <vt:lpstr>Compare</vt:lpstr>
      <vt:lpstr>Demo</vt:lpstr>
      <vt:lpstr>Conclusion</vt:lpstr>
      <vt:lpstr>Limitations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Controllable Animation of Fluid Elements in Still Images</dc:title>
  <dc:creator>柯承揚 KO,CHENG-YANG</dc:creator>
  <cp:lastModifiedBy>承揚 柯</cp:lastModifiedBy>
  <cp:revision>2</cp:revision>
  <dcterms:created xsi:type="dcterms:W3CDTF">2025-12-30T06:57:46Z</dcterms:created>
  <dcterms:modified xsi:type="dcterms:W3CDTF">2025-12-31T06:08:10Z</dcterms:modified>
</cp:coreProperties>
</file>