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312" r:id="rId4"/>
    <p:sldId id="258" r:id="rId5"/>
    <p:sldId id="259" r:id="rId6"/>
    <p:sldId id="260" r:id="rId7"/>
    <p:sldId id="261" r:id="rId8"/>
    <p:sldId id="282" r:id="rId9"/>
    <p:sldId id="263" r:id="rId10"/>
    <p:sldId id="264" r:id="rId11"/>
    <p:sldId id="265" r:id="rId12"/>
    <p:sldId id="269" r:id="rId13"/>
    <p:sldId id="270" r:id="rId14"/>
    <p:sldId id="266" r:id="rId15"/>
    <p:sldId id="277" r:id="rId16"/>
    <p:sldId id="271" r:id="rId17"/>
    <p:sldId id="274" r:id="rId18"/>
    <p:sldId id="267" r:id="rId19"/>
    <p:sldId id="273" r:id="rId20"/>
    <p:sldId id="272" r:id="rId21"/>
    <p:sldId id="278" r:id="rId22"/>
    <p:sldId id="280" r:id="rId23"/>
    <p:sldId id="281" r:id="rId24"/>
    <p:sldId id="276" r:id="rId25"/>
    <p:sldId id="311" r:id="rId26"/>
    <p:sldId id="286" r:id="rId27"/>
    <p:sldId id="287" r:id="rId28"/>
    <p:sldId id="288" r:id="rId29"/>
    <p:sldId id="301" r:id="rId30"/>
    <p:sldId id="289" r:id="rId31"/>
    <p:sldId id="299" r:id="rId32"/>
    <p:sldId id="290" r:id="rId33"/>
    <p:sldId id="291" r:id="rId34"/>
    <p:sldId id="292" r:id="rId35"/>
    <p:sldId id="293" r:id="rId36"/>
    <p:sldId id="285" r:id="rId37"/>
    <p:sldId id="304" r:id="rId38"/>
    <p:sldId id="295" r:id="rId39"/>
    <p:sldId id="302" r:id="rId40"/>
    <p:sldId id="296" r:id="rId41"/>
    <p:sldId id="309" r:id="rId42"/>
    <p:sldId id="303" r:id="rId43"/>
    <p:sldId id="298" r:id="rId44"/>
    <p:sldId id="300" r:id="rId45"/>
    <p:sldId id="305" r:id="rId46"/>
    <p:sldId id="306" r:id="rId47"/>
    <p:sldId id="307" r:id="rId48"/>
    <p:sldId id="308" r:id="rId49"/>
    <p:sldId id="310" r:id="rId5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7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66" autoAdjust="0"/>
    <p:restoredTop sz="88246" autoAdjust="0"/>
  </p:normalViewPr>
  <p:slideViewPr>
    <p:cSldViewPr>
      <p:cViewPr varScale="1">
        <p:scale>
          <a:sx n="80" d="100"/>
          <a:sy n="80" d="100"/>
        </p:scale>
        <p:origin x="933" y="51"/>
      </p:cViewPr>
      <p:guideLst>
        <p:guide orient="horz" pos="347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789A6-F6FA-4428-8972-AABEFB666F15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550A75-E42D-4F1E-948F-21B622450C8E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77841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2021 NCKU</a:t>
            </a:r>
          </a:p>
          <a:p>
            <a:r>
              <a:rPr lang="en-US" altLang="zh-TW" dirty="0" smtClean="0"/>
              <a:t>2020</a:t>
            </a:r>
            <a:r>
              <a:rPr lang="zh-TW" altLang="en-US" dirty="0" smtClean="0"/>
              <a:t> </a:t>
            </a:r>
            <a:r>
              <a:rPr lang="en-US" altLang="zh-TW" dirty="0"/>
              <a:t>fall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67188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28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34749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vector&lt;sphere&gt;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hitable_list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//objects in the world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hitable_list.push_back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(sphere(vec3(0, -100.5, -2), 100));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hitable_list.push_back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(sphere(vec3(0, 0, -2), 0.5));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hitable_list.push_back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(sphere(vec3(1, 0, -1.75), 0.5));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hitable_list.push_back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(sphere(vec3(-1, 0, -2.25), 0.5));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srand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(1234);</a:t>
            </a:r>
          </a:p>
          <a:p>
            <a:r>
              <a:rPr lang="nn-NO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(int i = 0; i &lt; 48; i++) {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xr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((float)rand() / (float)(RAND_MAX)) * 6.0f - 3.0f;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zr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((float)rand() / (float)(RAND_MAX)) * 3.0f - 1.5f;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hitable_list.push_back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(sphere(vec3(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xr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-0.45, zr-2), 0.05));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31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18953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Pseudo</a:t>
            </a:r>
            <a:r>
              <a:rPr lang="en-US" altLang="zh-TW" baseline="0" dirty="0"/>
              <a:t> code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33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88062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dirty="0">
                <a:solidFill>
                  <a:srgbClr val="92D050"/>
                </a:solidFill>
                <a:latin typeface="Consolas" panose="020B0609020204030204" pitchFamily="49" charset="0"/>
              </a:rPr>
              <a:t>Case status==</a:t>
            </a:r>
            <a:r>
              <a:rPr lang="en-US" altLang="zh-TW" sz="1200" dirty="0" err="1">
                <a:solidFill>
                  <a:srgbClr val="92D050"/>
                </a:solidFill>
                <a:latin typeface="Consolas" panose="020B0609020204030204" pitchFamily="49" charset="0"/>
              </a:rPr>
              <a:t>light_source</a:t>
            </a:r>
            <a:endParaRPr lang="en-US" altLang="zh-TW" sz="1200" dirty="0">
              <a:solidFill>
                <a:srgbClr val="92D05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solidFill>
                  <a:srgbClr val="92D050"/>
                </a:solidFill>
                <a:latin typeface="Consolas" panose="020B0609020204030204" pitchFamily="49" charset="0"/>
              </a:rPr>
              <a:t>* Add </a:t>
            </a:r>
            <a:r>
              <a:rPr lang="en-US" altLang="zh-TW" sz="1200" dirty="0" err="1">
                <a:solidFill>
                  <a:srgbClr val="92D050"/>
                </a:solidFill>
                <a:latin typeface="Consolas" panose="020B0609020204030204" pitchFamily="49" charset="0"/>
              </a:rPr>
              <a:t>light_source</a:t>
            </a:r>
            <a:r>
              <a:rPr lang="en-US" altLang="zh-TW" sz="1200" dirty="0">
                <a:solidFill>
                  <a:srgbClr val="92D050"/>
                </a:solidFill>
                <a:latin typeface="Consolas" panose="020B0609020204030204" pitchFamily="49" charset="0"/>
              </a:rPr>
              <a:t> as small sphere in intersection()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34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34816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Local: contribution from shading in q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35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55353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TW" dirty="0">
                <a:ea typeface="新細明體" pitchFamily="18" charset="-120"/>
              </a:rPr>
              <a:t>http://www.opengl.org/sdk/docs/manglsl/xhtml/reflect.xml</a:t>
            </a:r>
            <a:endParaRPr lang="zh-TW" altLang="en-US" dirty="0">
              <a:ea typeface="新細明體" pitchFamily="18" charset="-120"/>
            </a:endParaRPr>
          </a:p>
        </p:txBody>
      </p:sp>
      <p:sp>
        <p:nvSpPr>
          <p:cNvPr id="61444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defTabSz="9525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defTabSz="9525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defTabSz="9525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defTabSz="9525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fld id="{C490646E-7642-4BFC-9F95-6267EF4CC11B}" type="slidenum">
              <a:rPr lang="en-US" altLang="zh-TW" sz="1300" smtClean="0"/>
              <a:pPr eaLnBrk="1" hangingPunct="1"/>
              <a:t>38</a:t>
            </a:fld>
            <a:endParaRPr lang="en-US" altLang="zh-TW" sz="1300"/>
          </a:p>
        </p:txBody>
      </p:sp>
    </p:spTree>
    <p:extLst>
      <p:ext uri="{BB962C8B-B14F-4D97-AF65-F5344CB8AC3E}">
        <p14:creationId xmlns:p14="http://schemas.microsoft.com/office/powerpoint/2010/main" val="10742943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class sphere: public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{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public: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sphere() {}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sphere(vec3 c, float r, float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w_ri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=0.0f, float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w_ti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=0.0f) : center(c), radius(r),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w_r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w_ri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w_t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w_ti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{};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virtual bool hit(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ray&amp; r, float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tmin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float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tmax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hit_record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&amp; rec)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const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endParaRPr lang="zh-TW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vec3center;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floatradius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floatw_r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floatw_t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};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39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24311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投影片圖像版面配置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備忘稿版面配置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zh-TW" dirty="0">
                <a:ea typeface="+mn-ea"/>
              </a:rPr>
              <a:t>https://www.opengl.org/sdk/docs/man4/html/refract.xhtml</a:t>
            </a:r>
          </a:p>
        </p:txBody>
      </p:sp>
      <p:sp>
        <p:nvSpPr>
          <p:cNvPr id="63492" name="投影片編號版面配置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25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defTabSz="9525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defTabSz="9525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defTabSz="9525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defTabSz="9525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defTabSz="9525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fld id="{A4EAAAEF-6F98-44FC-9D0C-91228DCDD680}" type="slidenum">
              <a:rPr lang="en-US" altLang="zh-TW" sz="1300" smtClean="0"/>
              <a:pPr eaLnBrk="1" hangingPunct="1"/>
              <a:t>40</a:t>
            </a:fld>
            <a:endParaRPr lang="en-US" altLang="zh-TW" sz="1300"/>
          </a:p>
        </p:txBody>
      </p:sp>
    </p:spTree>
    <p:extLst>
      <p:ext uri="{BB962C8B-B14F-4D97-AF65-F5344CB8AC3E}">
        <p14:creationId xmlns:p14="http://schemas.microsoft.com/office/powerpoint/2010/main" val="19355677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vec3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colorlist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[8] = { vec3(0.8, 0.3, 0.3), vec3(0.3, 0.8, 0.3), vec3(0.3, 0.3, 0.8),</a:t>
            </a:r>
          </a:p>
          <a:p>
            <a:r>
              <a:rPr lang="fr-FR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vec3(0.8, 0.8, 0.3), vec3(0.3, 0.8, 0.8), vec3(0.8, 0.3, 0.8),</a:t>
            </a:r>
          </a:p>
          <a:p>
            <a:r>
              <a:rPr lang="fr-FR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vec3(0.8, 0.8, 0.8), vec3(0.3, 0.3, 0.3) };</a:t>
            </a:r>
          </a:p>
          <a:p>
            <a:endParaRPr lang="zh-TW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//objects in the world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hitable_list.push_back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(sphere(vec3(0, -100.5, -2), 100)); //ground</a:t>
            </a:r>
          </a:p>
          <a:p>
            <a:endParaRPr lang="zh-TW" alt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hitable_list.push_back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(sphere(vec3(0, 0, -2), 0.5, vec3(1.0f, 1.0f, 1.0f), 0.0f, 0.9f));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hitable_list.push_back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(sphere(vec3(1, 0, -1.75), 0.5, vec3(1.0f, 1.0f, 1.0f), 0.9f));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hitable_list.push_back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(sphere(vec3(-1, 0, -2.25), 0.5, vec3(1.0f, 0.7f, 0.3f)));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srand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(1234);</a:t>
            </a:r>
          </a:p>
          <a:p>
            <a:r>
              <a:rPr lang="nn-NO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 (int i = 0; i &lt; 48; i++) {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xr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((float)rand() / (float)(RAND_MAX)) * 6.0f - 3.0f;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zr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((float)rand() / (float)(RAND_MAX)) * 3.0f - 1.5f;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cindex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rand() % 8;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rand_reflec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((float)rand() / (float)(RAND_MAX));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float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rand_refrac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((float)rand() / (float)(RAND_MAX));</a:t>
            </a:r>
          </a:p>
          <a:p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hitable_list.push_back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 sphere(vec3(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xr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-0.4, zr-2), 0.1,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colorlist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cindex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], </a:t>
            </a:r>
            <a:r>
              <a:rPr lang="en-US" altLang="zh-TW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rand_reflec</a:t>
            </a:r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0.0f) );</a:t>
            </a:r>
          </a:p>
          <a:p>
            <a:r>
              <a:rPr lang="en-US" altLang="zh-TW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}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42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142707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https://github.com/nothings/stb/blob/master/stb_image_write.h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44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732180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https://en.wikipedia.org/wiki/Netpbm_format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62062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48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59967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C++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6731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606F38C-9223-40F0-B15B-20C73180C792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341443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/>
              <a:t>COP: center of projection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75376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For</a:t>
            </a:r>
            <a:r>
              <a:rPr lang="en-US" altLang="zh-TW" baseline="0" dirty="0"/>
              <a:t> each pixel, generate a primary ray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7880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14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1319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||</a:t>
            </a:r>
            <a:r>
              <a:rPr lang="en-US" altLang="zh-TW" baseline="0" dirty="0"/>
              <a:t>  u ||  =  (u dot u)^1/2   </a:t>
            </a:r>
            <a:endParaRPr lang="en-US" altLang="zh-TW" dirty="0"/>
          </a:p>
          <a:p>
            <a:r>
              <a:rPr lang="en-US" altLang="zh-TW" dirty="0"/>
              <a:t>d</a:t>
            </a:r>
            <a:r>
              <a:rPr lang="en-US" altLang="zh-TW" baseline="0" dirty="0"/>
              <a:t> is unit vector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593373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550A75-E42D-4F1E-948F-21B622450C8E}" type="slidenum">
              <a:rPr lang="zh-TW" altLang="en-US" smtClean="0"/>
              <a:t>18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08727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EAD13-0566-4C6C-97E7-55F17F24B09F}" type="datetimeFigureOut">
              <a:rPr lang="zh-TW" altLang="en-US" smtClean="0"/>
              <a:t>2021/6/24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A0BB7-265A-403C-9275-D587AB510EDC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nccu.edu.tw/~mtchi/course/cg20/cg20_hw1-step2-template.zip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Ray_trace_diagram.svg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List_of_refractive_indices" TargetMode="External"/><Relationship Id="rId5" Type="http://schemas.openxmlformats.org/officeDocument/2006/relationships/hyperlink" Target="https://en.wikipedia.org/wiki/Snell's_law" TargetMode="External"/><Relationship Id="rId4" Type="http://schemas.openxmlformats.org/officeDocument/2006/relationships/image" Target="../media/image2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xMeKal2-Ws" TargetMode="External"/><Relationship Id="rId2" Type="http://schemas.openxmlformats.org/officeDocument/2006/relationships/hyperlink" Target="https://raytracing.github.io/books/RayTracingInOneWeekend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opengl.org/sdk/docs/man4/" TargetMode="External"/><Relationship Id="rId4" Type="http://schemas.openxmlformats.org/officeDocument/2006/relationships/hyperlink" Target="https://github.com/sysprog21/raytraci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TW" b="1" dirty="0"/>
              <a:t>Computer Graphics</a:t>
            </a:r>
            <a:br>
              <a:rPr lang="en-US" altLang="zh-TW" b="1" dirty="0"/>
            </a:br>
            <a:r>
              <a:rPr lang="en-US" altLang="zh-TW" dirty="0"/>
              <a:t>Ray tracing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/>
              <a:t>A simple ray </a:t>
            </a:r>
            <a:r>
              <a:rPr lang="en-US" altLang="zh-TW" dirty="0" smtClean="0"/>
              <a:t>tracer</a:t>
            </a:r>
            <a:endParaRPr lang="en-US" altLang="zh-TW" dirty="0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E995F5DA-D229-45F5-BDFF-3089E4FCFB8A}"/>
              </a:ext>
            </a:extLst>
          </p:cNvPr>
          <p:cNvSpPr txBox="1"/>
          <p:nvPr/>
        </p:nvSpPr>
        <p:spPr>
          <a:xfrm>
            <a:off x="7651204" y="5805264"/>
            <a:ext cx="1492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US" altLang="zh-TW" b="1" dirty="0">
                <a:ea typeface="標楷體" pitchFamily="65" charset="-120"/>
                <a:cs typeface="Times New Roman" pitchFamily="18" charset="0"/>
              </a:rPr>
              <a:t>NCKU</a:t>
            </a:r>
          </a:p>
          <a:p>
            <a:r>
              <a:rPr kumimoji="0" lang="en-US" altLang="zh-TW" b="1" dirty="0">
                <a:ea typeface="標楷體" pitchFamily="65" charset="-120"/>
                <a:cs typeface="Times New Roman" pitchFamily="18" charset="0"/>
              </a:rPr>
              <a:t>2021/6/24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669080" y="609329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hlinkClick r:id="rId3"/>
              </a:rPr>
              <a:t>Template code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6749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Camera (Primary Ray)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altLang="zh-TW" dirty="0"/>
              <a:t>Ray</a:t>
            </a:r>
          </a:p>
          <a:p>
            <a:pPr lvl="1"/>
            <a:r>
              <a:rPr lang="en-US" altLang="zh-TW" dirty="0"/>
              <a:t>Origin point</a:t>
            </a:r>
          </a:p>
          <a:p>
            <a:pPr lvl="1"/>
            <a:r>
              <a:rPr lang="en-US" altLang="zh-TW" dirty="0"/>
              <a:t>Direction</a:t>
            </a:r>
          </a:p>
          <a:p>
            <a:r>
              <a:rPr lang="en-US" altLang="zh-TW" dirty="0"/>
              <a:t>Camera</a:t>
            </a:r>
          </a:p>
          <a:p>
            <a:pPr lvl="1"/>
            <a:r>
              <a:rPr lang="en-US" altLang="zh-TW" dirty="0"/>
              <a:t>COP</a:t>
            </a:r>
          </a:p>
          <a:p>
            <a:pPr lvl="1"/>
            <a:r>
              <a:rPr lang="en-US" altLang="zh-TW" dirty="0"/>
              <a:t>Projection plane</a:t>
            </a:r>
          </a:p>
          <a:p>
            <a:r>
              <a:rPr lang="en-US" altLang="zh-TW" dirty="0"/>
              <a:t>Image size</a:t>
            </a:r>
          </a:p>
          <a:p>
            <a:pPr lvl="1"/>
            <a:r>
              <a:rPr lang="en-US" altLang="zh-TW" dirty="0"/>
              <a:t>E.g., 200x100 pixels</a:t>
            </a:r>
          </a:p>
          <a:p>
            <a:endParaRPr lang="zh-TW" altLang="en-US" dirty="0"/>
          </a:p>
        </p:txBody>
      </p:sp>
      <p:pic>
        <p:nvPicPr>
          <p:cNvPr id="4" name="Picture 4" descr="an13f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50520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4211960" y="481243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(0, 0, 0)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3707904" y="407791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(-2, -1, -1)</a:t>
            </a:r>
            <a:endParaRPr lang="zh-TW" altLang="en-US" dirty="0"/>
          </a:p>
        </p:txBody>
      </p:sp>
      <p:sp>
        <p:nvSpPr>
          <p:cNvPr id="7" name="文字方塊 6"/>
          <p:cNvSpPr txBox="1"/>
          <p:nvPr/>
        </p:nvSpPr>
        <p:spPr>
          <a:xfrm>
            <a:off x="3779912" y="307064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(-2, 1, -1)</a:t>
            </a:r>
            <a:endParaRPr lang="zh-TW" altLang="en-US" dirty="0"/>
          </a:p>
        </p:txBody>
      </p:sp>
      <p:sp>
        <p:nvSpPr>
          <p:cNvPr id="8" name="文字方塊 7"/>
          <p:cNvSpPr txBox="1"/>
          <p:nvPr/>
        </p:nvSpPr>
        <p:spPr>
          <a:xfrm>
            <a:off x="6084168" y="4620399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(2, -1, -1)</a:t>
            </a:r>
            <a:endParaRPr lang="zh-TW" altLang="en-US" dirty="0"/>
          </a:p>
        </p:txBody>
      </p:sp>
      <p:sp>
        <p:nvSpPr>
          <p:cNvPr id="9" name="橢圓 8"/>
          <p:cNvSpPr/>
          <p:nvPr/>
        </p:nvSpPr>
        <p:spPr>
          <a:xfrm>
            <a:off x="5292080" y="4005064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5148064" y="327560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(u, v)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99362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ppm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altLang="zh-TW" sz="1800" dirty="0">
                <a:latin typeface="Consolas" panose="020B0609020204030204" pitchFamily="49" charset="0"/>
              </a:rPr>
              <a:t>file &lt;&lt; "P3\n" &lt;&lt; width &lt;&lt; " " &lt;&lt; height &lt;&lt; "\n255\n";</a:t>
            </a:r>
          </a:p>
          <a:p>
            <a:pPr marL="0" indent="0">
              <a:buNone/>
            </a:pP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for (</a:t>
            </a:r>
            <a:r>
              <a:rPr lang="en-US" altLang="zh-TW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int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 j = height - 1; j &gt;= 0; j--) {</a:t>
            </a:r>
          </a:p>
          <a:p>
            <a:pPr marL="0" indent="0">
              <a:buNone/>
            </a:pPr>
            <a:r>
              <a:rPr lang="nn-NO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    for (int i = 0; i &lt; width; i++) 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float r = float(</a:t>
            </a:r>
            <a:r>
              <a:rPr lang="en-US" altLang="zh-TW" sz="1800" dirty="0" err="1">
                <a:latin typeface="Consolas" panose="020B0609020204030204" pitchFamily="49" charset="0"/>
              </a:rPr>
              <a:t>i</a:t>
            </a:r>
            <a:r>
              <a:rPr lang="en-US" altLang="zh-TW" sz="1800" dirty="0">
                <a:latin typeface="Consolas" panose="020B0609020204030204" pitchFamily="49" charset="0"/>
              </a:rPr>
              <a:t>) / float(width);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float g = float(j) / float(height);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float b = 0.2;</a:t>
            </a:r>
          </a:p>
          <a:p>
            <a:pPr marL="0" indent="0">
              <a:buNone/>
            </a:pPr>
            <a:endParaRPr lang="zh-TW" altLang="en-US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file &lt;&lt; </a:t>
            </a:r>
            <a:r>
              <a:rPr lang="en-US" altLang="zh-TW" sz="1800" dirty="0" err="1">
                <a:latin typeface="Consolas" panose="020B0609020204030204" pitchFamily="49" charset="0"/>
              </a:rPr>
              <a:t>int</a:t>
            </a:r>
            <a:r>
              <a:rPr lang="en-US" altLang="zh-TW" sz="1800" dirty="0">
                <a:latin typeface="Consolas" panose="020B0609020204030204" pitchFamily="49" charset="0"/>
              </a:rPr>
              <a:t>(r * 255) &lt;&lt; " " &lt;&lt; </a:t>
            </a:r>
            <a:r>
              <a:rPr lang="en-US" altLang="zh-TW" sz="1800" dirty="0" err="1">
                <a:latin typeface="Consolas" panose="020B0609020204030204" pitchFamily="49" charset="0"/>
              </a:rPr>
              <a:t>int</a:t>
            </a:r>
            <a:r>
              <a:rPr lang="en-US" altLang="zh-TW" sz="1800" dirty="0">
                <a:latin typeface="Consolas" panose="020B0609020204030204" pitchFamily="49" charset="0"/>
              </a:rPr>
              <a:t>(g * 255) &lt;&lt; " " &lt;&lt; </a:t>
            </a:r>
            <a:r>
              <a:rPr lang="en-US" altLang="zh-TW" sz="1800" dirty="0" err="1">
                <a:latin typeface="Consolas" panose="020B0609020204030204" pitchFamily="49" charset="0"/>
              </a:rPr>
              <a:t>int</a:t>
            </a:r>
            <a:r>
              <a:rPr lang="en-US" altLang="zh-TW" sz="1800" dirty="0">
                <a:latin typeface="Consolas" panose="020B0609020204030204" pitchFamily="49" charset="0"/>
              </a:rPr>
              <a:t>(b * 255) &lt;&lt; "\n";</a:t>
            </a:r>
          </a:p>
          <a:p>
            <a:pPr marL="0" indent="0">
              <a:buNone/>
            </a:pP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}</a:t>
            </a:r>
            <a:endParaRPr lang="zh-TW" altLang="en-US" sz="1800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737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Primary Rays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pt-BR" altLang="zh-TW" sz="1600" dirty="0">
                <a:latin typeface="Consolas" panose="020B0609020204030204" pitchFamily="49" charset="0"/>
              </a:rPr>
              <a:t>vec3 lower_left_corner(-2, -1, -1);</a:t>
            </a:r>
          </a:p>
          <a:p>
            <a:pPr marL="0" indent="0">
              <a:buNone/>
            </a:pPr>
            <a:r>
              <a:rPr lang="en-US" altLang="zh-TW" sz="1600" dirty="0">
                <a:latin typeface="Consolas" panose="020B0609020204030204" pitchFamily="49" charset="0"/>
              </a:rPr>
              <a:t>vec3 origin(0, 0, 0);</a:t>
            </a:r>
          </a:p>
          <a:p>
            <a:pPr marL="0" indent="0">
              <a:buNone/>
            </a:pPr>
            <a:r>
              <a:rPr lang="en-US" altLang="zh-TW" sz="1600" dirty="0">
                <a:latin typeface="Consolas" panose="020B0609020204030204" pitchFamily="49" charset="0"/>
              </a:rPr>
              <a:t>vec3 horizontal(4, 0, 0);</a:t>
            </a:r>
            <a:endParaRPr lang="pt-BR" altLang="zh-TW" sz="1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600" dirty="0">
                <a:latin typeface="Consolas" panose="020B0609020204030204" pitchFamily="49" charset="0"/>
              </a:rPr>
              <a:t>vec3 vertical(0, 2, 0);</a:t>
            </a:r>
            <a:endParaRPr lang="pt-BR" altLang="zh-TW" sz="1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altLang="zh-TW" sz="1600" dirty="0">
                <a:latin typeface="Consolas" panose="020B0609020204030204" pitchFamily="49" charset="0"/>
              </a:rPr>
              <a:t>file &lt;&lt; "P3\n" &lt;&lt; width &lt;&lt; " " &lt;&lt; height &lt;&lt; "\n255\n";</a:t>
            </a:r>
          </a:p>
          <a:p>
            <a:pPr marL="0" indent="0">
              <a:buNone/>
            </a:pPr>
            <a:r>
              <a:rPr lang="en-US" altLang="zh-TW" sz="1600" dirty="0">
                <a:latin typeface="Consolas" panose="020B0609020204030204" pitchFamily="49" charset="0"/>
              </a:rPr>
              <a:t>for (</a:t>
            </a:r>
            <a:r>
              <a:rPr lang="en-US" altLang="zh-TW" sz="1600" dirty="0" err="1">
                <a:latin typeface="Consolas" panose="020B0609020204030204" pitchFamily="49" charset="0"/>
              </a:rPr>
              <a:t>int</a:t>
            </a:r>
            <a:r>
              <a:rPr lang="en-US" altLang="zh-TW" sz="1600" dirty="0">
                <a:latin typeface="Consolas" panose="020B0609020204030204" pitchFamily="49" charset="0"/>
              </a:rPr>
              <a:t> j = height - 1; j &gt;= 0; j--) {</a:t>
            </a:r>
          </a:p>
          <a:p>
            <a:pPr marL="0" indent="0">
              <a:buNone/>
            </a:pPr>
            <a:r>
              <a:rPr lang="nn-NO" altLang="zh-TW" sz="1600" dirty="0">
                <a:latin typeface="Consolas" panose="020B0609020204030204" pitchFamily="49" charset="0"/>
              </a:rPr>
              <a:t>    for (int i = 0; i &lt; width; i++) {</a:t>
            </a:r>
          </a:p>
          <a:p>
            <a:pPr marL="0" indent="0">
              <a:buNone/>
            </a:pPr>
            <a:r>
              <a:rPr lang="nn-NO" altLang="zh-TW" sz="1600" dirty="0">
                <a:latin typeface="Consolas" panose="020B0609020204030204" pitchFamily="49" charset="0"/>
              </a:rPr>
              <a:t>	float </a:t>
            </a:r>
            <a:r>
              <a:rPr lang="nn-NO" altLang="zh-TW" sz="1600" dirty="0">
                <a:solidFill>
                  <a:srgbClr val="FF0000"/>
                </a:solidFill>
                <a:latin typeface="Consolas" panose="020B0609020204030204" pitchFamily="49" charset="0"/>
              </a:rPr>
              <a:t>u</a:t>
            </a:r>
            <a:r>
              <a:rPr lang="nn-NO" altLang="zh-TW" sz="1600" dirty="0">
                <a:latin typeface="Consolas" panose="020B0609020204030204" pitchFamily="49" charset="0"/>
              </a:rPr>
              <a:t> = float(i) / float(width);</a:t>
            </a:r>
          </a:p>
          <a:p>
            <a:pPr marL="0" indent="0">
              <a:buNone/>
            </a:pPr>
            <a:r>
              <a:rPr lang="nn-NO" altLang="zh-TW" sz="1600" dirty="0">
                <a:latin typeface="Consolas" panose="020B0609020204030204" pitchFamily="49" charset="0"/>
              </a:rPr>
              <a:t>	float </a:t>
            </a:r>
            <a:r>
              <a:rPr lang="nn-NO" altLang="zh-TW" sz="1600" dirty="0">
                <a:solidFill>
                  <a:srgbClr val="FF0000"/>
                </a:solidFill>
                <a:latin typeface="Consolas" panose="020B0609020204030204" pitchFamily="49" charset="0"/>
              </a:rPr>
              <a:t>v</a:t>
            </a:r>
            <a:r>
              <a:rPr lang="nn-NO" altLang="zh-TW" sz="1600" dirty="0">
                <a:latin typeface="Consolas" panose="020B0609020204030204" pitchFamily="49" charset="0"/>
              </a:rPr>
              <a:t> = float(j) / float(height);</a:t>
            </a:r>
          </a:p>
          <a:p>
            <a:pPr marL="0" indent="0">
              <a:buNone/>
            </a:pPr>
            <a:r>
              <a:rPr lang="en-US" altLang="zh-TW" sz="1600" dirty="0">
                <a:latin typeface="Consolas" panose="020B0609020204030204" pitchFamily="49" charset="0"/>
              </a:rPr>
              <a:t>	vec3 </a:t>
            </a:r>
            <a:r>
              <a:rPr lang="en-US" altLang="zh-TW" sz="1600" dirty="0" err="1">
                <a:latin typeface="Consolas" panose="020B0609020204030204" pitchFamily="49" charset="0"/>
              </a:rPr>
              <a:t>uvcenter</a:t>
            </a:r>
            <a:r>
              <a:rPr lang="en-US" altLang="zh-TW" sz="1600" dirty="0">
                <a:latin typeface="Consolas" panose="020B0609020204030204" pitchFamily="49" charset="0"/>
              </a:rPr>
              <a:t> = </a:t>
            </a:r>
            <a:r>
              <a:rPr lang="en-US" altLang="zh-TW" sz="1600" dirty="0" err="1">
                <a:latin typeface="Consolas" panose="020B0609020204030204" pitchFamily="49" charset="0"/>
              </a:rPr>
              <a:t>lower_left_corner</a:t>
            </a:r>
            <a:r>
              <a:rPr lang="en-US" altLang="zh-TW" sz="1600" dirty="0">
                <a:latin typeface="Consolas" panose="020B0609020204030204" pitchFamily="49" charset="0"/>
              </a:rPr>
              <a:t> + </a:t>
            </a:r>
            <a:r>
              <a:rPr lang="en-US" altLang="zh-TW" sz="1600" dirty="0">
                <a:solidFill>
                  <a:srgbClr val="FF0000"/>
                </a:solidFill>
                <a:latin typeface="Consolas" panose="020B0609020204030204" pitchFamily="49" charset="0"/>
              </a:rPr>
              <a:t>u</a:t>
            </a:r>
            <a:r>
              <a:rPr lang="en-US" altLang="zh-TW" sz="1600" dirty="0">
                <a:latin typeface="Consolas" panose="020B0609020204030204" pitchFamily="49" charset="0"/>
              </a:rPr>
              <a:t>*horizontal + </a:t>
            </a:r>
            <a:r>
              <a:rPr lang="en-US" altLang="zh-TW" sz="1600" dirty="0">
                <a:solidFill>
                  <a:srgbClr val="FF0000"/>
                </a:solidFill>
                <a:latin typeface="Consolas" panose="020B0609020204030204" pitchFamily="49" charset="0"/>
              </a:rPr>
              <a:t>v</a:t>
            </a:r>
            <a:r>
              <a:rPr lang="en-US" altLang="zh-TW" sz="1600" dirty="0">
                <a:latin typeface="Consolas" panose="020B0609020204030204" pitchFamily="49" charset="0"/>
              </a:rPr>
              <a:t>*vertical;  </a:t>
            </a:r>
          </a:p>
          <a:p>
            <a:pPr marL="0" indent="0">
              <a:buNone/>
            </a:pPr>
            <a:r>
              <a:rPr lang="en-US" altLang="zh-TW" sz="1600" dirty="0">
                <a:latin typeface="Consolas" panose="020B0609020204030204" pitchFamily="49" charset="0"/>
              </a:rPr>
              <a:t>	ray </a:t>
            </a:r>
            <a:r>
              <a:rPr lang="en-US" altLang="zh-TW" sz="1600" dirty="0">
                <a:solidFill>
                  <a:srgbClr val="FF0000"/>
                </a:solidFill>
                <a:latin typeface="Consolas" panose="020B0609020204030204" pitchFamily="49" charset="0"/>
              </a:rPr>
              <a:t>r</a:t>
            </a:r>
            <a:r>
              <a:rPr lang="en-US" altLang="zh-TW" sz="1600" dirty="0">
                <a:latin typeface="Consolas" panose="020B0609020204030204" pitchFamily="49" charset="0"/>
              </a:rPr>
              <a:t>(origin, </a:t>
            </a:r>
            <a:r>
              <a:rPr lang="en-US" altLang="zh-TW" sz="1600" dirty="0" err="1">
                <a:latin typeface="Consolas" panose="020B0609020204030204" pitchFamily="49" charset="0"/>
              </a:rPr>
              <a:t>uvcenter</a:t>
            </a:r>
            <a:r>
              <a:rPr lang="en-US" altLang="zh-TW" sz="1600" dirty="0">
                <a:latin typeface="Consolas" panose="020B0609020204030204" pitchFamily="49" charset="0"/>
              </a:rPr>
              <a:t>-origin);</a:t>
            </a:r>
          </a:p>
          <a:p>
            <a:pPr marL="0" indent="0">
              <a:buNone/>
            </a:pPr>
            <a:r>
              <a:rPr lang="en-US" altLang="zh-TW" sz="1600" dirty="0">
                <a:latin typeface="Consolas" panose="020B0609020204030204" pitchFamily="49" charset="0"/>
              </a:rPr>
              <a:t>	vec3 </a:t>
            </a:r>
            <a:r>
              <a:rPr lang="en-US" altLang="zh-TW" sz="1600" dirty="0">
                <a:solidFill>
                  <a:srgbClr val="00B050"/>
                </a:solidFill>
                <a:latin typeface="Consolas" panose="020B0609020204030204" pitchFamily="49" charset="0"/>
              </a:rPr>
              <a:t>c</a:t>
            </a:r>
            <a:r>
              <a:rPr lang="en-US" altLang="zh-TW" sz="1600" dirty="0">
                <a:latin typeface="Consolas" panose="020B0609020204030204" pitchFamily="49" charset="0"/>
              </a:rPr>
              <a:t> = color(r);</a:t>
            </a:r>
          </a:p>
          <a:p>
            <a:pPr marL="0" indent="0">
              <a:buNone/>
            </a:pPr>
            <a:endParaRPr lang="zh-TW" altLang="en-US" sz="16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600" dirty="0">
                <a:latin typeface="Consolas" panose="020B0609020204030204" pitchFamily="49" charset="0"/>
              </a:rPr>
              <a:t>        file &lt;&lt; </a:t>
            </a:r>
            <a:r>
              <a:rPr lang="en-US" altLang="zh-TW" sz="1600" dirty="0" err="1">
                <a:latin typeface="Consolas" panose="020B0609020204030204" pitchFamily="49" charset="0"/>
              </a:rPr>
              <a:t>int</a:t>
            </a:r>
            <a:r>
              <a:rPr lang="en-US" altLang="zh-TW" sz="1600" dirty="0">
                <a:latin typeface="Consolas" panose="020B0609020204030204" pitchFamily="49" charset="0"/>
              </a:rPr>
              <a:t>(</a:t>
            </a:r>
            <a:r>
              <a:rPr lang="en-US" altLang="zh-TW" sz="1600" dirty="0">
                <a:solidFill>
                  <a:srgbClr val="00B050"/>
                </a:solidFill>
                <a:latin typeface="Consolas" panose="020B0609020204030204" pitchFamily="49" charset="0"/>
              </a:rPr>
              <a:t>c[0]</a:t>
            </a:r>
            <a:r>
              <a:rPr lang="en-US" altLang="zh-TW" sz="1600" dirty="0">
                <a:latin typeface="Consolas" panose="020B0609020204030204" pitchFamily="49" charset="0"/>
              </a:rPr>
              <a:t> * 255) &lt;&lt; " " &lt;&lt; </a:t>
            </a:r>
            <a:r>
              <a:rPr lang="en-US" altLang="zh-TW" sz="1600" dirty="0" err="1">
                <a:latin typeface="Consolas" panose="020B0609020204030204" pitchFamily="49" charset="0"/>
              </a:rPr>
              <a:t>int</a:t>
            </a:r>
            <a:r>
              <a:rPr lang="en-US" altLang="zh-TW" sz="1600" dirty="0">
                <a:latin typeface="Consolas" panose="020B0609020204030204" pitchFamily="49" charset="0"/>
              </a:rPr>
              <a:t>(</a:t>
            </a:r>
            <a:r>
              <a:rPr lang="en-US" altLang="zh-TW" sz="1600" dirty="0">
                <a:solidFill>
                  <a:srgbClr val="00B050"/>
                </a:solidFill>
                <a:latin typeface="Consolas" panose="020B0609020204030204" pitchFamily="49" charset="0"/>
              </a:rPr>
              <a:t>c[1]</a:t>
            </a:r>
            <a:r>
              <a:rPr lang="en-US" altLang="zh-TW" sz="1600" dirty="0">
                <a:latin typeface="Consolas" panose="020B0609020204030204" pitchFamily="49" charset="0"/>
              </a:rPr>
              <a:t>  * 255) &lt;&lt; " " &lt;&lt; </a:t>
            </a:r>
            <a:r>
              <a:rPr lang="en-US" altLang="zh-TW" sz="1600" dirty="0" err="1">
                <a:latin typeface="Consolas" panose="020B0609020204030204" pitchFamily="49" charset="0"/>
              </a:rPr>
              <a:t>int</a:t>
            </a:r>
            <a:r>
              <a:rPr lang="en-US" altLang="zh-TW" sz="1600" dirty="0">
                <a:latin typeface="Consolas" panose="020B0609020204030204" pitchFamily="49" charset="0"/>
              </a:rPr>
              <a:t>(</a:t>
            </a:r>
            <a:r>
              <a:rPr lang="en-US" altLang="zh-TW" sz="1600" dirty="0">
                <a:solidFill>
                  <a:srgbClr val="00B050"/>
                </a:solidFill>
                <a:latin typeface="Consolas" panose="020B0609020204030204" pitchFamily="49" charset="0"/>
              </a:rPr>
              <a:t>c[2]</a:t>
            </a:r>
            <a:r>
              <a:rPr lang="en-US" altLang="zh-TW" sz="1600" dirty="0">
                <a:latin typeface="Consolas" panose="020B0609020204030204" pitchFamily="49" charset="0"/>
              </a:rPr>
              <a:t> * 255) &lt;&lt; "\n";</a:t>
            </a:r>
          </a:p>
          <a:p>
            <a:pPr marL="0" indent="0">
              <a:buNone/>
            </a:pPr>
            <a:r>
              <a:rPr lang="en-US" altLang="zh-TW" sz="1600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altLang="zh-TW" sz="1600" dirty="0">
                <a:latin typeface="Consolas" panose="020B0609020204030204" pitchFamily="49" charset="0"/>
              </a:rPr>
              <a:t>}</a:t>
            </a:r>
            <a:endParaRPr lang="zh-TW" altLang="en-US" sz="1600" dirty="0">
              <a:latin typeface="Consolas" panose="020B0609020204030204" pitchFamily="49" charset="0"/>
            </a:endParaRPr>
          </a:p>
        </p:txBody>
      </p:sp>
      <p:pic>
        <p:nvPicPr>
          <p:cNvPr id="4" name="Picture 4" descr="an13f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-603448"/>
            <a:ext cx="350520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字方塊 4"/>
          <p:cNvSpPr txBox="1"/>
          <p:nvPr/>
        </p:nvSpPr>
        <p:spPr>
          <a:xfrm>
            <a:off x="6300192" y="2220142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(0, 0, 0)</a:t>
            </a:r>
            <a:endParaRPr lang="zh-TW" altLang="en-US" dirty="0"/>
          </a:p>
        </p:txBody>
      </p:sp>
      <p:sp>
        <p:nvSpPr>
          <p:cNvPr id="6" name="文字方塊 5"/>
          <p:cNvSpPr txBox="1"/>
          <p:nvPr/>
        </p:nvSpPr>
        <p:spPr>
          <a:xfrm>
            <a:off x="5796136" y="148562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(-2, -1, -1)</a:t>
            </a:r>
            <a:endParaRPr lang="zh-TW" altLang="en-US" dirty="0"/>
          </a:p>
        </p:txBody>
      </p:sp>
      <p:sp>
        <p:nvSpPr>
          <p:cNvPr id="7" name="文字方塊 6"/>
          <p:cNvSpPr txBox="1"/>
          <p:nvPr/>
        </p:nvSpPr>
        <p:spPr>
          <a:xfrm>
            <a:off x="5868144" y="47835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(-2, 1, -1)</a:t>
            </a:r>
            <a:endParaRPr lang="zh-TW" altLang="en-US" dirty="0"/>
          </a:p>
        </p:txBody>
      </p:sp>
      <p:sp>
        <p:nvSpPr>
          <p:cNvPr id="8" name="文字方塊 7"/>
          <p:cNvSpPr txBox="1"/>
          <p:nvPr/>
        </p:nvSpPr>
        <p:spPr>
          <a:xfrm>
            <a:off x="8172400" y="202811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(2, -1, -1)</a:t>
            </a:r>
            <a:endParaRPr lang="zh-TW" altLang="en-US" dirty="0"/>
          </a:p>
        </p:txBody>
      </p:sp>
      <p:sp>
        <p:nvSpPr>
          <p:cNvPr id="9" name="橢圓 8"/>
          <p:cNvSpPr/>
          <p:nvPr/>
        </p:nvSpPr>
        <p:spPr>
          <a:xfrm>
            <a:off x="7380312" y="141277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7236296" y="68331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(u, v)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483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zh-TW" dirty="0"/>
              <a:t>Simple skybox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vec3 color(</a:t>
            </a:r>
            <a:r>
              <a:rPr lang="en-US" altLang="zh-TW" sz="1800" dirty="0" err="1">
                <a:latin typeface="Consolas" panose="020B0609020204030204" pitchFamily="49" charset="0"/>
              </a:rPr>
              <a:t>const</a:t>
            </a:r>
            <a:r>
              <a:rPr lang="en-US" altLang="zh-TW" sz="1800" dirty="0">
                <a:latin typeface="Consolas" panose="020B0609020204030204" pitchFamily="49" charset="0"/>
              </a:rPr>
              <a:t> ray&amp; r)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vec3 </a:t>
            </a:r>
            <a:r>
              <a:rPr lang="en-US" altLang="zh-TW" sz="1800" dirty="0" err="1">
                <a:latin typeface="Consolas" panose="020B0609020204030204" pitchFamily="49" charset="0"/>
              </a:rPr>
              <a:t>unit_direction</a:t>
            </a:r>
            <a:r>
              <a:rPr lang="en-US" altLang="zh-TW" sz="1800" dirty="0">
                <a:latin typeface="Consolas" panose="020B0609020204030204" pitchFamily="49" charset="0"/>
              </a:rPr>
              <a:t> = </a:t>
            </a:r>
            <a:r>
              <a:rPr lang="en-US" altLang="zh-TW" sz="1800" dirty="0" err="1">
                <a:latin typeface="Consolas" panose="020B0609020204030204" pitchFamily="49" charset="0"/>
              </a:rPr>
              <a:t>unit_vector</a:t>
            </a:r>
            <a:r>
              <a:rPr lang="en-US" altLang="zh-TW" sz="1800" dirty="0">
                <a:latin typeface="Consolas" panose="020B0609020204030204" pitchFamily="49" charset="0"/>
              </a:rPr>
              <a:t>(</a:t>
            </a:r>
            <a:r>
              <a:rPr lang="en-US" altLang="zh-TW" sz="1800" dirty="0" err="1">
                <a:latin typeface="Consolas" panose="020B0609020204030204" pitchFamily="49" charset="0"/>
              </a:rPr>
              <a:t>r.direction</a:t>
            </a:r>
            <a:r>
              <a:rPr lang="en-US" altLang="zh-TW" sz="1800" dirty="0">
                <a:latin typeface="Consolas" panose="020B0609020204030204" pitchFamily="49" charset="0"/>
              </a:rPr>
              <a:t>());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float t= 0.5*(</a:t>
            </a:r>
            <a:r>
              <a:rPr lang="en-US" altLang="zh-TW" sz="1800" dirty="0" err="1">
                <a:latin typeface="Consolas" panose="020B0609020204030204" pitchFamily="49" charset="0"/>
              </a:rPr>
              <a:t>unit_direction.y</a:t>
            </a:r>
            <a:r>
              <a:rPr lang="en-US" altLang="zh-TW" sz="1800" dirty="0">
                <a:latin typeface="Consolas" panose="020B0609020204030204" pitchFamily="49" charset="0"/>
              </a:rPr>
              <a:t>() + 1.0);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return (1.0-t)* vec3(1, 1, 1) + t* vec3(0.5, 0.7, 1.0);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}</a:t>
            </a:r>
            <a:endParaRPr lang="zh-TW" altLang="en-US" sz="1800" dirty="0">
              <a:latin typeface="Consolas" panose="020B0609020204030204" pitchFamily="49" charset="0"/>
            </a:endParaRPr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4830879"/>
              </p:ext>
            </p:extLst>
          </p:nvPr>
        </p:nvGraphicFramePr>
        <p:xfrm>
          <a:off x="2725936" y="4290173"/>
          <a:ext cx="3692128" cy="184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2" name="Image" r:id="rId3" imgW="5079240" imgH="2539440" progId="Photoshop.Image.16">
                  <p:embed/>
                </p:oleObj>
              </mc:Choice>
              <mc:Fallback>
                <p:oleObj name="Image" r:id="rId3" imgW="5079240" imgH="2539440" progId="Photoshop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725936" y="4290173"/>
                        <a:ext cx="3692128" cy="18460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077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Sphere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TW" dirty="0"/>
                  <a:t>vec3 center</a:t>
                </a:r>
              </a:p>
              <a:p>
                <a:r>
                  <a:rPr lang="en-US" altLang="zh-TW" dirty="0"/>
                  <a:t>float radius</a:t>
                </a:r>
              </a:p>
              <a:p>
                <a:endParaRPr lang="en-US" altLang="zh-TW" dirty="0"/>
              </a:p>
              <a:p>
                <a:pPr marL="0" indent="0">
                  <a:buNone/>
                </a:pPr>
                <a:endParaRPr lang="en-US" altLang="zh-TW" dirty="0"/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TW" dirty="0"/>
                      <m:t>P</m:t>
                    </m:r>
                    <m:r>
                      <m:rPr>
                        <m:nor/>
                      </m:rPr>
                      <a:rPr lang="en-US" altLang="zh-TW" dirty="0"/>
                      <m:t>(</m:t>
                    </m:r>
                    <m:r>
                      <m:rPr>
                        <m:nor/>
                      </m:rPr>
                      <a:rPr lang="en-US" altLang="zh-TW" dirty="0"/>
                      <m:t>t</m:t>
                    </m:r>
                    <m:r>
                      <m:rPr>
                        <m:nor/>
                      </m:rPr>
                      <a:rPr lang="en-US" altLang="zh-TW" dirty="0"/>
                      <m:t>)</m:t>
                    </m:r>
                    <m:r>
                      <a:rPr lang="en-US" altLang="zh-TW" i="1">
                        <a:latin typeface="Cambria Math"/>
                      </a:rPr>
                      <m:t>=</m:t>
                    </m:r>
                    <m:r>
                      <a:rPr lang="en-US" altLang="zh-TW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TW" i="1">
                        <a:latin typeface="Cambria Math"/>
                      </a:rPr>
                      <m:t>+</m:t>
                    </m:r>
                    <m:r>
                      <a:rPr lang="en-US" altLang="zh-TW" i="1">
                        <a:latin typeface="Cambria Math"/>
                      </a:rPr>
                      <m:t>𝑡</m:t>
                    </m:r>
                    <m:acc>
                      <m:accPr>
                        <m:chr m:val="⃗"/>
                        <m:ctrlPr>
                          <a:rPr lang="en-US" altLang="zh-TW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TW" i="1">
                            <a:latin typeface="Cambria Math"/>
                          </a:rPr>
                          <m:t>𝑑</m:t>
                        </m:r>
                      </m:e>
                    </m:acc>
                  </m:oMath>
                </a14:m>
                <a:endParaRPr lang="en-US" altLang="zh-TW" dirty="0"/>
              </a:p>
              <a:p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𝑑𝑜𝑡</m:t>
                    </m:r>
                    <m:d>
                      <m:d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d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p>
                        <m:r>
                          <a:rPr lang="en-US" altLang="zh-TW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TW" dirty="0"/>
                  <a:t>=0</a:t>
                </a:r>
              </a:p>
              <a:p>
                <a:pPr marL="0" indent="0">
                  <a:buNone/>
                </a:pPr>
                <a:endParaRPr lang="zh-TW" altLang="en-US" dirty="0"/>
              </a:p>
            </p:txBody>
          </p:sp>
        </mc:Choice>
        <mc:Fallback xmlns=""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704" t="-175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橢圓 3"/>
          <p:cNvSpPr/>
          <p:nvPr/>
        </p:nvSpPr>
        <p:spPr>
          <a:xfrm>
            <a:off x="5796136" y="1700808"/>
            <a:ext cx="2232248" cy="23042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橢圓 4"/>
          <p:cNvSpPr/>
          <p:nvPr/>
        </p:nvSpPr>
        <p:spPr>
          <a:xfrm>
            <a:off x="6876256" y="2780928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7" name="直線單箭頭接點 6"/>
          <p:cNvCxnSpPr>
            <a:stCxn id="5" idx="1"/>
          </p:cNvCxnSpPr>
          <p:nvPr/>
        </p:nvCxnSpPr>
        <p:spPr>
          <a:xfrm>
            <a:off x="6897347" y="2802019"/>
            <a:ext cx="843005" cy="843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75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Sphere Intersection</a:t>
            </a:r>
            <a:endParaRPr lang="zh-TW" altLang="en-US" dirty="0"/>
          </a:p>
        </p:txBody>
      </p:sp>
      <p:pic>
        <p:nvPicPr>
          <p:cNvPr id="3686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1788" y="1652588"/>
            <a:ext cx="33432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3" y="2357438"/>
            <a:ext cx="40290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4688" y="3043238"/>
            <a:ext cx="2714625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25" y="3643313"/>
            <a:ext cx="699135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5" y="5357813"/>
            <a:ext cx="2190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字方塊 1"/>
          <p:cNvSpPr txBox="1"/>
          <p:nvPr/>
        </p:nvSpPr>
        <p:spPr>
          <a:xfrm>
            <a:off x="457200" y="4211122"/>
            <a:ext cx="157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d is unit vector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98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7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bool</a:t>
            </a:r>
            <a:r>
              <a:rPr lang="en-US" altLang="zh-TW" sz="1800" dirty="0">
                <a:latin typeface="Consolas" panose="020B0609020204030204" pitchFamily="49" charset="0"/>
              </a:rPr>
              <a:t> </a:t>
            </a:r>
            <a:r>
              <a:rPr lang="en-US" altLang="zh-TW" sz="1800" dirty="0" err="1">
                <a:latin typeface="Consolas" panose="020B0609020204030204" pitchFamily="49" charset="0"/>
              </a:rPr>
              <a:t>hit_sphere</a:t>
            </a:r>
            <a:r>
              <a:rPr lang="en-US" altLang="zh-TW" sz="1800" dirty="0">
                <a:latin typeface="Consolas" panose="020B0609020204030204" pitchFamily="49" charset="0"/>
              </a:rPr>
              <a:t>(</a:t>
            </a:r>
            <a:r>
              <a:rPr lang="en-US" altLang="zh-TW" sz="1800" dirty="0" err="1">
                <a:latin typeface="Consolas" panose="020B0609020204030204" pitchFamily="49" charset="0"/>
              </a:rPr>
              <a:t>const</a:t>
            </a:r>
            <a:r>
              <a:rPr lang="en-US" altLang="zh-TW" sz="1800" dirty="0">
                <a:latin typeface="Consolas" panose="020B0609020204030204" pitchFamily="49" charset="0"/>
              </a:rPr>
              <a:t> vec3 &amp;center, float radius, </a:t>
            </a:r>
            <a:r>
              <a:rPr lang="en-US" altLang="zh-TW" sz="1800" dirty="0" err="1">
                <a:latin typeface="Consolas" panose="020B0609020204030204" pitchFamily="49" charset="0"/>
              </a:rPr>
              <a:t>const</a:t>
            </a:r>
            <a:r>
              <a:rPr lang="en-US" altLang="zh-TW" sz="1800" dirty="0">
                <a:latin typeface="Consolas" panose="020B0609020204030204" pitchFamily="49" charset="0"/>
              </a:rPr>
              <a:t> ray&amp; r) {</a:t>
            </a:r>
          </a:p>
          <a:p>
            <a:pPr marL="0" indent="0">
              <a:buNone/>
            </a:pPr>
            <a:endParaRPr lang="en-US" altLang="zh-TW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TW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altLang="zh-TW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vec3 color(</a:t>
            </a:r>
            <a:r>
              <a:rPr lang="en-US" altLang="zh-TW" sz="1800" dirty="0" err="1">
                <a:latin typeface="Consolas" panose="020B0609020204030204" pitchFamily="49" charset="0"/>
              </a:rPr>
              <a:t>const</a:t>
            </a:r>
            <a:r>
              <a:rPr lang="en-US" altLang="zh-TW" sz="1800" dirty="0">
                <a:latin typeface="Consolas" panose="020B0609020204030204" pitchFamily="49" charset="0"/>
              </a:rPr>
              <a:t> ray&amp; r)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if (</a:t>
            </a:r>
            <a:r>
              <a:rPr lang="en-US" altLang="zh-TW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hit_sphere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(vec3(0, 0, -1), 0.5, r)</a:t>
            </a:r>
            <a:r>
              <a:rPr lang="en-US" altLang="zh-TW" sz="1800" dirty="0"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return vec3(1, 0, 0);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vec3 </a:t>
            </a:r>
            <a:r>
              <a:rPr lang="en-US" altLang="zh-TW" sz="1800" dirty="0" err="1">
                <a:latin typeface="Consolas" panose="020B0609020204030204" pitchFamily="49" charset="0"/>
              </a:rPr>
              <a:t>unit_direction</a:t>
            </a:r>
            <a:r>
              <a:rPr lang="en-US" altLang="zh-TW" sz="1800" dirty="0">
                <a:latin typeface="Consolas" panose="020B0609020204030204" pitchFamily="49" charset="0"/>
              </a:rPr>
              <a:t> = </a:t>
            </a:r>
            <a:r>
              <a:rPr lang="en-US" altLang="zh-TW" sz="1800" dirty="0" err="1">
                <a:latin typeface="Consolas" panose="020B0609020204030204" pitchFamily="49" charset="0"/>
              </a:rPr>
              <a:t>unit_vector</a:t>
            </a:r>
            <a:r>
              <a:rPr lang="en-US" altLang="zh-TW" sz="1800" dirty="0">
                <a:latin typeface="Consolas" panose="020B0609020204030204" pitchFamily="49" charset="0"/>
              </a:rPr>
              <a:t>(</a:t>
            </a:r>
            <a:r>
              <a:rPr lang="en-US" altLang="zh-TW" sz="1800" dirty="0" err="1">
                <a:latin typeface="Consolas" panose="020B0609020204030204" pitchFamily="49" charset="0"/>
              </a:rPr>
              <a:t>r.direction</a:t>
            </a:r>
            <a:r>
              <a:rPr lang="en-US" altLang="zh-TW" sz="1800" dirty="0">
                <a:latin typeface="Consolas" panose="020B0609020204030204" pitchFamily="49" charset="0"/>
              </a:rPr>
              <a:t>());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float t= 0.5(</a:t>
            </a:r>
            <a:r>
              <a:rPr lang="en-US" altLang="zh-TW" sz="1800" dirty="0" err="1">
                <a:latin typeface="Consolas" panose="020B0609020204030204" pitchFamily="49" charset="0"/>
              </a:rPr>
              <a:t>unit_direction.y</a:t>
            </a:r>
            <a:r>
              <a:rPr lang="en-US" altLang="zh-TW" sz="1800" dirty="0">
                <a:latin typeface="Consolas" panose="020B0609020204030204" pitchFamily="49" charset="0"/>
              </a:rPr>
              <a:t>() + 1.0);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return (1.0-t)* vec3(1, 1, 1) + t* vec3(0.5, 0.7, 1.0);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}</a:t>
            </a:r>
            <a:endParaRPr lang="zh-TW" altLang="en-US" sz="18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504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Result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Ray-Sphere intersection</a:t>
            </a:r>
            <a:endParaRPr lang="zh-TW" altLang="en-US" dirty="0"/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082476"/>
              </p:ext>
            </p:extLst>
          </p:nvPr>
        </p:nvGraphicFramePr>
        <p:xfrm>
          <a:off x="2915816" y="2996952"/>
          <a:ext cx="3188072" cy="15940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9" name="Image" r:id="rId3" imgW="5079240" imgH="2539440" progId="Photoshop.Image.16">
                  <p:embed/>
                </p:oleObj>
              </mc:Choice>
              <mc:Fallback>
                <p:oleObj name="Image" r:id="rId3" imgW="5079240" imgH="2539440" progId="Photoshop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15816" y="2996952"/>
                        <a:ext cx="3188072" cy="15940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53131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Surface normal</a:t>
            </a:r>
            <a:endParaRPr lang="zh-TW" altLang="en-US" dirty="0"/>
          </a:p>
        </p:txBody>
      </p:sp>
      <p:pic>
        <p:nvPicPr>
          <p:cNvPr id="6" name="內容版面配置區 5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064" y="2420888"/>
            <a:ext cx="2438400" cy="2438400"/>
          </a:xfrm>
        </p:spPr>
      </p:pic>
      <p:sp>
        <p:nvSpPr>
          <p:cNvPr id="13" name="內容版面配置區 12"/>
          <p:cNvSpPr>
            <a:spLocks noGrp="1"/>
          </p:cNvSpPr>
          <p:nvPr>
            <p:ph sz="half" idx="2"/>
          </p:nvPr>
        </p:nvSpPr>
        <p:spPr>
          <a:xfrm>
            <a:off x="899592" y="1561772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en-US" altLang="zh-TW" dirty="0"/>
              <a:t>Normal</a:t>
            </a:r>
          </a:p>
          <a:p>
            <a:pPr marL="400050" lvl="1" indent="0">
              <a:buNone/>
            </a:pPr>
            <a:r>
              <a:rPr lang="en-US" altLang="zh-TW" dirty="0"/>
              <a:t>A vector that is perpendicular to the surface.</a:t>
            </a:r>
            <a:endParaRPr lang="zh-TW" altLang="en-US" dirty="0"/>
          </a:p>
        </p:txBody>
      </p:sp>
      <p:sp>
        <p:nvSpPr>
          <p:cNvPr id="7" name="橢圓 6"/>
          <p:cNvSpPr/>
          <p:nvPr/>
        </p:nvSpPr>
        <p:spPr>
          <a:xfrm>
            <a:off x="6876256" y="3573016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8" name="直線單箭頭接點 7"/>
          <p:cNvCxnSpPr>
            <a:stCxn id="7" idx="1"/>
          </p:cNvCxnSpPr>
          <p:nvPr/>
        </p:nvCxnSpPr>
        <p:spPr>
          <a:xfrm>
            <a:off x="6897347" y="3594107"/>
            <a:ext cx="1563085" cy="1491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/>
          <p:cNvSpPr txBox="1"/>
          <p:nvPr/>
        </p:nvSpPr>
        <p:spPr>
          <a:xfrm>
            <a:off x="7498869" y="441823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P</a:t>
            </a:r>
            <a:endParaRPr lang="zh-TW" altLang="en-US" dirty="0"/>
          </a:p>
        </p:txBody>
      </p:sp>
      <p:sp>
        <p:nvSpPr>
          <p:cNvPr id="11" name="文字方塊 10"/>
          <p:cNvSpPr txBox="1"/>
          <p:nvPr/>
        </p:nvSpPr>
        <p:spPr>
          <a:xfrm>
            <a:off x="6660232" y="36400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C</a:t>
            </a:r>
            <a:endParaRPr lang="zh-TW" altLang="en-US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7740352" y="5106275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P-C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36442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Normal vector visualization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float</a:t>
            </a:r>
            <a:r>
              <a:rPr lang="en-US" altLang="zh-TW" sz="1800" dirty="0">
                <a:latin typeface="Consolas" panose="020B0609020204030204" pitchFamily="49" charset="0"/>
              </a:rPr>
              <a:t> </a:t>
            </a:r>
            <a:r>
              <a:rPr lang="en-US" altLang="zh-TW" sz="1800" dirty="0" err="1">
                <a:latin typeface="Consolas" panose="020B0609020204030204" pitchFamily="49" charset="0"/>
              </a:rPr>
              <a:t>hit_sphere</a:t>
            </a:r>
            <a:r>
              <a:rPr lang="en-US" altLang="zh-TW" sz="1800" dirty="0">
                <a:latin typeface="Consolas" panose="020B0609020204030204" pitchFamily="49" charset="0"/>
              </a:rPr>
              <a:t>(</a:t>
            </a:r>
            <a:r>
              <a:rPr lang="en-US" altLang="zh-TW" sz="1800" dirty="0" err="1">
                <a:latin typeface="Consolas" panose="020B0609020204030204" pitchFamily="49" charset="0"/>
              </a:rPr>
              <a:t>const</a:t>
            </a:r>
            <a:r>
              <a:rPr lang="en-US" altLang="zh-TW" sz="1800" dirty="0">
                <a:latin typeface="Consolas" panose="020B0609020204030204" pitchFamily="49" charset="0"/>
              </a:rPr>
              <a:t> vec3 &amp;center, float radius, </a:t>
            </a:r>
            <a:r>
              <a:rPr lang="en-US" altLang="zh-TW" sz="1800" dirty="0" err="1">
                <a:latin typeface="Consolas" panose="020B0609020204030204" pitchFamily="49" charset="0"/>
              </a:rPr>
              <a:t>const</a:t>
            </a:r>
            <a:r>
              <a:rPr lang="en-US" altLang="zh-TW" sz="1800" dirty="0">
                <a:latin typeface="Consolas" panose="020B0609020204030204" pitchFamily="49" charset="0"/>
              </a:rPr>
              <a:t> ray&amp; r) 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…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return 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t</a:t>
            </a:r>
            <a:r>
              <a:rPr lang="en-US" altLang="zh-TW" sz="18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altLang="zh-TW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vec3 color(</a:t>
            </a:r>
            <a:r>
              <a:rPr lang="en-US" altLang="zh-TW" sz="1800" dirty="0" err="1">
                <a:latin typeface="Consolas" panose="020B0609020204030204" pitchFamily="49" charset="0"/>
              </a:rPr>
              <a:t>const</a:t>
            </a:r>
            <a:r>
              <a:rPr lang="en-US" altLang="zh-TW" sz="1800" dirty="0">
                <a:latin typeface="Consolas" panose="020B0609020204030204" pitchFamily="49" charset="0"/>
              </a:rPr>
              <a:t> ray&amp; r)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float t = </a:t>
            </a:r>
            <a:r>
              <a:rPr lang="en-US" altLang="zh-TW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hit_sphere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(…);</a:t>
            </a:r>
            <a:endParaRPr lang="en-US" altLang="zh-TW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if (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t &gt; 0.0</a:t>
            </a:r>
            <a:r>
              <a:rPr lang="en-US" altLang="zh-TW" sz="1800" dirty="0"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vec3 N = </a:t>
            </a:r>
            <a:r>
              <a:rPr lang="en-US" altLang="zh-TW" sz="1800" dirty="0" err="1">
                <a:latin typeface="Consolas" panose="020B0609020204030204" pitchFamily="49" charset="0"/>
              </a:rPr>
              <a:t>unit_vector</a:t>
            </a:r>
            <a:r>
              <a:rPr lang="en-US" altLang="zh-TW" sz="1800" dirty="0">
                <a:latin typeface="Consolas" panose="020B0609020204030204" pitchFamily="49" charset="0"/>
              </a:rPr>
              <a:t>(</a:t>
            </a:r>
            <a:r>
              <a:rPr lang="en-US" altLang="zh-TW" sz="1800" dirty="0" err="1">
                <a:latin typeface="Consolas" panose="020B0609020204030204" pitchFamily="49" charset="0"/>
              </a:rPr>
              <a:t>r.point_at_parameter</a:t>
            </a:r>
            <a:r>
              <a:rPr lang="en-US" altLang="zh-TW" sz="1800" dirty="0">
                <a:latin typeface="Consolas" panose="020B0609020204030204" pitchFamily="49" charset="0"/>
              </a:rPr>
              <a:t>(t) – center);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return 0.5*vec3(</a:t>
            </a:r>
            <a:r>
              <a:rPr lang="en-US" altLang="zh-TW" sz="1800" dirty="0" err="1">
                <a:latin typeface="Consolas" panose="020B0609020204030204" pitchFamily="49" charset="0"/>
              </a:rPr>
              <a:t>N.x</a:t>
            </a:r>
            <a:r>
              <a:rPr lang="en-US" altLang="zh-TW" sz="1800" dirty="0">
                <a:latin typeface="Consolas" panose="020B0609020204030204" pitchFamily="49" charset="0"/>
              </a:rPr>
              <a:t>()+1, </a:t>
            </a:r>
            <a:r>
              <a:rPr lang="en-US" altLang="zh-TW" sz="1800" dirty="0" err="1">
                <a:latin typeface="Consolas" panose="020B0609020204030204" pitchFamily="49" charset="0"/>
              </a:rPr>
              <a:t>N.y</a:t>
            </a:r>
            <a:r>
              <a:rPr lang="en-US" altLang="zh-TW" sz="1800" dirty="0">
                <a:latin typeface="Consolas" panose="020B0609020204030204" pitchFamily="49" charset="0"/>
              </a:rPr>
              <a:t>()+1, </a:t>
            </a:r>
            <a:r>
              <a:rPr lang="en-US" altLang="zh-TW" sz="1800" dirty="0" err="1">
                <a:latin typeface="Consolas" panose="020B0609020204030204" pitchFamily="49" charset="0"/>
              </a:rPr>
              <a:t>N.z</a:t>
            </a:r>
            <a:r>
              <a:rPr lang="en-US" altLang="zh-TW" sz="1800" dirty="0">
                <a:latin typeface="Consolas" panose="020B0609020204030204" pitchFamily="49" charset="0"/>
              </a:rPr>
              <a:t>()+1);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vec3 </a:t>
            </a:r>
            <a:r>
              <a:rPr lang="en-US" altLang="zh-TW" sz="1800" dirty="0" err="1">
                <a:latin typeface="Consolas" panose="020B0609020204030204" pitchFamily="49" charset="0"/>
              </a:rPr>
              <a:t>unit_direction</a:t>
            </a:r>
            <a:r>
              <a:rPr lang="en-US" altLang="zh-TW" sz="1800" dirty="0">
                <a:latin typeface="Consolas" panose="020B0609020204030204" pitchFamily="49" charset="0"/>
              </a:rPr>
              <a:t> = </a:t>
            </a:r>
            <a:r>
              <a:rPr lang="en-US" altLang="zh-TW" sz="1800" dirty="0" err="1">
                <a:latin typeface="Consolas" panose="020B0609020204030204" pitchFamily="49" charset="0"/>
              </a:rPr>
              <a:t>unit_vector</a:t>
            </a:r>
            <a:r>
              <a:rPr lang="en-US" altLang="zh-TW" sz="1800" dirty="0">
                <a:latin typeface="Consolas" panose="020B0609020204030204" pitchFamily="49" charset="0"/>
              </a:rPr>
              <a:t>(</a:t>
            </a:r>
            <a:r>
              <a:rPr lang="en-US" altLang="zh-TW" sz="1800" dirty="0" err="1">
                <a:latin typeface="Consolas" panose="020B0609020204030204" pitchFamily="49" charset="0"/>
              </a:rPr>
              <a:t>r.direction</a:t>
            </a:r>
            <a:r>
              <a:rPr lang="en-US" altLang="zh-TW" sz="1800" dirty="0">
                <a:latin typeface="Consolas" panose="020B0609020204030204" pitchFamily="49" charset="0"/>
              </a:rPr>
              <a:t>());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float t= 0.5(</a:t>
            </a:r>
            <a:r>
              <a:rPr lang="en-US" altLang="zh-TW" sz="1800" dirty="0" err="1">
                <a:latin typeface="Consolas" panose="020B0609020204030204" pitchFamily="49" charset="0"/>
              </a:rPr>
              <a:t>unit_direction.y</a:t>
            </a:r>
            <a:r>
              <a:rPr lang="en-US" altLang="zh-TW" sz="1800" dirty="0">
                <a:latin typeface="Consolas" panose="020B0609020204030204" pitchFamily="49" charset="0"/>
              </a:rPr>
              <a:t>() + 1.0);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return (1.0-t)* vec3(1, 1, 1) + t* vec3(0.5, 0.7, 1.0);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}</a:t>
            </a:r>
            <a:endParaRPr lang="zh-TW" altLang="en-US" sz="1800" dirty="0">
              <a:latin typeface="Consolas" panose="020B0609020204030204" pitchFamily="49" charset="0"/>
            </a:endParaRPr>
          </a:p>
        </p:txBody>
      </p:sp>
      <p:graphicFrame>
        <p:nvGraphicFramePr>
          <p:cNvPr id="4" name="物件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859718"/>
              </p:ext>
            </p:extLst>
          </p:nvPr>
        </p:nvGraphicFramePr>
        <p:xfrm>
          <a:off x="5292080" y="2132856"/>
          <a:ext cx="2736304" cy="13681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3" name="Image" r:id="rId3" imgW="5079240" imgH="2539440" progId="Photoshop.Image.16">
                  <p:embed/>
                </p:oleObj>
              </mc:Choice>
              <mc:Fallback>
                <p:oleObj name="Image" r:id="rId3" imgW="5079240" imgH="2539440" progId="Photoshop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92080" y="2132856"/>
                        <a:ext cx="2736304" cy="136815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7671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Outline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b="1" dirty="0"/>
              <a:t>single sphere and light source</a:t>
            </a:r>
            <a:endParaRPr lang="en-US" altLang="zh-TW" b="1" dirty="0" smtClean="0"/>
          </a:p>
          <a:p>
            <a:r>
              <a:rPr lang="en-US" altLang="zh-TW" dirty="0" smtClean="0"/>
              <a:t>Image-ppm</a:t>
            </a:r>
            <a:endParaRPr lang="en-US" altLang="zh-TW" dirty="0"/>
          </a:p>
          <a:p>
            <a:r>
              <a:rPr lang="en-US" altLang="zh-TW" dirty="0"/>
              <a:t>Vec3 class</a:t>
            </a:r>
          </a:p>
          <a:p>
            <a:r>
              <a:rPr lang="en-US" altLang="zh-TW" dirty="0"/>
              <a:t>Ray </a:t>
            </a:r>
            <a:r>
              <a:rPr lang="en-US" altLang="zh-TW" dirty="0" smtClean="0"/>
              <a:t>class -&gt; Primary </a:t>
            </a:r>
            <a:r>
              <a:rPr lang="en-US" altLang="zh-TW" dirty="0"/>
              <a:t>ray</a:t>
            </a:r>
          </a:p>
          <a:p>
            <a:r>
              <a:rPr lang="en-US" altLang="zh-TW" dirty="0"/>
              <a:t>Sphere</a:t>
            </a:r>
          </a:p>
          <a:p>
            <a:r>
              <a:rPr lang="en-US" altLang="zh-TW" dirty="0"/>
              <a:t>Point light and diffuse shading</a:t>
            </a:r>
          </a:p>
          <a:p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b="1" dirty="0" smtClean="0"/>
              <a:t>Complex scene, material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Multiple sphere</a:t>
            </a:r>
          </a:p>
          <a:p>
            <a:r>
              <a:rPr lang="en-US" altLang="zh-TW" dirty="0" smtClean="0"/>
              <a:t>Shadow ray</a:t>
            </a:r>
          </a:p>
          <a:p>
            <a:r>
              <a:rPr lang="en-US" altLang="zh-TW" dirty="0"/>
              <a:t>Reflected </a:t>
            </a:r>
            <a:r>
              <a:rPr lang="en-US" altLang="zh-TW" dirty="0" smtClean="0"/>
              <a:t>Ray</a:t>
            </a:r>
          </a:p>
          <a:p>
            <a:r>
              <a:rPr lang="en-US" altLang="zh-TW" dirty="0" smtClean="0">
                <a:latin typeface="Consolas" panose="020B0609020204030204" pitchFamily="49" charset="0"/>
              </a:rPr>
              <a:t>Transmitted Ray</a:t>
            </a:r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74880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Point light source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vec3 </a:t>
            </a:r>
            <a:r>
              <a:rPr lang="en-US" altLang="zh-TW" dirty="0" err="1"/>
              <a:t>pointlight</a:t>
            </a:r>
            <a:r>
              <a:rPr lang="en-US" altLang="zh-TW" dirty="0"/>
              <a:t>(1, 1, 0)</a:t>
            </a:r>
            <a:endParaRPr lang="zh-TW" altLang="en-US" dirty="0"/>
          </a:p>
        </p:txBody>
      </p:sp>
      <p:sp>
        <p:nvSpPr>
          <p:cNvPr id="4" name="太陽 3"/>
          <p:cNvSpPr/>
          <p:nvPr/>
        </p:nvSpPr>
        <p:spPr>
          <a:xfrm>
            <a:off x="5076056" y="2492896"/>
            <a:ext cx="288032" cy="28803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" name="直線接點 5"/>
          <p:cNvCxnSpPr/>
          <p:nvPr/>
        </p:nvCxnSpPr>
        <p:spPr>
          <a:xfrm>
            <a:off x="5364088" y="4581128"/>
            <a:ext cx="27363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橢圓 6"/>
          <p:cNvSpPr/>
          <p:nvPr/>
        </p:nvSpPr>
        <p:spPr>
          <a:xfrm>
            <a:off x="6588224" y="4509120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" name="直線單箭頭接點 8"/>
          <p:cNvCxnSpPr/>
          <p:nvPr/>
        </p:nvCxnSpPr>
        <p:spPr>
          <a:xfrm flipH="1" flipV="1">
            <a:off x="6628596" y="3284984"/>
            <a:ext cx="31636" cy="14085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>
            <a:stCxn id="7" idx="1"/>
          </p:cNvCxnSpPr>
          <p:nvPr/>
        </p:nvCxnSpPr>
        <p:spPr>
          <a:xfrm flipH="1" flipV="1">
            <a:off x="5724128" y="3356992"/>
            <a:ext cx="895732" cy="11837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字方塊 13"/>
          <p:cNvSpPr txBox="1"/>
          <p:nvPr/>
        </p:nvSpPr>
        <p:spPr>
          <a:xfrm>
            <a:off x="6284374" y="2935441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N</a:t>
            </a:r>
            <a:endParaRPr lang="zh-TW" altLang="en-US" dirty="0"/>
          </a:p>
        </p:txBody>
      </p:sp>
      <p:sp>
        <p:nvSpPr>
          <p:cNvPr id="15" name="文字方塊 14"/>
          <p:cNvSpPr txBox="1"/>
          <p:nvPr/>
        </p:nvSpPr>
        <p:spPr>
          <a:xfrm>
            <a:off x="5184068" y="310031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V</a:t>
            </a:r>
            <a:endParaRPr lang="zh-TW" altLang="en-US" dirty="0"/>
          </a:p>
        </p:txBody>
      </p:sp>
      <p:sp>
        <p:nvSpPr>
          <p:cNvPr id="12" name="文字方塊 11"/>
          <p:cNvSpPr txBox="1"/>
          <p:nvPr/>
        </p:nvSpPr>
        <p:spPr>
          <a:xfrm>
            <a:off x="6444208" y="4812420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P(t)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86680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diffuse Surface</a:t>
            </a:r>
            <a:endParaRPr lang="zh-TW" altLang="en-US" dirty="0"/>
          </a:p>
        </p:txBody>
      </p:sp>
      <p:cxnSp>
        <p:nvCxnSpPr>
          <p:cNvPr id="7" name="直線接點 6"/>
          <p:cNvCxnSpPr/>
          <p:nvPr/>
        </p:nvCxnSpPr>
        <p:spPr>
          <a:xfrm>
            <a:off x="1500188" y="3109913"/>
            <a:ext cx="235743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/>
          <p:cNvCxnSpPr/>
          <p:nvPr/>
        </p:nvCxnSpPr>
        <p:spPr>
          <a:xfrm rot="5400000">
            <a:off x="1213644" y="2253456"/>
            <a:ext cx="1714500" cy="158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單箭頭接點 9"/>
          <p:cNvCxnSpPr/>
          <p:nvPr/>
        </p:nvCxnSpPr>
        <p:spPr>
          <a:xfrm rot="5400000">
            <a:off x="1500982" y="2251869"/>
            <a:ext cx="1714500" cy="1587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/>
          <p:nvPr/>
        </p:nvCxnSpPr>
        <p:spPr>
          <a:xfrm rot="5400000">
            <a:off x="1786732" y="2251869"/>
            <a:ext cx="1714500" cy="1587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rot="5400000">
            <a:off x="2072482" y="2251869"/>
            <a:ext cx="1714500" cy="1587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5214938" y="3109913"/>
            <a:ext cx="235743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單箭頭接點 13"/>
          <p:cNvCxnSpPr/>
          <p:nvPr/>
        </p:nvCxnSpPr>
        <p:spPr>
          <a:xfrm rot="16200000" flipH="1">
            <a:off x="4606926" y="1931987"/>
            <a:ext cx="1358900" cy="1000125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rot="16200000" flipH="1">
            <a:off x="4893469" y="1931194"/>
            <a:ext cx="1357313" cy="1000125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 rot="16200000" flipH="1">
            <a:off x="5179219" y="1931194"/>
            <a:ext cx="1357313" cy="1000125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單箭頭接點 16"/>
          <p:cNvCxnSpPr/>
          <p:nvPr/>
        </p:nvCxnSpPr>
        <p:spPr>
          <a:xfrm rot="16200000" flipH="1">
            <a:off x="5464969" y="1931194"/>
            <a:ext cx="1357313" cy="1000125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接點 24"/>
          <p:cNvCxnSpPr/>
          <p:nvPr/>
        </p:nvCxnSpPr>
        <p:spPr>
          <a:xfrm rot="5400000" flipH="1" flipV="1">
            <a:off x="5751513" y="2217738"/>
            <a:ext cx="1785937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4" name="文字方塊 32"/>
          <p:cNvSpPr txBox="1">
            <a:spLocks noChangeArrowheads="1"/>
          </p:cNvSpPr>
          <p:nvPr/>
        </p:nvSpPr>
        <p:spPr bwMode="auto">
          <a:xfrm>
            <a:off x="2357438" y="3181350"/>
            <a:ext cx="1000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itchFamily="18" charset="0"/>
              </a:rPr>
              <a:t>d</a:t>
            </a:r>
            <a:endParaRPr lang="zh-TW" altLang="en-US" sz="2400">
              <a:latin typeface="Times New Roman" pitchFamily="18" charset="0"/>
            </a:endParaRPr>
          </a:p>
        </p:txBody>
      </p:sp>
      <p:cxnSp>
        <p:nvCxnSpPr>
          <p:cNvPr id="35" name="直線單箭頭接點 34"/>
          <p:cNvCxnSpPr/>
          <p:nvPr/>
        </p:nvCxnSpPr>
        <p:spPr>
          <a:xfrm>
            <a:off x="6000750" y="3252788"/>
            <a:ext cx="357188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單箭頭接點 35"/>
          <p:cNvCxnSpPr/>
          <p:nvPr/>
        </p:nvCxnSpPr>
        <p:spPr>
          <a:xfrm>
            <a:off x="2643188" y="3252788"/>
            <a:ext cx="357187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7" name="文字方塊 36"/>
          <p:cNvSpPr txBox="1">
            <a:spLocks noChangeArrowheads="1"/>
          </p:cNvSpPr>
          <p:nvPr/>
        </p:nvSpPr>
        <p:spPr bwMode="auto">
          <a:xfrm>
            <a:off x="2357438" y="1752600"/>
            <a:ext cx="1000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itchFamily="18" charset="0"/>
              </a:rPr>
              <a:t>d</a:t>
            </a:r>
            <a:endParaRPr lang="zh-TW" altLang="en-US" sz="2400">
              <a:latin typeface="Times New Roman" pitchFamily="18" charset="0"/>
            </a:endParaRPr>
          </a:p>
        </p:txBody>
      </p:sp>
      <p:cxnSp>
        <p:nvCxnSpPr>
          <p:cNvPr id="38" name="直線單箭頭接點 37"/>
          <p:cNvCxnSpPr/>
          <p:nvPr/>
        </p:nvCxnSpPr>
        <p:spPr>
          <a:xfrm>
            <a:off x="2643188" y="1824038"/>
            <a:ext cx="357187" cy="158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9" name="文字方塊 38"/>
          <p:cNvSpPr txBox="1">
            <a:spLocks noChangeArrowheads="1"/>
          </p:cNvSpPr>
          <p:nvPr/>
        </p:nvSpPr>
        <p:spPr bwMode="auto">
          <a:xfrm rot="-2121425">
            <a:off x="5102225" y="2071688"/>
            <a:ext cx="10001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itchFamily="18" charset="0"/>
              </a:rPr>
              <a:t>d</a:t>
            </a:r>
            <a:endParaRPr lang="zh-TW" altLang="en-US" sz="2400">
              <a:latin typeface="Times New Roman" pitchFamily="18" charset="0"/>
            </a:endParaRPr>
          </a:p>
        </p:txBody>
      </p:sp>
      <p:cxnSp>
        <p:nvCxnSpPr>
          <p:cNvPr id="40" name="直線單箭頭接點 39"/>
          <p:cNvCxnSpPr/>
          <p:nvPr/>
        </p:nvCxnSpPr>
        <p:spPr>
          <a:xfrm rot="19478575">
            <a:off x="5327650" y="2181225"/>
            <a:ext cx="35718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1" name="文字方塊 42"/>
          <p:cNvSpPr txBox="1">
            <a:spLocks noChangeArrowheads="1"/>
          </p:cNvSpPr>
          <p:nvPr/>
        </p:nvSpPr>
        <p:spPr bwMode="auto">
          <a:xfrm>
            <a:off x="5715000" y="3214688"/>
            <a:ext cx="1000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itchFamily="18" charset="0"/>
              </a:rPr>
              <a:t>d/cos</a:t>
            </a:r>
            <a:r>
              <a:rPr lang="el-GR" altLang="zh-TW" sz="2400">
                <a:latin typeface="Times New Roman" pitchFamily="18" charset="0"/>
              </a:rPr>
              <a:t>θ</a:t>
            </a:r>
            <a:endParaRPr lang="zh-TW" altLang="en-US" sz="2400">
              <a:latin typeface="Times New Roman" pitchFamily="18" charset="0"/>
            </a:endParaRPr>
          </a:p>
        </p:txBody>
      </p:sp>
      <p:sp>
        <p:nvSpPr>
          <p:cNvPr id="20502" name="文字方塊 43"/>
          <p:cNvSpPr txBox="1">
            <a:spLocks noChangeArrowheads="1"/>
          </p:cNvSpPr>
          <p:nvPr/>
        </p:nvSpPr>
        <p:spPr bwMode="auto">
          <a:xfrm>
            <a:off x="6215063" y="2433638"/>
            <a:ext cx="642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l-GR" altLang="zh-TW" sz="2400">
                <a:latin typeface="Times New Roman" pitchFamily="18" charset="0"/>
              </a:rPr>
              <a:t>θ</a:t>
            </a:r>
            <a:endParaRPr lang="zh-TW" altLang="en-US" sz="2400">
              <a:latin typeface="Times New Roman" pitchFamily="18" charset="0"/>
            </a:endParaRPr>
          </a:p>
        </p:txBody>
      </p:sp>
      <p:sp>
        <p:nvSpPr>
          <p:cNvPr id="20503" name="文字方塊 44"/>
          <p:cNvSpPr txBox="1">
            <a:spLocks noChangeArrowheads="1"/>
          </p:cNvSpPr>
          <p:nvPr/>
        </p:nvSpPr>
        <p:spPr bwMode="auto">
          <a:xfrm>
            <a:off x="571500" y="3252788"/>
            <a:ext cx="1071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itchFamily="18" charset="0"/>
              </a:rPr>
              <a:t>length</a:t>
            </a:r>
            <a:endParaRPr lang="zh-TW" altLang="en-US" sz="2400">
              <a:latin typeface="Times New Roman" pitchFamily="18" charset="0"/>
            </a:endParaRPr>
          </a:p>
        </p:txBody>
      </p:sp>
      <p:sp>
        <p:nvSpPr>
          <p:cNvPr id="46" name="文字方塊 45"/>
          <p:cNvSpPr txBox="1">
            <a:spLocks noChangeArrowheads="1"/>
          </p:cNvSpPr>
          <p:nvPr/>
        </p:nvSpPr>
        <p:spPr bwMode="auto">
          <a:xfrm>
            <a:off x="428625" y="3929063"/>
            <a:ext cx="1428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itchFamily="18" charset="0"/>
              </a:rPr>
              <a:t>intensity</a:t>
            </a:r>
            <a:endParaRPr lang="zh-TW" altLang="en-US" sz="2400">
              <a:latin typeface="Times New Roman" pitchFamily="18" charset="0"/>
            </a:endParaRPr>
          </a:p>
        </p:txBody>
      </p:sp>
      <p:sp>
        <p:nvSpPr>
          <p:cNvPr id="47" name="文字方塊 46"/>
          <p:cNvSpPr txBox="1">
            <a:spLocks noChangeArrowheads="1"/>
          </p:cNvSpPr>
          <p:nvPr/>
        </p:nvSpPr>
        <p:spPr bwMode="auto">
          <a:xfrm>
            <a:off x="2357438" y="3929063"/>
            <a:ext cx="1000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itchFamily="18" charset="0"/>
              </a:rPr>
              <a:t>1/d</a:t>
            </a:r>
            <a:endParaRPr lang="zh-TW" altLang="en-US" sz="2400">
              <a:latin typeface="Times New Roman" pitchFamily="18" charset="0"/>
            </a:endParaRPr>
          </a:p>
        </p:txBody>
      </p:sp>
      <p:sp>
        <p:nvSpPr>
          <p:cNvPr id="49" name="文字方塊 48"/>
          <p:cNvSpPr txBox="1">
            <a:spLocks noChangeArrowheads="1"/>
          </p:cNvSpPr>
          <p:nvPr/>
        </p:nvSpPr>
        <p:spPr bwMode="auto">
          <a:xfrm>
            <a:off x="5572125" y="3929063"/>
            <a:ext cx="1357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新細明體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 dirty="0">
                <a:latin typeface="Times New Roman" pitchFamily="18" charset="0"/>
              </a:rPr>
              <a:t>cos</a:t>
            </a:r>
            <a:r>
              <a:rPr lang="el-GR" altLang="zh-TW" sz="2400" dirty="0">
                <a:latin typeface="Times New Roman" pitchFamily="18" charset="0"/>
              </a:rPr>
              <a:t>θ</a:t>
            </a:r>
            <a:r>
              <a:rPr lang="en-US" altLang="zh-TW" sz="2400" dirty="0">
                <a:latin typeface="Times New Roman" pitchFamily="18" charset="0"/>
              </a:rPr>
              <a:t> / d</a:t>
            </a:r>
            <a:endParaRPr lang="zh-TW" altLang="en-US" sz="2400" dirty="0"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文字方塊 49"/>
              <p:cNvSpPr txBox="1">
                <a:spLocks noChangeArrowheads="1"/>
              </p:cNvSpPr>
              <p:nvPr/>
            </p:nvSpPr>
            <p:spPr bwMode="auto">
              <a:xfrm>
                <a:off x="2714624" y="4786313"/>
                <a:ext cx="4593679" cy="506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marL="342900" indent="-34290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1pPr>
                <a:lvl2pPr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2pPr>
                <a:lvl3pPr marL="1143000" indent="-22860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3pPr>
                <a:lvl4pPr marL="1600200" indent="-22860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4pPr>
                <a:lvl5pPr marL="2057400" indent="-22860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新細明體" charset="-120"/>
                  </a:defRPr>
                </a:lvl9pPr>
              </a:lstStyle>
              <a:p>
                <a:pPr marL="0" lvl="1">
                  <a:spcBef>
                    <a:spcPct val="0"/>
                  </a:spcBef>
                  <a:buNone/>
                </a:pPr>
                <a:r>
                  <a:rPr lang="en-US" altLang="zh-TW" sz="2400" dirty="0">
                    <a:latin typeface="Times New Roman" pitchFamily="18" charset="0"/>
                    <a:ea typeface="ＭＳ Ｐゴシック" pitchFamily="34" charset="-128"/>
                  </a:rPr>
                  <a:t>Reflected light ~cos </a:t>
                </a:r>
                <a:r>
                  <a:rPr lang="en-US" altLang="zh-TW" sz="2400" dirty="0">
                    <a:latin typeface="Symbol" charset="2"/>
                    <a:ea typeface="ＭＳ Ｐゴシック" pitchFamily="34" charset="-128"/>
                  </a:rPr>
                  <a:t>q = </a:t>
                </a:r>
                <a14:m>
                  <m:oMath xmlns:m="http://schemas.openxmlformats.org/officeDocument/2006/math">
                    <m:acc>
                      <m:accPr>
                        <m:chr m:val="⃑"/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acc>
                    <m:r>
                      <a:rPr lang="en-US" altLang="zh-TW" sz="2400" i="1">
                        <a:latin typeface="Cambria Math" panose="02040503050406030204" pitchFamily="18" charset="0"/>
                      </a:rPr>
                      <m:t>𝑑𝑜𝑡</m:t>
                    </m:r>
                    <m:acc>
                      <m:accPr>
                        <m:chr m:val="⃑"/>
                        <m:ctrlPr>
                          <a:rPr lang="en-US" altLang="zh-TW" sz="24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TW" sz="24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acc>
                  </m:oMath>
                </a14:m>
                <a:endParaRPr lang="en-US" altLang="zh-TW" sz="2400" baseline="-25000" dirty="0">
                  <a:latin typeface="Consolas" panose="020B0609020204030204" pitchFamily="49" charset="0"/>
                  <a:ea typeface="ＭＳ Ｐゴシック" pitchFamily="34" charset="-128"/>
                </a:endParaRPr>
              </a:p>
            </p:txBody>
          </p:sp>
        </mc:Choice>
        <mc:Fallback xmlns="">
          <p:sp>
            <p:nvSpPr>
              <p:cNvPr id="50" name="文字方塊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14624" y="4786313"/>
                <a:ext cx="4593679" cy="506421"/>
              </a:xfrm>
              <a:prstGeom prst="rect">
                <a:avLst/>
              </a:prstGeom>
              <a:blipFill>
                <a:blip r:embed="rId2"/>
                <a:stretch>
                  <a:fillRect l="-1989" t="-1205" b="-2771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文字方塊 1"/>
              <p:cNvSpPr txBox="1"/>
              <p:nvPr/>
            </p:nvSpPr>
            <p:spPr>
              <a:xfrm>
                <a:off x="2714625" y="5445224"/>
                <a:ext cx="4049764" cy="3105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𝐿𝑖𝑔h𝑡𝑛𝑒𝑠𝑠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𝐼𝑚𝑎𝑥</m:t>
                      </m:r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(0,</m:t>
                      </m:r>
                      <m:acc>
                        <m:accPr>
                          <m:chr m:val="⃑"/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acc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𝑑𝑜𝑡</m:t>
                      </m:r>
                      <m:acc>
                        <m:accPr>
                          <m:chr m:val="⃑"/>
                          <m:ctrlP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TW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</m:acc>
                      <m:r>
                        <a:rPr lang="en-US" altLang="zh-TW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2" name="文字方塊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4625" y="5445224"/>
                <a:ext cx="4049764" cy="310598"/>
              </a:xfrm>
              <a:prstGeom prst="rect">
                <a:avLst/>
              </a:prstGeom>
              <a:blipFill>
                <a:blip r:embed="rId3"/>
                <a:stretch>
                  <a:fillRect b="-3137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文字方塊 2"/>
          <p:cNvSpPr txBox="1"/>
          <p:nvPr/>
        </p:nvSpPr>
        <p:spPr>
          <a:xfrm>
            <a:off x="6643688" y="5949280"/>
            <a:ext cx="188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N and L must be unit vector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93769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9" grpId="0"/>
      <p:bldP spid="50" grpId="0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float </a:t>
            </a:r>
            <a:r>
              <a:rPr lang="en-US" altLang="zh-TW" sz="1800" dirty="0" err="1">
                <a:latin typeface="Consolas" panose="020B0609020204030204" pitchFamily="49" charset="0"/>
              </a:rPr>
              <a:t>hit_sphere</a:t>
            </a:r>
            <a:r>
              <a:rPr lang="en-US" altLang="zh-TW" sz="1800" dirty="0">
                <a:latin typeface="Consolas" panose="020B0609020204030204" pitchFamily="49" charset="0"/>
              </a:rPr>
              <a:t>(</a:t>
            </a:r>
            <a:r>
              <a:rPr lang="en-US" altLang="zh-TW" sz="1800" dirty="0" err="1">
                <a:latin typeface="Consolas" panose="020B0609020204030204" pitchFamily="49" charset="0"/>
              </a:rPr>
              <a:t>const</a:t>
            </a:r>
            <a:r>
              <a:rPr lang="en-US" altLang="zh-TW" sz="1800" dirty="0">
                <a:latin typeface="Consolas" panose="020B0609020204030204" pitchFamily="49" charset="0"/>
              </a:rPr>
              <a:t> vec3 &amp;center, float radius, </a:t>
            </a:r>
            <a:r>
              <a:rPr lang="en-US" altLang="zh-TW" sz="1800" dirty="0" err="1">
                <a:latin typeface="Consolas" panose="020B0609020204030204" pitchFamily="49" charset="0"/>
              </a:rPr>
              <a:t>const</a:t>
            </a:r>
            <a:r>
              <a:rPr lang="en-US" altLang="zh-TW" sz="1800" dirty="0">
                <a:latin typeface="Consolas" panose="020B0609020204030204" pitchFamily="49" charset="0"/>
              </a:rPr>
              <a:t> ray&amp; r) 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…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return t;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altLang="zh-TW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vec3 color(</a:t>
            </a:r>
            <a:r>
              <a:rPr lang="en-US" altLang="zh-TW" sz="1800" dirty="0" err="1">
                <a:latin typeface="Consolas" panose="020B0609020204030204" pitchFamily="49" charset="0"/>
              </a:rPr>
              <a:t>const</a:t>
            </a:r>
            <a:r>
              <a:rPr lang="en-US" altLang="zh-TW" sz="1800" dirty="0">
                <a:latin typeface="Consolas" panose="020B0609020204030204" pitchFamily="49" charset="0"/>
              </a:rPr>
              <a:t> ray&amp; r)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float t = </a:t>
            </a:r>
            <a:r>
              <a:rPr lang="en-US" altLang="zh-TW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hit_sphere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(…);</a:t>
            </a:r>
            <a:endParaRPr lang="en-US" altLang="zh-TW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if (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t &gt; 0.0</a:t>
            </a:r>
            <a:r>
              <a:rPr lang="en-US" altLang="zh-TW" sz="1800" dirty="0"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vec3 N = </a:t>
            </a:r>
            <a:r>
              <a:rPr lang="en-US" altLang="zh-TW" sz="1800" dirty="0" err="1">
                <a:latin typeface="Consolas" panose="020B0609020204030204" pitchFamily="49" charset="0"/>
              </a:rPr>
              <a:t>unit_vector</a:t>
            </a:r>
            <a:r>
              <a:rPr lang="en-US" altLang="zh-TW" sz="1800" dirty="0">
                <a:latin typeface="Consolas" panose="020B0609020204030204" pitchFamily="49" charset="0"/>
              </a:rPr>
              <a:t>(</a:t>
            </a:r>
            <a:r>
              <a:rPr lang="en-US" altLang="zh-TW" sz="1800" dirty="0" err="1">
                <a:latin typeface="Consolas" panose="020B0609020204030204" pitchFamily="49" charset="0"/>
              </a:rPr>
              <a:t>r.point_at_parameter</a:t>
            </a:r>
            <a:r>
              <a:rPr lang="en-US" altLang="zh-TW" sz="1800" dirty="0">
                <a:latin typeface="Consolas" panose="020B0609020204030204" pitchFamily="49" charset="0"/>
              </a:rPr>
              <a:t>(t) – center);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vec3 L = …;</a:t>
            </a:r>
          </a:p>
          <a:p>
            <a:pPr marL="0" indent="0">
              <a:buNone/>
            </a:pP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        vec3 I = vec3(1, 1, 1);//intensity of </a:t>
            </a:r>
            <a:r>
              <a:rPr lang="en-US" altLang="zh-TW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lightsource</a:t>
            </a:r>
            <a:endParaRPr lang="en-US" altLang="zh-TW" sz="1800" dirty="0">
              <a:solidFill>
                <a:srgbClr val="FF0000"/>
              </a:solidFill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        return I * …  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vec3 </a:t>
            </a:r>
            <a:r>
              <a:rPr lang="en-US" altLang="zh-TW" sz="1800" dirty="0" err="1">
                <a:latin typeface="Consolas" panose="020B0609020204030204" pitchFamily="49" charset="0"/>
              </a:rPr>
              <a:t>unit_direction</a:t>
            </a:r>
            <a:r>
              <a:rPr lang="en-US" altLang="zh-TW" sz="1800" dirty="0">
                <a:latin typeface="Consolas" panose="020B0609020204030204" pitchFamily="49" charset="0"/>
              </a:rPr>
              <a:t> = </a:t>
            </a:r>
            <a:r>
              <a:rPr lang="en-US" altLang="zh-TW" sz="1800" dirty="0" err="1">
                <a:latin typeface="Consolas" panose="020B0609020204030204" pitchFamily="49" charset="0"/>
              </a:rPr>
              <a:t>unit_vector</a:t>
            </a:r>
            <a:r>
              <a:rPr lang="en-US" altLang="zh-TW" sz="1800" dirty="0">
                <a:latin typeface="Consolas" panose="020B0609020204030204" pitchFamily="49" charset="0"/>
              </a:rPr>
              <a:t>(</a:t>
            </a:r>
            <a:r>
              <a:rPr lang="en-US" altLang="zh-TW" sz="1800" dirty="0" err="1">
                <a:latin typeface="Consolas" panose="020B0609020204030204" pitchFamily="49" charset="0"/>
              </a:rPr>
              <a:t>r.direction</a:t>
            </a:r>
            <a:r>
              <a:rPr lang="en-US" altLang="zh-TW" sz="1800" dirty="0">
                <a:latin typeface="Consolas" panose="020B0609020204030204" pitchFamily="49" charset="0"/>
              </a:rPr>
              <a:t>());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float t= 0.5(</a:t>
            </a:r>
            <a:r>
              <a:rPr lang="en-US" altLang="zh-TW" sz="1800" dirty="0" err="1">
                <a:latin typeface="Consolas" panose="020B0609020204030204" pitchFamily="49" charset="0"/>
              </a:rPr>
              <a:t>unit_direction.y</a:t>
            </a:r>
            <a:r>
              <a:rPr lang="en-US" altLang="zh-TW" sz="1800" dirty="0">
                <a:latin typeface="Consolas" panose="020B0609020204030204" pitchFamily="49" charset="0"/>
              </a:rPr>
              <a:t>() + 1.0);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return (1.0-t)* vec3(1, 1, 1) + t* vec3(0.5, 0.7, 1.0);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}</a:t>
            </a:r>
            <a:endParaRPr lang="zh-TW" altLang="en-US" sz="18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48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shading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6516216" y="371703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err="1"/>
              <a:t>Lightsource</a:t>
            </a:r>
            <a:endParaRPr lang="en-US" altLang="zh-TW" dirty="0"/>
          </a:p>
          <a:p>
            <a:pPr algn="ctr"/>
            <a:r>
              <a:rPr lang="en-US" altLang="zh-TW" dirty="0"/>
              <a:t>(</a:t>
            </a:r>
            <a:r>
              <a:rPr lang="en-US" altLang="zh-TW" dirty="0">
                <a:solidFill>
                  <a:srgbClr val="FF0000"/>
                </a:solidFill>
              </a:rPr>
              <a:t>1</a:t>
            </a:r>
            <a:r>
              <a:rPr lang="en-US" altLang="zh-TW" dirty="0"/>
              <a:t>, 1, 0)</a:t>
            </a:r>
            <a:endParaRPr lang="zh-TW" altLang="en-US" dirty="0"/>
          </a:p>
        </p:txBody>
      </p:sp>
      <p:sp>
        <p:nvSpPr>
          <p:cNvPr id="9" name="文字方塊 8"/>
          <p:cNvSpPr txBox="1"/>
          <p:nvPr/>
        </p:nvSpPr>
        <p:spPr>
          <a:xfrm>
            <a:off x="894420" y="3614857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err="1"/>
              <a:t>Lightsource</a:t>
            </a:r>
            <a:endParaRPr lang="en-US" altLang="zh-TW" dirty="0"/>
          </a:p>
          <a:p>
            <a:pPr algn="ctr"/>
            <a:r>
              <a:rPr lang="en-US" altLang="zh-TW" dirty="0"/>
              <a:t>(</a:t>
            </a:r>
            <a:r>
              <a:rPr lang="en-US" altLang="zh-TW" dirty="0">
                <a:solidFill>
                  <a:srgbClr val="FF0000"/>
                </a:solidFill>
              </a:rPr>
              <a:t>-1</a:t>
            </a:r>
            <a:r>
              <a:rPr lang="en-US" altLang="zh-TW" dirty="0"/>
              <a:t>, 1, 0)</a:t>
            </a:r>
            <a:endParaRPr lang="zh-TW" altLang="en-US" dirty="0"/>
          </a:p>
        </p:txBody>
      </p:sp>
      <p:sp>
        <p:nvSpPr>
          <p:cNvPr id="10" name="文字方塊 9"/>
          <p:cNvSpPr txBox="1"/>
          <p:nvPr/>
        </p:nvSpPr>
        <p:spPr>
          <a:xfrm>
            <a:off x="3563888" y="3717031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err="1"/>
              <a:t>Lightsource</a:t>
            </a:r>
            <a:endParaRPr lang="en-US" altLang="zh-TW" dirty="0"/>
          </a:p>
          <a:p>
            <a:pPr algn="ctr"/>
            <a:r>
              <a:rPr lang="en-US" altLang="zh-TW" dirty="0"/>
              <a:t>(0, 0, 0)</a:t>
            </a:r>
            <a:endParaRPr lang="zh-TW" altLang="en-US" dirty="0"/>
          </a:p>
        </p:txBody>
      </p:sp>
      <p:graphicFrame>
        <p:nvGraphicFramePr>
          <p:cNvPr id="7" name="物件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837788"/>
              </p:ext>
            </p:extLst>
          </p:nvPr>
        </p:nvGraphicFramePr>
        <p:xfrm>
          <a:off x="457200" y="2343649"/>
          <a:ext cx="2473176" cy="12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6" name="Image" r:id="rId3" imgW="5079240" imgH="2539440" progId="Photoshop.Image.16">
                  <p:embed/>
                </p:oleObj>
              </mc:Choice>
              <mc:Fallback>
                <p:oleObj name="Image" r:id="rId3" imgW="5079240" imgH="2539440" progId="Photoshop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7200" y="2343649"/>
                        <a:ext cx="2473176" cy="1236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物件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2114481"/>
              </p:ext>
            </p:extLst>
          </p:nvPr>
        </p:nvGraphicFramePr>
        <p:xfrm>
          <a:off x="6149410" y="2332453"/>
          <a:ext cx="2517959" cy="12589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7" name="Image" r:id="rId5" imgW="5079240" imgH="2539440" progId="Photoshop.Image.16">
                  <p:embed/>
                </p:oleObj>
              </mc:Choice>
              <mc:Fallback>
                <p:oleObj name="Image" r:id="rId5" imgW="5079240" imgH="2539440" progId="Photoshop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49410" y="2332453"/>
                        <a:ext cx="2517959" cy="12589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物件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5441854"/>
              </p:ext>
            </p:extLst>
          </p:nvPr>
        </p:nvGraphicFramePr>
        <p:xfrm>
          <a:off x="3275856" y="2319922"/>
          <a:ext cx="2473175" cy="123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68" name="Image" r:id="rId7" imgW="5079240" imgH="2539440" progId="Photoshop.Image.16">
                  <p:embed/>
                </p:oleObj>
              </mc:Choice>
              <mc:Fallback>
                <p:oleObj name="Image" r:id="rId7" imgW="5079240" imgH="2539440" progId="Photoshop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75856" y="2319922"/>
                        <a:ext cx="2473175" cy="1236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2109178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More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r>
              <a:rPr lang="en-US" altLang="zh-TW" dirty="0"/>
              <a:t>Multiple sphere</a:t>
            </a:r>
          </a:p>
          <a:p>
            <a:endParaRPr lang="en-US" altLang="zh-TW" dirty="0"/>
          </a:p>
          <a:p>
            <a:r>
              <a:rPr lang="en-US" altLang="zh-TW" dirty="0"/>
              <a:t>Ray-plane intersection, Ray-</a:t>
            </a:r>
            <a:r>
              <a:rPr lang="en-US" altLang="zh-TW" dirty="0" err="1"/>
              <a:t>other_surface</a:t>
            </a:r>
            <a:r>
              <a:rPr lang="en-US" altLang="zh-TW" dirty="0"/>
              <a:t> ….</a:t>
            </a:r>
          </a:p>
          <a:p>
            <a:endParaRPr lang="en-US" altLang="zh-TW" dirty="0"/>
          </a:p>
          <a:p>
            <a:r>
              <a:rPr lang="en-US" altLang="zh-TW" dirty="0"/>
              <a:t>Anti-aliasing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518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Complex Scene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Part 2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92991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More spheres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vec3 color(</a:t>
            </a:r>
            <a:r>
              <a:rPr lang="en-US" altLang="zh-TW" sz="1800" dirty="0" err="1">
                <a:latin typeface="Consolas" panose="020B0609020204030204" pitchFamily="49" charset="0"/>
              </a:rPr>
              <a:t>const</a:t>
            </a:r>
            <a:r>
              <a:rPr lang="en-US" altLang="zh-TW" sz="1800" dirty="0">
                <a:latin typeface="Consolas" panose="020B0609020204030204" pitchFamily="49" charset="0"/>
              </a:rPr>
              <a:t> ray&amp; r)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float t = </a:t>
            </a:r>
            <a:r>
              <a:rPr lang="en-US" altLang="zh-TW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hit_sphere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(…);</a:t>
            </a:r>
            <a:endParaRPr lang="en-US" altLang="zh-TW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if (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t &gt; 0.0</a:t>
            </a:r>
            <a:r>
              <a:rPr lang="en-US" altLang="zh-TW" sz="1800" dirty="0"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vec3 N = </a:t>
            </a:r>
            <a:r>
              <a:rPr lang="en-US" altLang="zh-TW" sz="1800" dirty="0" err="1">
                <a:latin typeface="Consolas" panose="020B0609020204030204" pitchFamily="49" charset="0"/>
              </a:rPr>
              <a:t>unit_vector</a:t>
            </a:r>
            <a:r>
              <a:rPr lang="en-US" altLang="zh-TW" sz="1800" dirty="0">
                <a:latin typeface="Consolas" panose="020B0609020204030204" pitchFamily="49" charset="0"/>
              </a:rPr>
              <a:t>(</a:t>
            </a:r>
            <a:r>
              <a:rPr lang="en-US" altLang="zh-TW" sz="1800" dirty="0" err="1">
                <a:latin typeface="Consolas" panose="020B0609020204030204" pitchFamily="49" charset="0"/>
              </a:rPr>
              <a:t>r.point_at_parameter</a:t>
            </a:r>
            <a:r>
              <a:rPr lang="en-US" altLang="zh-TW" sz="1800" dirty="0">
                <a:latin typeface="Consolas" panose="020B0609020204030204" pitchFamily="49" charset="0"/>
              </a:rPr>
              <a:t>(t) – center);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return 0.5*vec3(</a:t>
            </a:r>
            <a:r>
              <a:rPr lang="en-US" altLang="zh-TW" sz="1800" dirty="0" err="1">
                <a:latin typeface="Consolas" panose="020B0609020204030204" pitchFamily="49" charset="0"/>
              </a:rPr>
              <a:t>N.x</a:t>
            </a:r>
            <a:r>
              <a:rPr lang="en-US" altLang="zh-TW" sz="1800" dirty="0">
                <a:latin typeface="Consolas" panose="020B0609020204030204" pitchFamily="49" charset="0"/>
              </a:rPr>
              <a:t>()+1, </a:t>
            </a:r>
            <a:r>
              <a:rPr lang="en-US" altLang="zh-TW" sz="1800" dirty="0" err="1">
                <a:latin typeface="Consolas" panose="020B0609020204030204" pitchFamily="49" charset="0"/>
              </a:rPr>
              <a:t>N.y</a:t>
            </a:r>
            <a:r>
              <a:rPr lang="en-US" altLang="zh-TW" sz="1800" dirty="0">
                <a:latin typeface="Consolas" panose="020B0609020204030204" pitchFamily="49" charset="0"/>
              </a:rPr>
              <a:t>()+1, </a:t>
            </a:r>
            <a:r>
              <a:rPr lang="en-US" altLang="zh-TW" sz="1800" dirty="0" err="1">
                <a:latin typeface="Consolas" panose="020B0609020204030204" pitchFamily="49" charset="0"/>
              </a:rPr>
              <a:t>N.z</a:t>
            </a:r>
            <a:r>
              <a:rPr lang="en-US" altLang="zh-TW" sz="1800" dirty="0">
                <a:latin typeface="Consolas" panose="020B0609020204030204" pitchFamily="49" charset="0"/>
              </a:rPr>
              <a:t>()+1);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float t2 = </a:t>
            </a:r>
            <a:r>
              <a:rPr lang="en-US" altLang="zh-TW" sz="1800" dirty="0" err="1">
                <a:solidFill>
                  <a:srgbClr val="FF0000"/>
                </a:solidFill>
                <a:latin typeface="Consolas" panose="020B0609020204030204" pitchFamily="49" charset="0"/>
              </a:rPr>
              <a:t>hit_sphere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(…);</a:t>
            </a:r>
            <a:endParaRPr lang="en-US" altLang="zh-TW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if (</a:t>
            </a:r>
            <a:r>
              <a:rPr lang="en-US" altLang="zh-TW" sz="1800" dirty="0">
                <a:solidFill>
                  <a:srgbClr val="FF0000"/>
                </a:solidFill>
                <a:latin typeface="Consolas" panose="020B0609020204030204" pitchFamily="49" charset="0"/>
              </a:rPr>
              <a:t>t2 &gt; 0.0</a:t>
            </a:r>
            <a:r>
              <a:rPr lang="en-US" altLang="zh-TW" sz="1800" dirty="0">
                <a:latin typeface="Consolas" panose="020B0609020204030204" pitchFamily="49" charset="0"/>
              </a:rPr>
              <a:t>) {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vec3 N = </a:t>
            </a:r>
            <a:r>
              <a:rPr lang="en-US" altLang="zh-TW" sz="1800" dirty="0" err="1">
                <a:latin typeface="Consolas" panose="020B0609020204030204" pitchFamily="49" charset="0"/>
              </a:rPr>
              <a:t>unit_vector</a:t>
            </a:r>
            <a:r>
              <a:rPr lang="en-US" altLang="zh-TW" sz="1800" dirty="0">
                <a:latin typeface="Consolas" panose="020B0609020204030204" pitchFamily="49" charset="0"/>
              </a:rPr>
              <a:t>(</a:t>
            </a:r>
            <a:r>
              <a:rPr lang="en-US" altLang="zh-TW" sz="1800" dirty="0" err="1">
                <a:latin typeface="Consolas" panose="020B0609020204030204" pitchFamily="49" charset="0"/>
              </a:rPr>
              <a:t>r.point_at_parameter</a:t>
            </a:r>
            <a:r>
              <a:rPr lang="en-US" altLang="zh-TW" sz="1800" dirty="0">
                <a:latin typeface="Consolas" panose="020B0609020204030204" pitchFamily="49" charset="0"/>
              </a:rPr>
              <a:t>(t) – center);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    return 0.5*vec3(</a:t>
            </a:r>
            <a:r>
              <a:rPr lang="en-US" altLang="zh-TW" sz="1800" dirty="0" err="1">
                <a:latin typeface="Consolas" panose="020B0609020204030204" pitchFamily="49" charset="0"/>
              </a:rPr>
              <a:t>N.x</a:t>
            </a:r>
            <a:r>
              <a:rPr lang="en-US" altLang="zh-TW" sz="1800" dirty="0">
                <a:latin typeface="Consolas" panose="020B0609020204030204" pitchFamily="49" charset="0"/>
              </a:rPr>
              <a:t>()+1, </a:t>
            </a:r>
            <a:r>
              <a:rPr lang="en-US" altLang="zh-TW" sz="1800" dirty="0" err="1">
                <a:latin typeface="Consolas" panose="020B0609020204030204" pitchFamily="49" charset="0"/>
              </a:rPr>
              <a:t>N.y</a:t>
            </a:r>
            <a:r>
              <a:rPr lang="en-US" altLang="zh-TW" sz="1800" dirty="0">
                <a:latin typeface="Consolas" panose="020B0609020204030204" pitchFamily="49" charset="0"/>
              </a:rPr>
              <a:t>()+1, </a:t>
            </a:r>
            <a:r>
              <a:rPr lang="en-US" altLang="zh-TW" sz="1800" dirty="0" err="1">
                <a:latin typeface="Consolas" panose="020B0609020204030204" pitchFamily="49" charset="0"/>
              </a:rPr>
              <a:t>N.z</a:t>
            </a:r>
            <a:r>
              <a:rPr lang="en-US" altLang="zh-TW" sz="1800" dirty="0">
                <a:latin typeface="Consolas" panose="020B0609020204030204" pitchFamily="49" charset="0"/>
              </a:rPr>
              <a:t>()+1);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endParaRPr lang="en-US" altLang="zh-TW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endParaRPr lang="en-US" altLang="zh-TW" sz="18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    return skybox(); </a:t>
            </a:r>
            <a:r>
              <a:rPr lang="en-US" altLang="zh-TW" sz="1800" dirty="0">
                <a:solidFill>
                  <a:srgbClr val="00B050"/>
                </a:solidFill>
                <a:latin typeface="Consolas" panose="020B0609020204030204" pitchFamily="49" charset="0"/>
              </a:rPr>
              <a:t>//When no intersection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}</a:t>
            </a:r>
            <a:endParaRPr lang="zh-TW" altLang="en-US" sz="1800" dirty="0">
              <a:latin typeface="Consolas" panose="020B0609020204030204" pitchFamily="49" charset="0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899592" y="479715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Problem??</a:t>
            </a:r>
            <a:endParaRPr lang="zh-TW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68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9512" y="1639341"/>
            <a:ext cx="878497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dirty="0" err="1">
                <a:latin typeface="Consolas" panose="020B0609020204030204" pitchFamily="49" charset="0"/>
              </a:rPr>
              <a:t>struct</a:t>
            </a:r>
            <a:r>
              <a:rPr lang="en-US" altLang="zh-TW" sz="1400" dirty="0">
                <a:latin typeface="Consolas" panose="020B0609020204030204" pitchFamily="49" charset="0"/>
              </a:rPr>
              <a:t> </a:t>
            </a:r>
            <a:r>
              <a:rPr lang="en-US" altLang="zh-TW" sz="1400" dirty="0" err="1">
                <a:latin typeface="Consolas" panose="020B0609020204030204" pitchFamily="49" charset="0"/>
              </a:rPr>
              <a:t>hit_record</a:t>
            </a:r>
            <a:r>
              <a:rPr lang="en-US" altLang="zh-TW" sz="1400" dirty="0"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    float t;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    vec3 p;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    vec3 normal;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    </a:t>
            </a: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and more …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en-US" altLang="zh-TW" sz="14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class </a:t>
            </a:r>
            <a:r>
              <a:rPr lang="en-US" altLang="zh-TW" sz="1400" dirty="0" err="1">
                <a:latin typeface="Consolas" panose="020B0609020204030204" pitchFamily="49" charset="0"/>
              </a:rPr>
              <a:t>hitable</a:t>
            </a:r>
            <a:r>
              <a:rPr lang="en-US" altLang="zh-TW" sz="1400" dirty="0"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altLang="zh-TW" sz="1400" dirty="0">
                <a:solidFill>
                  <a:srgbClr val="FFC000"/>
                </a:solidFill>
                <a:latin typeface="Consolas" panose="020B0609020204030204" pitchFamily="49" charset="0"/>
              </a:rPr>
              <a:t>public</a:t>
            </a:r>
            <a:r>
              <a:rPr lang="en-US" altLang="zh-TW" sz="1400" dirty="0">
                <a:latin typeface="Consolas" panose="020B0609020204030204" pitchFamily="49" charset="0"/>
              </a:rPr>
              <a:t>:</a:t>
            </a:r>
          </a:p>
          <a:p>
            <a:pPr marL="0" indent="0">
              <a:buNone/>
            </a:pP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virtual</a:t>
            </a:r>
            <a:r>
              <a:rPr lang="en-US" altLang="zh-TW" sz="1400" dirty="0">
                <a:latin typeface="Consolas" panose="020B0609020204030204" pitchFamily="49" charset="0"/>
              </a:rPr>
              <a:t> bool hit(</a:t>
            </a:r>
            <a:r>
              <a:rPr lang="en-US" altLang="zh-TW" sz="1400" dirty="0" err="1">
                <a:latin typeface="Consolas" panose="020B0609020204030204" pitchFamily="49" charset="0"/>
              </a:rPr>
              <a:t>const</a:t>
            </a:r>
            <a:r>
              <a:rPr lang="en-US" altLang="zh-TW" sz="1400" dirty="0">
                <a:latin typeface="Consolas" panose="020B0609020204030204" pitchFamily="49" charset="0"/>
              </a:rPr>
              <a:t> ray&amp; r, float </a:t>
            </a:r>
            <a:r>
              <a:rPr lang="en-US" altLang="zh-TW" sz="1400" dirty="0" err="1">
                <a:latin typeface="Consolas" panose="020B0609020204030204" pitchFamily="49" charset="0"/>
              </a:rPr>
              <a:t>tmin</a:t>
            </a:r>
            <a:r>
              <a:rPr lang="en-US" altLang="zh-TW" sz="1400" dirty="0">
                <a:latin typeface="Consolas" panose="020B0609020204030204" pitchFamily="49" charset="0"/>
              </a:rPr>
              <a:t>, float </a:t>
            </a:r>
            <a:r>
              <a:rPr lang="en-US" altLang="zh-TW" sz="1400" dirty="0" err="1">
                <a:latin typeface="Consolas" panose="020B0609020204030204" pitchFamily="49" charset="0"/>
              </a:rPr>
              <a:t>tmax</a:t>
            </a:r>
            <a:r>
              <a:rPr lang="en-US" altLang="zh-TW" sz="1400" dirty="0">
                <a:latin typeface="Consolas" panose="020B0609020204030204" pitchFamily="49" charset="0"/>
              </a:rPr>
              <a:t>, </a:t>
            </a:r>
            <a:r>
              <a:rPr lang="en-US" altLang="zh-TW" sz="1400" dirty="0" err="1">
                <a:latin typeface="Consolas" panose="020B0609020204030204" pitchFamily="49" charset="0"/>
              </a:rPr>
              <a:t>hit_record</a:t>
            </a:r>
            <a:r>
              <a:rPr lang="en-US" altLang="zh-TW" sz="1400" dirty="0">
                <a:latin typeface="Consolas" panose="020B0609020204030204" pitchFamily="49" charset="0"/>
              </a:rPr>
              <a:t>&amp; rec) </a:t>
            </a:r>
            <a:r>
              <a:rPr lang="en-US" altLang="zh-TW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const</a:t>
            </a: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 = 0</a:t>
            </a:r>
            <a:r>
              <a:rPr lang="en-US" altLang="zh-TW" sz="14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34917966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class sphere: </a:t>
            </a:r>
            <a:r>
              <a:rPr lang="en-US" altLang="zh-TW" sz="1400" dirty="0">
                <a:solidFill>
                  <a:srgbClr val="FFC000"/>
                </a:solidFill>
                <a:latin typeface="Consolas" panose="020B0609020204030204" pitchFamily="49" charset="0"/>
              </a:rPr>
              <a:t>public</a:t>
            </a:r>
            <a:r>
              <a:rPr lang="en-US" altLang="zh-TW" sz="1400" dirty="0">
                <a:latin typeface="Consolas" panose="020B0609020204030204" pitchFamily="49" charset="0"/>
              </a:rPr>
              <a:t> </a:t>
            </a:r>
            <a:r>
              <a:rPr lang="en-US" altLang="zh-TW" sz="1400" dirty="0" err="1">
                <a:latin typeface="Consolas" panose="020B0609020204030204" pitchFamily="49" charset="0"/>
              </a:rPr>
              <a:t>hitable</a:t>
            </a:r>
            <a:r>
              <a:rPr lang="en-US" altLang="zh-TW" sz="1400" dirty="0"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altLang="zh-TW" sz="1400" dirty="0">
                <a:solidFill>
                  <a:srgbClr val="FFC000"/>
                </a:solidFill>
                <a:latin typeface="Consolas" panose="020B0609020204030204" pitchFamily="49" charset="0"/>
              </a:rPr>
              <a:t>public: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sphere() {}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sphere(vec3 c, float r) : center(c), radius(r) {};</a:t>
            </a:r>
          </a:p>
          <a:p>
            <a:pPr marL="0" indent="0">
              <a:buNone/>
            </a:pP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virtual bool hit(</a:t>
            </a:r>
            <a:r>
              <a:rPr lang="en-US" altLang="zh-TW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const</a:t>
            </a: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 ray&amp; r, float </a:t>
            </a:r>
            <a:r>
              <a:rPr lang="en-US" altLang="zh-TW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tmin</a:t>
            </a: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, float </a:t>
            </a:r>
            <a:r>
              <a:rPr lang="en-US" altLang="zh-TW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tmax</a:t>
            </a: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, </a:t>
            </a:r>
            <a:r>
              <a:rPr lang="en-US" altLang="zh-TW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hit_record</a:t>
            </a: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&amp; rec) </a:t>
            </a:r>
            <a:r>
              <a:rPr lang="en-US" altLang="zh-TW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const</a:t>
            </a: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vec3 center;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float radius;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en-US" altLang="zh-TW" sz="14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bool </a:t>
            </a: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sphere::</a:t>
            </a:r>
            <a:r>
              <a:rPr lang="en-US" altLang="zh-TW" sz="1400" dirty="0">
                <a:latin typeface="Consolas" panose="020B0609020204030204" pitchFamily="49" charset="0"/>
              </a:rPr>
              <a:t>hit(</a:t>
            </a:r>
            <a:r>
              <a:rPr lang="en-US" altLang="zh-TW" sz="1400" dirty="0" err="1">
                <a:latin typeface="Consolas" panose="020B0609020204030204" pitchFamily="49" charset="0"/>
              </a:rPr>
              <a:t>const</a:t>
            </a:r>
            <a:r>
              <a:rPr lang="en-US" altLang="zh-TW" sz="1400" dirty="0">
                <a:latin typeface="Consolas" panose="020B0609020204030204" pitchFamily="49" charset="0"/>
              </a:rPr>
              <a:t> ray&amp; r, float </a:t>
            </a:r>
            <a:r>
              <a:rPr lang="en-US" altLang="zh-TW" sz="1400" dirty="0" err="1">
                <a:latin typeface="Consolas" panose="020B0609020204030204" pitchFamily="49" charset="0"/>
              </a:rPr>
              <a:t>tmin</a:t>
            </a:r>
            <a:r>
              <a:rPr lang="en-US" altLang="zh-TW" sz="1400" dirty="0">
                <a:latin typeface="Consolas" panose="020B0609020204030204" pitchFamily="49" charset="0"/>
              </a:rPr>
              <a:t>, float </a:t>
            </a:r>
            <a:r>
              <a:rPr lang="en-US" altLang="zh-TW" sz="1400" dirty="0" err="1">
                <a:latin typeface="Consolas" panose="020B0609020204030204" pitchFamily="49" charset="0"/>
              </a:rPr>
              <a:t>tmax</a:t>
            </a:r>
            <a:r>
              <a:rPr lang="en-US" altLang="zh-TW" sz="1400" dirty="0">
                <a:latin typeface="Consolas" panose="020B0609020204030204" pitchFamily="49" charset="0"/>
              </a:rPr>
              <a:t>, </a:t>
            </a:r>
            <a:r>
              <a:rPr lang="en-US" altLang="zh-TW" sz="1400" dirty="0" err="1">
                <a:latin typeface="Consolas" panose="020B0609020204030204" pitchFamily="49" charset="0"/>
              </a:rPr>
              <a:t>hit_record</a:t>
            </a:r>
            <a:r>
              <a:rPr lang="en-US" altLang="zh-TW" sz="1400" dirty="0">
                <a:latin typeface="Consolas" panose="020B0609020204030204" pitchFamily="49" charset="0"/>
              </a:rPr>
              <a:t>&amp; rec) </a:t>
            </a:r>
            <a:r>
              <a:rPr lang="en-US" altLang="zh-TW" sz="1400" dirty="0" err="1">
                <a:latin typeface="Consolas" panose="020B0609020204030204" pitchFamily="49" charset="0"/>
              </a:rPr>
              <a:t>const</a:t>
            </a:r>
            <a:r>
              <a:rPr lang="en-US" altLang="zh-TW" sz="1400" dirty="0">
                <a:latin typeface="Consolas" panose="020B0609020204030204" pitchFamily="49" charset="0"/>
              </a:rPr>
              <a:t> {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…</a:t>
            </a:r>
          </a:p>
          <a:p>
            <a:pPr marL="0" indent="0">
              <a:buNone/>
            </a:pPr>
            <a:endParaRPr lang="en-US" altLang="zh-TW" sz="14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en-US" altLang="zh-TW" sz="14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Why </a:t>
            </a:r>
            <a:r>
              <a:rPr lang="en-US" altLang="zh-TW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tmin</a:t>
            </a: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? </a:t>
            </a:r>
            <a:r>
              <a:rPr lang="en-US" altLang="zh-TW" sz="1400" dirty="0" err="1">
                <a:solidFill>
                  <a:srgbClr val="FF0000"/>
                </a:solidFill>
                <a:latin typeface="Consolas" panose="020B0609020204030204" pitchFamily="49" charset="0"/>
              </a:rPr>
              <a:t>tmax</a:t>
            </a: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?</a:t>
            </a:r>
          </a:p>
          <a:p>
            <a:pPr marL="0" indent="0">
              <a:buNone/>
            </a:pPr>
            <a:endParaRPr lang="zh-TW" altLang="en-US" sz="14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516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>
                <a:solidFill>
                  <a:srgbClr val="FF0000"/>
                </a:solidFill>
                <a:latin typeface="Consolas" panose="020B0609020204030204" pitchFamily="49" charset="0"/>
              </a:rPr>
              <a:t>Why </a:t>
            </a:r>
            <a:r>
              <a:rPr lang="en-US" altLang="zh-TW" dirty="0" err="1">
                <a:solidFill>
                  <a:srgbClr val="FF0000"/>
                </a:solidFill>
                <a:latin typeface="Consolas" panose="020B0609020204030204" pitchFamily="49" charset="0"/>
              </a:rPr>
              <a:t>tmin</a:t>
            </a:r>
            <a:r>
              <a:rPr lang="en-US" altLang="zh-TW" dirty="0">
                <a:solidFill>
                  <a:srgbClr val="FF0000"/>
                </a:solidFill>
                <a:latin typeface="Consolas" panose="020B0609020204030204" pitchFamily="49" charset="0"/>
              </a:rPr>
              <a:t>/</a:t>
            </a:r>
            <a:r>
              <a:rPr lang="en-US" altLang="zh-TW" dirty="0" err="1">
                <a:solidFill>
                  <a:srgbClr val="FF0000"/>
                </a:solidFill>
                <a:latin typeface="Consolas" panose="020B0609020204030204" pitchFamily="49" charset="0"/>
              </a:rPr>
              <a:t>tmax</a:t>
            </a:r>
            <a:r>
              <a:rPr lang="en-US" altLang="zh-TW" dirty="0">
                <a:solidFill>
                  <a:srgbClr val="FF0000"/>
                </a:solidFill>
                <a:latin typeface="Consolas" panose="020B0609020204030204" pitchFamily="49" charset="0"/>
              </a:rPr>
              <a:t> in hit()?</a:t>
            </a:r>
            <a:endParaRPr lang="zh-TW" altLang="en-US" dirty="0"/>
          </a:p>
        </p:txBody>
      </p:sp>
      <p:sp>
        <p:nvSpPr>
          <p:cNvPr id="4" name="橢圓 3"/>
          <p:cNvSpPr/>
          <p:nvPr/>
        </p:nvSpPr>
        <p:spPr>
          <a:xfrm>
            <a:off x="611560" y="2564904"/>
            <a:ext cx="2124132" cy="18722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" name="直線單箭頭接點 5"/>
          <p:cNvCxnSpPr/>
          <p:nvPr/>
        </p:nvCxnSpPr>
        <p:spPr>
          <a:xfrm flipV="1">
            <a:off x="179690" y="4005064"/>
            <a:ext cx="147626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橢圓 7"/>
          <p:cNvSpPr/>
          <p:nvPr/>
        </p:nvSpPr>
        <p:spPr>
          <a:xfrm>
            <a:off x="3530450" y="2492896"/>
            <a:ext cx="2124132" cy="18722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" name="直線單箭頭接點 8"/>
          <p:cNvCxnSpPr/>
          <p:nvPr/>
        </p:nvCxnSpPr>
        <p:spPr>
          <a:xfrm flipV="1">
            <a:off x="4607900" y="2671584"/>
            <a:ext cx="147626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橢圓 9"/>
          <p:cNvSpPr/>
          <p:nvPr/>
        </p:nvSpPr>
        <p:spPr>
          <a:xfrm>
            <a:off x="6467394" y="2412256"/>
            <a:ext cx="2124132" cy="18722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1" name="直線單箭頭接點 10"/>
          <p:cNvCxnSpPr>
            <a:endCxn id="10" idx="1"/>
          </p:cNvCxnSpPr>
          <p:nvPr/>
        </p:nvCxnSpPr>
        <p:spPr>
          <a:xfrm flipH="1" flipV="1">
            <a:off x="6778466" y="2686435"/>
            <a:ext cx="97790" cy="1382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V="1">
            <a:off x="6084168" y="4068440"/>
            <a:ext cx="792088" cy="123276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 flipV="1">
            <a:off x="5796136" y="3720139"/>
            <a:ext cx="1080120" cy="359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字方塊 12"/>
          <p:cNvSpPr txBox="1"/>
          <p:nvPr/>
        </p:nvSpPr>
        <p:spPr>
          <a:xfrm>
            <a:off x="6778466" y="5661248"/>
            <a:ext cx="1813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With reflection and refraction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48366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Simple </a:t>
            </a:r>
            <a:r>
              <a:rPr lang="en-US" altLang="zh-TW" dirty="0" smtClean="0"/>
              <a:t>Scene</a:t>
            </a: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 smtClean="0"/>
              <a:t>Part </a:t>
            </a:r>
            <a:r>
              <a:rPr lang="en-US" altLang="zh-TW" dirty="0" smtClean="0"/>
              <a:t>1: </a:t>
            </a:r>
            <a:r>
              <a:rPr lang="en-US" altLang="zh-TW" b="1" dirty="0"/>
              <a:t>single sphere and light </a:t>
            </a:r>
            <a:r>
              <a:rPr lang="en-US" altLang="zh-TW" b="1" dirty="0" smtClean="0"/>
              <a:t>source</a:t>
            </a:r>
            <a:endParaRPr lang="en-US" altLang="zh-TW" b="1" dirty="0"/>
          </a:p>
        </p:txBody>
      </p:sp>
    </p:spTree>
    <p:extLst>
      <p:ext uri="{BB962C8B-B14F-4D97-AF65-F5344CB8AC3E}">
        <p14:creationId xmlns:p14="http://schemas.microsoft.com/office/powerpoint/2010/main" val="333089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Nearest intersection point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en-US" altLang="zh-TW" dirty="0" err="1"/>
              <a:t>Init</a:t>
            </a:r>
            <a:endParaRPr lang="en-US" altLang="zh-TW" dirty="0"/>
          </a:p>
          <a:p>
            <a:pPr lvl="1"/>
            <a:r>
              <a:rPr lang="en-US" altLang="zh-TW" dirty="0"/>
              <a:t>Add all </a:t>
            </a:r>
            <a:r>
              <a:rPr lang="en-US" altLang="zh-TW" dirty="0" err="1"/>
              <a:t>hitable</a:t>
            </a:r>
            <a:r>
              <a:rPr lang="en-US" altLang="zh-TW" dirty="0"/>
              <a:t> object into a list</a:t>
            </a:r>
          </a:p>
          <a:p>
            <a:r>
              <a:rPr lang="en-US" altLang="zh-TW" dirty="0"/>
              <a:t>intersect() in page 11</a:t>
            </a:r>
          </a:p>
          <a:p>
            <a:pPr marL="0" indent="0">
              <a:buNone/>
            </a:pPr>
            <a:r>
              <a:rPr lang="en-US" altLang="zh-TW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hit_record</a:t>
            </a:r>
            <a:r>
              <a:rPr lang="zh-TW" altLang="en-US" sz="20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  <a:r>
              <a:rPr lang="en-US" altLang="zh-TW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ht</a:t>
            </a:r>
            <a:r>
              <a:rPr lang="en-US" altLang="zh-TW" sz="2000" dirty="0">
                <a:solidFill>
                  <a:srgbClr val="FF0000"/>
                </a:solidFill>
                <a:latin typeface="Consolas" panose="020B0609020204030204" pitchFamily="49" charset="0"/>
              </a:rPr>
              <a:t>[n]</a:t>
            </a:r>
          </a:p>
          <a:p>
            <a:pPr marL="0" indent="0">
              <a:buNone/>
            </a:pPr>
            <a:r>
              <a:rPr lang="en-US" altLang="zh-TW" sz="2000" dirty="0">
                <a:solidFill>
                  <a:srgbClr val="FF0000"/>
                </a:solidFill>
                <a:latin typeface="Consolas" panose="020B0609020204030204" pitchFamily="49" charset="0"/>
              </a:rPr>
              <a:t>for(all </a:t>
            </a:r>
            <a:r>
              <a:rPr lang="en-US" altLang="zh-TW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hitable</a:t>
            </a:r>
            <a:r>
              <a:rPr lang="en-US" altLang="zh-TW" sz="2000" dirty="0">
                <a:solidFill>
                  <a:srgbClr val="FF0000"/>
                </a:solidFill>
                <a:latin typeface="Consolas" panose="020B0609020204030204" pitchFamily="49" charset="0"/>
              </a:rPr>
              <a:t> object o) {</a:t>
            </a:r>
          </a:p>
          <a:p>
            <a:pPr marL="0" indent="0">
              <a:buNone/>
            </a:pPr>
            <a:r>
              <a:rPr lang="en-US" altLang="zh-TW" sz="2000" dirty="0">
                <a:solidFill>
                  <a:srgbClr val="FF0000"/>
                </a:solidFill>
                <a:latin typeface="Consolas" panose="020B0609020204030204" pitchFamily="49" charset="0"/>
              </a:rPr>
              <a:t>	</a:t>
            </a:r>
            <a:r>
              <a:rPr lang="en-US" altLang="zh-TW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o.hit</a:t>
            </a:r>
            <a:r>
              <a:rPr lang="en-US" altLang="zh-TW" sz="2000" dirty="0">
                <a:solidFill>
                  <a:srgbClr val="FF0000"/>
                </a:solidFill>
                <a:latin typeface="Consolas" panose="020B0609020204030204" pitchFamily="49" charset="0"/>
              </a:rPr>
              <a:t>(…, </a:t>
            </a:r>
            <a:r>
              <a:rPr lang="en-US" altLang="zh-TW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ht</a:t>
            </a:r>
            <a:r>
              <a:rPr lang="en-US" altLang="zh-TW" sz="2000" dirty="0">
                <a:solidFill>
                  <a:srgbClr val="FF0000"/>
                </a:solidFill>
                <a:latin typeface="Consolas" panose="020B0609020204030204" pitchFamily="49" charset="0"/>
              </a:rPr>
              <a:t>[</a:t>
            </a:r>
            <a:r>
              <a:rPr lang="en-US" altLang="zh-TW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i</a:t>
            </a:r>
            <a:r>
              <a:rPr lang="en-US" altLang="zh-TW" sz="2000" dirty="0">
                <a:solidFill>
                  <a:srgbClr val="FF0000"/>
                </a:solidFill>
                <a:latin typeface="Consolas" panose="020B0609020204030204" pitchFamily="49" charset="0"/>
              </a:rPr>
              <a:t>]);	</a:t>
            </a:r>
          </a:p>
          <a:p>
            <a:pPr marL="0" indent="0">
              <a:buNone/>
            </a:pPr>
            <a:r>
              <a:rPr lang="en-US" altLang="zh-TW" sz="2000" dirty="0">
                <a:solidFill>
                  <a:srgbClr val="FF0000"/>
                </a:solidFill>
                <a:latin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en-US" altLang="zh-TW" sz="2000" dirty="0">
                <a:solidFill>
                  <a:srgbClr val="FF0000"/>
                </a:solidFill>
                <a:latin typeface="Consolas" panose="020B0609020204030204" pitchFamily="49" charset="0"/>
              </a:rPr>
              <a:t>Find </a:t>
            </a:r>
            <a:r>
              <a:rPr lang="en-US" altLang="zh-TW" sz="2000" dirty="0" err="1">
                <a:latin typeface="Consolas" panose="020B0609020204030204" pitchFamily="49" charset="0"/>
              </a:rPr>
              <a:t>ht</a:t>
            </a:r>
            <a:r>
              <a:rPr lang="en-US" altLang="zh-TW" sz="2000" dirty="0">
                <a:latin typeface="Consolas" panose="020B0609020204030204" pitchFamily="49" charset="0"/>
              </a:rPr>
              <a:t>[</a:t>
            </a:r>
            <a:r>
              <a:rPr lang="en-US" altLang="zh-TW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smallest_index</a:t>
            </a:r>
            <a:r>
              <a:rPr lang="en-US" altLang="zh-TW" sz="2000" dirty="0">
                <a:latin typeface="Consolas" panose="020B0609020204030204" pitchFamily="49" charset="0"/>
              </a:rPr>
              <a:t>])</a:t>
            </a:r>
            <a:r>
              <a:rPr lang="en-US" altLang="zh-TW" sz="2000" dirty="0">
                <a:solidFill>
                  <a:srgbClr val="FF0000"/>
                </a:solidFill>
                <a:latin typeface="Consolas" panose="020B0609020204030204" pitchFamily="49" charset="0"/>
              </a:rPr>
              <a:t> with smallest t;</a:t>
            </a:r>
          </a:p>
          <a:p>
            <a:pPr marL="0" indent="0">
              <a:buNone/>
            </a:pPr>
            <a:endParaRPr lang="en-US" altLang="zh-TW" sz="20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2000" dirty="0">
                <a:latin typeface="Consolas" panose="020B0609020204030204" pitchFamily="49" charset="0"/>
              </a:rPr>
              <a:t>Shading(</a:t>
            </a:r>
            <a:r>
              <a:rPr lang="en-US" altLang="zh-TW" sz="2000" dirty="0" err="1">
                <a:latin typeface="Consolas" panose="020B0609020204030204" pitchFamily="49" charset="0"/>
              </a:rPr>
              <a:t>lightposition</a:t>
            </a:r>
            <a:r>
              <a:rPr lang="en-US" altLang="zh-TW" sz="2000" dirty="0">
                <a:latin typeface="Consolas" panose="020B0609020204030204" pitchFamily="49" charset="0"/>
              </a:rPr>
              <a:t>, </a:t>
            </a:r>
            <a:r>
              <a:rPr lang="en-US" altLang="zh-TW" sz="2000" dirty="0" err="1">
                <a:latin typeface="Consolas" panose="020B0609020204030204" pitchFamily="49" charset="0"/>
              </a:rPr>
              <a:t>lightintensity</a:t>
            </a:r>
            <a:r>
              <a:rPr lang="en-US" altLang="zh-TW" sz="2000" dirty="0">
                <a:latin typeface="Consolas" panose="020B0609020204030204" pitchFamily="49" charset="0"/>
              </a:rPr>
              <a:t>, </a:t>
            </a:r>
            <a:r>
              <a:rPr lang="en-US" altLang="zh-TW" sz="2000" dirty="0" err="1">
                <a:latin typeface="Consolas" panose="020B0609020204030204" pitchFamily="49" charset="0"/>
              </a:rPr>
              <a:t>ht</a:t>
            </a:r>
            <a:r>
              <a:rPr lang="en-US" altLang="zh-TW" sz="2000" dirty="0">
                <a:latin typeface="Consolas" panose="020B0609020204030204" pitchFamily="49" charset="0"/>
              </a:rPr>
              <a:t>[</a:t>
            </a:r>
            <a:r>
              <a:rPr lang="en-US" altLang="zh-TW" sz="2000" dirty="0" err="1">
                <a:solidFill>
                  <a:srgbClr val="FF0000"/>
                </a:solidFill>
                <a:latin typeface="Consolas" panose="020B0609020204030204" pitchFamily="49" charset="0"/>
              </a:rPr>
              <a:t>smallest_index</a:t>
            </a:r>
            <a:r>
              <a:rPr lang="en-US" altLang="zh-TW" sz="2000" dirty="0">
                <a:latin typeface="Consolas" panose="020B0609020204030204" pitchFamily="49" charset="0"/>
              </a:rPr>
              <a:t>]);</a:t>
            </a:r>
          </a:p>
        </p:txBody>
      </p:sp>
    </p:spTree>
    <p:extLst>
      <p:ext uri="{BB962C8B-B14F-4D97-AF65-F5344CB8AC3E}">
        <p14:creationId xmlns:p14="http://schemas.microsoft.com/office/powerpoint/2010/main" val="8668077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Result with multi-sphere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077072"/>
            <a:ext cx="3970784" cy="204909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TW" dirty="0">
                <a:solidFill>
                  <a:srgbClr val="00B050"/>
                </a:solidFill>
              </a:rPr>
              <a:t>//camera</a:t>
            </a:r>
          </a:p>
          <a:p>
            <a:pPr marL="0" indent="0">
              <a:buNone/>
            </a:pPr>
            <a:r>
              <a:rPr lang="en-US" altLang="zh-TW" dirty="0"/>
              <a:t>vec3 </a:t>
            </a:r>
            <a:r>
              <a:rPr lang="en-US" altLang="zh-TW" dirty="0" err="1"/>
              <a:t>lower_left_corner</a:t>
            </a:r>
            <a:r>
              <a:rPr lang="en-US" altLang="zh-TW" dirty="0"/>
              <a:t>(-2, -1, -1);</a:t>
            </a:r>
          </a:p>
          <a:p>
            <a:pPr marL="0" indent="0">
              <a:buNone/>
            </a:pPr>
            <a:r>
              <a:rPr lang="en-US" altLang="zh-TW" dirty="0"/>
              <a:t>vec3 origin(0, 0, 1);</a:t>
            </a:r>
          </a:p>
          <a:p>
            <a:pPr marL="0" indent="0">
              <a:buNone/>
            </a:pPr>
            <a:r>
              <a:rPr lang="en-US" altLang="zh-TW" dirty="0"/>
              <a:t>vec3 horizontal(4, 0, 0);</a:t>
            </a:r>
          </a:p>
          <a:p>
            <a:pPr marL="0" indent="0">
              <a:buNone/>
            </a:pPr>
            <a:r>
              <a:rPr lang="en-US" altLang="zh-TW" dirty="0"/>
              <a:t>vec3 vertical(0, 2, 0);</a:t>
            </a:r>
            <a:endParaRPr lang="zh-TW" altLang="en-US" dirty="0"/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4788024" y="4077072"/>
            <a:ext cx="3970784" cy="2049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zh-TW" sz="2000" dirty="0">
                <a:solidFill>
                  <a:srgbClr val="00B050"/>
                </a:solidFill>
              </a:rPr>
              <a:t>//light</a:t>
            </a:r>
          </a:p>
          <a:p>
            <a:pPr marL="0" indent="0">
              <a:buNone/>
            </a:pPr>
            <a:r>
              <a:rPr lang="fr-FR" altLang="zh-TW" sz="2000" dirty="0"/>
              <a:t>vec3 LightPosition(-10, 10, 0);</a:t>
            </a:r>
          </a:p>
          <a:p>
            <a:pPr marL="0" indent="0">
              <a:buNone/>
            </a:pPr>
            <a:r>
              <a:rPr lang="en-US" altLang="zh-TW" sz="2000" dirty="0"/>
              <a:t>vec3 </a:t>
            </a:r>
            <a:r>
              <a:rPr lang="en-US" altLang="zh-TW" sz="2000" dirty="0" err="1"/>
              <a:t>LightIntensity</a:t>
            </a:r>
            <a:r>
              <a:rPr lang="en-US" altLang="zh-TW" sz="2000" dirty="0"/>
              <a:t>(1.0, 1.0, 1.0);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1028" name="Picture 4" descr="C:\Users\mtchi\Documents\GitHub\cghw-ray\build\ray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965" y="1273996"/>
            <a:ext cx="5614069" cy="2807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2590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recursive intersection with refraction and transmission</a:t>
            </a:r>
            <a:br>
              <a:rPr lang="en-US" altLang="zh-TW" dirty="0"/>
            </a:br>
            <a:endParaRPr lang="zh-TW" altLang="en-US" dirty="0"/>
          </a:p>
        </p:txBody>
      </p:sp>
      <p:sp>
        <p:nvSpPr>
          <p:cNvPr id="5" name="文字版面配置區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9975211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477000"/>
            <a:ext cx="2133600" cy="274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9728" rIns="45720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fld id="{1A95B5D8-E8E6-4494-A54C-1A4B302720C6}" type="slidenum">
              <a:rPr lang="es-ES" altLang="zh-TW" sz="2400">
                <a:latin typeface="Times New Roman" panose="02020603050405020304" pitchFamily="18" charset="0"/>
              </a:rPr>
              <a:pPr lvl="1" eaLnBrk="1" hangingPunct="1">
                <a:spcBef>
                  <a:spcPct val="0"/>
                </a:spcBef>
                <a:buFontTx/>
                <a:buNone/>
              </a:pPr>
              <a:t>33</a:t>
            </a:fld>
            <a:endParaRPr lang="es-ES" altLang="zh-TW" sz="2400">
              <a:latin typeface="Times New Roman" panose="02020603050405020304" pitchFamily="18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Recursive Ray Tracer(1/3)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0105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color trace(point p, vector d, </a:t>
            </a:r>
            <a:r>
              <a:rPr lang="en-US" altLang="zh-TW" sz="2800" dirty="0" err="1">
                <a:latin typeface="Consolas" panose="020B0609020204030204" pitchFamily="49" charset="0"/>
              </a:rPr>
              <a:t>int</a:t>
            </a:r>
            <a:r>
              <a:rPr lang="en-US" altLang="zh-TW" sz="2800" dirty="0">
                <a:latin typeface="Consolas" panose="020B0609020204030204" pitchFamily="49" charset="0"/>
              </a:rPr>
              <a:t> step)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{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  color local, reflected, transmitted;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  point q;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  normal n;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altLang="zh-TW" sz="2800" dirty="0">
              <a:latin typeface="Consolas" panose="020B0609020204030204" pitchFamily="49" charset="0"/>
            </a:endParaRPr>
          </a:p>
          <a:p>
            <a:pPr marL="1168400" indent="-1168400">
              <a:lnSpc>
                <a:spcPct val="90000"/>
              </a:lnSpc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  if(step &gt; max)                       return vec3(0, 0, 0);</a:t>
            </a:r>
            <a:r>
              <a:rPr lang="en-US" altLang="zh-TW" sz="2000" dirty="0">
                <a:solidFill>
                  <a:srgbClr val="00B050"/>
                </a:solidFill>
                <a:latin typeface="Consolas" panose="020B0609020204030204" pitchFamily="49" charset="0"/>
              </a:rPr>
              <a:t>//black or background</a:t>
            </a:r>
            <a:endParaRPr lang="en-US" altLang="zh-TW" sz="2800" dirty="0">
              <a:solidFill>
                <a:srgbClr val="00B050"/>
              </a:solidFill>
              <a:latin typeface="Consolas" panose="020B0609020204030204" pitchFamily="49" charset="0"/>
            </a:endParaRPr>
          </a:p>
        </p:txBody>
      </p:sp>
      <p:sp>
        <p:nvSpPr>
          <p:cNvPr id="6" name="橢圓 5"/>
          <p:cNvSpPr/>
          <p:nvPr/>
        </p:nvSpPr>
        <p:spPr>
          <a:xfrm>
            <a:off x="6072188" y="3644900"/>
            <a:ext cx="285750" cy="284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cxnSp>
        <p:nvCxnSpPr>
          <p:cNvPr id="8" name="直線單箭頭接點 7"/>
          <p:cNvCxnSpPr>
            <a:stCxn id="6" idx="5"/>
          </p:cNvCxnSpPr>
          <p:nvPr/>
        </p:nvCxnSpPr>
        <p:spPr>
          <a:xfrm rot="16200000" flipH="1">
            <a:off x="6209507" y="3994944"/>
            <a:ext cx="969962" cy="755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5" name="文字方塊 8"/>
          <p:cNvSpPr txBox="1">
            <a:spLocks noChangeArrowheads="1"/>
          </p:cNvSpPr>
          <p:nvPr/>
        </p:nvSpPr>
        <p:spPr bwMode="auto">
          <a:xfrm>
            <a:off x="6786563" y="4071938"/>
            <a:ext cx="428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d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sp>
        <p:nvSpPr>
          <p:cNvPr id="22536" name="文字方塊 9"/>
          <p:cNvSpPr txBox="1">
            <a:spLocks noChangeArrowheads="1"/>
          </p:cNvSpPr>
          <p:nvPr/>
        </p:nvSpPr>
        <p:spPr bwMode="auto">
          <a:xfrm>
            <a:off x="5929313" y="3786188"/>
            <a:ext cx="500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p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711650"/>
      </p:ext>
    </p:extLst>
  </p:cSld>
  <p:clrMapOvr>
    <a:masterClrMapping/>
  </p:clrMapOvr>
  <p:transition spd="med">
    <p:zo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477000"/>
            <a:ext cx="2133600" cy="274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9728" rIns="45720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fld id="{F828BCE3-824F-4BAB-A211-B2C4E7CCC7B3}" type="slidenum">
              <a:rPr lang="es-ES" altLang="zh-TW" sz="2400">
                <a:latin typeface="Times New Roman" panose="02020603050405020304" pitchFamily="18" charset="0"/>
              </a:rPr>
              <a:pPr lvl="1" eaLnBrk="1" hangingPunct="1">
                <a:spcBef>
                  <a:spcPct val="0"/>
                </a:spcBef>
                <a:buFontTx/>
                <a:buNone/>
              </a:pPr>
              <a:t>34</a:t>
            </a:fld>
            <a:endParaRPr lang="es-ES" altLang="zh-TW" sz="2400">
              <a:latin typeface="Times New Roman" panose="02020603050405020304" pitchFamily="18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Recursive Ray Tracer (2/3)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q = intersect(p, d, status);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altLang="zh-TW" sz="2800" dirty="0">
              <a:latin typeface="Consolas" panose="020B0609020204030204" pitchFamily="49" charset="0"/>
            </a:endParaRPr>
          </a:p>
          <a:p>
            <a:pPr marL="804863" indent="-804863">
              <a:lnSpc>
                <a:spcPct val="90000"/>
              </a:lnSpc>
              <a:buFontTx/>
              <a:buNone/>
              <a:defRPr/>
            </a:pPr>
            <a:r>
              <a:rPr lang="en-US" altLang="zh-TW" sz="2800" strike="sngStrike" dirty="0">
                <a:solidFill>
                  <a:srgbClr val="92D050"/>
                </a:solidFill>
                <a:latin typeface="Consolas" panose="020B0609020204030204" pitchFamily="49" charset="0"/>
              </a:rPr>
              <a:t>//if(status==</a:t>
            </a:r>
            <a:r>
              <a:rPr lang="en-US" altLang="zh-TW" sz="2800" strike="sngStrike" dirty="0" err="1">
                <a:solidFill>
                  <a:srgbClr val="92D050"/>
                </a:solidFill>
                <a:latin typeface="Consolas" panose="020B0609020204030204" pitchFamily="49" charset="0"/>
              </a:rPr>
              <a:t>light_source</a:t>
            </a:r>
            <a:r>
              <a:rPr lang="en-US" altLang="zh-TW" sz="2800" strike="sngStrike" dirty="0">
                <a:solidFill>
                  <a:srgbClr val="92D050"/>
                </a:solidFill>
                <a:latin typeface="Consolas" panose="020B0609020204030204" pitchFamily="49" charset="0"/>
              </a:rPr>
              <a:t>) //return(</a:t>
            </a:r>
            <a:r>
              <a:rPr lang="en-US" altLang="zh-TW" sz="2800" strike="sngStrike" dirty="0" err="1">
                <a:solidFill>
                  <a:srgbClr val="92D050"/>
                </a:solidFill>
                <a:latin typeface="Consolas" panose="020B0609020204030204" pitchFamily="49" charset="0"/>
              </a:rPr>
              <a:t>light_source_color</a:t>
            </a:r>
            <a:r>
              <a:rPr lang="en-US" altLang="zh-TW" sz="2800" strike="sngStrike" dirty="0">
                <a:solidFill>
                  <a:srgbClr val="92D050"/>
                </a:solidFill>
                <a:latin typeface="Consolas" panose="020B0609020204030204" pitchFamily="49" charset="0"/>
              </a:rPr>
              <a:t>);</a:t>
            </a:r>
          </a:p>
          <a:p>
            <a:pPr marL="804863" indent="-804863">
              <a:lnSpc>
                <a:spcPct val="90000"/>
              </a:lnSpc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if(status==</a:t>
            </a:r>
            <a:r>
              <a:rPr lang="en-US" altLang="zh-TW" sz="2800" dirty="0" err="1">
                <a:latin typeface="Consolas" panose="020B0609020204030204" pitchFamily="49" charset="0"/>
              </a:rPr>
              <a:t>no_intersection</a:t>
            </a:r>
            <a:r>
              <a:rPr lang="en-US" altLang="zh-TW" sz="2800" dirty="0">
                <a:latin typeface="Consolas" panose="020B0609020204030204" pitchFamily="49" charset="0"/>
              </a:rPr>
              <a:t>) return(</a:t>
            </a:r>
            <a:r>
              <a:rPr lang="en-US" altLang="zh-TW" sz="2800" dirty="0" err="1">
                <a:latin typeface="Consolas" panose="020B0609020204030204" pitchFamily="49" charset="0"/>
              </a:rPr>
              <a:t>background_color</a:t>
            </a:r>
            <a:r>
              <a:rPr lang="en-US" altLang="zh-TW" sz="2800" dirty="0">
                <a:latin typeface="Consolas" panose="020B0609020204030204" pitchFamily="49" charset="0"/>
              </a:rPr>
              <a:t>);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altLang="zh-TW" sz="2800" dirty="0">
              <a:latin typeface="Consolas" panose="020B0609020204030204" pitchFamily="49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n = normal(q); </a:t>
            </a:r>
            <a:r>
              <a:rPr lang="en-US" altLang="zh-TW" sz="2800" dirty="0">
                <a:solidFill>
                  <a:srgbClr val="92D050"/>
                </a:solidFill>
                <a:latin typeface="Consolas" panose="020B0609020204030204" pitchFamily="49" charset="0"/>
              </a:rPr>
              <a:t>//or get from </a:t>
            </a:r>
            <a:r>
              <a:rPr lang="en-US" altLang="zh-TW" sz="2800" dirty="0" err="1">
                <a:solidFill>
                  <a:srgbClr val="92D050"/>
                </a:solidFill>
                <a:latin typeface="Consolas" panose="020B0609020204030204" pitchFamily="49" charset="0"/>
              </a:rPr>
              <a:t>hit_record</a:t>
            </a:r>
            <a:endParaRPr lang="en-US" altLang="zh-TW" sz="2800" dirty="0">
              <a:solidFill>
                <a:srgbClr val="92D050"/>
              </a:solidFill>
              <a:latin typeface="Consolas" panose="020B0609020204030204" pitchFamily="49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r = reflect(q, n);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t = transmit(q, n);</a:t>
            </a:r>
          </a:p>
        </p:txBody>
      </p:sp>
      <p:sp>
        <p:nvSpPr>
          <p:cNvPr id="6" name="橢圓 5"/>
          <p:cNvSpPr/>
          <p:nvPr/>
        </p:nvSpPr>
        <p:spPr>
          <a:xfrm>
            <a:off x="6572250" y="1287463"/>
            <a:ext cx="285750" cy="2841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cxnSp>
        <p:nvCxnSpPr>
          <p:cNvPr id="7" name="直線單箭頭接點 6"/>
          <p:cNvCxnSpPr>
            <a:stCxn id="6" idx="5"/>
          </p:cNvCxnSpPr>
          <p:nvPr/>
        </p:nvCxnSpPr>
        <p:spPr>
          <a:xfrm rot="16200000" flipH="1">
            <a:off x="6709568" y="1637507"/>
            <a:ext cx="969963" cy="755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9" name="文字方塊 7"/>
          <p:cNvSpPr txBox="1">
            <a:spLocks noChangeArrowheads="1"/>
          </p:cNvSpPr>
          <p:nvPr/>
        </p:nvSpPr>
        <p:spPr bwMode="auto">
          <a:xfrm>
            <a:off x="7286625" y="1714500"/>
            <a:ext cx="428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d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sp>
        <p:nvSpPr>
          <p:cNvPr id="23560" name="文字方塊 8"/>
          <p:cNvSpPr txBox="1">
            <a:spLocks noChangeArrowheads="1"/>
          </p:cNvSpPr>
          <p:nvPr/>
        </p:nvSpPr>
        <p:spPr bwMode="auto">
          <a:xfrm>
            <a:off x="6429375" y="1428750"/>
            <a:ext cx="500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p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12" name="直線接點 11"/>
          <p:cNvCxnSpPr/>
          <p:nvPr/>
        </p:nvCxnSpPr>
        <p:spPr>
          <a:xfrm>
            <a:off x="6500813" y="2500313"/>
            <a:ext cx="235743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橢圓 12"/>
          <p:cNvSpPr/>
          <p:nvPr/>
        </p:nvSpPr>
        <p:spPr>
          <a:xfrm>
            <a:off x="7500938" y="2357438"/>
            <a:ext cx="214312" cy="2143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14" name="文字方塊 13"/>
          <p:cNvSpPr txBox="1">
            <a:spLocks noChangeArrowheads="1"/>
          </p:cNvSpPr>
          <p:nvPr/>
        </p:nvSpPr>
        <p:spPr bwMode="auto">
          <a:xfrm>
            <a:off x="7358063" y="2428875"/>
            <a:ext cx="500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q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16" name="直線單箭頭接點 15"/>
          <p:cNvCxnSpPr>
            <a:stCxn id="14" idx="0"/>
          </p:cNvCxnSpPr>
          <p:nvPr/>
        </p:nvCxnSpPr>
        <p:spPr>
          <a:xfrm rot="5400000" flipH="1" flipV="1">
            <a:off x="7126288" y="1911350"/>
            <a:ext cx="1000125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字方塊 16"/>
          <p:cNvSpPr txBox="1">
            <a:spLocks noChangeArrowheads="1"/>
          </p:cNvSpPr>
          <p:nvPr/>
        </p:nvSpPr>
        <p:spPr bwMode="auto">
          <a:xfrm>
            <a:off x="7429500" y="1000125"/>
            <a:ext cx="500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N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19" name="直線單箭頭接點 18"/>
          <p:cNvCxnSpPr>
            <a:stCxn id="14" idx="0"/>
          </p:cNvCxnSpPr>
          <p:nvPr/>
        </p:nvCxnSpPr>
        <p:spPr>
          <a:xfrm rot="5400000" flipH="1" flipV="1">
            <a:off x="7590632" y="1518444"/>
            <a:ext cx="928687" cy="89217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單箭頭接點 20"/>
          <p:cNvCxnSpPr>
            <a:stCxn id="14" idx="0"/>
          </p:cNvCxnSpPr>
          <p:nvPr/>
        </p:nvCxnSpPr>
        <p:spPr>
          <a:xfrm rot="16200000" flipH="1">
            <a:off x="7233444" y="2804319"/>
            <a:ext cx="1000125" cy="24923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字方塊 21"/>
          <p:cNvSpPr txBox="1">
            <a:spLocks noChangeArrowheads="1"/>
          </p:cNvSpPr>
          <p:nvPr/>
        </p:nvSpPr>
        <p:spPr bwMode="auto">
          <a:xfrm>
            <a:off x="8358188" y="1571625"/>
            <a:ext cx="500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r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sp>
        <p:nvSpPr>
          <p:cNvPr id="23" name="文字方塊 22"/>
          <p:cNvSpPr txBox="1">
            <a:spLocks noChangeArrowheads="1"/>
          </p:cNvSpPr>
          <p:nvPr/>
        </p:nvSpPr>
        <p:spPr bwMode="auto">
          <a:xfrm>
            <a:off x="7929563" y="3182938"/>
            <a:ext cx="500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t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710259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7" grpId="0"/>
      <p:bldP spid="22" grpId="0"/>
      <p:bldP spid="2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457200" y="6477000"/>
            <a:ext cx="2133600" cy="2746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9728" rIns="45720"/>
          <a:lstStyle>
            <a:lvl1pPr marL="342900" indent="-3429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lvl="1" eaLnBrk="1" hangingPunct="1">
              <a:spcBef>
                <a:spcPct val="0"/>
              </a:spcBef>
              <a:buFontTx/>
              <a:buNone/>
            </a:pPr>
            <a:fld id="{0AC7F23A-699F-47B2-A9AD-DBBD207EF364}" type="slidenum">
              <a:rPr lang="es-ES" altLang="zh-TW" sz="2400">
                <a:latin typeface="Times New Roman" panose="02020603050405020304" pitchFamily="18" charset="0"/>
              </a:rPr>
              <a:pPr lvl="1" eaLnBrk="1" hangingPunct="1">
                <a:spcBef>
                  <a:spcPct val="0"/>
                </a:spcBef>
                <a:buFontTx/>
                <a:buNone/>
              </a:pPr>
              <a:t>35</a:t>
            </a:fld>
            <a:endParaRPr lang="es-ES" altLang="zh-TW" sz="2400">
              <a:latin typeface="Times New Roman" panose="02020603050405020304" pitchFamily="18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Recursive Ray Tracer (3/3)</a:t>
            </a:r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00188"/>
            <a:ext cx="8172450" cy="47244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local = shading(…);</a:t>
            </a:r>
          </a:p>
          <a:p>
            <a:pPr>
              <a:buFontTx/>
              <a:buNone/>
              <a:defRPr/>
            </a:pP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</a:rPr>
              <a:t>reflected = trace(q, r, step+1);</a:t>
            </a:r>
          </a:p>
          <a:p>
            <a:pPr>
              <a:buFontTx/>
              <a:buNone/>
              <a:defRPr/>
            </a:pP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</a:rPr>
              <a:t>transmitted = trace(q, t, step+1);</a:t>
            </a:r>
          </a:p>
          <a:p>
            <a:pPr>
              <a:buFontTx/>
              <a:buNone/>
              <a:defRPr/>
            </a:pPr>
            <a:endParaRPr lang="en-US" altLang="zh-TW" sz="2800" dirty="0">
              <a:latin typeface="Consolas" panose="020B0609020204030204" pitchFamily="49" charset="0"/>
            </a:endParaRPr>
          </a:p>
          <a:p>
            <a:pPr marL="1520825" indent="-1520825"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return(</a:t>
            </a:r>
            <a:r>
              <a:rPr lang="en-US" altLang="zh-TW" sz="2800" dirty="0" err="1">
                <a:solidFill>
                  <a:srgbClr val="FF0000"/>
                </a:solidFill>
                <a:latin typeface="Consolas" panose="020B0609020204030204" pitchFamily="49" charset="0"/>
              </a:rPr>
              <a:t>w_l</a:t>
            </a: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</a:rPr>
              <a:t>*</a:t>
            </a:r>
            <a:r>
              <a:rPr lang="en-US" altLang="zh-TW" sz="2800" dirty="0">
                <a:latin typeface="Consolas" panose="020B0609020204030204" pitchFamily="49" charset="0"/>
              </a:rPr>
              <a:t>local </a:t>
            </a:r>
          </a:p>
          <a:p>
            <a:pPr marL="1520825" indent="-1520825"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     + </a:t>
            </a:r>
            <a:r>
              <a:rPr lang="en-US" altLang="zh-TW" sz="2800" dirty="0" err="1">
                <a:solidFill>
                  <a:srgbClr val="FF0000"/>
                </a:solidFill>
                <a:latin typeface="Consolas" panose="020B0609020204030204" pitchFamily="49" charset="0"/>
              </a:rPr>
              <a:t>w_r</a:t>
            </a: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</a:rPr>
              <a:t>*</a:t>
            </a:r>
            <a:r>
              <a:rPr lang="en-US" altLang="zh-TW" sz="2800" dirty="0">
                <a:latin typeface="Consolas" panose="020B0609020204030204" pitchFamily="49" charset="0"/>
              </a:rPr>
              <a:t>reflected </a:t>
            </a:r>
          </a:p>
          <a:p>
            <a:pPr marL="1520825" indent="-1520825"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     + </a:t>
            </a:r>
            <a:r>
              <a:rPr lang="en-US" altLang="zh-TW" sz="2800" dirty="0" err="1">
                <a:solidFill>
                  <a:srgbClr val="FF0000"/>
                </a:solidFill>
                <a:latin typeface="Consolas" panose="020B0609020204030204" pitchFamily="49" charset="0"/>
              </a:rPr>
              <a:t>w_t</a:t>
            </a: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</a:rPr>
              <a:t>*</a:t>
            </a:r>
            <a:r>
              <a:rPr lang="en-US" altLang="zh-TW" sz="2800" dirty="0">
                <a:latin typeface="Consolas" panose="020B0609020204030204" pitchFamily="49" charset="0"/>
              </a:rPr>
              <a:t>transmitted);</a:t>
            </a:r>
          </a:p>
          <a:p>
            <a:pPr>
              <a:buFontTx/>
              <a:buNone/>
              <a:defRPr/>
            </a:pPr>
            <a:r>
              <a:rPr lang="en-US" altLang="zh-TW" sz="2800" dirty="0"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6" name="橢圓 5"/>
          <p:cNvSpPr/>
          <p:nvPr/>
        </p:nvSpPr>
        <p:spPr>
          <a:xfrm>
            <a:off x="6643688" y="4527947"/>
            <a:ext cx="285750" cy="2841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cxnSp>
        <p:nvCxnSpPr>
          <p:cNvPr id="7" name="直線單箭頭接點 6"/>
          <p:cNvCxnSpPr>
            <a:stCxn id="6" idx="5"/>
          </p:cNvCxnSpPr>
          <p:nvPr/>
        </p:nvCxnSpPr>
        <p:spPr>
          <a:xfrm rot="16200000" flipH="1">
            <a:off x="6781006" y="4877991"/>
            <a:ext cx="969963" cy="7556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3" name="文字方塊 7"/>
          <p:cNvSpPr txBox="1">
            <a:spLocks noChangeArrowheads="1"/>
          </p:cNvSpPr>
          <p:nvPr/>
        </p:nvSpPr>
        <p:spPr bwMode="auto">
          <a:xfrm>
            <a:off x="7358063" y="4954984"/>
            <a:ext cx="428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d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sp>
        <p:nvSpPr>
          <p:cNvPr id="24584" name="文字方塊 8"/>
          <p:cNvSpPr txBox="1">
            <a:spLocks noChangeArrowheads="1"/>
          </p:cNvSpPr>
          <p:nvPr/>
        </p:nvSpPr>
        <p:spPr bwMode="auto">
          <a:xfrm>
            <a:off x="6500813" y="4669234"/>
            <a:ext cx="500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p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10" name="直線接點 9"/>
          <p:cNvCxnSpPr/>
          <p:nvPr/>
        </p:nvCxnSpPr>
        <p:spPr>
          <a:xfrm>
            <a:off x="6572250" y="5740797"/>
            <a:ext cx="235743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橢圓 10"/>
          <p:cNvSpPr/>
          <p:nvPr/>
        </p:nvSpPr>
        <p:spPr>
          <a:xfrm>
            <a:off x="7572375" y="5597922"/>
            <a:ext cx="214313" cy="2143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24587" name="文字方塊 11"/>
          <p:cNvSpPr txBox="1">
            <a:spLocks noChangeArrowheads="1"/>
          </p:cNvSpPr>
          <p:nvPr/>
        </p:nvSpPr>
        <p:spPr bwMode="auto">
          <a:xfrm>
            <a:off x="7429500" y="5669359"/>
            <a:ext cx="500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q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13" name="直線單箭頭接點 12"/>
          <p:cNvCxnSpPr>
            <a:stCxn id="24587" idx="0"/>
          </p:cNvCxnSpPr>
          <p:nvPr/>
        </p:nvCxnSpPr>
        <p:spPr>
          <a:xfrm rot="5400000" flipH="1" flipV="1">
            <a:off x="7197725" y="5151834"/>
            <a:ext cx="1000125" cy="34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89" name="文字方塊 13"/>
          <p:cNvSpPr txBox="1">
            <a:spLocks noChangeArrowheads="1"/>
          </p:cNvSpPr>
          <p:nvPr/>
        </p:nvSpPr>
        <p:spPr bwMode="auto">
          <a:xfrm>
            <a:off x="7500938" y="4240609"/>
            <a:ext cx="500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N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cxnSp>
        <p:nvCxnSpPr>
          <p:cNvPr id="15" name="直線單箭頭接點 14"/>
          <p:cNvCxnSpPr>
            <a:stCxn id="24587" idx="0"/>
          </p:cNvCxnSpPr>
          <p:nvPr/>
        </p:nvCxnSpPr>
        <p:spPr>
          <a:xfrm rot="5400000" flipH="1" flipV="1">
            <a:off x="7662069" y="4758928"/>
            <a:ext cx="928687" cy="89217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>
            <a:stCxn id="24587" idx="0"/>
          </p:cNvCxnSpPr>
          <p:nvPr/>
        </p:nvCxnSpPr>
        <p:spPr>
          <a:xfrm rot="16200000" flipH="1">
            <a:off x="7304881" y="6044803"/>
            <a:ext cx="1000125" cy="24923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92" name="文字方塊 16"/>
          <p:cNvSpPr txBox="1">
            <a:spLocks noChangeArrowheads="1"/>
          </p:cNvSpPr>
          <p:nvPr/>
        </p:nvSpPr>
        <p:spPr bwMode="auto">
          <a:xfrm>
            <a:off x="8429625" y="4812109"/>
            <a:ext cx="500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r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sp>
        <p:nvSpPr>
          <p:cNvPr id="24593" name="文字方塊 17"/>
          <p:cNvSpPr txBox="1">
            <a:spLocks noChangeArrowheads="1"/>
          </p:cNvSpPr>
          <p:nvPr/>
        </p:nvSpPr>
        <p:spPr bwMode="auto">
          <a:xfrm>
            <a:off x="8001000" y="6423422"/>
            <a:ext cx="5000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TW" sz="2400">
                <a:latin typeface="Times New Roman" panose="02020603050405020304" pitchFamily="18" charset="0"/>
              </a:rPr>
              <a:t>t</a:t>
            </a:r>
            <a:endParaRPr lang="zh-TW" altLang="en-US" sz="2400">
              <a:latin typeface="Times New Roman" panose="02020603050405020304" pitchFamily="18" charset="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793702" y="5655335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assume</a:t>
            </a:r>
          </a:p>
          <a:p>
            <a:r>
              <a:rPr lang="en-US" altLang="zh-TW" dirty="0"/>
              <a:t>Mirror: </a:t>
            </a:r>
            <a:r>
              <a:rPr lang="en-US" altLang="zh-TW" dirty="0" err="1"/>
              <a:t>w_l</a:t>
            </a:r>
            <a:r>
              <a:rPr lang="en-US" altLang="zh-TW" dirty="0"/>
              <a:t>=0.0f, </a:t>
            </a:r>
            <a:r>
              <a:rPr lang="en-US" altLang="zh-TW" dirty="0" err="1"/>
              <a:t>w_r</a:t>
            </a:r>
            <a:r>
              <a:rPr lang="en-US" altLang="zh-TW" dirty="0"/>
              <a:t>=1.0f, </a:t>
            </a:r>
            <a:r>
              <a:rPr lang="en-US" altLang="zh-TW" dirty="0" err="1"/>
              <a:t>w_t</a:t>
            </a:r>
            <a:r>
              <a:rPr lang="en-US" altLang="zh-TW" dirty="0"/>
              <a:t> =0.0f</a:t>
            </a:r>
          </a:p>
          <a:p>
            <a:r>
              <a:rPr lang="en-US" altLang="zh-TW" dirty="0"/>
              <a:t>Plastic: </a:t>
            </a:r>
            <a:r>
              <a:rPr lang="en-US" altLang="zh-TW" dirty="0" err="1"/>
              <a:t>w_l</a:t>
            </a:r>
            <a:r>
              <a:rPr lang="en-US" altLang="zh-TW" dirty="0"/>
              <a:t>=0.9, </a:t>
            </a:r>
            <a:r>
              <a:rPr lang="en-US" altLang="zh-TW" dirty="0" err="1"/>
              <a:t>w_r</a:t>
            </a:r>
            <a:r>
              <a:rPr lang="en-US" altLang="zh-TW" dirty="0"/>
              <a:t>=0.6f, </a:t>
            </a:r>
            <a:r>
              <a:rPr lang="en-US" altLang="zh-TW" dirty="0" err="1"/>
              <a:t>w_t</a:t>
            </a:r>
            <a:r>
              <a:rPr lang="en-US" altLang="zh-TW" dirty="0"/>
              <a:t> =1.0f</a:t>
            </a:r>
          </a:p>
        </p:txBody>
      </p:sp>
    </p:spTree>
    <p:extLst>
      <p:ext uri="{BB962C8B-B14F-4D97-AF65-F5344CB8AC3E}">
        <p14:creationId xmlns:p14="http://schemas.microsoft.com/office/powerpoint/2010/main" val="1975291636"/>
      </p:ext>
    </p:extLst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latin typeface="Consolas" panose="020B0609020204030204" pitchFamily="49" charset="0"/>
              </a:rPr>
              <a:t>Shadow ray in shading()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400" dirty="0">
                <a:latin typeface="Consolas" panose="020B0609020204030204" pitchFamily="49" charset="0"/>
              </a:rPr>
              <a:t>color shading(vec3 </a:t>
            </a:r>
            <a:r>
              <a:rPr lang="en-US" altLang="zh-TW" sz="2400" dirty="0" err="1">
                <a:latin typeface="Consolas" panose="020B0609020204030204" pitchFamily="49" charset="0"/>
              </a:rPr>
              <a:t>lightsource</a:t>
            </a:r>
            <a:r>
              <a:rPr lang="en-US" altLang="zh-TW" sz="2400" dirty="0">
                <a:latin typeface="Consolas" panose="020B0609020204030204" pitchFamily="49" charset="0"/>
              </a:rPr>
              <a:t>, vec3 </a:t>
            </a:r>
            <a:r>
              <a:rPr lang="en-US" altLang="zh-TW" sz="2400" dirty="0" err="1">
                <a:latin typeface="Consolas" panose="020B0609020204030204" pitchFamily="49" charset="0"/>
              </a:rPr>
              <a:t>lightintensity</a:t>
            </a:r>
            <a:r>
              <a:rPr lang="en-US" altLang="zh-TW" sz="2400" dirty="0">
                <a:latin typeface="Consolas" panose="020B0609020204030204" pitchFamily="49" charset="0"/>
              </a:rPr>
              <a:t>,     </a:t>
            </a:r>
            <a:r>
              <a:rPr lang="en-US" altLang="zh-TW" sz="2400" dirty="0" err="1">
                <a:latin typeface="Consolas" panose="020B0609020204030204" pitchFamily="49" charset="0"/>
              </a:rPr>
              <a:t>hit_record</a:t>
            </a:r>
            <a:r>
              <a:rPr lang="en-US" altLang="zh-TW" sz="2400" dirty="0">
                <a:latin typeface="Consolas" panose="020B0609020204030204" pitchFamily="49" charset="0"/>
              </a:rPr>
              <a:t> </a:t>
            </a:r>
            <a:r>
              <a:rPr lang="en-US" altLang="zh-TW" sz="2400" dirty="0" err="1">
                <a:latin typeface="Consolas" panose="020B0609020204030204" pitchFamily="49" charset="0"/>
              </a:rPr>
              <a:t>ht</a:t>
            </a:r>
            <a:r>
              <a:rPr lang="en-US" altLang="zh-TW" sz="2400" dirty="0">
                <a:latin typeface="Consolas" panose="020B0609020204030204" pitchFamily="49" charset="0"/>
              </a:rPr>
              <a:t>, vec3 </a:t>
            </a:r>
            <a:r>
              <a:rPr lang="en-US" altLang="zh-TW" sz="2400" dirty="0" err="1">
                <a:latin typeface="Consolas" panose="020B0609020204030204" pitchFamily="49" charset="0"/>
              </a:rPr>
              <a:t>Kd</a:t>
            </a:r>
            <a:r>
              <a:rPr lang="en-US" altLang="zh-TW" sz="2400" dirty="0">
                <a:latin typeface="Consolas" panose="020B0609020204030204" pitchFamily="49" charset="0"/>
              </a:rPr>
              <a:t>)</a:t>
            </a:r>
          </a:p>
          <a:p>
            <a:pPr marL="0" indent="0">
              <a:buNone/>
            </a:pPr>
            <a:r>
              <a:rPr lang="en-US" altLang="zh-TW" sz="2400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zh-TW" sz="2400" dirty="0">
                <a:latin typeface="Consolas" panose="020B0609020204030204" pitchFamily="49" charset="0"/>
              </a:rPr>
              <a:t>	</a:t>
            </a:r>
            <a:r>
              <a:rPr lang="en-US" altLang="zh-TW" sz="2400" dirty="0">
                <a:solidFill>
                  <a:srgbClr val="FF0000"/>
                </a:solidFill>
                <a:latin typeface="Consolas" panose="020B0609020204030204" pitchFamily="49" charset="0"/>
              </a:rPr>
              <a:t>trace </a:t>
            </a:r>
            <a:r>
              <a:rPr lang="en-US" altLang="zh-TW" sz="2400" dirty="0" err="1">
                <a:solidFill>
                  <a:srgbClr val="FF0000"/>
                </a:solidFill>
                <a:latin typeface="Consolas" panose="020B0609020204030204" pitchFamily="49" charset="0"/>
              </a:rPr>
              <a:t>ShadowRay</a:t>
            </a:r>
            <a:r>
              <a:rPr lang="en-US" altLang="zh-TW" sz="2400" dirty="0">
                <a:solidFill>
                  <a:srgbClr val="FF0000"/>
                </a:solidFill>
                <a:latin typeface="Consolas" panose="020B0609020204030204" pitchFamily="49" charset="0"/>
              </a:rPr>
              <a:t> </a:t>
            </a:r>
          </a:p>
          <a:p>
            <a:pPr marL="0" indent="0">
              <a:buNone/>
            </a:pPr>
            <a:r>
              <a:rPr lang="en-US" altLang="zh-TW" sz="2400" dirty="0">
                <a:latin typeface="Consolas" panose="020B0609020204030204" pitchFamily="49" charset="0"/>
              </a:rPr>
              <a:t>	vec3 color = </a:t>
            </a:r>
            <a:r>
              <a:rPr lang="en-US" altLang="zh-TW" sz="2400" dirty="0">
                <a:solidFill>
                  <a:srgbClr val="FF0000"/>
                </a:solidFill>
                <a:latin typeface="Consolas" panose="020B0609020204030204" pitchFamily="49" charset="0"/>
              </a:rPr>
              <a:t>? * </a:t>
            </a:r>
            <a:r>
              <a:rPr lang="en-US" altLang="zh-TW" sz="2400" dirty="0">
                <a:latin typeface="Consolas" panose="020B0609020204030204" pitchFamily="49" charset="0"/>
              </a:rPr>
              <a:t>max(0, N dot L)* I </a:t>
            </a:r>
            <a:r>
              <a:rPr lang="en-US" altLang="zh-TW" sz="2400" dirty="0">
                <a:solidFill>
                  <a:srgbClr val="FFC000"/>
                </a:solidFill>
                <a:latin typeface="Consolas" panose="020B0609020204030204" pitchFamily="49" charset="0"/>
              </a:rPr>
              <a:t>* </a:t>
            </a:r>
            <a:r>
              <a:rPr lang="en-US" altLang="zh-TW" sz="2400" dirty="0" err="1">
                <a:solidFill>
                  <a:srgbClr val="FFC000"/>
                </a:solidFill>
                <a:latin typeface="Consolas" panose="020B0609020204030204" pitchFamily="49" charset="0"/>
              </a:rPr>
              <a:t>Kd</a:t>
            </a:r>
            <a:r>
              <a:rPr lang="en-US" altLang="zh-TW" sz="24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sz="2400" dirty="0">
                <a:latin typeface="Consolas" panose="020B0609020204030204" pitchFamily="49" charset="0"/>
              </a:rPr>
              <a:t>	</a:t>
            </a:r>
          </a:p>
          <a:p>
            <a:pPr marL="0" indent="0">
              <a:buNone/>
            </a:pPr>
            <a:r>
              <a:rPr lang="en-US" altLang="zh-TW" sz="2400" dirty="0">
                <a:latin typeface="Consolas" panose="020B0609020204030204" pitchFamily="49" charset="0"/>
              </a:rPr>
              <a:t>	Return color;</a:t>
            </a:r>
          </a:p>
          <a:p>
            <a:pPr marL="0" indent="0">
              <a:buNone/>
            </a:pPr>
            <a:r>
              <a:rPr lang="en-US" altLang="zh-TW" sz="2400" dirty="0">
                <a:latin typeface="Consolas" panose="020B0609020204030204" pitchFamily="49" charset="0"/>
              </a:rPr>
              <a:t>}</a:t>
            </a:r>
            <a:endParaRPr lang="zh-TW" altLang="en-US" sz="2400" dirty="0">
              <a:latin typeface="Consolas" panose="020B0609020204030204" pitchFamily="49" charset="0"/>
            </a:endParaRPr>
          </a:p>
        </p:txBody>
      </p:sp>
      <p:pic>
        <p:nvPicPr>
          <p:cNvPr id="4" name="Picture 2" descr="https://images.anandtech.com/doci/12547/1024px-ray_trace_diagram.svg_575px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584" y="3861048"/>
            <a:ext cx="347174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字方塊 3"/>
          <p:cNvSpPr txBox="1"/>
          <p:nvPr/>
        </p:nvSpPr>
        <p:spPr>
          <a:xfrm>
            <a:off x="4704576" y="6147172"/>
            <a:ext cx="442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TW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i="1" dirty="0"/>
              <a:t>Ray Tracing Diagram (</a:t>
            </a:r>
            <a:r>
              <a:rPr lang="en-US" altLang="zh-TW" i="1" dirty="0">
                <a:hlinkClick r:id="rId3"/>
              </a:rPr>
              <a:t>Henrik</a:t>
            </a:r>
            <a:r>
              <a:rPr lang="en-US" altLang="zh-TW" i="1" dirty="0"/>
              <a:t> / CC BY-SA 4.0)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9867144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shadow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3074" name="Picture 2" descr="C:\Users\mtchi\Documents\GitHub\cghw-ray\build\ray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00" y="1629112"/>
            <a:ext cx="5616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5220072" y="2924944"/>
            <a:ext cx="720080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/>
              <a:t>Computing a Reflected Ray</a:t>
            </a:r>
            <a:endParaRPr lang="zh-TW" altLang="en-US" dirty="0"/>
          </a:p>
        </p:txBody>
      </p:sp>
      <p:sp>
        <p:nvSpPr>
          <p:cNvPr id="20483" name="內容版面配置區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357188" y="1600200"/>
            <a:ext cx="4643437" cy="4525963"/>
          </a:xfrm>
          <a:blipFill rotWithShape="1">
            <a:blip r:embed="rId3"/>
            <a:stretch>
              <a:fillRect l="-2102" t="-1078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TW" altLang="en-US">
                <a:noFill/>
              </a:rPr>
              <a:t> </a:t>
            </a:r>
          </a:p>
        </p:txBody>
      </p:sp>
      <p:cxnSp>
        <p:nvCxnSpPr>
          <p:cNvPr id="5" name="直線接點 4"/>
          <p:cNvCxnSpPr/>
          <p:nvPr/>
        </p:nvCxnSpPr>
        <p:spPr>
          <a:xfrm>
            <a:off x="5643563" y="4500563"/>
            <a:ext cx="27146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單箭頭接點 6"/>
          <p:cNvCxnSpPr/>
          <p:nvPr/>
        </p:nvCxnSpPr>
        <p:spPr>
          <a:xfrm rot="5400000" flipH="1" flipV="1">
            <a:off x="5892800" y="3465513"/>
            <a:ext cx="2073275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6" name="文字方塊 7"/>
          <p:cNvSpPr txBox="1">
            <a:spLocks noChangeArrowheads="1"/>
          </p:cNvSpPr>
          <p:nvPr/>
        </p:nvSpPr>
        <p:spPr bwMode="auto">
          <a:xfrm>
            <a:off x="6643688" y="2571750"/>
            <a:ext cx="642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N</a:t>
            </a:r>
            <a:endParaRPr lang="zh-TW" altLang="en-US"/>
          </a:p>
        </p:txBody>
      </p:sp>
      <p:cxnSp>
        <p:nvCxnSpPr>
          <p:cNvPr id="10" name="直線單箭頭接點 9"/>
          <p:cNvCxnSpPr/>
          <p:nvPr/>
        </p:nvCxnSpPr>
        <p:spPr>
          <a:xfrm flipV="1">
            <a:off x="6929438" y="3071813"/>
            <a:ext cx="1571625" cy="14287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單箭頭接點 10"/>
          <p:cNvCxnSpPr/>
          <p:nvPr/>
        </p:nvCxnSpPr>
        <p:spPr>
          <a:xfrm rot="10800000">
            <a:off x="5286375" y="3071813"/>
            <a:ext cx="1652588" cy="14382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>
            <a:off x="6929438" y="3071813"/>
            <a:ext cx="157162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單箭頭接點 19"/>
          <p:cNvCxnSpPr/>
          <p:nvPr/>
        </p:nvCxnSpPr>
        <p:spPr>
          <a:xfrm>
            <a:off x="5357813" y="3071813"/>
            <a:ext cx="1571625" cy="1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1" name="文字方塊 20"/>
          <p:cNvSpPr txBox="1">
            <a:spLocks noChangeArrowheads="1"/>
          </p:cNvSpPr>
          <p:nvPr/>
        </p:nvSpPr>
        <p:spPr bwMode="auto">
          <a:xfrm>
            <a:off x="7429500" y="2752725"/>
            <a:ext cx="28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S</a:t>
            </a:r>
            <a:endParaRPr lang="zh-TW" altLang="en-US"/>
          </a:p>
        </p:txBody>
      </p:sp>
      <p:sp>
        <p:nvSpPr>
          <p:cNvPr id="20492" name="文字方塊 22"/>
          <p:cNvSpPr txBox="1">
            <a:spLocks noChangeArrowheads="1"/>
          </p:cNvSpPr>
          <p:nvPr/>
        </p:nvSpPr>
        <p:spPr bwMode="auto">
          <a:xfrm>
            <a:off x="6000750" y="2714625"/>
            <a:ext cx="28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S</a:t>
            </a:r>
            <a:endParaRPr lang="zh-TW" altLang="en-US"/>
          </a:p>
        </p:txBody>
      </p:sp>
      <p:sp>
        <p:nvSpPr>
          <p:cNvPr id="20493" name="文字方塊 23"/>
          <p:cNvSpPr txBox="1">
            <a:spLocks noChangeArrowheads="1"/>
          </p:cNvSpPr>
          <p:nvPr/>
        </p:nvSpPr>
        <p:spPr bwMode="auto">
          <a:xfrm>
            <a:off x="6929438" y="3895725"/>
            <a:ext cx="28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Ɵ</a:t>
            </a:r>
            <a:endParaRPr lang="zh-TW" altLang="en-US"/>
          </a:p>
        </p:txBody>
      </p:sp>
      <p:sp>
        <p:nvSpPr>
          <p:cNvPr id="20494" name="文字方塊 24"/>
          <p:cNvSpPr txBox="1">
            <a:spLocks noChangeArrowheads="1"/>
          </p:cNvSpPr>
          <p:nvPr/>
        </p:nvSpPr>
        <p:spPr bwMode="auto">
          <a:xfrm>
            <a:off x="6572250" y="3895725"/>
            <a:ext cx="28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Ɵ</a:t>
            </a:r>
            <a:endParaRPr lang="zh-TW" altLang="en-US"/>
          </a:p>
        </p:txBody>
      </p:sp>
      <p:sp>
        <p:nvSpPr>
          <p:cNvPr id="20495" name="文字方塊 25"/>
          <p:cNvSpPr txBox="1">
            <a:spLocks noChangeArrowheads="1"/>
          </p:cNvSpPr>
          <p:nvPr/>
        </p:nvSpPr>
        <p:spPr bwMode="auto">
          <a:xfrm>
            <a:off x="4929188" y="3214688"/>
            <a:ext cx="642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/>
              <a:t>R</a:t>
            </a:r>
            <a:r>
              <a:rPr lang="en-US" altLang="zh-TW"/>
              <a:t>in</a:t>
            </a:r>
            <a:endParaRPr lang="zh-TW" altLang="en-US"/>
          </a:p>
        </p:txBody>
      </p:sp>
      <p:sp>
        <p:nvSpPr>
          <p:cNvPr id="20496" name="文字方塊 26"/>
          <p:cNvSpPr txBox="1">
            <a:spLocks noChangeArrowheads="1"/>
          </p:cNvSpPr>
          <p:nvPr/>
        </p:nvSpPr>
        <p:spPr bwMode="auto">
          <a:xfrm>
            <a:off x="8286750" y="3182938"/>
            <a:ext cx="8572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 b="1"/>
              <a:t>R</a:t>
            </a:r>
            <a:r>
              <a:rPr lang="en-US" altLang="zh-TW"/>
              <a:t>out</a:t>
            </a:r>
            <a:endParaRPr lang="zh-TW" altLang="en-US"/>
          </a:p>
        </p:txBody>
      </p:sp>
      <p:cxnSp>
        <p:nvCxnSpPr>
          <p:cNvPr id="3" name="直線單箭頭接點 2"/>
          <p:cNvCxnSpPr/>
          <p:nvPr/>
        </p:nvCxnSpPr>
        <p:spPr>
          <a:xfrm flipV="1">
            <a:off x="6929437" y="2983706"/>
            <a:ext cx="0" cy="15115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字方塊 11"/>
          <p:cNvSpPr txBox="1"/>
          <p:nvPr/>
        </p:nvSpPr>
        <p:spPr>
          <a:xfrm>
            <a:off x="6915460" y="3391723"/>
            <a:ext cx="1028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err="1">
                <a:solidFill>
                  <a:schemeClr val="accent1">
                    <a:lumMod val="75000"/>
                  </a:schemeClr>
                </a:solidFill>
              </a:rPr>
              <a:t>Ncos</a:t>
            </a:r>
            <a:r>
              <a:rPr lang="en-US" altLang="zh-TW" dirty="0">
                <a:solidFill>
                  <a:schemeClr val="accent1">
                    <a:lumMod val="75000"/>
                  </a:schemeClr>
                </a:solidFill>
                <a:sym typeface="Symbol" panose="05050102010706020507" pitchFamily="18" charset="2"/>
              </a:rPr>
              <a:t></a:t>
            </a:r>
            <a:endParaRPr lang="zh-TW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4" name="直線接點 13"/>
          <p:cNvCxnSpPr/>
          <p:nvPr/>
        </p:nvCxnSpPr>
        <p:spPr>
          <a:xfrm>
            <a:off x="3419872" y="2802731"/>
            <a:ext cx="72008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9297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2400" dirty="0" err="1"/>
              <a:t>hitable_list.push_back</a:t>
            </a:r>
            <a:r>
              <a:rPr lang="en-US" altLang="zh-TW" sz="2400" dirty="0"/>
              <a:t>(sphere(vec3(1, 0, -1.75), 0.5f, </a:t>
            </a:r>
            <a:r>
              <a:rPr lang="en-US" altLang="zh-TW" sz="2400" dirty="0">
                <a:solidFill>
                  <a:srgbClr val="FF0000"/>
                </a:solidFill>
              </a:rPr>
              <a:t>1.0f</a:t>
            </a:r>
            <a:r>
              <a:rPr lang="en-US" altLang="zh-TW" sz="2400" dirty="0"/>
              <a:t>));</a:t>
            </a:r>
            <a:endParaRPr lang="zh-TW" altLang="en-US" sz="24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653136"/>
            <a:ext cx="8229600" cy="1473027"/>
          </a:xfrm>
        </p:spPr>
        <p:txBody>
          <a:bodyPr/>
          <a:lstStyle/>
          <a:p>
            <a:pPr marL="0" indent="0">
              <a:buNone/>
            </a:pPr>
            <a:r>
              <a:rPr lang="en-US" altLang="zh-TW" dirty="0"/>
              <a:t>return </a:t>
            </a:r>
            <a:r>
              <a:rPr lang="en-US" altLang="zh-TW" dirty="0">
                <a:solidFill>
                  <a:srgbClr val="FF0000"/>
                </a:solidFill>
              </a:rPr>
              <a:t>(1.0f-rec_nearest.w_r)*</a:t>
            </a:r>
            <a:r>
              <a:rPr lang="en-US" altLang="zh-TW" dirty="0" err="1"/>
              <a:t>local_color</a:t>
            </a:r>
            <a:r>
              <a:rPr lang="en-US" altLang="zh-TW" dirty="0"/>
              <a:t> + </a:t>
            </a:r>
            <a:r>
              <a:rPr lang="en-US" altLang="zh-TW" dirty="0" err="1">
                <a:solidFill>
                  <a:srgbClr val="FF0000"/>
                </a:solidFill>
              </a:rPr>
              <a:t>rec_nearest.w_r</a:t>
            </a:r>
            <a:r>
              <a:rPr lang="en-US" altLang="zh-TW" dirty="0"/>
              <a:t>*</a:t>
            </a:r>
            <a:r>
              <a:rPr lang="en-US" altLang="zh-TW" dirty="0" err="1"/>
              <a:t>reflected_color</a:t>
            </a:r>
            <a:r>
              <a:rPr lang="en-US" altLang="zh-TW" dirty="0"/>
              <a:t>;</a:t>
            </a:r>
            <a:endParaRPr lang="zh-TW" altLang="en-US" dirty="0"/>
          </a:p>
        </p:txBody>
      </p:sp>
      <p:pic>
        <p:nvPicPr>
          <p:cNvPr id="1026" name="Picture 2" descr="C:\Users\mtchi\Documents\GitHub\cghw-ray\build\ray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998" y="1628800"/>
            <a:ext cx="5616001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4716016" y="2564904"/>
            <a:ext cx="864096" cy="8640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文字方塊 4"/>
          <p:cNvSpPr txBox="1"/>
          <p:nvPr/>
        </p:nvSpPr>
        <p:spPr>
          <a:xfrm>
            <a:off x="7379999" y="188640"/>
            <a:ext cx="64775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TW" dirty="0" err="1">
                <a:solidFill>
                  <a:srgbClr val="FF0000"/>
                </a:solidFill>
              </a:rPr>
              <a:t>w_r</a:t>
            </a:r>
            <a:endParaRPr lang="zh-TW" altLang="en-US" dirty="0"/>
          </a:p>
        </p:txBody>
      </p:sp>
      <p:sp>
        <p:nvSpPr>
          <p:cNvPr id="7" name="文字方塊 6"/>
          <p:cNvSpPr txBox="1"/>
          <p:nvPr/>
        </p:nvSpPr>
        <p:spPr>
          <a:xfrm>
            <a:off x="4824184" y="188640"/>
            <a:ext cx="176404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center</a:t>
            </a:r>
            <a:endParaRPr lang="zh-TW" altLang="en-US" dirty="0"/>
          </a:p>
        </p:txBody>
      </p:sp>
      <p:sp>
        <p:nvSpPr>
          <p:cNvPr id="8" name="文字方塊 7"/>
          <p:cNvSpPr txBox="1"/>
          <p:nvPr/>
        </p:nvSpPr>
        <p:spPr>
          <a:xfrm>
            <a:off x="6660232" y="188640"/>
            <a:ext cx="64775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TW" dirty="0">
                <a:solidFill>
                  <a:srgbClr val="FF0000"/>
                </a:solidFill>
              </a:rPr>
              <a:t>r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8120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ppm format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2052638"/>
            <a:ext cx="8172450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340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Transmitted </a:t>
            </a:r>
            <a:r>
              <a:rPr lang="en-US" altLang="zh-TW" dirty="0"/>
              <a:t>ray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46856" y="1598066"/>
            <a:ext cx="8229600" cy="2839046"/>
          </a:xfrm>
          <a:blipFill rotWithShape="1">
            <a:blip r:embed="rId3"/>
            <a:srcRect/>
            <a:stretch>
              <a:fillRect l="-1630" t="-2790" b="-59418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zh-TW" altLang="en-US">
                <a:noFill/>
              </a:rPr>
              <a:t> </a:t>
            </a:r>
          </a:p>
        </p:txBody>
      </p:sp>
      <p:sp>
        <p:nvSpPr>
          <p:cNvPr id="4" name="矩形 3"/>
          <p:cNvSpPr/>
          <p:nvPr/>
        </p:nvSpPr>
        <p:spPr>
          <a:xfrm>
            <a:off x="7164388" y="1773238"/>
            <a:ext cx="1511300" cy="2087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cxnSp>
        <p:nvCxnSpPr>
          <p:cNvPr id="6" name="直線單箭頭接點 5"/>
          <p:cNvCxnSpPr>
            <a:stCxn id="4" idx="1"/>
          </p:cNvCxnSpPr>
          <p:nvPr/>
        </p:nvCxnSpPr>
        <p:spPr>
          <a:xfrm flipH="1">
            <a:off x="6011863" y="2816225"/>
            <a:ext cx="1152525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接點 7"/>
          <p:cNvCxnSpPr>
            <a:stCxn id="4" idx="1"/>
          </p:cNvCxnSpPr>
          <p:nvPr/>
        </p:nvCxnSpPr>
        <p:spPr>
          <a:xfrm>
            <a:off x="7164388" y="2816225"/>
            <a:ext cx="10795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59" name="文字方塊 8"/>
          <p:cNvSpPr txBox="1">
            <a:spLocks noChangeArrowheads="1"/>
          </p:cNvSpPr>
          <p:nvPr/>
        </p:nvSpPr>
        <p:spPr bwMode="auto">
          <a:xfrm>
            <a:off x="5553075" y="2586038"/>
            <a:ext cx="504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N</a:t>
            </a:r>
            <a:endParaRPr lang="zh-TW" altLang="en-US"/>
          </a:p>
        </p:txBody>
      </p:sp>
      <p:cxnSp>
        <p:nvCxnSpPr>
          <p:cNvPr id="11" name="直線單箭頭接點 10"/>
          <p:cNvCxnSpPr>
            <a:endCxn id="4" idx="1"/>
          </p:cNvCxnSpPr>
          <p:nvPr/>
        </p:nvCxnSpPr>
        <p:spPr>
          <a:xfrm>
            <a:off x="6372225" y="1989138"/>
            <a:ext cx="792163" cy="82708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>
            <a:off x="6372225" y="2816225"/>
            <a:ext cx="792163" cy="90011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2" name="文字方塊 14"/>
          <p:cNvSpPr txBox="1">
            <a:spLocks noChangeArrowheads="1"/>
          </p:cNvSpPr>
          <p:nvPr/>
        </p:nvSpPr>
        <p:spPr bwMode="auto">
          <a:xfrm>
            <a:off x="6011863" y="1700213"/>
            <a:ext cx="2428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d</a:t>
            </a:r>
            <a:endParaRPr lang="zh-TW" altLang="en-US"/>
          </a:p>
        </p:txBody>
      </p:sp>
      <p:cxnSp>
        <p:nvCxnSpPr>
          <p:cNvPr id="17" name="直線單箭頭接點 16"/>
          <p:cNvCxnSpPr/>
          <p:nvPr/>
        </p:nvCxnSpPr>
        <p:spPr>
          <a:xfrm>
            <a:off x="7164388" y="2816225"/>
            <a:ext cx="1079500" cy="61277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4" name="文字方塊 19"/>
          <p:cNvSpPr txBox="1">
            <a:spLocks noChangeArrowheads="1"/>
          </p:cNvSpPr>
          <p:nvPr/>
        </p:nvSpPr>
        <p:spPr bwMode="auto">
          <a:xfrm>
            <a:off x="6134100" y="3500438"/>
            <a:ext cx="454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r</a:t>
            </a:r>
            <a:endParaRPr lang="zh-TW" altLang="en-US"/>
          </a:p>
        </p:txBody>
      </p:sp>
      <p:sp>
        <p:nvSpPr>
          <p:cNvPr id="23565" name="文字方塊 20"/>
          <p:cNvSpPr txBox="1">
            <a:spLocks noChangeArrowheads="1"/>
          </p:cNvSpPr>
          <p:nvPr/>
        </p:nvSpPr>
        <p:spPr bwMode="auto">
          <a:xfrm>
            <a:off x="8243888" y="3500438"/>
            <a:ext cx="431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en-US" altLang="zh-TW"/>
              <a:t>t</a:t>
            </a:r>
            <a:endParaRPr lang="zh-TW" altLang="en-US"/>
          </a:p>
        </p:txBody>
      </p:sp>
      <p:sp>
        <p:nvSpPr>
          <p:cNvPr id="23566" name="文字方塊 21"/>
          <p:cNvSpPr txBox="1">
            <a:spLocks noChangeArrowheads="1"/>
          </p:cNvSpPr>
          <p:nvPr/>
        </p:nvSpPr>
        <p:spPr bwMode="auto">
          <a:xfrm>
            <a:off x="6588125" y="2420938"/>
            <a:ext cx="2873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az-Cyrl-AZ" altLang="zh-TW"/>
              <a:t>θ</a:t>
            </a:r>
            <a:endParaRPr lang="zh-TW" altLang="en-US"/>
          </a:p>
        </p:txBody>
      </p:sp>
      <p:sp>
        <p:nvSpPr>
          <p:cNvPr id="23567" name="文字方塊 22"/>
          <p:cNvSpPr txBox="1">
            <a:spLocks noChangeArrowheads="1"/>
          </p:cNvSpPr>
          <p:nvPr/>
        </p:nvSpPr>
        <p:spPr bwMode="auto">
          <a:xfrm>
            <a:off x="6588125" y="2751138"/>
            <a:ext cx="2873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eaLnBrk="1" hangingPunct="1"/>
            <a:r>
              <a:rPr lang="az-Cyrl-AZ" altLang="zh-TW"/>
              <a:t>θ</a:t>
            </a:r>
            <a:endParaRPr lang="zh-TW" altLang="en-US"/>
          </a:p>
        </p:txBody>
      </p:sp>
      <p:sp>
        <p:nvSpPr>
          <p:cNvPr id="24" name="文字方塊 23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452320" y="2679303"/>
            <a:ext cx="288032" cy="461665"/>
          </a:xfrm>
          <a:prstGeom prst="rect">
            <a:avLst/>
          </a:prstGeom>
          <a:blipFill rotWithShape="1">
            <a:blip r:embed="rId4"/>
            <a:stretch>
              <a:fillRect l="-4167" r="-41667" b="-12000"/>
            </a:stretch>
          </a:blipFill>
        </p:spPr>
        <p:txBody>
          <a:bodyPr/>
          <a:lstStyle/>
          <a:p>
            <a:pPr>
              <a:defRPr/>
            </a:pPr>
            <a:r>
              <a:rPr lang="zh-TW" altLang="en-US">
                <a:noFill/>
              </a:rPr>
              <a:t> </a:t>
            </a:r>
          </a:p>
        </p:txBody>
      </p:sp>
      <p:sp>
        <p:nvSpPr>
          <p:cNvPr id="2" name="文字方塊 1"/>
          <p:cNvSpPr txBox="1"/>
          <p:nvPr/>
        </p:nvSpPr>
        <p:spPr>
          <a:xfrm>
            <a:off x="611560" y="4725144"/>
            <a:ext cx="7560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Find the refractive vector and index </a:t>
            </a:r>
          </a:p>
          <a:p>
            <a:r>
              <a:rPr lang="en-US" altLang="zh-TW" dirty="0">
                <a:hlinkClick r:id="rId5"/>
              </a:rPr>
              <a:t>https://en.wikipedia.org/wiki/Snell%27s_law</a:t>
            </a:r>
            <a:endParaRPr lang="en-US" altLang="zh-TW" dirty="0"/>
          </a:p>
          <a:p>
            <a:r>
              <a:rPr lang="en-US" altLang="zh-TW" dirty="0">
                <a:hlinkClick r:id="rId6"/>
              </a:rPr>
              <a:t>https://en.wikipedia.org/wiki/List_of_refractive_indices</a:t>
            </a:r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3001082" y="363923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Air: 1</a:t>
            </a:r>
          </a:p>
          <a:p>
            <a:r>
              <a:rPr lang="en-US" altLang="zh-TW" dirty="0"/>
              <a:t>Glass: 1.46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0335308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Outside / inside</a:t>
            </a:r>
            <a:endParaRPr lang="zh-TW" altLang="en-US" dirty="0"/>
          </a:p>
        </p:txBody>
      </p:sp>
      <p:sp>
        <p:nvSpPr>
          <p:cNvPr id="4" name="橢圓 3"/>
          <p:cNvSpPr/>
          <p:nvPr/>
        </p:nvSpPr>
        <p:spPr>
          <a:xfrm>
            <a:off x="611560" y="2564904"/>
            <a:ext cx="2124132" cy="18722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" name="直線單箭頭接點 5"/>
          <p:cNvCxnSpPr/>
          <p:nvPr/>
        </p:nvCxnSpPr>
        <p:spPr>
          <a:xfrm flipV="1">
            <a:off x="179690" y="4005064"/>
            <a:ext cx="147626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橢圓 7"/>
          <p:cNvSpPr/>
          <p:nvPr/>
        </p:nvSpPr>
        <p:spPr>
          <a:xfrm>
            <a:off x="3530450" y="2492896"/>
            <a:ext cx="2124132" cy="18722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9" name="直線單箭頭接點 8"/>
          <p:cNvCxnSpPr/>
          <p:nvPr/>
        </p:nvCxnSpPr>
        <p:spPr>
          <a:xfrm flipV="1">
            <a:off x="4607900" y="2671584"/>
            <a:ext cx="147626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橢圓 9"/>
          <p:cNvSpPr/>
          <p:nvPr/>
        </p:nvSpPr>
        <p:spPr>
          <a:xfrm>
            <a:off x="6467394" y="2412256"/>
            <a:ext cx="2124132" cy="187220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1" name="直線單箭頭接點 10"/>
          <p:cNvCxnSpPr>
            <a:endCxn id="10" idx="1"/>
          </p:cNvCxnSpPr>
          <p:nvPr/>
        </p:nvCxnSpPr>
        <p:spPr>
          <a:xfrm flipH="1" flipV="1">
            <a:off x="6778466" y="2686435"/>
            <a:ext cx="97790" cy="1382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單箭頭接點 14"/>
          <p:cNvCxnSpPr/>
          <p:nvPr/>
        </p:nvCxnSpPr>
        <p:spPr>
          <a:xfrm flipV="1">
            <a:off x="6084168" y="4068440"/>
            <a:ext cx="792088" cy="1232768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單箭頭接點 11"/>
          <p:cNvCxnSpPr/>
          <p:nvPr/>
        </p:nvCxnSpPr>
        <p:spPr>
          <a:xfrm flipH="1" flipV="1">
            <a:off x="5796136" y="3720139"/>
            <a:ext cx="1080120" cy="359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90792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2000" dirty="0" err="1"/>
              <a:t>hitable_list.push_back</a:t>
            </a:r>
            <a:r>
              <a:rPr lang="en-US" altLang="zh-TW" sz="2000" dirty="0"/>
              <a:t>(sphere(vec3(0, 0, -2), 0.5, 0.0f, </a:t>
            </a:r>
            <a:r>
              <a:rPr lang="en-US" altLang="zh-TW" sz="2000" dirty="0">
                <a:solidFill>
                  <a:srgbClr val="FF0000"/>
                </a:solidFill>
              </a:rPr>
              <a:t>0.9f</a:t>
            </a:r>
            <a:r>
              <a:rPr lang="en-US" altLang="zh-TW" sz="2000" dirty="0"/>
              <a:t>));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dirty="0"/>
              <a:t>return </a:t>
            </a:r>
            <a:r>
              <a:rPr lang="en-US" altLang="zh-TW" dirty="0">
                <a:solidFill>
                  <a:srgbClr val="7030A0"/>
                </a:solidFill>
              </a:rPr>
              <a:t>(1.0f - </a:t>
            </a:r>
            <a:r>
              <a:rPr lang="en-US" altLang="zh-TW" dirty="0" err="1">
                <a:solidFill>
                  <a:srgbClr val="7030A0"/>
                </a:solidFill>
              </a:rPr>
              <a:t>w_t</a:t>
            </a:r>
            <a:r>
              <a:rPr lang="en-US" altLang="zh-TW" dirty="0">
                <a:solidFill>
                  <a:srgbClr val="7030A0"/>
                </a:solidFill>
              </a:rPr>
              <a:t>) </a:t>
            </a:r>
            <a:r>
              <a:rPr lang="en-US" altLang="zh-TW" dirty="0"/>
              <a:t>* </a:t>
            </a:r>
          </a:p>
          <a:p>
            <a:pPr marL="0" indent="0">
              <a:buNone/>
            </a:pPr>
            <a:r>
              <a:rPr lang="en-US" altLang="zh-TW" dirty="0"/>
              <a:t>(</a:t>
            </a:r>
            <a:r>
              <a:rPr lang="en-US" altLang="zh-TW" dirty="0">
                <a:solidFill>
                  <a:srgbClr val="00B050"/>
                </a:solidFill>
              </a:rPr>
              <a:t>(1.0f-.w_r)</a:t>
            </a:r>
            <a:r>
              <a:rPr lang="en-US" altLang="zh-TW" dirty="0"/>
              <a:t> * </a:t>
            </a:r>
            <a:r>
              <a:rPr lang="en-US" altLang="zh-TW" dirty="0" err="1"/>
              <a:t>local_color</a:t>
            </a:r>
            <a:r>
              <a:rPr lang="en-US" altLang="zh-TW" dirty="0"/>
              <a:t> + </a:t>
            </a:r>
            <a:r>
              <a:rPr lang="en-US" altLang="zh-TW" dirty="0" err="1">
                <a:solidFill>
                  <a:srgbClr val="00B050"/>
                </a:solidFill>
              </a:rPr>
              <a:t>rw_r</a:t>
            </a:r>
            <a:r>
              <a:rPr lang="en-US" altLang="zh-TW" dirty="0"/>
              <a:t>*</a:t>
            </a:r>
            <a:r>
              <a:rPr lang="en-US" altLang="zh-TW" dirty="0" err="1"/>
              <a:t>reflected_color</a:t>
            </a:r>
            <a:r>
              <a:rPr lang="en-US" altLang="zh-TW" dirty="0"/>
              <a:t>)</a:t>
            </a:r>
          </a:p>
          <a:p>
            <a:pPr marL="0" indent="0">
              <a:buNone/>
            </a:pPr>
            <a:r>
              <a:rPr lang="en-US" altLang="zh-TW" dirty="0"/>
              <a:t> + </a:t>
            </a:r>
            <a:r>
              <a:rPr lang="en-US" altLang="zh-TW" dirty="0" err="1">
                <a:solidFill>
                  <a:srgbClr val="7030A0"/>
                </a:solidFill>
              </a:rPr>
              <a:t>w_t</a:t>
            </a:r>
            <a:r>
              <a:rPr lang="en-US" altLang="zh-TW" dirty="0"/>
              <a:t>*</a:t>
            </a:r>
            <a:r>
              <a:rPr lang="en-US" altLang="zh-TW" dirty="0" err="1"/>
              <a:t>transmitted_color</a:t>
            </a:r>
            <a:r>
              <a:rPr lang="en-US" altLang="zh-TW" dirty="0"/>
              <a:t>;</a:t>
            </a:r>
            <a:endParaRPr lang="zh-TW" altLang="en-US" dirty="0"/>
          </a:p>
        </p:txBody>
      </p:sp>
      <p:pic>
        <p:nvPicPr>
          <p:cNvPr id="2050" name="Picture 2" descr="C:\Users\mtchi\Documents\GitHub\cghw-ray\build\ray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00" y="1628800"/>
            <a:ext cx="5616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4211960" y="2636912"/>
            <a:ext cx="720080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/>
          <p:cNvSpPr txBox="1"/>
          <p:nvPr/>
        </p:nvSpPr>
        <p:spPr>
          <a:xfrm>
            <a:off x="7056120" y="274638"/>
            <a:ext cx="64775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TW" dirty="0" err="1">
                <a:solidFill>
                  <a:srgbClr val="FF0000"/>
                </a:solidFill>
              </a:rPr>
              <a:t>w_t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69470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Bonus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/>
              <a:t>More image format (bmp, </a:t>
            </a:r>
            <a:r>
              <a:rPr lang="en-US" altLang="zh-TW" dirty="0" err="1"/>
              <a:t>png</a:t>
            </a:r>
            <a:r>
              <a:rPr lang="en-US" altLang="zh-TW" dirty="0"/>
              <a:t>, …)</a:t>
            </a:r>
          </a:p>
          <a:p>
            <a:pPr lvl="1"/>
            <a:r>
              <a:rPr lang="en-US" altLang="zh-TW" dirty="0"/>
              <a:t>Easy for debug</a:t>
            </a:r>
          </a:p>
          <a:p>
            <a:pPr lvl="1"/>
            <a:endParaRPr lang="en-US" altLang="zh-TW" dirty="0"/>
          </a:p>
          <a:p>
            <a:r>
              <a:rPr lang="en-US" altLang="zh-TW" dirty="0"/>
              <a:t>Fresnel</a:t>
            </a:r>
          </a:p>
          <a:p>
            <a:endParaRPr lang="en-US" altLang="zh-TW" dirty="0"/>
          </a:p>
          <a:p>
            <a:r>
              <a:rPr lang="en-US" altLang="zh-TW" dirty="0"/>
              <a:t>Light Attenuation</a:t>
            </a:r>
          </a:p>
          <a:p>
            <a:endParaRPr lang="en-US" altLang="zh-TW" dirty="0"/>
          </a:p>
          <a:p>
            <a:r>
              <a:rPr lang="en-US" altLang="zh-TW" dirty="0"/>
              <a:t>Speed up</a:t>
            </a:r>
          </a:p>
          <a:p>
            <a:endParaRPr lang="en-US" altLang="zh-TW" dirty="0"/>
          </a:p>
          <a:p>
            <a:endParaRPr lang="en-US" altLang="zh-TW" dirty="0"/>
          </a:p>
          <a:p>
            <a:pPr marL="0" indent="0">
              <a:buNone/>
            </a:pPr>
            <a:endParaRPr lang="en-US" altLang="zh-TW" dirty="0"/>
          </a:p>
          <a:p>
            <a:endParaRPr lang="en-US" altLang="zh-TW" dirty="0"/>
          </a:p>
          <a:p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9282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bmp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#define STB_IMAGE_WRITE_IMPLEMENTATION</a:t>
            </a:r>
          </a:p>
          <a:p>
            <a:pPr marL="0" indent="0">
              <a:buNone/>
            </a:pP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#include "</a:t>
            </a:r>
            <a:r>
              <a:rPr lang="en-US" altLang="zh-TW" sz="2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stb_image_write.h</a:t>
            </a: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“</a:t>
            </a:r>
          </a:p>
          <a:p>
            <a:pPr marL="0" indent="0">
              <a:buNone/>
            </a:pPr>
            <a:endParaRPr lang="en-US" altLang="zh-TW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</a:p>
          <a:p>
            <a:pPr marL="0" indent="0">
              <a:buNone/>
            </a:pPr>
            <a:endParaRPr lang="en-US" altLang="zh-TW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 width = 200;</a:t>
            </a:r>
          </a:p>
          <a:p>
            <a:pPr marL="0" indent="0">
              <a:buNone/>
            </a:pPr>
            <a:r>
              <a:rPr lang="en-US" altLang="zh-TW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 height = 100;</a:t>
            </a:r>
          </a:p>
          <a:p>
            <a:pPr marL="0" indent="0">
              <a:buNone/>
            </a:pP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unsigned char *data = new unsigned char[width*height * 3];</a:t>
            </a:r>
          </a:p>
          <a:p>
            <a:pPr marL="0" indent="0">
              <a:buNone/>
            </a:pP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for (</a:t>
            </a:r>
            <a:r>
              <a:rPr lang="en-US" altLang="zh-TW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 j = height - 1; j &gt;= 0; j--) {</a:t>
            </a:r>
          </a:p>
          <a:p>
            <a:pPr marL="0" indent="0">
              <a:buNone/>
            </a:pPr>
            <a:r>
              <a:rPr lang="nn-NO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    for (int i = 0; i &lt; width; i++) {</a:t>
            </a:r>
          </a:p>
          <a:p>
            <a:pPr marL="0" indent="0">
              <a:buNone/>
            </a:pP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        …</a:t>
            </a:r>
          </a:p>
          <a:p>
            <a:pPr marL="0" indent="0">
              <a:buNone/>
            </a:pP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        vec3 color = trace(r);</a:t>
            </a:r>
          </a:p>
          <a:p>
            <a:pPr marL="0" indent="0">
              <a:buNone/>
            </a:pPr>
            <a:endParaRPr lang="zh-TW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        //file &lt;&lt; </a:t>
            </a:r>
            <a:r>
              <a:rPr lang="en-US" altLang="zh-TW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(color[0] * 255) &lt;&lt; " " &lt;&lt; </a:t>
            </a:r>
            <a:r>
              <a:rPr lang="en-US" altLang="zh-TW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(color[1] * 255) &lt;&lt; " " &lt;&lt; </a:t>
            </a:r>
            <a:r>
              <a:rPr lang="en-US" altLang="zh-TW" sz="28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(color[2] * 255) &lt;&lt; "\n";</a:t>
            </a:r>
          </a:p>
          <a:p>
            <a:pPr marL="0" indent="0">
              <a:buNone/>
            </a:pP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US" altLang="zh-TW" sz="2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index = ((height -j-1)*width + </a:t>
            </a:r>
            <a:r>
              <a:rPr lang="en-US" altLang="zh-TW" sz="2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* 3;</a:t>
            </a:r>
          </a:p>
          <a:p>
            <a:pPr marL="0" indent="0">
              <a:buNone/>
            </a:pP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data[index + 0] = unsigned char(color[0] * 255);</a:t>
            </a:r>
          </a:p>
          <a:p>
            <a:pPr marL="0" indent="0">
              <a:buNone/>
            </a:pP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data[index + 1] = unsigned char(color[1] * 255);</a:t>
            </a:r>
          </a:p>
          <a:p>
            <a:pPr marL="0" indent="0">
              <a:buNone/>
            </a:pP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  data[index + 2] = unsigned char(color[2] * 255);</a:t>
            </a:r>
          </a:p>
          <a:p>
            <a:pPr marL="0" indent="0">
              <a:buNone/>
            </a:pP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r>
              <a:rPr lang="en-US" altLang="zh-TW" sz="28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endParaRPr lang="zh-TW" altLang="en-US" sz="28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28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stbi_write_bmp</a:t>
            </a:r>
            <a:r>
              <a:rPr lang="en-US" altLang="zh-TW" sz="28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("ray.bmp", width, height, 3, data);</a:t>
            </a:r>
            <a:endParaRPr lang="zh-TW" altLang="en-US" sz="2800" dirty="0">
              <a:solidFill>
                <a:srgbClr val="FF00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820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/>
              <a:t>Anti-alias</a:t>
            </a:r>
          </a:p>
          <a:p>
            <a:r>
              <a:rPr lang="en-US" altLang="zh-TW" dirty="0"/>
              <a:t>More transparent sphere</a:t>
            </a:r>
          </a:p>
          <a:p>
            <a:r>
              <a:rPr lang="en-US" altLang="zh-TW" dirty="0" err="1"/>
              <a:t>Maxstep</a:t>
            </a:r>
            <a:r>
              <a:rPr lang="en-US" altLang="zh-TW" dirty="0"/>
              <a:t> =5</a:t>
            </a:r>
            <a:endParaRPr lang="zh-TW" altLang="en-US" dirty="0"/>
          </a:p>
        </p:txBody>
      </p:sp>
      <p:pic>
        <p:nvPicPr>
          <p:cNvPr id="1026" name="Picture 2" descr="C:\Users\mtchi\Documents\GitHub\cghw-ray\build\ray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00" y="1629112"/>
            <a:ext cx="5616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2246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/>
          <a:lstStyle/>
          <a:p>
            <a:pPr marL="0" indent="0">
              <a:buNone/>
            </a:pPr>
            <a:r>
              <a:rPr lang="en-US" altLang="zh-TW" dirty="0" smtClean="0"/>
              <a:t>Attenuation</a:t>
            </a:r>
            <a:endParaRPr lang="en-US" altLang="zh-TW" dirty="0"/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1026" name="Picture 2" descr="C:\Users\mtchi\Documents\GitHub\cghw-ray\build\ray_shadowrayrefine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999" y="1628800"/>
            <a:ext cx="5616001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1193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57200" y="4581128"/>
            <a:ext cx="8229600" cy="154503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altLang="zh-TW" dirty="0"/>
              <a:t>return </a:t>
            </a:r>
            <a:r>
              <a:rPr lang="en-US" altLang="zh-TW" dirty="0">
                <a:solidFill>
                  <a:srgbClr val="7030A0"/>
                </a:solidFill>
              </a:rPr>
              <a:t>(1.0f - </a:t>
            </a:r>
            <a:r>
              <a:rPr lang="en-US" altLang="zh-TW" dirty="0" err="1">
                <a:solidFill>
                  <a:srgbClr val="7030A0"/>
                </a:solidFill>
              </a:rPr>
              <a:t>w_t</a:t>
            </a:r>
            <a:r>
              <a:rPr lang="en-US" altLang="zh-TW" dirty="0">
                <a:solidFill>
                  <a:srgbClr val="7030A0"/>
                </a:solidFill>
              </a:rPr>
              <a:t>) </a:t>
            </a:r>
            <a:r>
              <a:rPr lang="en-US" altLang="zh-TW" dirty="0"/>
              <a:t>* </a:t>
            </a:r>
          </a:p>
          <a:p>
            <a:pPr marL="0" indent="0">
              <a:buFont typeface="Arial" pitchFamily="34" charset="0"/>
              <a:buNone/>
            </a:pPr>
            <a:r>
              <a:rPr lang="en-US" altLang="zh-TW" dirty="0"/>
              <a:t>(</a:t>
            </a:r>
            <a:r>
              <a:rPr lang="en-US" altLang="zh-TW" strike="sngStrike" dirty="0">
                <a:solidFill>
                  <a:srgbClr val="00B050"/>
                </a:solidFill>
              </a:rPr>
              <a:t>(1.0f-.w_r)</a:t>
            </a:r>
            <a:r>
              <a:rPr lang="en-US" altLang="zh-TW" strike="sngStrike" dirty="0"/>
              <a:t> *</a:t>
            </a:r>
            <a:r>
              <a:rPr lang="en-US" altLang="zh-TW" dirty="0"/>
              <a:t> </a:t>
            </a:r>
            <a:r>
              <a:rPr lang="en-US" altLang="zh-TW" dirty="0" err="1"/>
              <a:t>local_color</a:t>
            </a:r>
            <a:r>
              <a:rPr lang="en-US" altLang="zh-TW" dirty="0"/>
              <a:t> + </a:t>
            </a:r>
            <a:r>
              <a:rPr lang="en-US" altLang="zh-TW" dirty="0" err="1">
                <a:solidFill>
                  <a:srgbClr val="00B050"/>
                </a:solidFill>
              </a:rPr>
              <a:t>rw_r</a:t>
            </a:r>
            <a:r>
              <a:rPr lang="en-US" altLang="zh-TW" dirty="0"/>
              <a:t>*</a:t>
            </a:r>
            <a:r>
              <a:rPr lang="en-US" altLang="zh-TW" dirty="0" err="1"/>
              <a:t>reflected_color</a:t>
            </a:r>
            <a:r>
              <a:rPr lang="en-US" altLang="zh-TW" dirty="0"/>
              <a:t>)</a:t>
            </a:r>
          </a:p>
          <a:p>
            <a:pPr marL="0" indent="0">
              <a:buFont typeface="Arial" pitchFamily="34" charset="0"/>
              <a:buNone/>
            </a:pPr>
            <a:r>
              <a:rPr lang="en-US" altLang="zh-TW" dirty="0"/>
              <a:t> + </a:t>
            </a:r>
            <a:r>
              <a:rPr lang="en-US" altLang="zh-TW" dirty="0" err="1">
                <a:solidFill>
                  <a:srgbClr val="7030A0"/>
                </a:solidFill>
              </a:rPr>
              <a:t>w_t</a:t>
            </a:r>
            <a:r>
              <a:rPr lang="en-US" altLang="zh-TW" dirty="0"/>
              <a:t>*</a:t>
            </a:r>
            <a:r>
              <a:rPr lang="en-US" altLang="zh-TW" dirty="0" err="1"/>
              <a:t>transmitted_color</a:t>
            </a:r>
            <a:r>
              <a:rPr lang="en-US" altLang="zh-TW" dirty="0"/>
              <a:t>;</a:t>
            </a:r>
          </a:p>
          <a:p>
            <a:pPr marL="0" indent="0">
              <a:buFont typeface="Arial" pitchFamily="34" charset="0"/>
              <a:buNone/>
            </a:pPr>
            <a:endParaRPr lang="en-US" altLang="zh-TW" dirty="0"/>
          </a:p>
          <a:p>
            <a:pPr marL="0" indent="0">
              <a:buFont typeface="Arial" pitchFamily="34" charset="0"/>
              <a:buNone/>
            </a:pPr>
            <a:r>
              <a:rPr lang="en-US" altLang="zh-TW" dirty="0"/>
              <a:t>Clamped color [0, 255]</a:t>
            </a:r>
            <a:endParaRPr lang="zh-TW" altLang="en-US" dirty="0"/>
          </a:p>
        </p:txBody>
      </p:sp>
      <p:pic>
        <p:nvPicPr>
          <p:cNvPr id="2050" name="Picture 2" descr="C:\Users\mtchi\Documents\GitHub\cghw-ray\build\ray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00" y="1628800"/>
            <a:ext cx="5616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8662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4581128"/>
            <a:ext cx="8229600" cy="1545035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/>
              <a:t>Plane </a:t>
            </a:r>
          </a:p>
          <a:p>
            <a:r>
              <a:rPr lang="en-US" altLang="zh-TW" dirty="0"/>
              <a:t>Camera with depth of field</a:t>
            </a:r>
          </a:p>
          <a:p>
            <a:r>
              <a:rPr lang="en-US" altLang="zh-TW" dirty="0" err="1"/>
              <a:t>Shadowray</a:t>
            </a:r>
            <a:r>
              <a:rPr lang="en-US" altLang="zh-TW" dirty="0"/>
              <a:t> refine</a:t>
            </a:r>
            <a:endParaRPr lang="zh-TW" altLang="en-US" dirty="0"/>
          </a:p>
        </p:txBody>
      </p:sp>
      <p:pic>
        <p:nvPicPr>
          <p:cNvPr id="1026" name="Picture 2" descr="C:\Users\mtchi\Documents\GitHub\cghw-ray\build\ray6-4-64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312" y="1628800"/>
            <a:ext cx="5616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mtchi\Documents\GitHub\cghw-ray\build\ray6-4-64-2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312" y="1628800"/>
            <a:ext cx="5616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mtchi\Documents\GitHub\cghw-ray\build\ray6-4-64-fixshadowray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312" y="1628800"/>
            <a:ext cx="5616000" cy="28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78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Reference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TW" dirty="0"/>
              <a:t>ray tracing in one weekend</a:t>
            </a:r>
          </a:p>
          <a:p>
            <a:pPr marL="400050" lvl="1" indent="0">
              <a:buNone/>
            </a:pPr>
            <a:r>
              <a:rPr lang="en-US" altLang="zh-TW" sz="2000" dirty="0">
                <a:hlinkClick r:id="rId2"/>
              </a:rPr>
              <a:t>https://raytracing.github.io/books/RayTracingInOneWeekend.html</a:t>
            </a:r>
            <a:endParaRPr lang="en-US" altLang="zh-TW" sz="2000" dirty="0"/>
          </a:p>
          <a:p>
            <a:r>
              <a:rPr lang="en-US" altLang="zh-TW" dirty="0"/>
              <a:t>Introduction to Ray Tracing - Class </a:t>
            </a:r>
            <a:r>
              <a:rPr lang="en-US" altLang="zh-TW" dirty="0" smtClean="0"/>
              <a:t>1~7</a:t>
            </a:r>
          </a:p>
          <a:p>
            <a:pPr lvl="1"/>
            <a:r>
              <a:rPr lang="en-US" altLang="zh-TW" dirty="0" smtClean="0">
                <a:hlinkClick r:id="rId3"/>
              </a:rPr>
              <a:t>YouTube video </a:t>
            </a:r>
            <a:r>
              <a:rPr lang="en-US" altLang="zh-TW" dirty="0" smtClean="0"/>
              <a:t>by ACM </a:t>
            </a:r>
            <a:r>
              <a:rPr lang="en-US" altLang="zh-TW" dirty="0" smtClean="0"/>
              <a:t>SIGGRAPH</a:t>
            </a:r>
          </a:p>
          <a:p>
            <a:r>
              <a:rPr lang="en-US" altLang="zh-TW" dirty="0" smtClean="0"/>
              <a:t>Sysprog21 raytracing</a:t>
            </a:r>
          </a:p>
          <a:p>
            <a:pPr lvl="1"/>
            <a:r>
              <a:rPr lang="en-US" altLang="zh-TW" dirty="0">
                <a:hlinkClick r:id="rId4"/>
              </a:rPr>
              <a:t>https://github.com/sysprog21/raytracing</a:t>
            </a:r>
            <a:endParaRPr lang="en-US" altLang="zh-TW" dirty="0" smtClean="0"/>
          </a:p>
          <a:p>
            <a:pPr lvl="1"/>
            <a:endParaRPr lang="en-US" altLang="zh-TW" dirty="0"/>
          </a:p>
          <a:p>
            <a:r>
              <a:rPr lang="en-US" altLang="zh-TW" dirty="0" smtClean="0"/>
              <a:t>Chapter </a:t>
            </a:r>
            <a:r>
              <a:rPr lang="en-US" altLang="zh-TW" dirty="0"/>
              <a:t>4 in Fundamentals of Computer Graphics, 4/e.</a:t>
            </a:r>
          </a:p>
          <a:p>
            <a:r>
              <a:rPr lang="en-US" altLang="zh-TW" dirty="0"/>
              <a:t>GLSL Functions in </a:t>
            </a:r>
            <a:r>
              <a:rPr lang="en-US" altLang="zh-TW" dirty="0">
                <a:hlinkClick r:id="rId5"/>
              </a:rPr>
              <a:t>https://www.opengl.org/sdk/docs/man4/</a:t>
            </a:r>
            <a:endParaRPr lang="en-US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0062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7504" y="404664"/>
            <a:ext cx="9036496" cy="572149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#include &lt;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fstream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using namespace 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endParaRPr lang="zh-TW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main()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width = 200;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height = 100;</a:t>
            </a:r>
          </a:p>
          <a:p>
            <a:pPr marL="0" indent="0">
              <a:buNone/>
            </a:pPr>
            <a:endParaRPr lang="zh-TW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fstream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file;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file.open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ray.ppm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ios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::out);</a:t>
            </a:r>
          </a:p>
          <a:p>
            <a:pPr marL="0" indent="0">
              <a:buNone/>
            </a:pPr>
            <a:endParaRPr lang="zh-TW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pt-BR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file &lt;&lt; "</a:t>
            </a:r>
            <a:r>
              <a:rPr lang="pt-BR" altLang="zh-TW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P3</a:t>
            </a:r>
            <a:r>
              <a:rPr lang="pt-BR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\n" &lt;&lt; </a:t>
            </a:r>
            <a:r>
              <a:rPr lang="pt-BR" altLang="zh-TW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width</a:t>
            </a:r>
            <a:r>
              <a:rPr lang="pt-BR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&lt;&lt; " " &lt;&lt; </a:t>
            </a:r>
            <a:r>
              <a:rPr lang="pt-BR" altLang="zh-TW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height</a:t>
            </a:r>
            <a:r>
              <a:rPr lang="pt-BR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&lt;&lt; "\n</a:t>
            </a:r>
            <a:r>
              <a:rPr lang="pt-BR" altLang="zh-TW" sz="14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255</a:t>
            </a:r>
            <a:r>
              <a:rPr lang="pt-BR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\n";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for (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j = height - 1; j &gt;= 0; j--) {</a:t>
            </a:r>
          </a:p>
          <a:p>
            <a:pPr marL="0" indent="0">
              <a:buNone/>
            </a:pPr>
            <a:r>
              <a:rPr lang="nn-NO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for (int i = 0; i &lt; width; i++) {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float r = float(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) / float(width);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float g = float(j) / float(height);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float b = 0.2;</a:t>
            </a:r>
          </a:p>
          <a:p>
            <a:pPr marL="0" indent="0">
              <a:buNone/>
            </a:pPr>
            <a:endParaRPr lang="zh-TW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    file &lt;&lt; 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(r * 255) &lt;&lt; " " &lt;&lt; 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(g * 255) &lt;&lt; " " &lt;&lt; </a:t>
            </a:r>
            <a:r>
              <a:rPr lang="en-US" altLang="zh-TW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(b * 255) &lt;&lt; "\n";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  }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marL="0" indent="0">
              <a:buNone/>
            </a:pPr>
            <a:endParaRPr lang="zh-TW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    return 0;</a:t>
            </a:r>
          </a:p>
          <a:p>
            <a:pPr marL="0" indent="0">
              <a:buNone/>
            </a:pPr>
            <a:r>
              <a:rPr lang="en-US" altLang="zh-TW" sz="14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zh-TW" alt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graphicFrame>
        <p:nvGraphicFramePr>
          <p:cNvPr id="2" name="物件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7733773"/>
              </p:ext>
            </p:extLst>
          </p:nvPr>
        </p:nvGraphicFramePr>
        <p:xfrm>
          <a:off x="5508104" y="1052736"/>
          <a:ext cx="2540000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Image" r:id="rId4" imgW="2539440" imgH="1269720" progId="Photoshop.Image.16">
                  <p:embed/>
                </p:oleObj>
              </mc:Choice>
              <mc:Fallback>
                <p:oleObj name="Image" r:id="rId4" imgW="2539440" imgH="1269720" progId="Photoshop.Image.16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08104" y="1052736"/>
                        <a:ext cx="2540000" cy="1270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348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vec3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Vec3 for (x, y, z), (r, g, b), …</a:t>
            </a:r>
          </a:p>
          <a:p>
            <a:r>
              <a:rPr lang="en-US" altLang="zh-TW" dirty="0"/>
              <a:t>Operator</a:t>
            </a:r>
          </a:p>
          <a:p>
            <a:pPr lvl="1"/>
            <a:r>
              <a:rPr lang="en-US" altLang="zh-TW" dirty="0"/>
              <a:t>vec3 + vec3, vec3 – vec3</a:t>
            </a:r>
          </a:p>
          <a:p>
            <a:pPr lvl="1"/>
            <a:r>
              <a:rPr lang="en-US" altLang="zh-TW" dirty="0"/>
              <a:t>scalar * vec3</a:t>
            </a:r>
          </a:p>
          <a:p>
            <a:pPr lvl="1"/>
            <a:r>
              <a:rPr lang="en-US" altLang="zh-TW" dirty="0"/>
              <a:t>dot, cross</a:t>
            </a:r>
          </a:p>
          <a:p>
            <a:pPr lvl="1"/>
            <a:r>
              <a:rPr lang="en-US" altLang="zh-TW" dirty="0"/>
              <a:t>Length, </a:t>
            </a:r>
            <a:r>
              <a:rPr lang="en-US" altLang="zh-TW" dirty="0" err="1"/>
              <a:t>unit_vector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4442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548680"/>
            <a:ext cx="8507288" cy="6192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class vec3 {</a:t>
            </a:r>
            <a:endParaRPr lang="zh-TW" alt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public: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vec3() {}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vec3(float e0, float e1, float e2) { e[0] = e0; e[1] = e1; e[2] = e2; }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float x() 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{ return e[0]; }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float y() 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{ return e[1]; }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float z() 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{ return e[2]; }</a:t>
            </a:r>
          </a:p>
          <a:p>
            <a:pPr marL="0" indent="0">
              <a:buNone/>
            </a:pPr>
            <a:r>
              <a:rPr lang="pt-BR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float r() const { return e[0]; }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float g() 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{ return e[1]; }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float b() 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{ return e[2]; }</a:t>
            </a:r>
          </a:p>
          <a:p>
            <a:pPr marL="0" indent="0">
              <a:buNone/>
            </a:pPr>
            <a:endParaRPr lang="zh-TW" alt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inline vec3&amp; operator</a:t>
            </a:r>
            <a:r>
              <a:rPr lang="en-US" altLang="zh-TW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+=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vec3 &amp;v2);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inline vec3&amp; operator</a:t>
            </a:r>
            <a:r>
              <a:rPr lang="en-US" altLang="zh-TW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-=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vec3 &amp;v2);</a:t>
            </a:r>
          </a:p>
          <a:p>
            <a:pPr marL="0" indent="0">
              <a:buNone/>
            </a:pPr>
            <a:endParaRPr lang="zh-TW" alt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inline vec3&amp; operator</a:t>
            </a:r>
            <a:r>
              <a:rPr lang="en-US" altLang="zh-TW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*=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float t);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inline vec3&amp; operator</a:t>
            </a:r>
            <a:r>
              <a:rPr lang="en-US" altLang="zh-TW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/=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float t);</a:t>
            </a:r>
          </a:p>
          <a:p>
            <a:pPr marL="0" indent="0">
              <a:buNone/>
            </a:pPr>
            <a:endParaRPr lang="zh-TW" alt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inline float length() 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{ return 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(e[0] * e[0] + e[1] * e[1] + e[2] * e[2]); }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inline float 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squared_length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() </a:t>
            </a:r>
            <a:r>
              <a:rPr lang="en-US" altLang="zh-TW" sz="1200" dirty="0" err="1">
                <a:latin typeface="Consolas" panose="020B0609020204030204" pitchFamily="49" charset="0"/>
                <a:cs typeface="Consolas" panose="020B0609020204030204" pitchFamily="49" charset="0"/>
              </a:rPr>
              <a:t>const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{ return e[0] * e[0] + e[1] * e[1] + e[2] * e[2]; }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inline void </a:t>
            </a:r>
            <a:r>
              <a:rPr lang="en-US" altLang="zh-TW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make_unit_vector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endParaRPr lang="zh-TW" alt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    float e[3];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en-US" altLang="zh-TW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inline float </a:t>
            </a:r>
            <a:r>
              <a:rPr lang="fr-FR" altLang="zh-TW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dot</a:t>
            </a:r>
            <a:r>
              <a:rPr lang="fr-FR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(const vec3 &amp;v1, const vec3 &amp;v2) { 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zh-TW" alt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r>
              <a:rPr lang="fr-FR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inline vec3 </a:t>
            </a:r>
            <a:r>
              <a:rPr lang="fr-FR" altLang="zh-TW" sz="1200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lang="fr-FR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(const vec3 &amp;v1, const vec3 &amp;v2) { 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inline vec3 </a:t>
            </a:r>
            <a:r>
              <a:rPr lang="en-US" altLang="zh-TW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unit_vector</a:t>
            </a: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(vec3 v) { }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  <a:cs typeface="Consolas" panose="020B0609020204030204" pitchFamily="49" charset="0"/>
              </a:rPr>
              <a:t>…</a:t>
            </a:r>
            <a:endParaRPr lang="zh-TW" altLang="en-US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31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接點 8"/>
          <p:cNvCxnSpPr/>
          <p:nvPr/>
        </p:nvCxnSpPr>
        <p:spPr>
          <a:xfrm>
            <a:off x="5004048" y="2204864"/>
            <a:ext cx="3384376" cy="43204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Ray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內容版面配置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229600" cy="452596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altLang="zh-TW" dirty="0"/>
                  <a:t>Ray is defined by its origin and a direction vector</a:t>
                </a:r>
              </a:p>
              <a:p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zh-TW" dirty="0"/>
                      <m:t>P</m:t>
                    </m:r>
                    <m:r>
                      <m:rPr>
                        <m:nor/>
                      </m:rPr>
                      <a:rPr lang="en-US" altLang="zh-TW" dirty="0"/>
                      <m:t>(</m:t>
                    </m:r>
                    <m:r>
                      <a:rPr lang="en-US" altLang="zh-TW" i="1">
                        <a:solidFill>
                          <a:srgbClr val="FF0000"/>
                        </a:solidFill>
                        <a:latin typeface="Cambria Math"/>
                      </a:rPr>
                      <m:t>𝑡</m:t>
                    </m:r>
                    <m:r>
                      <m:rPr>
                        <m:nor/>
                      </m:rPr>
                      <a:rPr lang="en-US" altLang="zh-TW" dirty="0"/>
                      <m:t>)</m:t>
                    </m:r>
                    <m:r>
                      <a:rPr lang="en-US" altLang="zh-TW" b="0" i="1" smtClean="0">
                        <a:latin typeface="Cambria Math"/>
                      </a:rPr>
                      <m:t>=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altLang="zh-TW" b="0" i="1" smtClean="0">
                        <a:latin typeface="Cambria Math"/>
                      </a:rPr>
                      <m:t>+</m:t>
                    </m:r>
                    <m:r>
                      <a:rPr lang="en-US" altLang="zh-TW" b="0" i="1" smtClean="0">
                        <a:solidFill>
                          <a:srgbClr val="FF0000"/>
                        </a:solidFill>
                        <a:latin typeface="Cambria Math"/>
                      </a:rPr>
                      <m:t>𝑡</m:t>
                    </m:r>
                    <m:acc>
                      <m:accPr>
                        <m:chr m:val="⃗"/>
                        <m:ctrlPr>
                          <a:rPr lang="en-US" altLang="zh-TW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𝑑</m:t>
                        </m:r>
                      </m:e>
                    </m:acc>
                  </m:oMath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229600" cy="4525963"/>
              </a:xfrm>
              <a:blipFill>
                <a:blip r:embed="rId3"/>
                <a:stretch>
                  <a:fillRect l="-1852" t="-1752" r="-1185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單箭頭接點 4"/>
          <p:cNvCxnSpPr/>
          <p:nvPr/>
        </p:nvCxnSpPr>
        <p:spPr>
          <a:xfrm>
            <a:off x="6250782" y="3802530"/>
            <a:ext cx="821531" cy="10552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字方塊 8"/>
              <p:cNvSpPr txBox="1">
                <a:spLocks noChangeArrowheads="1"/>
              </p:cNvSpPr>
              <p:nvPr/>
            </p:nvSpPr>
            <p:spPr bwMode="auto">
              <a:xfrm>
                <a:off x="6786563" y="4071938"/>
                <a:ext cx="428625" cy="5162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pitchFamily="18" charset="-120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pitchFamily="18" charset="-120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pitchFamily="18" charset="-120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pitchFamily="18" charset="-120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pitchFamily="18" charset="-12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pitchFamily="18" charset="-12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pitchFamily="18" charset="-12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pitchFamily="18" charset="-12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新細明體" pitchFamily="18" charset="-120"/>
                  </a:defRPr>
                </a:lvl9pPr>
              </a:lstStyle>
              <a:p>
                <a:pPr eaLnBrk="1" hangingPunct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altLang="zh-TW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TW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acc>
                    </m:oMath>
                  </m:oMathPara>
                </a14:m>
                <a:endParaRPr lang="zh-TW" altLang="en-US" dirty="0"/>
              </a:p>
            </p:txBody>
          </p:sp>
        </mc:Choice>
        <mc:Fallback xmlns="">
          <p:sp>
            <p:nvSpPr>
              <p:cNvPr id="6" name="文字方塊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786563" y="4071938"/>
                <a:ext cx="428625" cy="5162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橢圓 9"/>
          <p:cNvSpPr/>
          <p:nvPr/>
        </p:nvSpPr>
        <p:spPr>
          <a:xfrm>
            <a:off x="7308304" y="5157192"/>
            <a:ext cx="216024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太陽 7"/>
          <p:cNvSpPr/>
          <p:nvPr/>
        </p:nvSpPr>
        <p:spPr>
          <a:xfrm>
            <a:off x="6000751" y="3514498"/>
            <a:ext cx="500062" cy="576064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文字方塊 10"/>
          <p:cNvSpPr txBox="1"/>
          <p:nvPr/>
        </p:nvSpPr>
        <p:spPr>
          <a:xfrm>
            <a:off x="7668344" y="4857750"/>
            <a:ext cx="720080" cy="371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/>
              <a:t>P(t)</a:t>
            </a:r>
            <a:endParaRPr lang="zh-TW" altLang="en-US" dirty="0"/>
          </a:p>
        </p:txBody>
      </p:sp>
      <p:sp>
        <p:nvSpPr>
          <p:cNvPr id="7" name="文字方塊 9"/>
          <p:cNvSpPr txBox="1">
            <a:spLocks noChangeArrowheads="1"/>
          </p:cNvSpPr>
          <p:nvPr/>
        </p:nvSpPr>
        <p:spPr bwMode="auto">
          <a:xfrm>
            <a:off x="5607845" y="3771656"/>
            <a:ext cx="5000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新細明體" pitchFamily="18" charset="-120"/>
              </a:defRPr>
            </a:lvl9pPr>
          </a:lstStyle>
          <a:p>
            <a:pPr algn="ctr" eaLnBrk="1" hangingPunct="1"/>
            <a:r>
              <a:rPr lang="en-US" altLang="zh-TW" dirty="0"/>
              <a:t>O</a:t>
            </a:r>
            <a:endParaRPr lang="zh-TW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1115616" y="3183235"/>
                <a:ext cx="4011894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TW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US" altLang="zh-TW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altLang="zh-TW" i="1">
                          <a:solidFill>
                            <a:schemeClr val="tx1"/>
                          </a:solidFill>
                          <a:latin typeface="Cambria Math"/>
                        </a:rPr>
                        <m:t>𝑡</m:t>
                      </m:r>
                      <m:r>
                        <a:rPr lang="en-US" altLang="zh-TW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&lt;∞</m:t>
                      </m:r>
                    </m:oMath>
                  </m:oMathPara>
                </a14:m>
                <a:endParaRPr lang="zh-TW" alt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616" y="3183235"/>
                <a:ext cx="4011894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676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#</a:t>
            </a:r>
            <a:r>
              <a:rPr lang="en-US" altLang="zh-TW" dirty="0" err="1">
                <a:latin typeface="Consolas" panose="020B0609020204030204" pitchFamily="49" charset="0"/>
              </a:rPr>
              <a:t>ifndef</a:t>
            </a:r>
            <a:r>
              <a:rPr lang="en-US" altLang="zh-TW" dirty="0">
                <a:latin typeface="Consolas" panose="020B0609020204030204" pitchFamily="49" charset="0"/>
              </a:rPr>
              <a:t> RAYH</a:t>
            </a: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#define RAYH</a:t>
            </a: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#include "vec3.h"</a:t>
            </a:r>
          </a:p>
          <a:p>
            <a:pPr marL="0" indent="0">
              <a:buNone/>
            </a:pPr>
            <a:endParaRPr lang="en-US" altLang="zh-TW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class ray</a:t>
            </a: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{</a:t>
            </a: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    public:</a:t>
            </a: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        ray() {}</a:t>
            </a: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        ray(</a:t>
            </a:r>
            <a:r>
              <a:rPr lang="en-US" altLang="zh-TW" dirty="0" err="1">
                <a:latin typeface="Consolas" panose="020B0609020204030204" pitchFamily="49" charset="0"/>
              </a:rPr>
              <a:t>const</a:t>
            </a:r>
            <a:r>
              <a:rPr lang="en-US" altLang="zh-TW" dirty="0">
                <a:latin typeface="Consolas" panose="020B0609020204030204" pitchFamily="49" charset="0"/>
              </a:rPr>
              <a:t> vec3&amp; a, </a:t>
            </a:r>
            <a:r>
              <a:rPr lang="en-US" altLang="zh-TW" dirty="0" err="1">
                <a:latin typeface="Consolas" panose="020B0609020204030204" pitchFamily="49" charset="0"/>
              </a:rPr>
              <a:t>const</a:t>
            </a:r>
            <a:r>
              <a:rPr lang="en-US" altLang="zh-TW" dirty="0">
                <a:latin typeface="Consolas" panose="020B0609020204030204" pitchFamily="49" charset="0"/>
              </a:rPr>
              <a:t> vec3&amp; b) { O = a; D = b; }  </a:t>
            </a: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        vec3 origin() </a:t>
            </a:r>
            <a:r>
              <a:rPr lang="en-US" altLang="zh-TW" dirty="0" err="1">
                <a:latin typeface="Consolas" panose="020B0609020204030204" pitchFamily="49" charset="0"/>
              </a:rPr>
              <a:t>const</a:t>
            </a:r>
            <a:r>
              <a:rPr lang="en-US" altLang="zh-TW" dirty="0">
                <a:latin typeface="Consolas" panose="020B0609020204030204" pitchFamily="49" charset="0"/>
              </a:rPr>
              <a:t>       { return O; }</a:t>
            </a: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        vec3 direction() </a:t>
            </a:r>
            <a:r>
              <a:rPr lang="en-US" altLang="zh-TW" dirty="0" err="1">
                <a:latin typeface="Consolas" panose="020B0609020204030204" pitchFamily="49" charset="0"/>
              </a:rPr>
              <a:t>const</a:t>
            </a:r>
            <a:r>
              <a:rPr lang="en-US" altLang="zh-TW" dirty="0">
                <a:latin typeface="Consolas" panose="020B0609020204030204" pitchFamily="49" charset="0"/>
              </a:rPr>
              <a:t>    { return D; }</a:t>
            </a: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        vec3 </a:t>
            </a:r>
            <a:r>
              <a:rPr lang="en-US" altLang="zh-TW" dirty="0" err="1">
                <a:solidFill>
                  <a:srgbClr val="FF0000"/>
                </a:solidFill>
                <a:latin typeface="Consolas" panose="020B0609020204030204" pitchFamily="49" charset="0"/>
              </a:rPr>
              <a:t>point_at_parameter</a:t>
            </a:r>
            <a:r>
              <a:rPr lang="en-US" altLang="zh-TW" dirty="0">
                <a:latin typeface="Consolas" panose="020B0609020204030204" pitchFamily="49" charset="0"/>
              </a:rPr>
              <a:t>(float t) </a:t>
            </a:r>
            <a:r>
              <a:rPr lang="en-US" altLang="zh-TW" dirty="0" err="1">
                <a:latin typeface="Consolas" panose="020B0609020204030204" pitchFamily="49" charset="0"/>
              </a:rPr>
              <a:t>const</a:t>
            </a:r>
            <a:r>
              <a:rPr lang="en-US" altLang="zh-TW" dirty="0">
                <a:latin typeface="Consolas" panose="020B0609020204030204" pitchFamily="49" charset="0"/>
              </a:rPr>
              <a:t> { … }</a:t>
            </a:r>
          </a:p>
          <a:p>
            <a:pPr marL="0" indent="0">
              <a:buNone/>
            </a:pPr>
            <a:endParaRPr lang="en-US" altLang="zh-TW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        vec3 O;</a:t>
            </a: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        vec3 D;</a:t>
            </a: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endParaRPr lang="en-US" altLang="zh-TW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dirty="0">
                <a:latin typeface="Consolas" panose="020B0609020204030204" pitchFamily="49" charset="0"/>
              </a:rPr>
              <a:t>#</a:t>
            </a:r>
            <a:r>
              <a:rPr lang="en-US" altLang="zh-TW" dirty="0" err="1">
                <a:latin typeface="Consolas" panose="020B0609020204030204" pitchFamily="49" charset="0"/>
              </a:rPr>
              <a:t>endif</a:t>
            </a:r>
            <a:r>
              <a:rPr lang="en-US" altLang="zh-TW" dirty="0">
                <a:latin typeface="Consolas" panose="020B0609020204030204" pitchFamily="49" charset="0"/>
              </a:rPr>
              <a:t> </a:t>
            </a:r>
            <a:endParaRPr lang="zh-TW" altLang="en-US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81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2693</Words>
  <Application>Microsoft Office PowerPoint</Application>
  <PresentationFormat>如螢幕大小 (4:3)</PresentationFormat>
  <Paragraphs>555</Paragraphs>
  <Slides>49</Slides>
  <Notes>20</Notes>
  <HiddenSlides>1</HiddenSlides>
  <MMClips>0</MMClips>
  <ScaleCrop>false</ScaleCrop>
  <HeadingPairs>
    <vt:vector size="8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內嵌 OLE 伺服程式</vt:lpstr>
      </vt:variant>
      <vt:variant>
        <vt:i4>1</vt:i4>
      </vt:variant>
      <vt:variant>
        <vt:lpstr>投影片標題</vt:lpstr>
      </vt:variant>
      <vt:variant>
        <vt:i4>49</vt:i4>
      </vt:variant>
    </vt:vector>
  </HeadingPairs>
  <TitlesOfParts>
    <vt:vector size="60" baseType="lpstr">
      <vt:lpstr>ＭＳ Ｐゴシック</vt:lpstr>
      <vt:lpstr>新細明體</vt:lpstr>
      <vt:lpstr>標楷體</vt:lpstr>
      <vt:lpstr>Arial</vt:lpstr>
      <vt:lpstr>Calibri</vt:lpstr>
      <vt:lpstr>Cambria Math</vt:lpstr>
      <vt:lpstr>Consolas</vt:lpstr>
      <vt:lpstr>Symbol</vt:lpstr>
      <vt:lpstr>Times New Roman</vt:lpstr>
      <vt:lpstr>Office 佈景主題</vt:lpstr>
      <vt:lpstr>Image</vt:lpstr>
      <vt:lpstr>Computer Graphics Ray tracing</vt:lpstr>
      <vt:lpstr>Outline</vt:lpstr>
      <vt:lpstr>Simple Scene</vt:lpstr>
      <vt:lpstr>ppm format</vt:lpstr>
      <vt:lpstr>PowerPoint 簡報</vt:lpstr>
      <vt:lpstr>vec3</vt:lpstr>
      <vt:lpstr>PowerPoint 簡報</vt:lpstr>
      <vt:lpstr>Ray</vt:lpstr>
      <vt:lpstr>PowerPoint 簡報</vt:lpstr>
      <vt:lpstr>Camera (Primary Ray)</vt:lpstr>
      <vt:lpstr>ppm</vt:lpstr>
      <vt:lpstr>Primary Rays</vt:lpstr>
      <vt:lpstr>Simple skybox</vt:lpstr>
      <vt:lpstr>Sphere</vt:lpstr>
      <vt:lpstr>Sphere Intersection</vt:lpstr>
      <vt:lpstr>PowerPoint 簡報</vt:lpstr>
      <vt:lpstr>Result</vt:lpstr>
      <vt:lpstr>Surface normal</vt:lpstr>
      <vt:lpstr>Normal vector visualization</vt:lpstr>
      <vt:lpstr>Point light source</vt:lpstr>
      <vt:lpstr>diffuse Surface</vt:lpstr>
      <vt:lpstr>PowerPoint 簡報</vt:lpstr>
      <vt:lpstr>shading</vt:lpstr>
      <vt:lpstr>More</vt:lpstr>
      <vt:lpstr>Complex Scene</vt:lpstr>
      <vt:lpstr>More spheres</vt:lpstr>
      <vt:lpstr>PowerPoint 簡報</vt:lpstr>
      <vt:lpstr>PowerPoint 簡報</vt:lpstr>
      <vt:lpstr>Why tmin/tmax in hit()?</vt:lpstr>
      <vt:lpstr>Nearest intersection point</vt:lpstr>
      <vt:lpstr>Result with multi-sphere</vt:lpstr>
      <vt:lpstr>recursive intersection with refraction and transmission </vt:lpstr>
      <vt:lpstr>Recursive Ray Tracer(1/3)</vt:lpstr>
      <vt:lpstr>Recursive Ray Tracer (2/3)</vt:lpstr>
      <vt:lpstr>Recursive Ray Tracer (3/3)</vt:lpstr>
      <vt:lpstr>Shadow ray in shading()</vt:lpstr>
      <vt:lpstr>shadow</vt:lpstr>
      <vt:lpstr>Computing a Reflected Ray</vt:lpstr>
      <vt:lpstr>hitable_list.push_back(sphere(vec3(1, 0, -1.75), 0.5f, 1.0f));</vt:lpstr>
      <vt:lpstr>Transmitted ray</vt:lpstr>
      <vt:lpstr>Outside / inside</vt:lpstr>
      <vt:lpstr>hitable_list.push_back(sphere(vec3(0, 0, -2), 0.5, 0.0f, 0.9f));</vt:lpstr>
      <vt:lpstr>Bonus</vt:lpstr>
      <vt:lpstr>bmp</vt:lpstr>
      <vt:lpstr>PowerPoint 簡報</vt:lpstr>
      <vt:lpstr>PowerPoint 簡報</vt:lpstr>
      <vt:lpstr>PowerPoint 簡報</vt:lpstr>
      <vt:lpstr>PowerPoint 簡報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Graphics Ray tracing</dc:title>
  <cp:lastModifiedBy>Ming-Te Chi</cp:lastModifiedBy>
  <cp:revision>53</cp:revision>
  <dcterms:modified xsi:type="dcterms:W3CDTF">2021-06-24T06:04:25Z</dcterms:modified>
</cp:coreProperties>
</file>