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37" autoAdjust="0"/>
  </p:normalViewPr>
  <p:slideViewPr>
    <p:cSldViewPr snapToGrid="0">
      <p:cViewPr varScale="1">
        <p:scale>
          <a:sx n="78" d="100"/>
          <a:sy n="78" d="100"/>
        </p:scale>
        <p:origin x="8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BC774-E152-4412-8323-AE8E23AEB2A1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32586-18F1-4D8A-A0F3-7C482CDDF97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4041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zh-TW" altLang="en-US" b="1" dirty="0"/>
              <a:t>參數解釋：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GLFWwindow</a:t>
            </a:r>
            <a:r>
              <a:rPr lang="en-US" altLang="zh-TW" dirty="0"/>
              <a:t>* window</a:t>
            </a:r>
            <a:r>
              <a:rPr lang="zh-TW" altLang="en-US" dirty="0"/>
              <a:t>：當前的窗口指標，表示滑鼠所在的視窗。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int button</a:t>
            </a:r>
            <a:r>
              <a:rPr lang="zh-TW" altLang="en-US" dirty="0"/>
              <a:t>：按下或釋放的滑鼠按鈕。可以是以下的值之一：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GLFW_MOUSE_BUTTON_LEFT</a:t>
            </a:r>
            <a:r>
              <a:rPr lang="zh-TW" altLang="en-US" dirty="0"/>
              <a:t>：左鍵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GLFW_MOUSE_BUTTON_RIGHT</a:t>
            </a:r>
            <a:r>
              <a:rPr lang="zh-TW" altLang="en-US" dirty="0"/>
              <a:t>：右鍵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GLFW_MOUSE_BUTTON_MIDDLE</a:t>
            </a:r>
            <a:r>
              <a:rPr lang="zh-TW" altLang="en-US" dirty="0"/>
              <a:t>：中鍵（滾輪）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int action</a:t>
            </a:r>
            <a:r>
              <a:rPr lang="zh-TW" altLang="en-US" dirty="0"/>
              <a:t>：操作類型。可以是以下的值之一：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GLFW_PRESS</a:t>
            </a:r>
            <a:r>
              <a:rPr lang="zh-TW" altLang="en-US" dirty="0"/>
              <a:t>：按下按鈕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GLFW_RELEASE</a:t>
            </a:r>
            <a:r>
              <a:rPr lang="zh-TW" altLang="en-US" dirty="0"/>
              <a:t>：釋放按鈕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int mods</a:t>
            </a:r>
            <a:r>
              <a:rPr lang="zh-TW" altLang="en-US" dirty="0"/>
              <a:t>：按鈕操作的輔助鍵（如 </a:t>
            </a:r>
            <a:r>
              <a:rPr lang="en-US" altLang="zh-TW" dirty="0"/>
              <a:t>Shift</a:t>
            </a:r>
            <a:r>
              <a:rPr lang="zh-TW" altLang="en-US" dirty="0"/>
              <a:t>、</a:t>
            </a:r>
            <a:r>
              <a:rPr lang="en-US" altLang="zh-TW" dirty="0"/>
              <a:t>Ctrl </a:t>
            </a:r>
            <a:r>
              <a:rPr lang="zh-TW" altLang="en-US" dirty="0"/>
              <a:t>等），在這個程式中並沒有使用。</a:t>
            </a:r>
          </a:p>
          <a:p>
            <a:endParaRPr lang="en-US" altLang="zh-TW" dirty="0"/>
          </a:p>
          <a:p>
            <a:r>
              <a:rPr lang="zh-TW" altLang="en-US" dirty="0"/>
              <a:t>當滑鼠左鍵被按下時 </a:t>
            </a:r>
            <a:r>
              <a:rPr lang="en-US" altLang="zh-TW" dirty="0"/>
              <a:t>(GLFW_PRESS)</a:t>
            </a:r>
            <a:r>
              <a:rPr lang="zh-TW" altLang="en-US" dirty="0"/>
              <a:t>，</a:t>
            </a:r>
            <a:r>
              <a:rPr lang="en-US" altLang="zh-TW" dirty="0"/>
              <a:t>dragging </a:t>
            </a:r>
            <a:r>
              <a:rPr lang="zh-TW" altLang="en-US" dirty="0"/>
              <a:t>設為 </a:t>
            </a:r>
            <a:r>
              <a:rPr lang="en-US" altLang="zh-TW" dirty="0"/>
              <a:t>true</a:t>
            </a:r>
            <a:r>
              <a:rPr lang="zh-TW" altLang="en-US" dirty="0"/>
              <a:t>，表示開始拖曳物體。這會讓滑鼠的移動可以影響物體的位置。 </a:t>
            </a:r>
            <a:endParaRPr lang="en-US" altLang="zh-TW" dirty="0"/>
          </a:p>
          <a:p>
            <a:r>
              <a:rPr lang="zh-TW" altLang="en-US" dirty="0"/>
              <a:t>當滑鼠左鍵被釋放時 </a:t>
            </a:r>
            <a:r>
              <a:rPr lang="en-US" altLang="zh-TW" dirty="0"/>
              <a:t>(GLFW_RELEASE)</a:t>
            </a:r>
            <a:r>
              <a:rPr lang="zh-TW" altLang="en-US" dirty="0"/>
              <a:t>，</a:t>
            </a:r>
            <a:r>
              <a:rPr lang="en-US" altLang="zh-TW" dirty="0"/>
              <a:t>dragging </a:t>
            </a:r>
            <a:r>
              <a:rPr lang="zh-TW" altLang="en-US" dirty="0"/>
              <a:t>設為 </a:t>
            </a:r>
            <a:r>
              <a:rPr lang="en-US" altLang="zh-TW" dirty="0"/>
              <a:t>false</a:t>
            </a:r>
            <a:r>
              <a:rPr lang="zh-TW" altLang="en-US" dirty="0"/>
              <a:t>，表示停止拖曳。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當滑鼠右鍵被按下時 </a:t>
            </a:r>
            <a:r>
              <a:rPr lang="en-US" altLang="zh-TW" dirty="0"/>
              <a:t>(GLFW_PRESS)</a:t>
            </a:r>
            <a:r>
              <a:rPr lang="zh-TW" altLang="en-US" dirty="0"/>
              <a:t>，</a:t>
            </a:r>
            <a:r>
              <a:rPr lang="en-US" altLang="zh-TW" dirty="0"/>
              <a:t>rotating </a:t>
            </a:r>
            <a:r>
              <a:rPr lang="zh-TW" altLang="en-US" dirty="0"/>
              <a:t>設為 </a:t>
            </a:r>
            <a:r>
              <a:rPr lang="en-US" altLang="zh-TW" dirty="0"/>
              <a:t>true</a:t>
            </a:r>
            <a:r>
              <a:rPr lang="zh-TW" altLang="en-US" dirty="0"/>
              <a:t>，表示開始旋轉物體。此時會記錄當前滑鼠的位置 </a:t>
            </a:r>
            <a:r>
              <a:rPr lang="en-US" altLang="zh-TW" dirty="0"/>
              <a:t>(</a:t>
            </a:r>
            <a:r>
              <a:rPr lang="en-US" altLang="zh-TW" dirty="0" err="1"/>
              <a:t>glfwGetCursorPos</a:t>
            </a:r>
            <a:r>
              <a:rPr lang="en-US" altLang="zh-TW" dirty="0"/>
              <a:t>)</a:t>
            </a:r>
            <a:r>
              <a:rPr lang="zh-TW" altLang="en-US" dirty="0"/>
              <a:t>，用於後續計算滑鼠的移動距離。 </a:t>
            </a:r>
            <a:endParaRPr lang="en-US" altLang="zh-TW" dirty="0"/>
          </a:p>
          <a:p>
            <a:r>
              <a:rPr lang="zh-TW" altLang="en-US" dirty="0"/>
              <a:t>當滑鼠右鍵被釋放時 </a:t>
            </a:r>
            <a:r>
              <a:rPr lang="en-US" altLang="zh-TW" dirty="0"/>
              <a:t>(GLFW_RELEASE)</a:t>
            </a:r>
            <a:r>
              <a:rPr lang="zh-TW" altLang="en-US" dirty="0"/>
              <a:t>，</a:t>
            </a:r>
            <a:r>
              <a:rPr lang="en-US" altLang="zh-TW" dirty="0"/>
              <a:t>rotating </a:t>
            </a:r>
            <a:r>
              <a:rPr lang="zh-TW" altLang="en-US" dirty="0"/>
              <a:t>設為 </a:t>
            </a:r>
            <a:r>
              <a:rPr lang="en-US" altLang="zh-TW" dirty="0"/>
              <a:t>false</a:t>
            </a:r>
            <a:r>
              <a:rPr lang="zh-TW" altLang="en-US" dirty="0"/>
              <a:t>，表示停止旋轉。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32586-18F1-4D8A-A0F3-7C482CDDF970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9805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zh-TW" altLang="en-US" b="1" dirty="0"/>
              <a:t>參數解釋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GLFWwindow</a:t>
            </a:r>
            <a:r>
              <a:rPr lang="en-US" altLang="zh-TW" dirty="0"/>
              <a:t>* window</a:t>
            </a:r>
            <a:r>
              <a:rPr lang="zh-TW" altLang="en-US" dirty="0"/>
              <a:t>：當前的窗口指標，表示滑鼠所在的視窗。這個參數在此函數中沒有被使用，但是通常會用來確認在哪個視窗中進行操作。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double </a:t>
            </a:r>
            <a:r>
              <a:rPr lang="en-US" altLang="zh-TW" dirty="0" err="1"/>
              <a:t>xpos</a:t>
            </a:r>
            <a:r>
              <a:rPr lang="zh-TW" altLang="en-US" dirty="0"/>
              <a:t>：滑鼠在視窗中的 </a:t>
            </a:r>
            <a:r>
              <a:rPr lang="en-US" altLang="zh-TW" dirty="0"/>
              <a:t>x </a:t>
            </a:r>
            <a:r>
              <a:rPr lang="zh-TW" altLang="en-US" dirty="0"/>
              <a:t>軸位置，單位是像素。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double </a:t>
            </a:r>
            <a:r>
              <a:rPr lang="en-US" altLang="zh-TW" dirty="0" err="1"/>
              <a:t>ypos</a:t>
            </a:r>
            <a:r>
              <a:rPr lang="zh-TW" altLang="en-US" dirty="0"/>
              <a:t>：滑鼠在視窗中的 </a:t>
            </a:r>
            <a:r>
              <a:rPr lang="en-US" altLang="zh-TW" dirty="0"/>
              <a:t>y </a:t>
            </a:r>
            <a:r>
              <a:rPr lang="zh-TW" altLang="en-US" dirty="0"/>
              <a:t>軸位置，單位是像素。</a:t>
            </a:r>
          </a:p>
          <a:p>
            <a:endParaRPr lang="en-US" altLang="zh-TW" dirty="0"/>
          </a:p>
          <a:p>
            <a:pPr>
              <a:buNone/>
            </a:pPr>
            <a:r>
              <a:rPr lang="zh-TW" altLang="en-US" b="1" dirty="0"/>
              <a:t>目標</a:t>
            </a:r>
            <a:r>
              <a:rPr lang="zh-TW" altLang="en-US" dirty="0"/>
              <a:t>：當滑鼠被拖曳時（</a:t>
            </a:r>
            <a:r>
              <a:rPr lang="en-US" altLang="zh-TW" dirty="0"/>
              <a:t>dragging </a:t>
            </a:r>
            <a:r>
              <a:rPr lang="zh-TW" altLang="en-US" dirty="0"/>
              <a:t>為 </a:t>
            </a:r>
            <a:r>
              <a:rPr lang="en-US" altLang="zh-TW" dirty="0"/>
              <a:t>true</a:t>
            </a:r>
            <a:r>
              <a:rPr lang="zh-TW" altLang="en-US" dirty="0"/>
              <a:t>），這段程式碼會將滑鼠的位置映射到 </a:t>
            </a:r>
            <a:r>
              <a:rPr lang="en-US" altLang="zh-TW" dirty="0"/>
              <a:t>OpenGL </a:t>
            </a:r>
            <a:r>
              <a:rPr lang="zh-TW" altLang="en-US" dirty="0"/>
              <a:t>的座標系統範圍，並更新 </a:t>
            </a:r>
            <a:r>
              <a:rPr lang="en-US" altLang="zh-TW" dirty="0" err="1"/>
              <a:t>cubeX</a:t>
            </a:r>
            <a:r>
              <a:rPr lang="en-US" altLang="zh-TW" dirty="0"/>
              <a:t> </a:t>
            </a:r>
            <a:r>
              <a:rPr lang="zh-TW" altLang="en-US" dirty="0"/>
              <a:t>和 </a:t>
            </a:r>
            <a:r>
              <a:rPr lang="en-US" altLang="zh-TW" dirty="0" err="1"/>
              <a:t>cubeY</a:t>
            </a:r>
            <a:r>
              <a:rPr lang="zh-TW" altLang="en-US" dirty="0"/>
              <a:t>，以便移動物體。</a:t>
            </a:r>
          </a:p>
          <a:p>
            <a:pPr>
              <a:buNone/>
            </a:pPr>
            <a:r>
              <a:rPr lang="zh-TW" altLang="en-US" b="1" dirty="0"/>
              <a:t>如何計算</a:t>
            </a:r>
            <a:r>
              <a:rPr lang="zh-TW" altLang="en-US" dirty="0"/>
              <a:t>：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xpos</a:t>
            </a:r>
            <a:r>
              <a:rPr lang="en-US" altLang="zh-TW" dirty="0"/>
              <a:t> / WIDTH</a:t>
            </a:r>
            <a:r>
              <a:rPr lang="zh-TW" altLang="en-US" dirty="0"/>
              <a:t>：將滑鼠的 </a:t>
            </a:r>
            <a:r>
              <a:rPr lang="en-US" altLang="zh-TW" dirty="0"/>
              <a:t>x </a:t>
            </a:r>
            <a:r>
              <a:rPr lang="zh-TW" altLang="en-US" dirty="0"/>
              <a:t>坐標（像素）映射到 </a:t>
            </a:r>
            <a:r>
              <a:rPr lang="en-US" altLang="zh-TW" dirty="0"/>
              <a:t>0 </a:t>
            </a:r>
            <a:r>
              <a:rPr lang="zh-TW" altLang="en-US" dirty="0"/>
              <a:t>到 </a:t>
            </a:r>
            <a:r>
              <a:rPr lang="en-US" altLang="zh-TW" dirty="0"/>
              <a:t>1 </a:t>
            </a:r>
            <a:r>
              <a:rPr lang="zh-TW" altLang="en-US" dirty="0"/>
              <a:t>之間。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(</a:t>
            </a:r>
            <a:r>
              <a:rPr lang="en-US" altLang="zh-TW" dirty="0" err="1"/>
              <a:t>xpos</a:t>
            </a:r>
            <a:r>
              <a:rPr lang="en-US" altLang="zh-TW" dirty="0"/>
              <a:t> / WIDTH) * 2 - 1</a:t>
            </a:r>
            <a:r>
              <a:rPr lang="zh-TW" altLang="en-US" dirty="0"/>
              <a:t>：將此值從 </a:t>
            </a:r>
            <a:r>
              <a:rPr lang="en-US" altLang="zh-TW" dirty="0"/>
              <a:t>0 </a:t>
            </a:r>
            <a:r>
              <a:rPr lang="zh-TW" altLang="en-US" dirty="0"/>
              <a:t>到 </a:t>
            </a:r>
            <a:r>
              <a:rPr lang="en-US" altLang="zh-TW" dirty="0"/>
              <a:t>1 </a:t>
            </a:r>
            <a:r>
              <a:rPr lang="zh-TW" altLang="en-US" dirty="0"/>
              <a:t>範圍轉換到 </a:t>
            </a:r>
            <a:r>
              <a:rPr lang="en-US" altLang="zh-TW" dirty="0"/>
              <a:t>-1 </a:t>
            </a:r>
            <a:r>
              <a:rPr lang="zh-TW" altLang="en-US" dirty="0"/>
              <a:t>到 </a:t>
            </a:r>
            <a:r>
              <a:rPr lang="en-US" altLang="zh-TW" dirty="0"/>
              <a:t>1 </a:t>
            </a:r>
            <a:r>
              <a:rPr lang="zh-TW" altLang="en-US" dirty="0"/>
              <a:t>的範圍，這樣就可以對應到 </a:t>
            </a:r>
            <a:r>
              <a:rPr lang="en-US" altLang="zh-TW" dirty="0"/>
              <a:t>OpenGL </a:t>
            </a:r>
            <a:r>
              <a:rPr lang="zh-TW" altLang="en-US" dirty="0"/>
              <a:t>中的標準化坐標系。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TW" altLang="en-US" dirty="0"/>
              <a:t>同理，</a:t>
            </a:r>
            <a:r>
              <a:rPr lang="en-US" altLang="zh-TW" dirty="0" err="1"/>
              <a:t>ypos</a:t>
            </a:r>
            <a:r>
              <a:rPr lang="en-US" altLang="zh-TW" dirty="0"/>
              <a:t> / HEIGHT </a:t>
            </a:r>
            <a:r>
              <a:rPr lang="zh-TW" altLang="en-US" dirty="0"/>
              <a:t>和 </a:t>
            </a:r>
            <a:r>
              <a:rPr lang="en-US" altLang="zh-TW" dirty="0"/>
              <a:t>((</a:t>
            </a:r>
            <a:r>
              <a:rPr lang="en-US" altLang="zh-TW" dirty="0" err="1"/>
              <a:t>ypos</a:t>
            </a:r>
            <a:r>
              <a:rPr lang="en-US" altLang="zh-TW" dirty="0"/>
              <a:t> / HEIGHT) * 2 - 1) </a:t>
            </a:r>
            <a:r>
              <a:rPr lang="zh-TW" altLang="en-US" dirty="0"/>
              <a:t>將滑鼠的 </a:t>
            </a:r>
            <a:r>
              <a:rPr lang="en-US" altLang="zh-TW" dirty="0"/>
              <a:t>y </a:t>
            </a:r>
            <a:r>
              <a:rPr lang="zh-TW" altLang="en-US" dirty="0"/>
              <a:t>坐標轉換到 </a:t>
            </a:r>
            <a:r>
              <a:rPr lang="en-US" altLang="zh-TW" dirty="0"/>
              <a:t>-1 </a:t>
            </a:r>
            <a:r>
              <a:rPr lang="zh-TW" altLang="en-US" dirty="0"/>
              <a:t>到 </a:t>
            </a:r>
            <a:r>
              <a:rPr lang="en-US" altLang="zh-TW" dirty="0"/>
              <a:t>1 </a:t>
            </a:r>
            <a:r>
              <a:rPr lang="zh-TW" altLang="en-US" dirty="0"/>
              <a:t>的範圍。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cubeX</a:t>
            </a:r>
            <a:r>
              <a:rPr lang="en-US" altLang="zh-TW" dirty="0"/>
              <a:t> </a:t>
            </a:r>
            <a:r>
              <a:rPr lang="zh-TW" altLang="en-US" dirty="0"/>
              <a:t>和 </a:t>
            </a:r>
            <a:r>
              <a:rPr lang="en-US" altLang="zh-TW" dirty="0" err="1"/>
              <a:t>cubeY</a:t>
            </a:r>
            <a:r>
              <a:rPr lang="en-US" altLang="zh-TW" dirty="0"/>
              <a:t> </a:t>
            </a:r>
            <a:r>
              <a:rPr lang="zh-TW" altLang="en-US" dirty="0"/>
              <a:t>儲存了物體的新位置，並會在 </a:t>
            </a:r>
            <a:r>
              <a:rPr lang="en-US" altLang="zh-TW" dirty="0" err="1"/>
              <a:t>renderCube</a:t>
            </a:r>
            <a:r>
              <a:rPr lang="en-US" altLang="zh-TW" dirty="0"/>
              <a:t> </a:t>
            </a:r>
            <a:r>
              <a:rPr lang="zh-TW" altLang="en-US" dirty="0"/>
              <a:t>函數中應用來移動物體。</a:t>
            </a:r>
          </a:p>
          <a:p>
            <a:r>
              <a:rPr lang="zh-TW" altLang="en-US" b="1" dirty="0"/>
              <a:t>為什麼需要轉換到 </a:t>
            </a:r>
            <a:r>
              <a:rPr lang="en-US" altLang="zh-TW" b="1" dirty="0"/>
              <a:t>-1 </a:t>
            </a:r>
            <a:r>
              <a:rPr lang="zh-TW" altLang="en-US" b="1" dirty="0"/>
              <a:t>到 </a:t>
            </a:r>
            <a:r>
              <a:rPr lang="en-US" altLang="zh-TW" b="1" dirty="0"/>
              <a:t>1 </a:t>
            </a:r>
            <a:r>
              <a:rPr lang="zh-TW" altLang="en-US" b="1" dirty="0"/>
              <a:t>的範圍？</a:t>
            </a:r>
            <a:br>
              <a:rPr lang="zh-TW" altLang="en-US" dirty="0"/>
            </a:br>
            <a:r>
              <a:rPr lang="en-US" altLang="zh-TW" dirty="0"/>
              <a:t>OpenGL </a:t>
            </a:r>
            <a:r>
              <a:rPr lang="zh-TW" altLang="en-US" dirty="0"/>
              <a:t>中的標準化坐標系範圍是 </a:t>
            </a:r>
            <a:r>
              <a:rPr lang="en-US" altLang="zh-TW" dirty="0"/>
              <a:t>[-1, 1]</a:t>
            </a:r>
            <a:r>
              <a:rPr lang="zh-TW" altLang="en-US" dirty="0"/>
              <a:t>，將滑鼠座標映射到這個範圍，使得物體移動能夠基於視窗的大小進行縮放，而不會受視窗解析度的影響。</a:t>
            </a:r>
          </a:p>
          <a:p>
            <a:endParaRPr lang="en-US" altLang="zh-TW" dirty="0"/>
          </a:p>
          <a:p>
            <a:pPr>
              <a:buNone/>
            </a:pPr>
            <a:r>
              <a:rPr lang="zh-TW" altLang="en-US" b="1" dirty="0"/>
              <a:t>目標</a:t>
            </a:r>
            <a:r>
              <a:rPr lang="zh-TW" altLang="en-US" dirty="0"/>
              <a:t>：當滑鼠右鍵按下並移動時，根據滑鼠的移動量來更新物體的旋轉角度（</a:t>
            </a:r>
            <a:r>
              <a:rPr lang="en-US" altLang="zh-TW" dirty="0" err="1"/>
              <a:t>rotationX</a:t>
            </a:r>
            <a:r>
              <a:rPr lang="en-US" altLang="zh-TW" dirty="0"/>
              <a:t> </a:t>
            </a:r>
            <a:r>
              <a:rPr lang="zh-TW" altLang="en-US" dirty="0"/>
              <a:t>和 </a:t>
            </a:r>
            <a:r>
              <a:rPr lang="en-US" altLang="zh-TW" dirty="0" err="1"/>
              <a:t>rotationY</a:t>
            </a:r>
            <a:r>
              <a:rPr lang="zh-TW" altLang="en-US" dirty="0"/>
              <a:t>）。</a:t>
            </a:r>
          </a:p>
          <a:p>
            <a:pPr>
              <a:buNone/>
            </a:pPr>
            <a:r>
              <a:rPr lang="zh-TW" altLang="en-US" b="1" dirty="0"/>
              <a:t>如何計算</a:t>
            </a:r>
            <a:r>
              <a:rPr lang="zh-TW" altLang="en-US" dirty="0"/>
              <a:t>：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/>
              <a:t>dx = </a:t>
            </a:r>
            <a:r>
              <a:rPr lang="en-US" altLang="zh-TW" dirty="0" err="1"/>
              <a:t>xpos</a:t>
            </a:r>
            <a:r>
              <a:rPr lang="en-US" altLang="zh-TW" dirty="0"/>
              <a:t> - </a:t>
            </a:r>
            <a:r>
              <a:rPr lang="en-US" altLang="zh-TW" dirty="0" err="1"/>
              <a:t>lastX</a:t>
            </a:r>
            <a:r>
              <a:rPr lang="zh-TW" altLang="en-US" dirty="0"/>
              <a:t>：計算當前滑鼠位置與上次位置之間的 </a:t>
            </a:r>
            <a:r>
              <a:rPr lang="en-US" altLang="zh-TW" dirty="0"/>
              <a:t>x </a:t>
            </a:r>
            <a:r>
              <a:rPr lang="zh-TW" altLang="en-US" dirty="0"/>
              <a:t>偏移量。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dy</a:t>
            </a:r>
            <a:r>
              <a:rPr lang="en-US" altLang="zh-TW" dirty="0"/>
              <a:t> = </a:t>
            </a:r>
            <a:r>
              <a:rPr lang="en-US" altLang="zh-TW" dirty="0" err="1"/>
              <a:t>ypos</a:t>
            </a:r>
            <a:r>
              <a:rPr lang="en-US" altLang="zh-TW" dirty="0"/>
              <a:t> - </a:t>
            </a:r>
            <a:r>
              <a:rPr lang="en-US" altLang="zh-TW" dirty="0" err="1"/>
              <a:t>lastY</a:t>
            </a:r>
            <a:r>
              <a:rPr lang="zh-TW" altLang="en-US" dirty="0"/>
              <a:t>：計算當前滑鼠位置與上次位置之間的 </a:t>
            </a:r>
            <a:r>
              <a:rPr lang="en-US" altLang="zh-TW" dirty="0"/>
              <a:t>y </a:t>
            </a:r>
            <a:r>
              <a:rPr lang="zh-TW" altLang="en-US" dirty="0"/>
              <a:t>偏移量。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rotationX</a:t>
            </a:r>
            <a:r>
              <a:rPr lang="en-US" altLang="zh-TW" dirty="0"/>
              <a:t> += </a:t>
            </a:r>
            <a:r>
              <a:rPr lang="en-US" altLang="zh-TW" dirty="0" err="1"/>
              <a:t>dy</a:t>
            </a:r>
            <a:r>
              <a:rPr lang="en-US" altLang="zh-TW" dirty="0"/>
              <a:t> * 0.5f;</a:t>
            </a:r>
            <a:r>
              <a:rPr lang="zh-TW" altLang="en-US" dirty="0"/>
              <a:t>：根據 </a:t>
            </a:r>
            <a:r>
              <a:rPr lang="en-US" altLang="zh-TW" dirty="0"/>
              <a:t>y </a:t>
            </a:r>
            <a:r>
              <a:rPr lang="zh-TW" altLang="en-US" dirty="0"/>
              <a:t>軸的移動量來增加 </a:t>
            </a:r>
            <a:r>
              <a:rPr lang="en-US" altLang="zh-TW" dirty="0" err="1"/>
              <a:t>rotationX</a:t>
            </a:r>
            <a:r>
              <a:rPr lang="en-US" altLang="zh-TW" dirty="0"/>
              <a:t> </a:t>
            </a:r>
            <a:r>
              <a:rPr lang="zh-TW" altLang="en-US" dirty="0"/>
              <a:t>角度（控制繞 </a:t>
            </a:r>
            <a:r>
              <a:rPr lang="en-US" altLang="zh-TW" dirty="0"/>
              <a:t>x </a:t>
            </a:r>
            <a:r>
              <a:rPr lang="zh-TW" altLang="en-US" dirty="0"/>
              <a:t>軸的旋轉）。這裡的 </a:t>
            </a:r>
            <a:r>
              <a:rPr lang="en-US" altLang="zh-TW" dirty="0"/>
              <a:t>0.5f </a:t>
            </a:r>
            <a:r>
              <a:rPr lang="zh-TW" altLang="en-US" dirty="0"/>
              <a:t>是旋轉的靈敏度，數值越大旋轉速度越快。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rotationY</a:t>
            </a:r>
            <a:r>
              <a:rPr lang="en-US" altLang="zh-TW" dirty="0"/>
              <a:t> += dx * 0.5f;</a:t>
            </a:r>
            <a:r>
              <a:rPr lang="zh-TW" altLang="en-US" dirty="0"/>
              <a:t>：根據 </a:t>
            </a:r>
            <a:r>
              <a:rPr lang="en-US" altLang="zh-TW" dirty="0"/>
              <a:t>x </a:t>
            </a:r>
            <a:r>
              <a:rPr lang="zh-TW" altLang="en-US" dirty="0"/>
              <a:t>軸的移動量來增加 </a:t>
            </a:r>
            <a:r>
              <a:rPr lang="en-US" altLang="zh-TW" dirty="0" err="1"/>
              <a:t>rotationY</a:t>
            </a:r>
            <a:r>
              <a:rPr lang="en-US" altLang="zh-TW" dirty="0"/>
              <a:t> </a:t>
            </a:r>
            <a:r>
              <a:rPr lang="zh-TW" altLang="en-US" dirty="0"/>
              <a:t>角度（控制繞 </a:t>
            </a:r>
            <a:r>
              <a:rPr lang="en-US" altLang="zh-TW" dirty="0"/>
              <a:t>y </a:t>
            </a:r>
            <a:r>
              <a:rPr lang="zh-TW" altLang="en-US" dirty="0"/>
              <a:t>軸的旋轉）。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TW" altLang="en-US" dirty="0"/>
              <a:t>更新 </a:t>
            </a:r>
            <a:r>
              <a:rPr lang="en-US" altLang="zh-TW" dirty="0" err="1"/>
              <a:t>lastX</a:t>
            </a:r>
            <a:r>
              <a:rPr lang="en-US" altLang="zh-TW" dirty="0"/>
              <a:t> </a:t>
            </a:r>
            <a:r>
              <a:rPr lang="zh-TW" altLang="en-US" dirty="0"/>
              <a:t>和 </a:t>
            </a:r>
            <a:r>
              <a:rPr lang="en-US" altLang="zh-TW" dirty="0" err="1"/>
              <a:t>lastY</a:t>
            </a:r>
            <a:r>
              <a:rPr lang="en-US" altLang="zh-TW" dirty="0"/>
              <a:t> </a:t>
            </a:r>
            <a:r>
              <a:rPr lang="zh-TW" altLang="en-US" dirty="0"/>
              <a:t>以記錄當前的滑鼠位置，為下一次計算偏移量做準備。</a:t>
            </a:r>
          </a:p>
          <a:p>
            <a:r>
              <a:rPr lang="zh-TW" altLang="en-US" b="1" dirty="0"/>
              <a:t>為什麼需要這樣的計算？</a:t>
            </a:r>
            <a:br>
              <a:rPr lang="zh-TW" altLang="en-US" dirty="0"/>
            </a:br>
            <a:r>
              <a:rPr lang="zh-TW" altLang="en-US" dirty="0"/>
              <a:t>當滑鼠移動時，我們計算相對於上次位置的變化量（</a:t>
            </a:r>
            <a:r>
              <a:rPr lang="en-US" altLang="zh-TW" dirty="0"/>
              <a:t>dx </a:t>
            </a:r>
            <a:r>
              <a:rPr lang="zh-TW" altLang="en-US" dirty="0"/>
              <a:t>和 </a:t>
            </a:r>
            <a:r>
              <a:rPr lang="en-US" altLang="zh-TW" dirty="0" err="1"/>
              <a:t>dy</a:t>
            </a:r>
            <a:r>
              <a:rPr lang="zh-TW" altLang="en-US" dirty="0"/>
              <a:t>），然後根據這些變化量來更新旋轉角度，這樣可以實現平滑的旋轉效果。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32586-18F1-4D8A-A0F3-7C482CDDF970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1300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zh-TW" altLang="en-US" dirty="0"/>
              <a:t>這段代碼創建了一個 </a:t>
            </a:r>
            <a:r>
              <a:rPr lang="en-US" altLang="zh-TW" dirty="0"/>
              <a:t>transform </a:t>
            </a:r>
            <a:r>
              <a:rPr lang="zh-TW" altLang="en-US" dirty="0"/>
              <a:t>變換矩陣，並對立方體進行移動和旋轉操作：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glm</a:t>
            </a:r>
            <a:r>
              <a:rPr lang="en-US" altLang="zh-TW" dirty="0"/>
              <a:t>::translate </a:t>
            </a:r>
            <a:r>
              <a:rPr lang="zh-TW" altLang="en-US" dirty="0"/>
              <a:t>用來將立方體平移到 </a:t>
            </a:r>
            <a:r>
              <a:rPr lang="en-US" altLang="zh-TW" dirty="0"/>
              <a:t>(</a:t>
            </a:r>
            <a:r>
              <a:rPr lang="en-US" altLang="zh-TW" dirty="0" err="1"/>
              <a:t>cubeX</a:t>
            </a:r>
            <a:r>
              <a:rPr lang="en-US" altLang="zh-TW" dirty="0"/>
              <a:t>, </a:t>
            </a:r>
            <a:r>
              <a:rPr lang="en-US" altLang="zh-TW" dirty="0" err="1"/>
              <a:t>cubeY</a:t>
            </a:r>
            <a:r>
              <a:rPr lang="en-US" altLang="zh-TW" dirty="0"/>
              <a:t>, -1.5f) </a:t>
            </a:r>
            <a:r>
              <a:rPr lang="zh-TW" altLang="en-US" dirty="0"/>
              <a:t>的位置，這樣可以使立方體根據滑鼠的拖曳進行移動。</a:t>
            </a:r>
            <a:r>
              <a:rPr lang="en-US" altLang="zh-TW" dirty="0" err="1"/>
              <a:t>cubeX</a:t>
            </a:r>
            <a:r>
              <a:rPr lang="en-US" altLang="zh-TW" dirty="0"/>
              <a:t> </a:t>
            </a:r>
            <a:r>
              <a:rPr lang="zh-TW" altLang="en-US" dirty="0"/>
              <a:t>和 </a:t>
            </a:r>
            <a:r>
              <a:rPr lang="en-US" altLang="zh-TW" dirty="0" err="1"/>
              <a:t>cubeY</a:t>
            </a:r>
            <a:r>
              <a:rPr lang="en-US" altLang="zh-TW" dirty="0"/>
              <a:t> </a:t>
            </a:r>
            <a:r>
              <a:rPr lang="zh-TW" altLang="en-US" dirty="0"/>
              <a:t>是根據滑鼠的座標動態更新的。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glm</a:t>
            </a:r>
            <a:r>
              <a:rPr lang="en-US" altLang="zh-TW" dirty="0"/>
              <a:t>::rotate </a:t>
            </a:r>
            <a:r>
              <a:rPr lang="zh-TW" altLang="en-US" dirty="0"/>
              <a:t>旋轉矩陣會對立方體進行旋轉，根據 </a:t>
            </a:r>
            <a:r>
              <a:rPr lang="en-US" altLang="zh-TW" dirty="0" err="1"/>
              <a:t>rotationX</a:t>
            </a:r>
            <a:r>
              <a:rPr lang="en-US" altLang="zh-TW" dirty="0"/>
              <a:t> </a:t>
            </a:r>
            <a:r>
              <a:rPr lang="zh-TW" altLang="en-US" dirty="0"/>
              <a:t>和 </a:t>
            </a:r>
            <a:r>
              <a:rPr lang="en-US" altLang="zh-TW" dirty="0" err="1"/>
              <a:t>rotationY</a:t>
            </a:r>
            <a:r>
              <a:rPr lang="en-US" altLang="zh-TW" dirty="0"/>
              <a:t> </a:t>
            </a:r>
            <a:r>
              <a:rPr lang="zh-TW" altLang="en-US" dirty="0"/>
              <a:t>這兩個變數來分別控制繞 </a:t>
            </a:r>
            <a:r>
              <a:rPr lang="en-US" altLang="zh-TW" dirty="0"/>
              <a:t>X </a:t>
            </a:r>
            <a:r>
              <a:rPr lang="zh-TW" altLang="en-US" dirty="0"/>
              <a:t>軸和 </a:t>
            </a:r>
            <a:r>
              <a:rPr lang="en-US" altLang="zh-TW" dirty="0"/>
              <a:t>Y </a:t>
            </a:r>
            <a:r>
              <a:rPr lang="zh-TW" altLang="en-US" dirty="0"/>
              <a:t>軸的旋轉。</a:t>
            </a:r>
          </a:p>
          <a:p>
            <a:r>
              <a:rPr lang="en-US" altLang="zh-TW" dirty="0"/>
              <a:t>transform </a:t>
            </a:r>
            <a:r>
              <a:rPr lang="zh-TW" altLang="en-US" dirty="0"/>
              <a:t>矩陣最終包含了立方體的平移和旋轉變換。</a:t>
            </a:r>
          </a:p>
          <a:p>
            <a:endParaRPr lang="en-US" altLang="zh-TW" dirty="0"/>
          </a:p>
          <a:p>
            <a:r>
              <a:rPr lang="en-US" altLang="zh-TW" dirty="0" err="1"/>
              <a:t>glm</a:t>
            </a:r>
            <a:r>
              <a:rPr lang="en-US" altLang="zh-TW" dirty="0"/>
              <a:t>::perspective </a:t>
            </a:r>
            <a:r>
              <a:rPr lang="zh-TW" altLang="en-US" dirty="0"/>
              <a:t>創建了一個透視投影矩陣，視野角度為 </a:t>
            </a:r>
            <a:r>
              <a:rPr lang="en-US" altLang="zh-TW" dirty="0"/>
              <a:t>45 </a:t>
            </a:r>
            <a:r>
              <a:rPr lang="zh-TW" altLang="en-US" dirty="0"/>
              <a:t>度，視窗的寬高比為 </a:t>
            </a:r>
            <a:r>
              <a:rPr lang="en-US" altLang="zh-TW" dirty="0"/>
              <a:t>(float)WIDTH / HEIGHT</a:t>
            </a:r>
            <a:r>
              <a:rPr lang="zh-TW" altLang="en-US" dirty="0"/>
              <a:t>，最近的可視距離為 </a:t>
            </a:r>
            <a:r>
              <a:rPr lang="en-US" altLang="zh-TW" dirty="0"/>
              <a:t>0.1f</a:t>
            </a:r>
            <a:r>
              <a:rPr lang="zh-TW" altLang="en-US" dirty="0"/>
              <a:t>，最遠的可視距離為 </a:t>
            </a:r>
            <a:r>
              <a:rPr lang="en-US" altLang="zh-TW" dirty="0"/>
              <a:t>100.0f</a:t>
            </a:r>
            <a:r>
              <a:rPr lang="zh-TW" altLang="en-US" dirty="0"/>
              <a:t>。 </a:t>
            </a:r>
            <a:endParaRPr lang="en-US" altLang="zh-TW" dirty="0"/>
          </a:p>
          <a:p>
            <a:r>
              <a:rPr lang="en-US" altLang="zh-TW" dirty="0"/>
              <a:t>transform </a:t>
            </a:r>
            <a:r>
              <a:rPr lang="zh-TW" altLang="en-US" dirty="0"/>
              <a:t>矩陣會與投影矩陣相乘，這樣既包含了平移和旋轉，也包含了透視變換。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 err="1"/>
              <a:t>glGetUniformLocation</a:t>
            </a:r>
            <a:r>
              <a:rPr lang="en-US" altLang="zh-TW" dirty="0"/>
              <a:t> </a:t>
            </a:r>
            <a:r>
              <a:rPr lang="zh-TW" altLang="en-US" dirty="0"/>
              <a:t>用來獲取 </a:t>
            </a:r>
            <a:r>
              <a:rPr lang="en-US" altLang="zh-TW" dirty="0"/>
              <a:t>transform </a:t>
            </a:r>
            <a:r>
              <a:rPr lang="zh-TW" altLang="en-US" dirty="0"/>
              <a:t>這個 </a:t>
            </a:r>
            <a:r>
              <a:rPr lang="en-US" altLang="zh-TW" dirty="0"/>
              <a:t>uniform </a:t>
            </a:r>
            <a:r>
              <a:rPr lang="zh-TW" altLang="en-US" dirty="0"/>
              <a:t>變數在著色器中的位置。 </a:t>
            </a:r>
            <a:endParaRPr lang="en-US" altLang="zh-TW" dirty="0"/>
          </a:p>
          <a:p>
            <a:r>
              <a:rPr lang="en-US" altLang="zh-TW" dirty="0"/>
              <a:t>glUniformMatrix4fv </a:t>
            </a:r>
            <a:r>
              <a:rPr lang="zh-TW" altLang="en-US" dirty="0"/>
              <a:t>用來將 </a:t>
            </a:r>
            <a:r>
              <a:rPr lang="en-US" altLang="zh-TW" dirty="0"/>
              <a:t>transform </a:t>
            </a:r>
            <a:r>
              <a:rPr lang="zh-TW" altLang="en-US" dirty="0"/>
              <a:t>矩陣的數據傳遞給著色器，使得它可以在渲染過程中應用這個變換矩陣。</a:t>
            </a:r>
            <a:endParaRPr lang="en-US" altLang="zh-TW" dirty="0"/>
          </a:p>
          <a:p>
            <a:endParaRPr lang="en-US" altLang="zh-TW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glBindVertexArray</a:t>
            </a:r>
            <a:r>
              <a:rPr lang="en-US" altLang="zh-TW" dirty="0"/>
              <a:t>(VAO)</a:t>
            </a:r>
            <a:r>
              <a:rPr lang="zh-TW" altLang="en-US" dirty="0"/>
              <a:t>：綁定之前創建的頂點數組對象（</a:t>
            </a:r>
            <a:r>
              <a:rPr lang="en-US" altLang="zh-TW" dirty="0"/>
              <a:t>VAO</a:t>
            </a:r>
            <a:r>
              <a:rPr lang="zh-TW" altLang="en-US" dirty="0"/>
              <a:t>），這樣 </a:t>
            </a:r>
            <a:r>
              <a:rPr lang="en-US" altLang="zh-TW" dirty="0"/>
              <a:t>OpenGL </a:t>
            </a:r>
            <a:r>
              <a:rPr lang="zh-TW" altLang="en-US" dirty="0"/>
              <a:t>就會使用我們的立方體數據來進行繪製。 </a:t>
            </a:r>
            <a:endParaRPr lang="en-US" altLang="zh-TW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dirty="0" err="1"/>
              <a:t>glDrawElements</a:t>
            </a:r>
            <a:r>
              <a:rPr lang="en-US" altLang="zh-TW" dirty="0"/>
              <a:t>(GL_TRIANGLES, 36, GL_UNSIGNED_INT, 0)</a:t>
            </a:r>
            <a:r>
              <a:rPr lang="zh-TW" altLang="en-US" dirty="0"/>
              <a:t>：這行代碼實際上進行渲染： </a:t>
            </a:r>
            <a:r>
              <a:rPr lang="en-US" altLang="zh-TW" dirty="0"/>
              <a:t>GL_TRIANGLES </a:t>
            </a:r>
            <a:r>
              <a:rPr lang="zh-TW" altLang="en-US" dirty="0"/>
              <a:t>告訴 </a:t>
            </a:r>
            <a:r>
              <a:rPr lang="en-US" altLang="zh-TW" dirty="0"/>
              <a:t>OpenGL </a:t>
            </a:r>
            <a:r>
              <a:rPr lang="zh-TW" altLang="en-US" dirty="0"/>
              <a:t>我們是使用三角形來繪製物體。</a:t>
            </a:r>
          </a:p>
          <a:p>
            <a:pPr lvl="1">
              <a:buFont typeface="Arial" panose="020B0604020202020204" pitchFamily="34" charset="0"/>
              <a:buNone/>
            </a:pPr>
            <a:r>
              <a:rPr lang="en-US" altLang="zh-TW" dirty="0"/>
              <a:t>36 </a:t>
            </a:r>
            <a:r>
              <a:rPr lang="zh-TW" altLang="en-US" dirty="0"/>
              <a:t>是繪製的三角形數量（立方體由 </a:t>
            </a:r>
            <a:r>
              <a:rPr lang="en-US" altLang="zh-TW" dirty="0"/>
              <a:t>6 </a:t>
            </a:r>
            <a:r>
              <a:rPr lang="zh-TW" altLang="en-US" dirty="0"/>
              <a:t>面，每面 </a:t>
            </a:r>
            <a:r>
              <a:rPr lang="en-US" altLang="zh-TW" dirty="0"/>
              <a:t>2 </a:t>
            </a:r>
            <a:r>
              <a:rPr lang="zh-TW" altLang="en-US" dirty="0"/>
              <a:t>三角形構成，共 </a:t>
            </a:r>
            <a:r>
              <a:rPr lang="en-US" altLang="zh-TW" dirty="0"/>
              <a:t>36 </a:t>
            </a:r>
            <a:r>
              <a:rPr lang="zh-TW" altLang="en-US" dirty="0"/>
              <a:t>個索引）。</a:t>
            </a:r>
          </a:p>
          <a:p>
            <a:pPr lvl="1">
              <a:buFont typeface="Arial" panose="020B0604020202020204" pitchFamily="34" charset="0"/>
              <a:buNone/>
            </a:pPr>
            <a:r>
              <a:rPr lang="en-US" altLang="zh-TW" dirty="0"/>
              <a:t>GL_UNSIGNED_INT </a:t>
            </a:r>
            <a:r>
              <a:rPr lang="zh-TW" altLang="en-US" dirty="0"/>
              <a:t>指定索引數據的類型是無符號整數。</a:t>
            </a:r>
          </a:p>
          <a:p>
            <a:pPr lvl="1">
              <a:buFont typeface="Arial" panose="020B0604020202020204" pitchFamily="34" charset="0"/>
              <a:buNone/>
            </a:pPr>
            <a:r>
              <a:rPr lang="en-US" altLang="zh-TW" dirty="0"/>
              <a:t>0 </a:t>
            </a:r>
            <a:r>
              <a:rPr lang="zh-TW" altLang="en-US" dirty="0"/>
              <a:t>是從 </a:t>
            </a:r>
            <a:r>
              <a:rPr lang="en-US" altLang="zh-TW" dirty="0"/>
              <a:t>EBO</a:t>
            </a:r>
            <a:r>
              <a:rPr lang="zh-TW" altLang="en-US" dirty="0"/>
              <a:t>（元素緩衝區對象）中開始繪製的偏移量。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32586-18F1-4D8A-A0F3-7C482CDDF970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4210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432586-18F1-4D8A-A0F3-7C482CDDF970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2957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49614D-496E-E09D-27AC-A9EC9029D2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F1C821A-E9A6-0DB8-3280-0B71106AFC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3F63FB5-DF76-DD61-A3F2-AB8803C94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1F34671-08EF-CA74-9DAE-66FAD64DD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9E7F888-A1F8-A2FF-1F87-8002B2B03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868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A98336-BCCC-CEB0-5711-69A5AA71A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9BC6DBA-5DA0-7A72-CB92-5DD52DB66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818C0608-F45B-C9D2-B7AA-B3DE91492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9DD34934-A993-239E-9B92-C3264925E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9BB40ED-54E2-5824-D211-D973832E2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141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FCD6654B-36B5-1D85-4994-EA73CECF17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D9E26DF9-B99C-C3A9-2C0E-5DB939E687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A94EFFB-3C81-B841-406B-FD5D0FE82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3FC32CA-F224-117A-1FA8-4E68A736E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2CDE8F6-B08A-643F-5533-1DC081D76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258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B7CC8F9-F4CF-15A9-2210-280C3797B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273A87-2608-4E71-F0A1-57F3461A9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2428223-C2F4-CC8B-7DB4-01B74ED07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88EC4FD-3998-8C92-D345-1ACAB2BF1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6F9876D-649D-4A5D-58AC-9EB9C56A9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734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F5DD457-AAF2-0E24-4FE7-D215F52EA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78E4A57-9BBF-02A9-7197-6C006E454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213376B-A6A7-13CE-BC8C-8EA4A10BB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11FF6E-A99A-35C3-519F-ACF7E113A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2123A13-4768-C621-8DCA-FC543A7C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27673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B60CCF0-6B44-F94D-A683-2538C1120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FA0F19C-F802-7235-7601-59E01008E2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7F1C1A9A-7DA9-2BB3-E832-FED094EEE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A6022CD-198A-8AB1-E617-4549A5005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6A096D3-0EC9-0E78-2F07-1DA255035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46C2882-0969-C47B-AFFA-A9F4B8F4B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810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A7FDA10-1891-7B24-10E1-A98045D75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07DF49B-B20E-966F-EA2D-18A9C7886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B4FF23ED-9832-7948-6996-B3CCFAB8A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EE272EB7-F5A2-35AA-2426-4CE49DF159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058927A-8CCC-E290-0D01-A1C75B98A4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E07C8C7-77F6-1C1C-C02C-2E1381E64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2960718E-2294-818C-4880-8D62BE92C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74D95D11-6299-2A12-53F3-4FFC7714D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53701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8995507-2AA8-8D3D-7BEB-96EEEFF56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5B4552DB-D36D-13ED-4EF6-29B1D3938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76125F17-B1BE-689C-E89B-7DDE132B2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EE444277-0709-2050-2053-4F08849F4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7670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FB469A5C-AA31-8C85-389C-526E03B3B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E8484E80-9C13-B814-C4C0-6D0F0B24C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01AB8D9-D455-187D-38FF-0626FBEE9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8288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91D94B-D714-AF6B-5362-9F66EE5DF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6909CA7-CBE4-80C8-DC4E-46CCE06F9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D89CE86-FF02-5373-5BD5-FA5A054C8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55D8548-2F1E-273D-1789-27501F59E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37E616FA-A15A-4934-3766-AEF91387E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13B3F0C-A11C-7FD1-B711-BF3A3FA68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0647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1CCED41-D8F5-5B8F-D535-218FFF609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FD6BECF8-94BC-5DD1-82FD-FF69B87DCC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0CB5D522-947A-D255-E6BA-E4B6C01BEA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7E59C9A9-1296-E58C-067A-88048CE1C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46F1E99C-0190-ADE2-8FFA-760529DBB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186E6E0-0AA9-DB94-6C07-121A1176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4982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F1CA0E65-6AFD-60C0-A9F7-90123809A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BFA55A1-6D99-C67E-7FE5-336D6F6694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DE69AA0-A0B1-D6CE-1220-B92E9D84B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39ED62-50ED-49D9-8A9B-64EA9911834A}" type="datetimeFigureOut">
              <a:rPr lang="zh-TW" altLang="en-US" smtClean="0"/>
              <a:t>2025/3/13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291FB2C-746A-9748-32B3-2123163E52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CC26D59-F839-D97C-A5E9-C2323077F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7600ED-4CAE-4DED-9F3E-187CFAD00F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883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319963A-FB93-F281-7ED5-D35169C0CB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/>
              <a:t>Mouse Control in OpenGL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7F448247-A5D1-DEFB-9E90-5BF67CBE1D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898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3C01A9-0B7B-F3B1-2B7A-57F7DB28A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滑鼠輸入的種類</a:t>
            </a:r>
            <a:r>
              <a:rPr lang="zh-TW" altLang="en-US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：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BC5BC9A-38EF-7265-A4DF-382BD9C1A8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滑鼠位置（</a:t>
            </a:r>
            <a:r>
              <a:rPr lang="en-US" altLang="zh-TW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cursor position</a:t>
            </a:r>
            <a:r>
              <a:rPr lang="zh-TW" alt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）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滑鼠按鈕（</a:t>
            </a:r>
            <a:r>
              <a:rPr lang="en-US" altLang="zh-TW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mouse button</a:t>
            </a:r>
            <a:r>
              <a:rPr lang="zh-TW" alt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）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滾輪事件（</a:t>
            </a:r>
            <a:r>
              <a:rPr lang="en-US" altLang="zh-TW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scroll wheel</a:t>
            </a:r>
            <a:r>
              <a:rPr lang="zh-TW" altLang="en-US" sz="32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）</a:t>
            </a:r>
          </a:p>
          <a:p>
            <a:endParaRPr lang="zh-TW" altLang="en-US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8239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4631B77-ADAE-147A-CAF2-9B680DAD9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Example</a:t>
            </a:r>
            <a:endParaRPr lang="zh-TW" altLang="en-US" dirty="0"/>
          </a:p>
        </p:txBody>
      </p:sp>
      <p:pic>
        <p:nvPicPr>
          <p:cNvPr id="4" name="錄製_2025_03_13_13_56_49_522">
            <a:hlinkClick r:id="" action="ppaction://media"/>
            <a:extLst>
              <a:ext uri="{FF2B5EF4-FFF2-40B4-BE49-F238E27FC236}">
                <a16:creationId xmlns:a16="http://schemas.microsoft.com/office/drawing/2014/main" id="{92A1757D-8B33-3C8F-9D5C-884369CA928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79500" y="1690688"/>
            <a:ext cx="5668963" cy="4511675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B54656DE-0261-770F-5D85-4D3E7069F9DC}"/>
              </a:ext>
            </a:extLst>
          </p:cNvPr>
          <p:cNvSpPr txBox="1"/>
          <p:nvPr/>
        </p:nvSpPr>
        <p:spPr>
          <a:xfrm>
            <a:off x="7280137" y="2030334"/>
            <a:ext cx="3100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TW" altLang="en-US" sz="24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滑鼠左鍵：拖曳方塊</a:t>
            </a:r>
            <a:endParaRPr lang="en-US" altLang="zh-TW" sz="24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r>
              <a:rPr lang="zh-TW" altLang="en-US" sz="24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滑鼠右鍵：旋轉方塊</a:t>
            </a:r>
          </a:p>
        </p:txBody>
      </p:sp>
      <p:sp>
        <p:nvSpPr>
          <p:cNvPr id="7" name="文字方塊 6">
            <a:extLst>
              <a:ext uri="{FF2B5EF4-FFF2-40B4-BE49-F238E27FC236}">
                <a16:creationId xmlns:a16="http://schemas.microsoft.com/office/drawing/2014/main" id="{77CFF9C2-7C89-4266-C083-B65AED330058}"/>
              </a:ext>
            </a:extLst>
          </p:cNvPr>
          <p:cNvSpPr txBox="1"/>
          <p:nvPr/>
        </p:nvSpPr>
        <p:spPr>
          <a:xfrm>
            <a:off x="7332689" y="3627337"/>
            <a:ext cx="6096000" cy="2129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4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使用：</a:t>
            </a:r>
            <a:endParaRPr lang="en-US" altLang="zh-TW" sz="24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US" altLang="zh-TW" sz="2400" dirty="0" err="1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mouse_button_callback</a:t>
            </a:r>
            <a:endParaRPr lang="en-US" altLang="zh-TW" sz="2400" dirty="0">
              <a:solidFill>
                <a:srgbClr val="000000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US" altLang="zh-TW" sz="2400" dirty="0" err="1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cursor_position_callback</a:t>
            </a:r>
            <a:endParaRPr lang="en-US" altLang="zh-TW" sz="2400" dirty="0">
              <a:solidFill>
                <a:srgbClr val="000000"/>
              </a:solidFill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zh-TW" altLang="en-US" sz="1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956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A99D8DEE-0944-6B9E-5DB1-F6DDE2DC7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560" y="1562529"/>
            <a:ext cx="8268854" cy="4772691"/>
          </a:xfrm>
          <a:prstGeom prst="rect">
            <a:avLst/>
          </a:prstGeom>
        </p:spPr>
      </p:pic>
      <p:sp>
        <p:nvSpPr>
          <p:cNvPr id="10" name="標題 1">
            <a:extLst>
              <a:ext uri="{FF2B5EF4-FFF2-40B4-BE49-F238E27FC236}">
                <a16:creationId xmlns:a16="http://schemas.microsoft.com/office/drawing/2014/main" id="{D91F9FF3-A9E1-BB86-4B27-1BBB73ED4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zh-TW" sz="3600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Mouse Button callback</a:t>
            </a:r>
          </a:p>
        </p:txBody>
      </p:sp>
    </p:spTree>
    <p:extLst>
      <p:ext uri="{BB962C8B-B14F-4D97-AF65-F5344CB8AC3E}">
        <p14:creationId xmlns:p14="http://schemas.microsoft.com/office/powerpoint/2010/main" val="1651197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3E9A440-A982-F53A-9B8B-53C14B1C2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>
                <a:solidFill>
                  <a:srgbClr val="000000"/>
                </a:solidFill>
                <a:latin typeface="Yu Gothic Medium" panose="020B0500000000000000" pitchFamily="34" charset="-128"/>
                <a:ea typeface="Yu Gothic Medium" panose="020B0500000000000000" pitchFamily="34" charset="-128"/>
              </a:rPr>
              <a:t>Cursor Position Callback</a:t>
            </a:r>
            <a:endParaRPr lang="zh-TW" altLang="en-US" sz="36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BBD49ECD-89B3-0FB9-E03A-A203593F6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584514"/>
            <a:ext cx="9377855" cy="435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736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45E83B0-76B4-9C4F-F086-0DA390F47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Call in Main </a:t>
            </a:r>
            <a:r>
              <a:rPr lang="en-US" altLang="zh-TW" sz="3600" dirty="0" err="1">
                <a:latin typeface="Yu Gothic Medium" panose="020B0500000000000000" pitchFamily="34" charset="-128"/>
                <a:ea typeface="Yu Gothic Medium" panose="020B0500000000000000" pitchFamily="34" charset="-128"/>
              </a:rPr>
              <a:t>fuction</a:t>
            </a:r>
            <a:endParaRPr lang="zh-TW" altLang="en-US" sz="36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E1B19F5-15C5-CFBC-167B-2A8363DCA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128" y="1402238"/>
            <a:ext cx="7594942" cy="5476313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A0871C04-8600-B35E-5829-6B0353042670}"/>
              </a:ext>
            </a:extLst>
          </p:cNvPr>
          <p:cNvSpPr/>
          <p:nvPr/>
        </p:nvSpPr>
        <p:spPr>
          <a:xfrm>
            <a:off x="1223010" y="2571750"/>
            <a:ext cx="5646420" cy="4152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807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6983F3-F599-64DA-4FF6-FD404B85A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Render Cube</a:t>
            </a:r>
            <a:endParaRPr lang="zh-TW" altLang="en-US" sz="36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DD1B2792-E5A2-8FBC-9DA1-DD1366E88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931" y="1367530"/>
            <a:ext cx="9798137" cy="528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43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F36AB19-F594-96EB-F628-850FF5D616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sz="4800" dirty="0">
                <a:latin typeface="Yu Gothic Medium" panose="020B0500000000000000" pitchFamily="34" charset="-128"/>
                <a:ea typeface="Yu Gothic Medium" panose="020B0500000000000000" pitchFamily="34" charset="-128"/>
              </a:rPr>
              <a:t>End</a:t>
            </a:r>
            <a:endParaRPr lang="zh-TW" altLang="en-US" sz="4800" dirty="0">
              <a:latin typeface="Yu Gothic Medium" panose="020B0500000000000000" pitchFamily="34" charset="-128"/>
              <a:ea typeface="Yu Gothic Medium" panose="020B0500000000000000" pitchFamily="34" charset="-128"/>
            </a:endParaRPr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3AC7AE5D-33BF-9B43-7081-81C79F5B88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95101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1110</Words>
  <Application>Microsoft Office PowerPoint</Application>
  <PresentationFormat>寬螢幕</PresentationFormat>
  <Paragraphs>73</Paragraphs>
  <Slides>8</Slides>
  <Notes>4</Notes>
  <HiddenSlides>0</HiddenSlides>
  <MMClips>1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3" baseType="lpstr">
      <vt:lpstr>Yu Gothic Medium</vt:lpstr>
      <vt:lpstr>Aptos</vt:lpstr>
      <vt:lpstr>Aptos Display</vt:lpstr>
      <vt:lpstr>Arial</vt:lpstr>
      <vt:lpstr>Office 佈景主題</vt:lpstr>
      <vt:lpstr>Mouse Control in OpenGL</vt:lpstr>
      <vt:lpstr>滑鼠輸入的種類：</vt:lpstr>
      <vt:lpstr>Example</vt:lpstr>
      <vt:lpstr>Mouse Button callback</vt:lpstr>
      <vt:lpstr>Cursor Position Callback</vt:lpstr>
      <vt:lpstr>Call in Main fuction</vt:lpstr>
      <vt:lpstr>Render Cube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Pei En Wu</dc:creator>
  <cp:lastModifiedBy>Pei En Wu</cp:lastModifiedBy>
  <cp:revision>2</cp:revision>
  <dcterms:created xsi:type="dcterms:W3CDTF">2025-03-13T05:51:39Z</dcterms:created>
  <dcterms:modified xsi:type="dcterms:W3CDTF">2025-03-13T06:58:13Z</dcterms:modified>
</cp:coreProperties>
</file>