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8" r:id="rId3"/>
  </p:sldMasterIdLst>
  <p:notesMasterIdLst>
    <p:notesMasterId r:id="rId5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gl9uQc6tTBa3sDGdgfO5opPziW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745" autoAdjust="0"/>
  </p:normalViewPr>
  <p:slideViewPr>
    <p:cSldViewPr snapToGrid="0">
      <p:cViewPr varScale="1">
        <p:scale>
          <a:sx n="56" d="100"/>
          <a:sy n="56" d="100"/>
        </p:scale>
        <p:origin x="1685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78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+mj-lt"/>
              <a:buAutoNum type="arabicPeriod"/>
            </a:pPr>
            <a:r>
              <a:rPr lang="zh-TW" altLang="en-US" b="1" dirty="0"/>
              <a:t>前緩衝區（</a:t>
            </a:r>
            <a:r>
              <a:rPr lang="en-US" altLang="zh-TW" b="1" dirty="0"/>
              <a:t>Front Buffer</a:t>
            </a:r>
            <a:r>
              <a:rPr lang="zh-TW" altLang="en-US" b="1" dirty="0"/>
              <a:t>）</a:t>
            </a:r>
            <a:r>
              <a:rPr lang="zh-TW" altLang="en-US" dirty="0"/>
              <a:t>：顯示在螢幕上的圖像。</a:t>
            </a:r>
          </a:p>
          <a:p>
            <a:pPr>
              <a:buFont typeface="+mj-lt"/>
              <a:buAutoNum type="arabicPeriod"/>
            </a:pPr>
            <a:r>
              <a:rPr lang="zh-TW" altLang="en-US" b="1" dirty="0"/>
              <a:t>後緩衝區（</a:t>
            </a:r>
            <a:r>
              <a:rPr lang="en-US" altLang="zh-TW" b="1" dirty="0"/>
              <a:t>Back Buffer</a:t>
            </a:r>
            <a:r>
              <a:rPr lang="zh-TW" altLang="en-US" b="1" dirty="0"/>
              <a:t>）</a:t>
            </a:r>
            <a:r>
              <a:rPr lang="zh-TW" altLang="en-US" dirty="0"/>
              <a:t>：用來繪製新的圖像，這部分是不可見的。</a:t>
            </a:r>
            <a:endParaRPr lang="en-US" altLang="zh-TW" dirty="0"/>
          </a:p>
          <a:p>
            <a:pPr marL="158750" indent="0">
              <a:buFont typeface="+mj-lt"/>
              <a:buNone/>
            </a:pPr>
            <a:endParaRPr lang="en-US" altLang="zh-TW" dirty="0"/>
          </a:p>
          <a:p>
            <a:r>
              <a:rPr lang="zh-TW" altLang="en-US"/>
              <a:t>工作流程：</a:t>
            </a:r>
            <a:endParaRPr lang="zh-TW" altLang="en-US" dirty="0"/>
          </a:p>
          <a:p>
            <a:pPr>
              <a:buFont typeface="+mj-lt"/>
              <a:buAutoNum type="arabicPeriod"/>
            </a:pPr>
            <a:r>
              <a:rPr lang="zh-TW" altLang="en-US" b="1" dirty="0"/>
              <a:t>渲染過程</a:t>
            </a:r>
            <a:r>
              <a:rPr lang="zh-TW" altLang="en-US" dirty="0"/>
              <a:t>：</a:t>
            </a:r>
          </a:p>
          <a:p>
            <a:pPr marL="742950" lvl="1" indent="-285750">
              <a:buFont typeface="+mj-lt"/>
              <a:buAutoNum type="arabicPeriod"/>
            </a:pPr>
            <a:r>
              <a:rPr lang="zh-TW" altLang="en-US" dirty="0"/>
              <a:t>程式首先在後緩衝區繪製所有的圖像（這些操作對使用者不可見）。</a:t>
            </a:r>
          </a:p>
          <a:p>
            <a:pPr marL="742950" lvl="1" indent="-285750">
              <a:buFont typeface="+mj-lt"/>
              <a:buAutoNum type="arabicPeriod"/>
            </a:pPr>
            <a:r>
              <a:rPr lang="zh-TW" altLang="en-US" dirty="0"/>
              <a:t>當繪製完成，整個畫面已經更新好，可以顯示給使用者。</a:t>
            </a:r>
          </a:p>
          <a:p>
            <a:pPr>
              <a:buFont typeface="+mj-lt"/>
              <a:buAutoNum type="arabicPeriod"/>
            </a:pPr>
            <a:r>
              <a:rPr lang="zh-TW" altLang="en-US" b="1" dirty="0"/>
              <a:t>交換緩衝區</a:t>
            </a:r>
            <a:r>
              <a:rPr lang="zh-TW" altLang="en-US" dirty="0"/>
              <a:t>：</a:t>
            </a:r>
          </a:p>
          <a:p>
            <a:pPr marL="742950" lvl="1" indent="-285750">
              <a:buFont typeface="+mj-lt"/>
              <a:buAutoNum type="arabicPeriod"/>
            </a:pPr>
            <a:r>
              <a:rPr lang="zh-TW" altLang="en-US" dirty="0"/>
              <a:t>程式會交換前緩衝區和後緩衝區的指標（這通常稱為 </a:t>
            </a:r>
            <a:r>
              <a:rPr lang="en-US" altLang="zh-TW" b="1" dirty="0"/>
              <a:t>Buffer Swap</a:t>
            </a:r>
            <a:r>
              <a:rPr lang="zh-TW" altLang="en-US" dirty="0"/>
              <a:t>）。</a:t>
            </a:r>
          </a:p>
          <a:p>
            <a:pPr marL="742950" lvl="1" indent="-285750">
              <a:buFont typeface="+mj-lt"/>
              <a:buAutoNum type="arabicPeriod"/>
            </a:pPr>
            <a:r>
              <a:rPr lang="zh-TW" altLang="en-US" dirty="0"/>
              <a:t>這樣，後緩衝區的圖像就變成了前緩衝區，開始顯示在螢幕上，並且前緩衝區的內容會被丟棄或覆蓋，準備進行下一幀的繪製。</a:t>
            </a:r>
          </a:p>
          <a:p>
            <a:pPr marL="158750" indent="0">
              <a:buFont typeface="+mj-lt"/>
              <a:buNone/>
            </a:pPr>
            <a:endParaRPr lang="en-US" altLang="zh-TW" dirty="0"/>
          </a:p>
          <a:p>
            <a:pPr marL="158750" indent="0">
              <a:buFont typeface="+mj-lt"/>
              <a:buNone/>
            </a:pPr>
            <a:endParaRPr lang="zh-TW" altLang="en-US" dirty="0"/>
          </a:p>
          <a:p>
            <a:r>
              <a:rPr lang="zh-TW" altLang="en-US" b="1" dirty="0"/>
              <a:t>為什麼需要雙重緩衝？</a:t>
            </a:r>
          </a:p>
          <a:p>
            <a:r>
              <a:rPr lang="zh-TW" altLang="en-US" dirty="0"/>
              <a:t>如果不使用雙重緩衝而直接將繪製過程中的圖像輸出到前緩衝區，可能會導致以下問題：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畫面撕裂（</a:t>
            </a:r>
            <a:r>
              <a:rPr lang="en-US" altLang="zh-TW" b="1" dirty="0"/>
              <a:t>Screen Tearing</a:t>
            </a:r>
            <a:r>
              <a:rPr lang="zh-TW" altLang="en-US" b="1" dirty="0"/>
              <a:t>）</a:t>
            </a:r>
            <a:r>
              <a:rPr lang="zh-TW" altLang="en-US" dirty="0"/>
              <a:t>：在屏幕更新的過程中，顯示卡可能會在兩個幀之間更新畫面，這會導致畫面中出現不完整的圖像。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閃爍（</a:t>
            </a:r>
            <a:r>
              <a:rPr lang="en-US" altLang="zh-TW" b="1" dirty="0"/>
              <a:t>Flickering</a:t>
            </a:r>
            <a:r>
              <a:rPr lang="zh-TW" altLang="en-US" b="1" dirty="0"/>
              <a:t>）</a:t>
            </a:r>
            <a:r>
              <a:rPr lang="zh-TW" altLang="en-US" dirty="0"/>
              <a:t>：如果圖像在顯示時正在更新，會造成畫面閃爍，這會影響用戶的視覺體驗。</a:t>
            </a:r>
          </a:p>
        </p:txBody>
      </p:sp>
      <p:sp>
        <p:nvSpPr>
          <p:cNvPr id="319" name="Google Shape;31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b="1" dirty="0"/>
              <a:t>1. Vertex Data</a:t>
            </a:r>
            <a:r>
              <a:rPr lang="zh-TW" altLang="en-US" b="1" dirty="0"/>
              <a:t>（頂點資料）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這是 </a:t>
            </a:r>
            <a:r>
              <a:rPr lang="en-US" altLang="zh-TW" dirty="0"/>
              <a:t>GPU </a:t>
            </a:r>
            <a:r>
              <a:rPr lang="zh-TW" altLang="en-US" dirty="0"/>
              <a:t>接收到的原始頂點數據，通常包含頂點座標、顏色、法線等資訊。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這些數據通常存儲在 </a:t>
            </a:r>
            <a:r>
              <a:rPr lang="en-US" altLang="zh-TW" b="1" dirty="0"/>
              <a:t>VBO</a:t>
            </a:r>
            <a:r>
              <a:rPr lang="zh-TW" altLang="en-US" b="1" dirty="0"/>
              <a:t>（</a:t>
            </a:r>
            <a:r>
              <a:rPr lang="en-US" altLang="zh-TW" b="1" dirty="0"/>
              <a:t>Vertex Buffer Object</a:t>
            </a:r>
            <a:r>
              <a:rPr lang="zh-TW" altLang="en-US" b="1" dirty="0"/>
              <a:t>）</a:t>
            </a:r>
            <a:r>
              <a:rPr lang="zh-TW" altLang="en-US" dirty="0"/>
              <a:t> 中，並通過 </a:t>
            </a:r>
            <a:r>
              <a:rPr lang="en-US" altLang="zh-TW" b="1" dirty="0"/>
              <a:t>VAO</a:t>
            </a:r>
            <a:r>
              <a:rPr lang="zh-TW" altLang="en-US" b="1" dirty="0"/>
              <a:t>（</a:t>
            </a:r>
            <a:r>
              <a:rPr lang="en-US" altLang="zh-TW" b="1" dirty="0"/>
              <a:t>Vertex Array Object</a:t>
            </a:r>
            <a:r>
              <a:rPr lang="zh-TW" altLang="en-US" b="1" dirty="0"/>
              <a:t>）</a:t>
            </a:r>
            <a:r>
              <a:rPr lang="zh-TW" altLang="en-US" dirty="0"/>
              <a:t> 進行管理。</a:t>
            </a:r>
            <a:endParaRPr lang="en-US" altLang="zh-TW" dirty="0"/>
          </a:p>
          <a:p>
            <a:pPr marL="158750" indent="0">
              <a:buFont typeface="Arial" panose="020B0604020202020204" pitchFamily="34" charset="0"/>
              <a:buNone/>
            </a:pPr>
            <a:endParaRPr lang="zh-TW" altLang="en-US" dirty="0"/>
          </a:p>
          <a:p>
            <a:r>
              <a:rPr lang="en-US" altLang="zh-TW" b="1" dirty="0"/>
              <a:t>2. Vertex Shader</a:t>
            </a:r>
            <a:r>
              <a:rPr lang="zh-TW" altLang="en-US" b="1" dirty="0"/>
              <a:t>（頂點著色器）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頂點著色器是渲染管線的第一個可程式化階段，每個頂點都會執行一次。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它的主要作用是 </a:t>
            </a:r>
            <a:r>
              <a:rPr lang="zh-TW" altLang="en-US" b="1" dirty="0"/>
              <a:t>轉換頂點座標</a:t>
            </a:r>
            <a:r>
              <a:rPr lang="zh-TW" altLang="en-US" dirty="0"/>
              <a:t>（從物件座標轉換到裁剪空間）。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它也可以進行 </a:t>
            </a:r>
            <a:r>
              <a:rPr lang="zh-TW" altLang="en-US" b="1" dirty="0"/>
              <a:t>光照計算</a:t>
            </a:r>
            <a:r>
              <a:rPr lang="zh-TW" altLang="en-US" dirty="0"/>
              <a:t>、</a:t>
            </a:r>
            <a:r>
              <a:rPr lang="zh-TW" altLang="en-US" b="1" dirty="0"/>
              <a:t>貼圖座標計算</a:t>
            </a:r>
            <a:r>
              <a:rPr lang="zh-TW" altLang="en-US" dirty="0"/>
              <a:t> 等操作。</a:t>
            </a:r>
            <a:endParaRPr lang="en-US" altLang="zh-TW" dirty="0"/>
          </a:p>
          <a:p>
            <a:pPr marL="158750" indent="0">
              <a:buFont typeface="Arial" panose="020B0604020202020204" pitchFamily="34" charset="0"/>
              <a:buNone/>
            </a:pPr>
            <a:endParaRPr lang="zh-TW" altLang="en-US" dirty="0"/>
          </a:p>
          <a:p>
            <a:r>
              <a:rPr lang="en-US" altLang="zh-TW" b="1" dirty="0"/>
              <a:t>3. Shape Assembly</a:t>
            </a:r>
            <a:r>
              <a:rPr lang="zh-TW" altLang="en-US" b="1" dirty="0"/>
              <a:t>（圖元組裝）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dirty="0"/>
              <a:t>OpenGL </a:t>
            </a:r>
            <a:r>
              <a:rPr lang="zh-TW" altLang="en-US" dirty="0"/>
              <a:t>根據頂點數據和繪製模式（如 </a:t>
            </a:r>
            <a:r>
              <a:rPr lang="en-US" altLang="zh-TW" dirty="0"/>
              <a:t>GL_TRIANGLES</a:t>
            </a:r>
            <a:r>
              <a:rPr lang="zh-TW" altLang="en-US" dirty="0"/>
              <a:t>）來形成幾何圖元（如三角形）。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這一步決定了頂點之間的連接方式，例如：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/>
              <a:t>三個頂點組成一個三角形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兩個頂點組成一條線段</a:t>
            </a:r>
            <a:endParaRPr lang="en-US" altLang="zh-TW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zh-TW" altLang="en-US" dirty="0"/>
          </a:p>
          <a:p>
            <a:r>
              <a:rPr lang="en-US" altLang="zh-TW" b="1" dirty="0"/>
              <a:t>4. Geometry Shader</a:t>
            </a:r>
            <a:r>
              <a:rPr lang="zh-TW" altLang="en-US" b="1" dirty="0"/>
              <a:t>（幾何著色器）（可選）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幾何著色器能夠根據輸入的圖元 </a:t>
            </a:r>
            <a:r>
              <a:rPr lang="zh-TW" altLang="en-US" b="1" dirty="0"/>
              <a:t>生成新的頂點</a:t>
            </a:r>
            <a:r>
              <a:rPr lang="zh-TW" altLang="en-US" dirty="0"/>
              <a:t> 或 </a:t>
            </a:r>
            <a:r>
              <a:rPr lang="zh-TW" altLang="en-US" b="1" dirty="0"/>
              <a:t>改變圖元形狀</a:t>
            </a:r>
            <a:r>
              <a:rPr lang="zh-TW" altLang="en-US" dirty="0"/>
              <a:t>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例如，它可以：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將一條線轉換為一個面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在一個三角形內部產生額外的三角形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這個階段是 </a:t>
            </a:r>
            <a:r>
              <a:rPr lang="zh-TW" altLang="en-US" b="1" dirty="0"/>
              <a:t>可選的</a:t>
            </a:r>
            <a:r>
              <a:rPr lang="zh-TW" altLang="en-US" dirty="0"/>
              <a:t>，如果沒有指定，</a:t>
            </a:r>
            <a:r>
              <a:rPr lang="en-US" altLang="zh-TW" dirty="0"/>
              <a:t>OpenGL </a:t>
            </a:r>
            <a:r>
              <a:rPr lang="zh-TW" altLang="en-US" dirty="0"/>
              <a:t>會直接跳過它。</a:t>
            </a:r>
            <a:endParaRPr lang="en-US" altLang="zh-TW" dirty="0"/>
          </a:p>
          <a:p>
            <a:pPr marL="158750" indent="0">
              <a:buFont typeface="Arial" panose="020B0604020202020204" pitchFamily="34" charset="0"/>
              <a:buNone/>
            </a:pPr>
            <a:endParaRPr lang="zh-TW" altLang="en-US" dirty="0"/>
          </a:p>
          <a:p>
            <a:r>
              <a:rPr lang="en-US" altLang="zh-TW" b="1" dirty="0"/>
              <a:t>5. Rasterization</a:t>
            </a:r>
            <a:r>
              <a:rPr lang="zh-TW" altLang="en-US" b="1" dirty="0"/>
              <a:t>（光柵化）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將幾何圖元轉換為片段（</a:t>
            </a:r>
            <a:r>
              <a:rPr lang="en-US" altLang="zh-TW" dirty="0"/>
              <a:t>Fragment</a:t>
            </a:r>
            <a:r>
              <a:rPr lang="zh-TW" altLang="en-US" dirty="0"/>
              <a:t>），這些片段對應螢幕上的像素。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這個階段會進行 </a:t>
            </a:r>
            <a:r>
              <a:rPr lang="zh-TW" altLang="en-US" b="1" dirty="0"/>
              <a:t>剪裁（</a:t>
            </a:r>
            <a:r>
              <a:rPr lang="en-US" altLang="zh-TW" b="1" dirty="0"/>
              <a:t>Clipping</a:t>
            </a:r>
            <a:r>
              <a:rPr lang="zh-TW" altLang="en-US" b="1" dirty="0"/>
              <a:t>）</a:t>
            </a:r>
            <a:r>
              <a:rPr lang="zh-TW" altLang="en-US" dirty="0"/>
              <a:t> 和 </a:t>
            </a:r>
            <a:r>
              <a:rPr lang="zh-TW" altLang="en-US" b="1" dirty="0"/>
              <a:t>透視除法（</a:t>
            </a:r>
            <a:r>
              <a:rPr lang="en-US" altLang="zh-TW" b="1" dirty="0"/>
              <a:t>Perspective Division</a:t>
            </a:r>
            <a:r>
              <a:rPr lang="zh-TW" altLang="en-US" b="1" dirty="0"/>
              <a:t>）</a:t>
            </a:r>
            <a:r>
              <a:rPr lang="zh-TW" altLang="en-US" dirty="0"/>
              <a:t>，確保畫面不會超出範圍。</a:t>
            </a:r>
            <a:endParaRPr lang="en-US" altLang="zh-TW" dirty="0"/>
          </a:p>
          <a:p>
            <a:pPr marL="158750" indent="0">
              <a:buFont typeface="Arial" panose="020B0604020202020204" pitchFamily="34" charset="0"/>
              <a:buNone/>
            </a:pPr>
            <a:endParaRPr lang="zh-TW" altLang="en-US" dirty="0"/>
          </a:p>
          <a:p>
            <a:r>
              <a:rPr lang="en-US" altLang="zh-TW" b="1" dirty="0"/>
              <a:t>6. Fragment Shader</a:t>
            </a:r>
            <a:r>
              <a:rPr lang="zh-TW" altLang="en-US" b="1" dirty="0"/>
              <a:t>（片段著色器）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這是渲染管線的第二個可程式化階段，每個片段都會執行一次。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主要負責 </a:t>
            </a:r>
            <a:r>
              <a:rPr lang="zh-TW" altLang="en-US" b="1" dirty="0"/>
              <a:t>計算像素顏色</a:t>
            </a:r>
            <a:r>
              <a:rPr lang="zh-TW" altLang="en-US" dirty="0"/>
              <a:t>，可以進行：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/>
              <a:t>紋理貼圖（</a:t>
            </a:r>
            <a:r>
              <a:rPr lang="en-US" altLang="zh-TW" dirty="0"/>
              <a:t>Texture Mapping</a:t>
            </a:r>
            <a:r>
              <a:rPr lang="zh-TW" altLang="en-US" dirty="0"/>
              <a:t>）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光照計算（</a:t>
            </a:r>
            <a:r>
              <a:rPr lang="en-US" altLang="zh-TW" dirty="0"/>
              <a:t>Lighting Calculation</a:t>
            </a:r>
            <a:r>
              <a:rPr lang="zh-TW" altLang="en-US" dirty="0"/>
              <a:t>）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/>
              <a:t>顏色插值（</a:t>
            </a:r>
            <a:r>
              <a:rPr lang="en-US" altLang="zh-TW" dirty="0"/>
              <a:t>Color Interpolation</a:t>
            </a:r>
            <a:r>
              <a:rPr lang="zh-TW" altLang="en-US" dirty="0"/>
              <a:t>）</a:t>
            </a:r>
            <a:endParaRPr lang="en-US" altLang="zh-TW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zh-TW" altLang="en-US" dirty="0"/>
          </a:p>
          <a:p>
            <a:r>
              <a:rPr lang="en-US" altLang="zh-TW" b="1" dirty="0"/>
              <a:t>7. Tests and Blending</a:t>
            </a:r>
            <a:r>
              <a:rPr lang="zh-TW" altLang="en-US" b="1" dirty="0"/>
              <a:t>（測試與混合）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這是最後的處理階段，在這裡會進行：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b="1" dirty="0"/>
              <a:t>深度測試（</a:t>
            </a:r>
            <a:r>
              <a:rPr lang="en-US" altLang="zh-TW" b="1" dirty="0"/>
              <a:t>Depth Testing</a:t>
            </a:r>
            <a:r>
              <a:rPr lang="zh-TW" altLang="en-US" b="1" dirty="0"/>
              <a:t>）</a:t>
            </a:r>
            <a:r>
              <a:rPr lang="zh-TW" altLang="en-US" dirty="0"/>
              <a:t>：確保較近的物件覆蓋較遠的物件。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b="1" dirty="0"/>
              <a:t>模板測試（</a:t>
            </a:r>
            <a:r>
              <a:rPr lang="en-US" altLang="zh-TW" b="1" dirty="0"/>
              <a:t>Stencil Testing</a:t>
            </a:r>
            <a:r>
              <a:rPr lang="zh-TW" altLang="en-US" b="1" dirty="0"/>
              <a:t>）</a:t>
            </a:r>
            <a:r>
              <a:rPr lang="zh-TW" altLang="en-US" dirty="0"/>
              <a:t>：用於特定遮罩效果，如鏡面反射。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b="1" dirty="0"/>
              <a:t>混合（</a:t>
            </a:r>
            <a:r>
              <a:rPr lang="en-US" altLang="zh-TW" b="1" dirty="0"/>
              <a:t>Blending</a:t>
            </a:r>
            <a:r>
              <a:rPr lang="zh-TW" altLang="en-US" b="1" dirty="0"/>
              <a:t>）</a:t>
            </a:r>
            <a:r>
              <a:rPr lang="zh-TW" altLang="en-US" dirty="0"/>
              <a:t>：如透明度效果（</a:t>
            </a:r>
            <a:r>
              <a:rPr lang="en-US" altLang="zh-TW" dirty="0"/>
              <a:t>Alpha Blending</a:t>
            </a:r>
            <a:r>
              <a:rPr lang="zh-TW" altLang="en-US" dirty="0"/>
              <a:t>）。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最終決定該片段的顏色是否應該顯示，以及如何與現有的像素混合。</a:t>
            </a:r>
            <a:endParaRPr lang="en-US" altLang="zh-TW" dirty="0"/>
          </a:p>
          <a:p>
            <a:pPr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158750" indent="0">
              <a:buFont typeface="Arial" panose="020B0604020202020204" pitchFamily="34" charset="0"/>
              <a:buNone/>
            </a:pPr>
            <a:endParaRPr lang="zh-TW" altLang="en-US" dirty="0"/>
          </a:p>
          <a:p>
            <a:r>
              <a:rPr lang="zh-TW" altLang="en-US" b="1" dirty="0"/>
              <a:t>總結</a:t>
            </a:r>
          </a:p>
          <a:p>
            <a:r>
              <a:rPr lang="zh-TW" altLang="en-US" dirty="0"/>
              <a:t>這張圖清楚地展示了 </a:t>
            </a:r>
            <a:r>
              <a:rPr lang="en-US" altLang="zh-TW" b="1" dirty="0"/>
              <a:t>OpenGL </a:t>
            </a:r>
            <a:r>
              <a:rPr lang="zh-TW" altLang="en-US" b="1" dirty="0"/>
              <a:t>渲染管線</a:t>
            </a:r>
            <a:r>
              <a:rPr lang="zh-TW" altLang="en-US" dirty="0"/>
              <a:t> 的運作方式，從原始的頂點資料開始，經過頂點處理、圖元組裝、幾何著色、光柵化、片段著色，再到最後的測試與混合，最終將結果顯示在螢幕上。</a:t>
            </a:r>
          </a:p>
          <a:p>
            <a:r>
              <a:rPr lang="zh-TW" altLang="en-US" dirty="0"/>
              <a:t>這個流程可以大致理解為：</a:t>
            </a:r>
          </a:p>
          <a:p>
            <a:pPr>
              <a:buFont typeface="+mj-lt"/>
              <a:buAutoNum type="arabicPeriod"/>
            </a:pPr>
            <a:r>
              <a:rPr lang="zh-TW" altLang="en-US" b="1" dirty="0"/>
              <a:t>輸入數據（頂點座標、顏色等）</a:t>
            </a:r>
            <a:endParaRPr lang="zh-TW" altLang="en-US" dirty="0"/>
          </a:p>
          <a:p>
            <a:pPr>
              <a:buFont typeface="+mj-lt"/>
              <a:buAutoNum type="arabicPeriod"/>
            </a:pPr>
            <a:r>
              <a:rPr lang="zh-TW" altLang="en-US" b="1" dirty="0"/>
              <a:t>變換與計算（頂點與片段著色器）</a:t>
            </a:r>
            <a:endParaRPr lang="zh-TW" altLang="en-US" dirty="0"/>
          </a:p>
          <a:p>
            <a:pPr>
              <a:buFont typeface="+mj-lt"/>
              <a:buAutoNum type="arabicPeriod"/>
            </a:pPr>
            <a:r>
              <a:rPr lang="zh-TW" altLang="en-US" b="1" dirty="0"/>
              <a:t>組裝圖元與光柵化</a:t>
            </a:r>
            <a:endParaRPr lang="zh-TW" altLang="en-US" dirty="0"/>
          </a:p>
          <a:p>
            <a:pPr>
              <a:buFont typeface="+mj-lt"/>
              <a:buAutoNum type="arabicPeriod"/>
            </a:pPr>
            <a:r>
              <a:rPr lang="zh-TW" altLang="en-US" b="1" dirty="0"/>
              <a:t>顯示最終結果</a:t>
            </a:r>
            <a:endParaRPr lang="zh-TW" altLang="en-US" dirty="0"/>
          </a:p>
          <a:p>
            <a:r>
              <a:rPr lang="zh-TW" altLang="en-US" dirty="0"/>
              <a:t>這些步驟組成了 </a:t>
            </a:r>
            <a:r>
              <a:rPr lang="en-US" altLang="zh-TW" b="1" dirty="0"/>
              <a:t>GPU </a:t>
            </a:r>
            <a:r>
              <a:rPr lang="zh-TW" altLang="en-US" b="1" dirty="0"/>
              <a:t>的渲染流程</a:t>
            </a:r>
            <a:r>
              <a:rPr lang="zh-TW" altLang="en-US" dirty="0"/>
              <a:t>，也是所有 </a:t>
            </a:r>
            <a:r>
              <a:rPr lang="en-US" altLang="zh-TW" dirty="0"/>
              <a:t>3D </a:t>
            </a:r>
            <a:r>
              <a:rPr lang="zh-TW" altLang="en-US" dirty="0"/>
              <a:t>圖形顯示的基礎。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Google Shape;33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VBO</a:t>
            </a:r>
            <a:r>
              <a:rPr lang="zh-TW" altLang="en-US" dirty="0"/>
              <a:t>（</a:t>
            </a:r>
            <a:r>
              <a:rPr lang="en-US" altLang="zh-TW" dirty="0"/>
              <a:t>Vertex Buffer Object</a:t>
            </a:r>
            <a:r>
              <a:rPr lang="zh-TW" altLang="en-US" dirty="0"/>
              <a:t>，頂點緩衝物件）是 </a:t>
            </a:r>
            <a:r>
              <a:rPr lang="en-US" altLang="zh-TW" dirty="0"/>
              <a:t>OpenGL </a:t>
            </a:r>
            <a:r>
              <a:rPr lang="zh-TW" altLang="en-US" dirty="0"/>
              <a:t>用來存儲頂點數據的緩衝區物件，主要作用是將頂點數據（如位置、法向量、紋理座標等）存入 </a:t>
            </a:r>
            <a:r>
              <a:rPr lang="en-US" altLang="zh-TW" dirty="0"/>
              <a:t>GPU </a:t>
            </a:r>
            <a:r>
              <a:rPr lang="zh-TW" altLang="en-US" dirty="0"/>
              <a:t>記憶體，以提高渲染性能。</a:t>
            </a:r>
            <a:endParaRPr dirty="0"/>
          </a:p>
        </p:txBody>
      </p:sp>
      <p:sp>
        <p:nvSpPr>
          <p:cNvPr id="340" name="Google Shape;34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VAO</a:t>
            </a:r>
            <a:r>
              <a:rPr lang="zh-TW" altLang="en-US" dirty="0"/>
              <a:t>（</a:t>
            </a:r>
            <a:r>
              <a:rPr lang="en-US" altLang="zh-TW" dirty="0"/>
              <a:t>Vertex Array Object</a:t>
            </a:r>
            <a:r>
              <a:rPr lang="zh-TW" altLang="en-US" dirty="0"/>
              <a:t>，</a:t>
            </a:r>
            <a:r>
              <a:rPr lang="zh-TW" altLang="en-US" b="1" dirty="0"/>
              <a:t>頂點陣列物件</a:t>
            </a:r>
            <a:r>
              <a:rPr lang="zh-TW" altLang="en-US" dirty="0"/>
              <a:t>）是一種 </a:t>
            </a:r>
            <a:r>
              <a:rPr lang="en-US" altLang="zh-TW" dirty="0"/>
              <a:t>OpenGL </a:t>
            </a:r>
            <a:r>
              <a:rPr lang="zh-TW" altLang="en-US" dirty="0"/>
              <a:t>物件，它用來存儲 </a:t>
            </a:r>
            <a:r>
              <a:rPr lang="zh-TW" altLang="en-US" b="1" dirty="0"/>
              <a:t>頂點屬性</a:t>
            </a:r>
            <a:r>
              <a:rPr lang="zh-TW" altLang="en-US" dirty="0"/>
              <a:t>（如頂點座標、顏色、法向量、紋理座標等）的 </a:t>
            </a:r>
            <a:r>
              <a:rPr lang="zh-TW" altLang="en-US" b="1" dirty="0"/>
              <a:t>配置狀態</a:t>
            </a:r>
            <a:r>
              <a:rPr lang="zh-TW" altLang="en-US" dirty="0"/>
              <a:t>。</a:t>
            </a:r>
            <a:r>
              <a:rPr lang="en-US" altLang="zh-TW" dirty="0"/>
              <a:t>VAO </a:t>
            </a:r>
            <a:r>
              <a:rPr lang="zh-TW" altLang="en-US" dirty="0"/>
              <a:t>本身不存儲數據，而是記錄 </a:t>
            </a:r>
            <a:r>
              <a:rPr lang="en-US" altLang="zh-TW" dirty="0"/>
              <a:t>VBO </a:t>
            </a:r>
            <a:r>
              <a:rPr lang="zh-TW" altLang="en-US" dirty="0"/>
              <a:t>和 </a:t>
            </a:r>
            <a:r>
              <a:rPr lang="en-US" altLang="zh-TW" dirty="0"/>
              <a:t>EBO</a:t>
            </a:r>
            <a:r>
              <a:rPr lang="zh-TW" altLang="en-US" dirty="0"/>
              <a:t>（</a:t>
            </a:r>
            <a:r>
              <a:rPr lang="en-US" altLang="zh-TW" dirty="0"/>
              <a:t>Element Buffer Object</a:t>
            </a:r>
            <a:r>
              <a:rPr lang="zh-TW" altLang="en-US" dirty="0"/>
              <a:t>，索引緩衝物件）如何綁定和解釋數據。</a:t>
            </a:r>
            <a:endParaRPr lang="en-US" altLang="zh-TW" dirty="0"/>
          </a:p>
          <a:p>
            <a:r>
              <a:rPr lang="en-US" altLang="zh-TW" dirty="0"/>
              <a:t>VAO </a:t>
            </a:r>
            <a:r>
              <a:rPr lang="zh-TW" altLang="en-US" dirty="0"/>
              <a:t>的優點：</a:t>
            </a:r>
          </a:p>
          <a:p>
            <a:pPr>
              <a:buFont typeface="+mj-lt"/>
              <a:buAutoNum type="arabicPeriod"/>
            </a:pPr>
            <a:r>
              <a:rPr lang="zh-TW" altLang="en-US" b="1" dirty="0"/>
              <a:t>減少 </a:t>
            </a:r>
            <a:r>
              <a:rPr lang="en-US" altLang="zh-TW" b="1" dirty="0"/>
              <a:t>API </a:t>
            </a:r>
            <a:r>
              <a:rPr lang="zh-TW" altLang="en-US" b="1" dirty="0"/>
              <a:t>調用</a:t>
            </a:r>
            <a:r>
              <a:rPr lang="zh-TW" altLang="en-US" dirty="0"/>
              <a:t>：不用每次渲染都重新設定 </a:t>
            </a:r>
            <a:r>
              <a:rPr lang="en-US" altLang="zh-TW" dirty="0" err="1"/>
              <a:t>glVertexAttribPointer</a:t>
            </a:r>
            <a:r>
              <a:rPr lang="en-US" altLang="zh-TW" dirty="0"/>
              <a:t>()</a:t>
            </a:r>
            <a:r>
              <a:rPr lang="zh-TW" altLang="en-US" dirty="0"/>
              <a:t>，提高效率。</a:t>
            </a:r>
          </a:p>
          <a:p>
            <a:pPr>
              <a:buFont typeface="+mj-lt"/>
              <a:buAutoNum type="arabicPeriod"/>
            </a:pPr>
            <a:r>
              <a:rPr lang="zh-TW" altLang="en-US" b="1" dirty="0"/>
              <a:t>簡化代碼</a:t>
            </a:r>
            <a:r>
              <a:rPr lang="zh-TW" altLang="en-US" dirty="0"/>
              <a:t>：將所有 </a:t>
            </a:r>
            <a:r>
              <a:rPr lang="en-US" altLang="zh-TW" dirty="0"/>
              <a:t>VBO </a:t>
            </a:r>
            <a:r>
              <a:rPr lang="zh-TW" altLang="en-US" dirty="0"/>
              <a:t>和 </a:t>
            </a:r>
            <a:r>
              <a:rPr lang="en-US" altLang="zh-TW" dirty="0"/>
              <a:t>EBO </a:t>
            </a:r>
            <a:r>
              <a:rPr lang="zh-TW" altLang="en-US" dirty="0"/>
              <a:t>的狀態記錄在 </a:t>
            </a:r>
            <a:r>
              <a:rPr lang="en-US" altLang="zh-TW" dirty="0"/>
              <a:t>VAO</a:t>
            </a:r>
            <a:r>
              <a:rPr lang="zh-TW" altLang="en-US" dirty="0"/>
              <a:t>，之後只要 </a:t>
            </a:r>
            <a:r>
              <a:rPr lang="en-US" altLang="zh-TW" dirty="0" err="1"/>
              <a:t>glBindVertexArray</a:t>
            </a:r>
            <a:r>
              <a:rPr lang="en-US" altLang="zh-TW" dirty="0"/>
              <a:t>() </a:t>
            </a:r>
            <a:r>
              <a:rPr lang="zh-TW" altLang="en-US" dirty="0"/>
              <a:t>就能快速切換不同的模型。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b="1" dirty="0"/>
              <a:t>Shader</a:t>
            </a:r>
            <a:r>
              <a:rPr lang="zh-TW" altLang="en-US" b="1" dirty="0"/>
              <a:t>（著色器）</a:t>
            </a:r>
            <a:r>
              <a:rPr lang="zh-TW" altLang="en-US" dirty="0"/>
              <a:t> 是在 </a:t>
            </a:r>
            <a:r>
              <a:rPr lang="en-US" altLang="zh-TW" dirty="0"/>
              <a:t>GPU</a:t>
            </a:r>
            <a:r>
              <a:rPr lang="zh-TW" altLang="en-US" dirty="0"/>
              <a:t>（圖形處理器）上執行的小型程式，負責控制 </a:t>
            </a:r>
            <a:r>
              <a:rPr lang="zh-TW" altLang="en-US" b="1" dirty="0"/>
              <a:t>圖形渲染</a:t>
            </a:r>
            <a:r>
              <a:rPr lang="zh-TW" altLang="en-US" dirty="0"/>
              <a:t> 的不同階段。它能夠自訂 </a:t>
            </a:r>
            <a:r>
              <a:rPr lang="zh-TW" altLang="en-US" b="1" dirty="0"/>
              <a:t>頂點位置</a:t>
            </a:r>
            <a:r>
              <a:rPr lang="zh-TW" altLang="en-US" dirty="0"/>
              <a:t>、</a:t>
            </a:r>
            <a:r>
              <a:rPr lang="zh-TW" altLang="en-US" b="1" dirty="0"/>
              <a:t>像素顏色</a:t>
            </a:r>
            <a:r>
              <a:rPr lang="zh-TW" altLang="en-US" dirty="0"/>
              <a:t>、</a:t>
            </a:r>
            <a:r>
              <a:rPr lang="zh-TW" altLang="en-US" b="1" dirty="0"/>
              <a:t>光照效果</a:t>
            </a:r>
            <a:r>
              <a:rPr lang="zh-TW" altLang="en-US" dirty="0"/>
              <a:t>、</a:t>
            </a:r>
            <a:r>
              <a:rPr lang="zh-TW" altLang="en-US" b="1" dirty="0"/>
              <a:t>陰影計算</a:t>
            </a:r>
            <a:r>
              <a:rPr lang="zh-TW" altLang="en-US" dirty="0"/>
              <a:t> 等。</a:t>
            </a:r>
          </a:p>
          <a:p>
            <a:r>
              <a:rPr lang="en-US" altLang="zh-TW" dirty="0"/>
              <a:t>Shader </a:t>
            </a:r>
            <a:r>
              <a:rPr lang="zh-TW" altLang="en-US" dirty="0"/>
              <a:t>通常使用 </a:t>
            </a:r>
            <a:r>
              <a:rPr lang="en-US" altLang="zh-TW" b="1" dirty="0"/>
              <a:t>GLSL</a:t>
            </a:r>
            <a:r>
              <a:rPr lang="zh-TW" altLang="en-US" b="1" dirty="0"/>
              <a:t>（</a:t>
            </a:r>
            <a:r>
              <a:rPr lang="en-US" altLang="zh-TW" b="1" dirty="0"/>
              <a:t>OpenGL Shading Language</a:t>
            </a:r>
            <a:r>
              <a:rPr lang="zh-TW" altLang="en-US" b="1" dirty="0"/>
              <a:t>）</a:t>
            </a:r>
            <a:r>
              <a:rPr lang="en-US" altLang="zh-TW" dirty="0"/>
              <a:t> </a:t>
            </a:r>
            <a:r>
              <a:rPr lang="zh-TW" altLang="en-US" dirty="0"/>
              <a:t>編寫，並與 </a:t>
            </a:r>
            <a:r>
              <a:rPr lang="en-US" altLang="zh-TW" dirty="0"/>
              <a:t>OpenGL </a:t>
            </a:r>
            <a:r>
              <a:rPr lang="zh-TW" altLang="en-US" dirty="0"/>
              <a:t>一起使用。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b="1" dirty="0"/>
              <a:t>頂點著色器（</a:t>
            </a:r>
            <a:r>
              <a:rPr lang="en-US" altLang="zh-TW" b="1" dirty="0"/>
              <a:t>Vertex Shader</a:t>
            </a:r>
            <a:r>
              <a:rPr lang="zh-TW" altLang="en-US" b="1" dirty="0"/>
              <a:t>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作用</a:t>
            </a:r>
            <a:r>
              <a:rPr lang="zh-TW" altLang="en-US" dirty="0"/>
              <a:t>：負責處理 </a:t>
            </a:r>
            <a:r>
              <a:rPr lang="zh-TW" altLang="en-US" b="1" dirty="0"/>
              <a:t>每個頂點</a:t>
            </a:r>
            <a:r>
              <a:rPr lang="zh-TW" altLang="en-US" dirty="0"/>
              <a:t>，決定它的最終位置。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輸入</a:t>
            </a:r>
            <a:r>
              <a:rPr lang="zh-TW" altLang="en-US" dirty="0"/>
              <a:t>：頂點座標、法線、顏色、紋理座標等。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輸出</a:t>
            </a:r>
            <a:r>
              <a:rPr lang="zh-TW" altLang="en-US" dirty="0"/>
              <a:t>：變換後的頂點座標（通常是裁剪空間座標）。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常見用途</a:t>
            </a:r>
            <a:r>
              <a:rPr lang="zh-TW" altLang="en-US" dirty="0"/>
              <a:t>：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b="1" dirty="0"/>
              <a:t>頂點變換</a:t>
            </a:r>
            <a:r>
              <a:rPr lang="zh-TW" altLang="en-US" dirty="0"/>
              <a:t>（模型座標 → 世界座標 → 裁剪座標）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b="1" dirty="0"/>
              <a:t>動畫變形</a:t>
            </a:r>
            <a:endParaRPr lang="zh-TW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b="1" dirty="0"/>
              <a:t>光照計算（基於頂點的光照）</a:t>
            </a:r>
            <a:endParaRPr lang="zh-TW" altLang="en-US" dirty="0"/>
          </a:p>
          <a:p>
            <a:endParaRPr lang="en-US" altLang="zh-TW" dirty="0"/>
          </a:p>
          <a:p>
            <a:r>
              <a:rPr lang="zh-TW" altLang="en-US" b="1" dirty="0"/>
              <a:t>片段著色器（</a:t>
            </a:r>
            <a:r>
              <a:rPr lang="en-US" altLang="zh-TW" b="1" dirty="0"/>
              <a:t>Fragment Shader</a:t>
            </a:r>
            <a:r>
              <a:rPr lang="zh-TW" altLang="en-US" b="1" dirty="0"/>
              <a:t>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作用</a:t>
            </a:r>
            <a:r>
              <a:rPr lang="zh-TW" altLang="en-US" dirty="0"/>
              <a:t>：負責處理 </a:t>
            </a:r>
            <a:r>
              <a:rPr lang="zh-TW" altLang="en-US" b="1" dirty="0"/>
              <a:t>每個像素（片段）</a:t>
            </a:r>
            <a:r>
              <a:rPr lang="zh-TW" altLang="en-US" dirty="0"/>
              <a:t>，決定它的顏色。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輸入</a:t>
            </a:r>
            <a:r>
              <a:rPr lang="zh-TW" altLang="en-US" dirty="0"/>
              <a:t>：來自頂點著色器的插值數據（如顏色、紋理座標）。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輸出</a:t>
            </a:r>
            <a:r>
              <a:rPr lang="zh-TW" altLang="en-US" dirty="0"/>
              <a:t>：最終像素顏色（</a:t>
            </a:r>
            <a:r>
              <a:rPr lang="en-US" altLang="zh-TW" dirty="0"/>
              <a:t>RGBA </a:t>
            </a:r>
            <a:r>
              <a:rPr lang="zh-TW" altLang="en-US" dirty="0"/>
              <a:t>值）。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/>
              <a:t>常見用途</a:t>
            </a:r>
            <a:r>
              <a:rPr lang="zh-TW" altLang="en-US" dirty="0"/>
              <a:t>：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b="1" dirty="0"/>
              <a:t>紋理貼圖</a:t>
            </a:r>
            <a:endParaRPr lang="zh-TW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b="1" dirty="0"/>
              <a:t>光照計算（基於像素的光照，如 </a:t>
            </a:r>
            <a:r>
              <a:rPr lang="en-US" altLang="zh-TW" b="1" dirty="0"/>
              <a:t>Phong Shading</a:t>
            </a:r>
            <a:r>
              <a:rPr lang="zh-TW" altLang="en-US" b="1" dirty="0"/>
              <a:t>）</a:t>
            </a:r>
            <a:endParaRPr lang="zh-TW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b="1" dirty="0"/>
              <a:t>陰影、透明度、後處理效果</a:t>
            </a:r>
            <a:endParaRPr lang="en-US" altLang="zh-TW" b="1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zh-TW" altLang="en-US" dirty="0"/>
          </a:p>
          <a:p>
            <a:pPr marL="158750" indent="0">
              <a:buNone/>
            </a:pPr>
            <a:r>
              <a:rPr lang="zh-TW" altLang="en-US" dirty="0"/>
              <a:t>這兩個著色器必須 </a:t>
            </a:r>
            <a:r>
              <a:rPr lang="zh-TW" altLang="en-US" b="1" dirty="0"/>
              <a:t>分別編譯</a:t>
            </a:r>
            <a:r>
              <a:rPr lang="zh-TW" altLang="en-US" dirty="0"/>
              <a:t>，然後 </a:t>
            </a:r>
            <a:r>
              <a:rPr lang="zh-TW" altLang="en-US" b="1" dirty="0"/>
              <a:t>連結（</a:t>
            </a:r>
            <a:r>
              <a:rPr lang="en-US" altLang="zh-TW" b="1" dirty="0"/>
              <a:t>Link</a:t>
            </a:r>
            <a:r>
              <a:rPr lang="zh-TW" altLang="en-US" b="1" dirty="0"/>
              <a:t>）</a:t>
            </a:r>
            <a:r>
              <a:rPr lang="zh-TW" altLang="en-US" dirty="0"/>
              <a:t> 成一個 </a:t>
            </a:r>
            <a:r>
              <a:rPr lang="en-US" altLang="zh-TW" dirty="0"/>
              <a:t>Shader Program</a:t>
            </a:r>
            <a:r>
              <a:rPr lang="zh-TW" altLang="en-US" dirty="0"/>
              <a:t>，才能讓 </a:t>
            </a:r>
            <a:r>
              <a:rPr lang="en-US" altLang="zh-TW" dirty="0"/>
              <a:t>GPU </a:t>
            </a:r>
            <a:r>
              <a:rPr lang="zh-TW" altLang="en-US" dirty="0"/>
              <a:t>正確執行渲染。</a:t>
            </a:r>
          </a:p>
          <a:p>
            <a:endParaRPr lang="zh-CN" altLang="en-US" dirty="0"/>
          </a:p>
        </p:txBody>
      </p:sp>
      <p:sp>
        <p:nvSpPr>
          <p:cNvPr id="369" name="Google Shape;36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b="1" dirty="0"/>
              <a:t>Shader Program</a:t>
            </a:r>
            <a:r>
              <a:rPr lang="zh-TW" altLang="en-US" b="1" dirty="0"/>
              <a:t>（著色器程式）</a:t>
            </a:r>
            <a:r>
              <a:rPr lang="zh-TW" altLang="en-US" dirty="0"/>
              <a:t> 是 </a:t>
            </a:r>
            <a:r>
              <a:rPr lang="zh-TW" altLang="en-US" b="1" dirty="0"/>
              <a:t>一組已編譯並連結完成的著色器</a:t>
            </a:r>
            <a:r>
              <a:rPr lang="zh-TW" altLang="en-US" dirty="0"/>
              <a:t>，讓 </a:t>
            </a:r>
            <a:r>
              <a:rPr lang="en-US" altLang="zh-TW" dirty="0"/>
              <a:t>OpenGL </a:t>
            </a:r>
            <a:r>
              <a:rPr lang="zh-TW" altLang="en-US" dirty="0"/>
              <a:t>能夠在渲染時使用這些著色器來處理頂點和片段數據。</a:t>
            </a:r>
          </a:p>
          <a:p>
            <a:r>
              <a:rPr lang="zh-TW" altLang="en-US" dirty="0"/>
              <a:t>在 </a:t>
            </a:r>
            <a:r>
              <a:rPr lang="en-US" altLang="zh-TW" dirty="0"/>
              <a:t>OpenGL </a:t>
            </a:r>
            <a:r>
              <a:rPr lang="zh-TW" altLang="en-US" dirty="0"/>
              <a:t>中，</a:t>
            </a:r>
            <a:r>
              <a:rPr lang="en-US" altLang="zh-TW" dirty="0"/>
              <a:t>Shader Program </a:t>
            </a:r>
            <a:r>
              <a:rPr lang="zh-TW" altLang="en-US" dirty="0"/>
              <a:t>通常至少包含：</a:t>
            </a:r>
          </a:p>
          <a:p>
            <a:pPr>
              <a:buFont typeface="+mj-lt"/>
              <a:buAutoNum type="arabicPeriod"/>
            </a:pPr>
            <a:r>
              <a:rPr lang="en-US" altLang="zh-TW" b="1" dirty="0"/>
              <a:t>Vertex Shader</a:t>
            </a:r>
            <a:r>
              <a:rPr lang="zh-TW" altLang="en-US" b="1" dirty="0"/>
              <a:t>（頂點著色器）</a:t>
            </a:r>
            <a:endParaRPr lang="zh-TW" altLang="en-US" dirty="0"/>
          </a:p>
          <a:p>
            <a:pPr>
              <a:buFont typeface="+mj-lt"/>
              <a:buAutoNum type="arabicPeriod"/>
            </a:pPr>
            <a:r>
              <a:rPr lang="en-US" altLang="zh-TW" b="1" dirty="0"/>
              <a:t>Fragment Shader</a:t>
            </a:r>
            <a:r>
              <a:rPr lang="zh-TW" altLang="en-US" b="1" dirty="0"/>
              <a:t>（片段著色器）</a:t>
            </a:r>
            <a:endParaRPr lang="zh-TW" altLang="en-US" dirty="0"/>
          </a:p>
          <a:p>
            <a:r>
              <a:rPr lang="zh-TW" altLang="en-US" dirty="0"/>
              <a:t>這兩個著色器必須 </a:t>
            </a:r>
            <a:r>
              <a:rPr lang="zh-TW" altLang="en-US" b="1" dirty="0"/>
              <a:t>分別編譯</a:t>
            </a:r>
            <a:r>
              <a:rPr lang="zh-TW" altLang="en-US" dirty="0"/>
              <a:t>，然後 </a:t>
            </a:r>
            <a:r>
              <a:rPr lang="zh-TW" altLang="en-US" b="1" dirty="0"/>
              <a:t>連結（</a:t>
            </a:r>
            <a:r>
              <a:rPr lang="en-US" altLang="zh-TW" b="1" dirty="0"/>
              <a:t>Link</a:t>
            </a:r>
            <a:r>
              <a:rPr lang="zh-TW" altLang="en-US" b="1" dirty="0"/>
              <a:t>）</a:t>
            </a:r>
            <a:r>
              <a:rPr lang="en-US" altLang="zh-TW" dirty="0"/>
              <a:t> </a:t>
            </a:r>
            <a:r>
              <a:rPr lang="zh-TW" altLang="en-US" dirty="0"/>
              <a:t>成一個 </a:t>
            </a:r>
            <a:r>
              <a:rPr lang="en-US" altLang="zh-TW" dirty="0"/>
              <a:t>Shader Program</a:t>
            </a:r>
            <a:r>
              <a:rPr lang="zh-TW" altLang="en-US" dirty="0"/>
              <a:t>，才能讓 </a:t>
            </a:r>
            <a:r>
              <a:rPr lang="en-US" altLang="zh-TW" dirty="0"/>
              <a:t>GPU </a:t>
            </a:r>
            <a:r>
              <a:rPr lang="zh-TW" altLang="en-US" dirty="0"/>
              <a:t>正確執行渲染。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9" name="Google Shape;37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b="1" dirty="0"/>
              <a:t>EBO</a:t>
            </a:r>
            <a:r>
              <a:rPr lang="zh-TW" altLang="en-US" b="1" dirty="0"/>
              <a:t>（</a:t>
            </a:r>
            <a:r>
              <a:rPr lang="en-US" altLang="zh-TW" b="1" dirty="0"/>
              <a:t>Element Buffer Object</a:t>
            </a:r>
            <a:r>
              <a:rPr lang="zh-TW" altLang="en-US" b="1" dirty="0"/>
              <a:t>）是什麼？</a:t>
            </a:r>
          </a:p>
          <a:p>
            <a:r>
              <a:rPr lang="en-US" altLang="zh-TW" b="1" dirty="0"/>
              <a:t>EBO</a:t>
            </a:r>
            <a:r>
              <a:rPr lang="zh-TW" altLang="en-US" b="1" dirty="0"/>
              <a:t>（</a:t>
            </a:r>
            <a:r>
              <a:rPr lang="en-US" altLang="zh-TW" b="1" dirty="0"/>
              <a:t>Element Buffer Object</a:t>
            </a:r>
            <a:r>
              <a:rPr lang="zh-TW" altLang="en-US" b="1" dirty="0"/>
              <a:t>，元素緩衝物件）</a:t>
            </a:r>
            <a:r>
              <a:rPr lang="zh-TW" altLang="en-US" dirty="0"/>
              <a:t> 是 </a:t>
            </a:r>
            <a:r>
              <a:rPr lang="en-US" altLang="zh-TW" dirty="0"/>
              <a:t>OpenGL </a:t>
            </a:r>
            <a:r>
              <a:rPr lang="zh-TW" altLang="en-US" dirty="0"/>
              <a:t>用來 </a:t>
            </a:r>
            <a:r>
              <a:rPr lang="zh-TW" altLang="en-US" b="1" dirty="0"/>
              <a:t>儲存索引（</a:t>
            </a:r>
            <a:r>
              <a:rPr lang="en-US" altLang="zh-TW" b="1" dirty="0"/>
              <a:t>Indices</a:t>
            </a:r>
            <a:r>
              <a:rPr lang="zh-TW" altLang="en-US" b="1" dirty="0"/>
              <a:t>）</a:t>
            </a:r>
            <a:r>
              <a:rPr lang="zh-TW" altLang="en-US" dirty="0"/>
              <a:t> 的緩衝區，主要用來 </a:t>
            </a:r>
            <a:r>
              <a:rPr lang="zh-TW" altLang="en-US" b="1" dirty="0"/>
              <a:t>減少重複的頂點數據</a:t>
            </a:r>
            <a:r>
              <a:rPr lang="zh-TW" altLang="en-US" dirty="0"/>
              <a:t>，提升繪製效率。</a:t>
            </a:r>
          </a:p>
          <a:p>
            <a:r>
              <a:rPr lang="zh-TW" altLang="en-US" dirty="0"/>
              <a:t>在使用 </a:t>
            </a:r>
            <a:r>
              <a:rPr lang="zh-TW" altLang="en-US" b="1" dirty="0"/>
              <a:t>索引繪製（</a:t>
            </a:r>
            <a:r>
              <a:rPr lang="en-US" altLang="zh-TW" b="1" dirty="0"/>
              <a:t>Indexed Drawing</a:t>
            </a:r>
            <a:r>
              <a:rPr lang="zh-TW" altLang="en-US" b="1" dirty="0"/>
              <a:t>）</a:t>
            </a:r>
            <a:r>
              <a:rPr lang="zh-TW" altLang="en-US" dirty="0"/>
              <a:t> 時，我們會用 </a:t>
            </a:r>
            <a:r>
              <a:rPr lang="en-US" altLang="zh-TW" b="1" dirty="0"/>
              <a:t>EBO</a:t>
            </a:r>
            <a:r>
              <a:rPr lang="zh-TW" altLang="en-US" dirty="0"/>
              <a:t> 來指定哪些頂點要被組合成圖元（如三角形）。這樣可以 </a:t>
            </a:r>
            <a:r>
              <a:rPr lang="zh-TW" altLang="en-US" b="1" dirty="0"/>
              <a:t>避免重複存儲相同的頂點數據</a:t>
            </a:r>
            <a:r>
              <a:rPr lang="zh-TW" altLang="en-US" dirty="0"/>
              <a:t>，減少記憶體使用並提高繪製效能。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b="1" dirty="0"/>
              <a:t>為什麼需要 </a:t>
            </a:r>
            <a:r>
              <a:rPr lang="en-US" altLang="zh-TW" b="1" dirty="0"/>
              <a:t>EBO</a:t>
            </a:r>
            <a:r>
              <a:rPr lang="zh-TW" altLang="en-US" b="1" dirty="0"/>
              <a:t>？</a:t>
            </a:r>
          </a:p>
          <a:p>
            <a:r>
              <a:rPr lang="zh-TW" altLang="en-US" dirty="0"/>
              <a:t>在 </a:t>
            </a:r>
            <a:r>
              <a:rPr lang="en-US" altLang="zh-TW" dirty="0"/>
              <a:t>OpenGL </a:t>
            </a:r>
            <a:r>
              <a:rPr lang="zh-TW" altLang="en-US" dirty="0"/>
              <a:t>中，我們通常使用 </a:t>
            </a:r>
            <a:r>
              <a:rPr lang="en-US" altLang="zh-TW" b="1" dirty="0"/>
              <a:t>VBO</a:t>
            </a:r>
            <a:r>
              <a:rPr lang="zh-TW" altLang="en-US" b="1" dirty="0"/>
              <a:t>（</a:t>
            </a:r>
            <a:r>
              <a:rPr lang="en-US" altLang="zh-TW" b="1" dirty="0"/>
              <a:t>Vertex Buffer Object</a:t>
            </a:r>
            <a:r>
              <a:rPr lang="zh-TW" altLang="en-US" b="1" dirty="0"/>
              <a:t>）</a:t>
            </a:r>
            <a:r>
              <a:rPr lang="zh-TW" altLang="en-US" dirty="0"/>
              <a:t> 來存儲頂點數據。但如果我們繪製一個立方體（</a:t>
            </a:r>
            <a:r>
              <a:rPr lang="en-US" altLang="zh-TW" dirty="0"/>
              <a:t>Cube</a:t>
            </a:r>
            <a:r>
              <a:rPr lang="zh-TW" altLang="en-US" dirty="0"/>
              <a:t>），它有 </a:t>
            </a:r>
            <a:r>
              <a:rPr lang="en-US" altLang="zh-TW" dirty="0"/>
              <a:t>8 </a:t>
            </a:r>
            <a:r>
              <a:rPr lang="zh-TW" altLang="en-US" dirty="0"/>
              <a:t>個頂點，但由於三角形必須由 </a:t>
            </a:r>
            <a:r>
              <a:rPr lang="en-US" altLang="zh-TW" dirty="0"/>
              <a:t>3 </a:t>
            </a:r>
            <a:r>
              <a:rPr lang="zh-TW" altLang="en-US" dirty="0"/>
              <a:t>個頂點組成，我們若不使用 </a:t>
            </a:r>
            <a:r>
              <a:rPr lang="en-US" altLang="zh-TW" dirty="0"/>
              <a:t>EBO</a:t>
            </a:r>
            <a:r>
              <a:rPr lang="zh-TW" altLang="en-US" dirty="0"/>
              <a:t>，則需要存儲 </a:t>
            </a:r>
            <a:r>
              <a:rPr lang="en-US" altLang="zh-TW" dirty="0"/>
              <a:t>36 </a:t>
            </a:r>
            <a:r>
              <a:rPr lang="zh-TW" altLang="en-US" dirty="0"/>
              <a:t>個頂點（</a:t>
            </a:r>
            <a:r>
              <a:rPr lang="en-US" altLang="zh-TW" dirty="0"/>
              <a:t>6 </a:t>
            </a:r>
            <a:r>
              <a:rPr lang="zh-TW" altLang="en-US" dirty="0"/>
              <a:t>個面 </a:t>
            </a:r>
            <a:r>
              <a:rPr lang="en-US" altLang="zh-TW" dirty="0"/>
              <a:t>× 2 </a:t>
            </a:r>
            <a:r>
              <a:rPr lang="zh-TW" altLang="en-US" dirty="0"/>
              <a:t>個三角形 </a:t>
            </a:r>
            <a:r>
              <a:rPr lang="en-US" altLang="zh-TW" dirty="0"/>
              <a:t>× 3 </a:t>
            </a:r>
            <a:r>
              <a:rPr lang="zh-TW" altLang="en-US" dirty="0"/>
              <a:t>個頂點）。</a:t>
            </a:r>
          </a:p>
          <a:p>
            <a:r>
              <a:rPr lang="zh-TW" altLang="en-US" dirty="0"/>
              <a:t>這樣就會有許多 </a:t>
            </a:r>
            <a:r>
              <a:rPr lang="zh-TW" altLang="en-US" b="1" dirty="0"/>
              <a:t>重複的頂點數據</a:t>
            </a:r>
            <a:r>
              <a:rPr lang="zh-TW" altLang="en-US" dirty="0"/>
              <a:t>，造成 </a:t>
            </a:r>
            <a:r>
              <a:rPr lang="zh-TW" altLang="en-US" b="1" dirty="0"/>
              <a:t>記憶體浪費</a:t>
            </a:r>
            <a:r>
              <a:rPr lang="zh-TW" altLang="en-US" dirty="0"/>
              <a:t>，而且不夠高效。</a:t>
            </a:r>
            <a:br>
              <a:rPr lang="zh-TW" altLang="en-US" dirty="0"/>
            </a:br>
            <a:r>
              <a:rPr lang="zh-TW" altLang="en-US" dirty="0"/>
              <a:t>解決方案就是 </a:t>
            </a:r>
            <a:r>
              <a:rPr lang="zh-TW" altLang="en-US" b="1" dirty="0"/>
              <a:t>使用 </a:t>
            </a:r>
            <a:r>
              <a:rPr lang="en-US" altLang="zh-TW" b="1" dirty="0"/>
              <a:t>EBO </a:t>
            </a:r>
            <a:r>
              <a:rPr lang="zh-TW" altLang="en-US" b="1" dirty="0"/>
              <a:t>來儲存索引</a:t>
            </a:r>
            <a:r>
              <a:rPr lang="zh-TW" altLang="en-US" dirty="0"/>
              <a:t>，讓 </a:t>
            </a:r>
            <a:r>
              <a:rPr lang="en-US" altLang="zh-TW" dirty="0"/>
              <a:t>OpenGL </a:t>
            </a:r>
            <a:r>
              <a:rPr lang="zh-TW" altLang="en-US" b="1" dirty="0"/>
              <a:t>重複使用相同的頂點</a:t>
            </a:r>
            <a:r>
              <a:rPr lang="zh-TW" altLang="en-US" dirty="0"/>
              <a:t>，減少 </a:t>
            </a:r>
            <a:r>
              <a:rPr lang="en-US" altLang="zh-TW" dirty="0"/>
              <a:t>VBO </a:t>
            </a:r>
            <a:r>
              <a:rPr lang="zh-TW" altLang="en-US" dirty="0"/>
              <a:t>的數據大小。</a:t>
            </a:r>
          </a:p>
          <a:p>
            <a:pPr marL="158750" indent="0">
              <a:buNone/>
            </a:pPr>
            <a:endParaRPr lang="zh-TW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1" name="Google Shape;40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9"/>
          <p:cNvSpPr txBox="1"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1"/>
          <p:cNvSpPr txBox="1"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body" idx="1"/>
          </p:nvPr>
        </p:nvSpPr>
        <p:spPr>
          <a:xfrm>
            <a:off x="838200" y="1981789"/>
            <a:ext cx="10515600" cy="419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3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838200" y="1981200"/>
            <a:ext cx="518160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2"/>
          </p:nvPr>
        </p:nvSpPr>
        <p:spPr>
          <a:xfrm>
            <a:off x="6172200" y="1981200"/>
            <a:ext cx="518160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body" idx="1"/>
          </p:nvPr>
        </p:nvSpPr>
        <p:spPr>
          <a:xfrm>
            <a:off x="838200" y="1976440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2"/>
          </p:nvPr>
        </p:nvSpPr>
        <p:spPr>
          <a:xfrm>
            <a:off x="836612" y="2800352"/>
            <a:ext cx="5157787" cy="338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body" idx="3"/>
          </p:nvPr>
        </p:nvSpPr>
        <p:spPr>
          <a:xfrm>
            <a:off x="6172200" y="198120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body" idx="4"/>
          </p:nvPr>
        </p:nvSpPr>
        <p:spPr>
          <a:xfrm>
            <a:off x="6172200" y="2800352"/>
            <a:ext cx="5183188" cy="338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53"/>
          <p:cNvSpPr txBox="1"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4"/>
          <p:cNvSpPr txBox="1"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6"/>
          <p:cNvSpPr txBox="1">
            <a:spLocks noGrp="1"/>
          </p:cNvSpPr>
          <p:nvPr>
            <p:ph type="title"/>
          </p:nvPr>
        </p:nvSpPr>
        <p:spPr>
          <a:xfrm>
            <a:off x="831850" y="1603376"/>
            <a:ext cx="5161626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5161626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2400"/>
              <a:buNone/>
              <a:defRPr sz="2400">
                <a:solidFill>
                  <a:srgbClr val="64646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56"/>
          <p:cNvSpPr txBox="1">
            <a:spLocks noGrp="1"/>
          </p:cNvSpPr>
          <p:nvPr>
            <p:ph type="body" idx="2"/>
          </p:nvPr>
        </p:nvSpPr>
        <p:spPr>
          <a:xfrm>
            <a:off x="6381751" y="517236"/>
            <a:ext cx="4978400" cy="557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9"/>
          <p:cNvSpPr txBox="1">
            <a:spLocks noGrp="1"/>
          </p:cNvSpPr>
          <p:nvPr>
            <p:ph type="title"/>
          </p:nvPr>
        </p:nvSpPr>
        <p:spPr>
          <a:xfrm>
            <a:off x="831850" y="1603376"/>
            <a:ext cx="51615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51615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59"/>
          <p:cNvSpPr txBox="1">
            <a:spLocks noGrp="1"/>
          </p:cNvSpPr>
          <p:nvPr>
            <p:ph type="body" idx="2"/>
          </p:nvPr>
        </p:nvSpPr>
        <p:spPr>
          <a:xfrm>
            <a:off x="6381751" y="517236"/>
            <a:ext cx="4978500" cy="55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/>
          <p:nvPr/>
        </p:nvSpPr>
        <p:spPr>
          <a:xfrm>
            <a:off x="0" y="0"/>
            <a:ext cx="12192000" cy="454456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48"/>
          <p:cNvSpPr/>
          <p:nvPr/>
        </p:nvSpPr>
        <p:spPr>
          <a:xfrm>
            <a:off x="0" y="0"/>
            <a:ext cx="12192000" cy="4517136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48"/>
          <p:cNvSpPr txBox="1"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0"/>
          <p:cNvSpPr/>
          <p:nvPr/>
        </p:nvSpPr>
        <p:spPr>
          <a:xfrm>
            <a:off x="0" y="1"/>
            <a:ext cx="12192000" cy="1781174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50"/>
          <p:cNvSpPr/>
          <p:nvPr/>
        </p:nvSpPr>
        <p:spPr>
          <a:xfrm>
            <a:off x="0" y="0"/>
            <a:ext cx="12192000" cy="1753985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0"/>
          <p:cNvSpPr txBox="1"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1"/>
          </p:nvPr>
        </p:nvSpPr>
        <p:spPr>
          <a:xfrm>
            <a:off x="838200" y="1981789"/>
            <a:ext cx="10515600" cy="419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8"/>
          <p:cNvSpPr/>
          <p:nvPr/>
        </p:nvSpPr>
        <p:spPr>
          <a:xfrm>
            <a:off x="0" y="0"/>
            <a:ext cx="6126600" cy="45447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8"/>
          <p:cNvSpPr/>
          <p:nvPr/>
        </p:nvSpPr>
        <p:spPr>
          <a:xfrm>
            <a:off x="0" y="-2"/>
            <a:ext cx="6096000" cy="4517100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8"/>
          <p:cNvSpPr txBox="1">
            <a:spLocks noGrp="1"/>
          </p:cNvSpPr>
          <p:nvPr>
            <p:ph type="title"/>
          </p:nvPr>
        </p:nvSpPr>
        <p:spPr>
          <a:xfrm>
            <a:off x="838200" y="22780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realtech-vr.com/home/glview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glad.dav1d.d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ronos.org/opengl/wiki/Related_toolkits_and_API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thelp.ithome.com.tw/articles/10284098" TargetMode="Externa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tizen.org/application/native/guides/graphics/vertex-shader/" TargetMode="External"/><Relationship Id="rId4" Type="http://schemas.openxmlformats.org/officeDocument/2006/relationships/hyperlink" Target="https://ithelp.ithome.com.tw/articles/10245073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earn.microsoft.com/zh-tw/visualstudio/releases/2019/release-notes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y.khronos.org/OpenGL/specs/gl/GLSLangSpec.4.60.html#introduction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earnopengl.com/code_viewer_gh.php?code=src/1.getting_started/2.1.hello_triangle/hello_triangle.cpp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opengl.com/Introduction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opengl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make.org/downloa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lfw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/>
              <a:t>OpenGL</a:t>
            </a:r>
            <a:endParaRPr sz="5400"/>
          </a:p>
        </p:txBody>
      </p:sp>
      <p:sp>
        <p:nvSpPr>
          <p:cNvPr id="91" name="Google Shape;91;p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再次按下Configure，然後點擊Generate</a:t>
            </a:r>
            <a:endParaRPr sz="3600"/>
          </a:p>
        </p:txBody>
      </p:sp>
      <p:pic>
        <p:nvPicPr>
          <p:cNvPr id="152" name="Google Shape;15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50" y="1943939"/>
            <a:ext cx="5554350" cy="47311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4"/>
          <p:cNvSpPr/>
          <p:nvPr/>
        </p:nvSpPr>
        <p:spPr>
          <a:xfrm>
            <a:off x="3450775" y="3973375"/>
            <a:ext cx="1447800" cy="213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6279000" y="4393323"/>
            <a:ext cx="5913000" cy="228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做</a:t>
            </a:r>
            <a:r>
              <a:rPr lang="en-US" sz="1800" dirty="0" err="1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作業</a:t>
            </a:r>
            <a:r>
              <a:rPr lang="en-US" sz="1800" dirty="0" err="1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時要</a:t>
            </a:r>
            <a:r>
              <a:rPr lang="zh-TW" altLang="en-US" sz="1800" dirty="0">
                <a:solidFill>
                  <a:schemeClr val="dk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再</a:t>
            </a:r>
            <a:r>
              <a:rPr lang="en-US" sz="1800" dirty="0" err="1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編譯一次</a:t>
            </a:r>
            <a:r>
              <a:rPr lang="en-US" sz="1800" dirty="0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glfw</a:t>
            </a:r>
            <a:r>
              <a:rPr lang="en-US" sz="1800" dirty="0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，</a:t>
            </a:r>
            <a:r>
              <a:rPr lang="en-US" sz="1800" dirty="0" err="1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這裡換個</a:t>
            </a:r>
            <a:r>
              <a:rPr lang="en-US" sz="1800" dirty="0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build </a:t>
            </a:r>
            <a:r>
              <a:rPr lang="en-US" sz="1800" dirty="0" err="1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的資料夾例如</a:t>
            </a:r>
            <a:r>
              <a:rPr lang="en-US" sz="1800" dirty="0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buildshared，並勾選</a:t>
            </a:r>
            <a:r>
              <a:rPr lang="en-US" sz="1800" dirty="0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BUILD_SHARED_LIBS</a:t>
            </a:r>
            <a:endParaRPr sz="1800" dirty="0">
              <a:solidFill>
                <a:schemeClr val="dk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用 </a:t>
            </a:r>
            <a:r>
              <a:rPr lang="en-US" sz="18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Cmake</a:t>
            </a:r>
            <a:r>
              <a:rPr lang="en-US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8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編作業時會用到</a:t>
            </a:r>
            <a:r>
              <a:rPr lang="en-US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CMAKE_INSTALL_PREFIX  </a:t>
            </a:r>
            <a:r>
              <a:rPr lang="en-US" sz="18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這個資料夾，這選個喜歡的資料夾像</a:t>
            </a:r>
            <a:r>
              <a:rPr lang="en-US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msvc2019shared </a:t>
            </a:r>
            <a:r>
              <a:rPr lang="en-US" sz="18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並記住</a:t>
            </a:r>
            <a:endParaRPr lang="en-US" sz="18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zh-TW" altLang="en-US" sz="1800" dirty="0">
                <a:latin typeface="Cascadia Code" panose="020B0609020000020004" pitchFamily="49" charset="0"/>
                <a:cs typeface="Cascadia Code" panose="020B0609020000020004" pitchFamily="49" charset="0"/>
              </a:rPr>
              <a:t>作業的</a:t>
            </a:r>
            <a:r>
              <a:rPr lang="en-US" altLang="zh-TW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ppt</a:t>
            </a:r>
            <a:r>
              <a:rPr lang="zh-TW" altLang="en-US" sz="1800" dirty="0">
                <a:latin typeface="Cascadia Code" panose="020B0609020000020004" pitchFamily="49" charset="0"/>
                <a:cs typeface="Cascadia Code" panose="020B0609020000020004" pitchFamily="49" charset="0"/>
              </a:rPr>
              <a:t>會再說明如何編譯</a:t>
            </a:r>
            <a:r>
              <a:rPr lang="en-US" altLang="zh-TW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HW1</a:t>
            </a:r>
            <a:r>
              <a:rPr lang="zh-TW" altLang="en-US" sz="1800" dirty="0">
                <a:latin typeface="Cascadia Code" panose="020B0609020000020004" pitchFamily="49" charset="0"/>
                <a:cs typeface="Cascadia Code" panose="020B0609020000020004" pitchFamily="49" charset="0"/>
              </a:rPr>
              <a:t>的</a:t>
            </a:r>
            <a:r>
              <a:rPr lang="en-US" altLang="zh-TW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sample code)</a:t>
            </a:r>
            <a:endParaRPr sz="18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55" name="Google Shape;155;p14"/>
          <p:cNvSpPr/>
          <p:nvPr/>
        </p:nvSpPr>
        <p:spPr>
          <a:xfrm>
            <a:off x="3450775" y="3668600"/>
            <a:ext cx="975300" cy="213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>
            <a:spLocks noGrp="1"/>
          </p:cNvSpPr>
          <p:nvPr>
            <p:ph type="title"/>
          </p:nvPr>
        </p:nvSpPr>
        <p:spPr>
          <a:xfrm>
            <a:off x="676940" y="262976"/>
            <a:ext cx="108381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進入build資料夾，用visual studio執行GLFW.sln</a:t>
            </a:r>
            <a:endParaRPr sz="3600"/>
          </a:p>
        </p:txBody>
      </p:sp>
      <p:pic>
        <p:nvPicPr>
          <p:cNvPr id="161" name="Google Shape;16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6707" y="1792846"/>
            <a:ext cx="4458586" cy="4919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title"/>
          </p:nvPr>
        </p:nvSpPr>
        <p:spPr>
          <a:xfrm>
            <a:off x="676940" y="262976"/>
            <a:ext cx="10838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在方案名稱上點擊右鍵 &gt; 建置方案</a:t>
            </a:r>
            <a:endParaRPr sz="3600"/>
          </a:p>
        </p:txBody>
      </p:sp>
      <p:sp>
        <p:nvSpPr>
          <p:cNvPr id="167" name="Google Shape;167;p16"/>
          <p:cNvSpPr txBox="1"/>
          <p:nvPr/>
        </p:nvSpPr>
        <p:spPr>
          <a:xfrm>
            <a:off x="8848050" y="2227788"/>
            <a:ext cx="26670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Debug 跟 Release 都 build</a:t>
            </a:r>
            <a:endParaRPr sz="1800"/>
          </a:p>
        </p:txBody>
      </p:sp>
      <p:pic>
        <p:nvPicPr>
          <p:cNvPr id="168" name="Google Shape;168;p16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85" y="1509430"/>
            <a:ext cx="7274700" cy="38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 descr="A screenshot of a computer scree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514" y="2564233"/>
            <a:ext cx="4763101" cy="429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下載 glad</a:t>
            </a:r>
            <a:endParaRPr/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825" y="1811850"/>
            <a:ext cx="5053101" cy="230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 txBox="1"/>
          <p:nvPr/>
        </p:nvSpPr>
        <p:spPr>
          <a:xfrm>
            <a:off x="73600" y="6374788"/>
            <a:ext cx="505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https://glad.dav1d.de/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89396" y="2093719"/>
            <a:ext cx="4907475" cy="385656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7"/>
          <p:cNvSpPr/>
          <p:nvPr/>
        </p:nvSpPr>
        <p:spPr>
          <a:xfrm>
            <a:off x="7463624" y="6374778"/>
            <a:ext cx="41332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http://www.realtech-vr.com/home/glview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7050280" y="6050422"/>
            <a:ext cx="42899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可透過工具查看最高支援的 opengl 版本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6113" y="4337400"/>
            <a:ext cx="4900517" cy="195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Visual Studio建立C++空白專案</a:t>
            </a:r>
            <a:endParaRPr/>
          </a:p>
        </p:txBody>
      </p:sp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4709" y="1939448"/>
            <a:ext cx="6802582" cy="471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在專案路徑中創建Libraries資料夾</a:t>
            </a:r>
            <a:endParaRPr/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1756" y="2513831"/>
            <a:ext cx="7608488" cy="295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在Libraries中創建lib與include</a:t>
            </a:r>
            <a:endParaRPr/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2724" y="2930236"/>
            <a:ext cx="7546552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title"/>
          </p:nvPr>
        </p:nvSpPr>
        <p:spPr>
          <a:xfrm>
            <a:off x="676940" y="262976"/>
            <a:ext cx="108381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將include中的GLFW移到你的include中</a:t>
            </a:r>
            <a:endParaRPr sz="3600"/>
          </a:p>
        </p:txBody>
      </p:sp>
      <p:pic>
        <p:nvPicPr>
          <p:cNvPr id="204" name="Google Shape;20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079" y="2477386"/>
            <a:ext cx="10963842" cy="3157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>
            <a:spLocks noGrp="1"/>
          </p:cNvSpPr>
          <p:nvPr>
            <p:ph type="title"/>
          </p:nvPr>
        </p:nvSpPr>
        <p:spPr>
          <a:xfrm>
            <a:off x="676940" y="262976"/>
            <a:ext cx="108381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將build/src/Debug中產生的glfw3.lib移到你的lib中</a:t>
            </a:r>
            <a:endParaRPr sz="3200"/>
          </a:p>
        </p:txBody>
      </p:sp>
      <p:pic>
        <p:nvPicPr>
          <p:cNvPr id="210" name="Google Shape;2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922" y="2721935"/>
            <a:ext cx="10378156" cy="313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7"/>
          <p:cNvSpPr/>
          <p:nvPr/>
        </p:nvSpPr>
        <p:spPr>
          <a:xfrm>
            <a:off x="10579600" y="4105650"/>
            <a:ext cx="762000" cy="30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將glad解壓縮，其中include中的資料移到你的include</a:t>
            </a:r>
            <a:endParaRPr sz="3200"/>
          </a:p>
        </p:txBody>
      </p:sp>
      <p:pic>
        <p:nvPicPr>
          <p:cNvPr id="217" name="Google Shape;21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413" y="2307265"/>
            <a:ext cx="10711174" cy="3413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什麼是OpenGL？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8200" y="2016959"/>
            <a:ext cx="10515600" cy="434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000"/>
              <a:buChar char="•"/>
            </a:pPr>
            <a:r>
              <a:rPr lang="en-US" dirty="0" err="1"/>
              <a:t>由Khronos組織所制定並維護的規範</a:t>
            </a:r>
            <a:r>
              <a:rPr lang="en-US" dirty="0"/>
              <a:t>(Specification)</a:t>
            </a:r>
            <a:r>
              <a:rPr lang="zh-TW" altLang="en-US" dirty="0"/>
              <a:t>，</a:t>
            </a:r>
            <a:r>
              <a:rPr lang="en-US" dirty="0" err="1"/>
              <a:t>用於</a:t>
            </a:r>
            <a:r>
              <a:rPr lang="en-US" dirty="0"/>
              <a:t> render 2D、3D </a:t>
            </a:r>
            <a:r>
              <a:rPr lang="en-US" dirty="0" err="1"/>
              <a:t>場景的跨語言、跨平台</a:t>
            </a:r>
            <a:r>
              <a:rPr lang="en-US" dirty="0"/>
              <a:t> API</a:t>
            </a:r>
            <a:endParaRPr dirty="0"/>
          </a:p>
          <a:p>
            <a:pPr marL="228600" lvl="0" indent="-228600" algn="just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646464"/>
              </a:buClr>
              <a:buSzPts val="3000"/>
              <a:buChar char="•"/>
            </a:pPr>
            <a:r>
              <a:rPr lang="en-US" dirty="0" err="1"/>
              <a:t>OpenGL的函式庫實作由顯卡的生產商提供</a:t>
            </a:r>
            <a:endParaRPr dirty="0"/>
          </a:p>
          <a:p>
            <a:pPr marL="228600" lvl="0" indent="-228600" algn="just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646464"/>
              </a:buClr>
              <a:buSzPts val="3000"/>
              <a:buChar char="•"/>
            </a:pPr>
            <a:r>
              <a:rPr lang="en-US" dirty="0" err="1"/>
              <a:t>讓電腦能透過GPU</a:t>
            </a:r>
            <a:r>
              <a:rPr lang="en-US" dirty="0"/>
              <a:t> render 2D 與 3D的場景</a:t>
            </a:r>
            <a:endParaRPr dirty="0"/>
          </a:p>
          <a:p>
            <a:pPr marL="228600" lvl="0" indent="-38100" algn="just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646464"/>
              </a:buClr>
              <a:buSzPts val="3000"/>
              <a:buNone/>
            </a:pPr>
            <a:endParaRPr dirty="0"/>
          </a:p>
          <a:p>
            <a:pPr marL="228600" lvl="0" indent="-38100" algn="just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646464"/>
              </a:buClr>
              <a:buSzPts val="3000"/>
              <a:buNone/>
            </a:pPr>
            <a:endParaRPr dirty="0"/>
          </a:p>
          <a:p>
            <a:pPr marL="0" lvl="0" indent="0" algn="just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646464"/>
              </a:buClr>
              <a:buSzPts val="3000"/>
              <a:buNone/>
            </a:pPr>
            <a:endParaRPr dirty="0"/>
          </a:p>
          <a:p>
            <a:pPr marL="228600" lvl="0" indent="-381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646464"/>
              </a:buClr>
              <a:buSzPts val="30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將glad解壓縮，其中include中的資料移到你的include</a:t>
            </a:r>
            <a:endParaRPr sz="3200"/>
          </a:p>
        </p:txBody>
      </p:sp>
      <p:pic>
        <p:nvPicPr>
          <p:cNvPr id="223" name="Google Shape;22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413" y="2307265"/>
            <a:ext cx="10711174" cy="3413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將glad/src/glad.c直接移到你的專案資料夾</a:t>
            </a:r>
            <a:endParaRPr sz="3200"/>
          </a:p>
        </p:txBody>
      </p:sp>
      <p:pic>
        <p:nvPicPr>
          <p:cNvPr id="229" name="Google Shape;22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1669" y="2775099"/>
            <a:ext cx="9248662" cy="3115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回到你的專案，將上方的x86改為x64</a:t>
            </a:r>
            <a:endParaRPr sz="4000"/>
          </a:p>
        </p:txBody>
      </p:sp>
      <p:pic>
        <p:nvPicPr>
          <p:cNvPr id="235" name="Google Shape;23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945" y="2285204"/>
            <a:ext cx="7270110" cy="4031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在專案名稱點擊右鍵 &gt; 屬性</a:t>
            </a:r>
            <a:endParaRPr sz="4000"/>
          </a:p>
        </p:txBody>
      </p:sp>
      <p:pic>
        <p:nvPicPr>
          <p:cNvPr id="241" name="Google Shape;24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4178" y="1805417"/>
            <a:ext cx="3203644" cy="495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屬性頁上方選擇所有平台</a:t>
            </a:r>
            <a:endParaRPr sz="4000"/>
          </a:p>
        </p:txBody>
      </p:sp>
      <p:pic>
        <p:nvPicPr>
          <p:cNvPr id="247" name="Google Shape;24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1093" y="1870203"/>
            <a:ext cx="7249814" cy="4873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左側選擇VC++目錄，並編輯include目錄</a:t>
            </a:r>
            <a:endParaRPr sz="4000"/>
          </a:p>
        </p:txBody>
      </p:sp>
      <p:pic>
        <p:nvPicPr>
          <p:cNvPr id="253" name="Google Shape;25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739" y="1876895"/>
            <a:ext cx="7180522" cy="4826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加入剛剛建立的include資料夾路徑</a:t>
            </a:r>
            <a:endParaRPr sz="4000"/>
          </a:p>
        </p:txBody>
      </p:sp>
      <p:pic>
        <p:nvPicPr>
          <p:cNvPr id="259" name="Google Shape;25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1612" y="1874356"/>
            <a:ext cx="5088776" cy="4866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編輯程式庫目錄</a:t>
            </a:r>
            <a:endParaRPr sz="4000"/>
          </a:p>
        </p:txBody>
      </p:sp>
      <p:pic>
        <p:nvPicPr>
          <p:cNvPr id="265" name="Google Shape;26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9572" y="1933998"/>
            <a:ext cx="7132856" cy="4794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加入剛剛建立的lib資料夾路徑</a:t>
            </a:r>
            <a:endParaRPr sz="4000"/>
          </a:p>
        </p:txBody>
      </p:sp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3622" y="1828799"/>
            <a:ext cx="5144755" cy="492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左側選擇連結器 &gt; 輸入，並編輯其他相依性</a:t>
            </a:r>
            <a:endParaRPr sz="4000"/>
          </a:p>
        </p:txBody>
      </p:sp>
      <p:pic>
        <p:nvPicPr>
          <p:cNvPr id="277" name="Google Shape;27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0678" y="1851617"/>
            <a:ext cx="7350644" cy="494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OpenGL環境</a:t>
            </a:r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2315910" y="2050991"/>
            <a:ext cx="7267972" cy="431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Char char="•"/>
            </a:pPr>
            <a:r>
              <a:rPr lang="en-US" sz="3200"/>
              <a:t>Windows</a:t>
            </a:r>
            <a:endParaRPr sz="3200"/>
          </a:p>
          <a:p>
            <a:pPr marL="228600" lvl="0" indent="-2286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3200"/>
              <a:buChar char="•"/>
            </a:pPr>
            <a:r>
              <a:rPr lang="en-US" sz="3200"/>
              <a:t>OpenGL3.3</a:t>
            </a:r>
            <a:endParaRPr/>
          </a:p>
          <a:p>
            <a:pPr marL="228600" lvl="0" indent="-2286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3200"/>
              <a:buChar char="•"/>
            </a:pPr>
            <a:r>
              <a:rPr lang="en-US" sz="3200"/>
              <a:t>Visual Studio 2019: c++ IDE</a:t>
            </a:r>
            <a:endParaRPr sz="3200"/>
          </a:p>
          <a:p>
            <a:pPr marL="228600" lvl="0" indent="-2286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3200"/>
              <a:buChar char="•"/>
            </a:pPr>
            <a:r>
              <a:rPr lang="en-US" sz="3200"/>
              <a:t>Glfw: context/window toolkit</a:t>
            </a:r>
            <a:endParaRPr/>
          </a:p>
          <a:p>
            <a:pPr marL="228600" lvl="0" indent="-2286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3200"/>
              <a:buChar char="•"/>
            </a:pPr>
            <a:r>
              <a:rPr lang="en-US" sz="3200"/>
              <a:t>Glad: loading library</a:t>
            </a:r>
            <a:endParaRPr sz="3200"/>
          </a:p>
        </p:txBody>
      </p:sp>
      <p:sp>
        <p:nvSpPr>
          <p:cNvPr id="104" name="Google Shape;104;p3"/>
          <p:cNvSpPr/>
          <p:nvPr/>
        </p:nvSpPr>
        <p:spPr>
          <a:xfrm>
            <a:off x="8203834" y="6346458"/>
            <a:ext cx="25013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Related toolkits and APIs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加入glfw3.lib與opengl32.lib</a:t>
            </a:r>
            <a:endParaRPr sz="4000"/>
          </a:p>
        </p:txBody>
      </p:sp>
      <p:pic>
        <p:nvPicPr>
          <p:cNvPr id="283" name="Google Shape;28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0764" y="1870100"/>
            <a:ext cx="5130471" cy="4906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右鍵點擊來源檔案 &gt; 加入 &gt; 現有項目</a:t>
            </a:r>
            <a:endParaRPr sz="4000"/>
          </a:p>
        </p:txBody>
      </p:sp>
      <p:pic>
        <p:nvPicPr>
          <p:cNvPr id="289" name="Google Shape;28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5228" y="1836056"/>
            <a:ext cx="6861544" cy="488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選擇剛剛加入的glad.c</a:t>
            </a:r>
            <a:endParaRPr sz="4000"/>
          </a:p>
        </p:txBody>
      </p:sp>
      <p:pic>
        <p:nvPicPr>
          <p:cNvPr id="295" name="Google Shape;29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7972" y="2520181"/>
            <a:ext cx="5616055" cy="3402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3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右鍵點擊來源檔案 &gt; 加入 &gt; 新增項目</a:t>
            </a:r>
            <a:endParaRPr sz="4000"/>
          </a:p>
        </p:txBody>
      </p:sp>
      <p:pic>
        <p:nvPicPr>
          <p:cNvPr id="301" name="Google Shape;30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7972" y="2520181"/>
            <a:ext cx="5616055" cy="340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5857" y="1874741"/>
            <a:ext cx="6840284" cy="4820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創建main.cpp</a:t>
            </a:r>
            <a:endParaRPr sz="4000"/>
          </a:p>
        </p:txBody>
      </p:sp>
      <p:pic>
        <p:nvPicPr>
          <p:cNvPr id="308" name="Google Shape;30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7757" y="1990895"/>
            <a:ext cx="6776486" cy="4699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測試-建立視窗</a:t>
            </a:r>
            <a:endParaRPr sz="4000"/>
          </a:p>
        </p:txBody>
      </p:sp>
      <p:pic>
        <p:nvPicPr>
          <p:cNvPr id="314" name="Google Shape;31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278" y="2400508"/>
            <a:ext cx="6729412" cy="42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6582" y="1931349"/>
            <a:ext cx="6326982" cy="303167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5"/>
          <p:cNvSpPr txBox="1"/>
          <p:nvPr/>
        </p:nvSpPr>
        <p:spPr>
          <a:xfrm>
            <a:off x="8084321" y="6298250"/>
            <a:ext cx="37259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 reference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Double buffer</a:t>
            </a:r>
            <a:endParaRPr sz="4000"/>
          </a:p>
        </p:txBody>
      </p:sp>
      <p:pic>
        <p:nvPicPr>
          <p:cNvPr id="322" name="Google Shape;32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089" y="2870792"/>
            <a:ext cx="11633822" cy="2690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Render pipeline</a:t>
            </a:r>
            <a:endParaRPr/>
          </a:p>
        </p:txBody>
      </p:sp>
      <p:pic>
        <p:nvPicPr>
          <p:cNvPr id="328" name="Google Shape;32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7947" y="1860538"/>
            <a:ext cx="7448978" cy="425825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7"/>
          <p:cNvSpPr txBox="1"/>
          <p:nvPr/>
        </p:nvSpPr>
        <p:spPr>
          <a:xfrm>
            <a:off x="7909131" y="6236101"/>
            <a:ext cx="33755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坐標系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7"/>
          <p:cNvSpPr txBox="1"/>
          <p:nvPr/>
        </p:nvSpPr>
        <p:spPr>
          <a:xfrm>
            <a:off x="9507195" y="6233772"/>
            <a:ext cx="18800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Render pipeline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8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Vertex Data</a:t>
            </a:r>
            <a:endParaRPr/>
          </a:p>
        </p:txBody>
      </p:sp>
      <p:pic>
        <p:nvPicPr>
          <p:cNvPr id="336" name="Google Shape;33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32449"/>
            <a:ext cx="2486372" cy="126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6015" y="1732449"/>
            <a:ext cx="7602011" cy="492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9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Vertex Buffer Object(VBO)</a:t>
            </a:r>
            <a:endParaRPr/>
          </a:p>
        </p:txBody>
      </p:sp>
      <p:sp>
        <p:nvSpPr>
          <p:cNvPr id="343" name="Google Shape;343;p39"/>
          <p:cNvSpPr txBox="1">
            <a:spLocks noGrp="1"/>
          </p:cNvSpPr>
          <p:nvPr>
            <p:ph type="body" idx="1"/>
          </p:nvPr>
        </p:nvSpPr>
        <p:spPr>
          <a:xfrm>
            <a:off x="957841" y="2181961"/>
            <a:ext cx="10280106" cy="161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</a:pPr>
            <a:r>
              <a:rPr lang="en-US" sz="1800"/>
              <a:t>用來將大量的資料儲存在 GPU Memory</a:t>
            </a:r>
            <a:endParaRPr sz="1800"/>
          </a:p>
          <a:p>
            <a:pPr marL="228600" lvl="0" indent="-50800" algn="just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646464"/>
              </a:buClr>
              <a:buSzPts val="2800"/>
              <a:buNone/>
            </a:pPr>
            <a:endParaRPr sz="2800"/>
          </a:p>
        </p:txBody>
      </p:sp>
      <p:pic>
        <p:nvPicPr>
          <p:cNvPr id="344" name="Google Shape;34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0402" y="3323469"/>
            <a:ext cx="9005362" cy="194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3450" y="1978249"/>
            <a:ext cx="2486372" cy="126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安裝 Visual Studio</a:t>
            </a:r>
            <a:endParaRPr/>
          </a:p>
        </p:txBody>
      </p:sp>
      <p:pic>
        <p:nvPicPr>
          <p:cNvPr id="110" name="Google Shape;110;p4" descr="D:\onedrive\圖片\螢幕擷取畫面\螢幕擷取畫面_20230217_04113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1942" y="1983550"/>
            <a:ext cx="7508073" cy="419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/>
          <p:nvPr/>
        </p:nvSpPr>
        <p:spPr>
          <a:xfrm>
            <a:off x="4272898" y="6281159"/>
            <a:ext cx="81185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https://learn.microsoft.com/zh-tw/visualstudio/releases/2019/release-notes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Linking Vertex Attributes</a:t>
            </a:r>
            <a:endParaRPr/>
          </a:p>
        </p:txBody>
      </p:sp>
      <p:sp>
        <p:nvSpPr>
          <p:cNvPr id="351" name="Google Shape;351;p40"/>
          <p:cNvSpPr txBox="1">
            <a:spLocks noGrp="1"/>
          </p:cNvSpPr>
          <p:nvPr>
            <p:ph type="body" idx="1"/>
          </p:nvPr>
        </p:nvSpPr>
        <p:spPr>
          <a:xfrm>
            <a:off x="137444" y="2250327"/>
            <a:ext cx="5323319" cy="161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將 buffer object 的資料對應到 vertex shader 的 input</a:t>
            </a:r>
            <a:endParaRPr sz="2000"/>
          </a:p>
        </p:txBody>
      </p:sp>
      <p:pic>
        <p:nvPicPr>
          <p:cNvPr id="352" name="Google Shape;35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4049" y="2430001"/>
            <a:ext cx="6066683" cy="2517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1026" y="5135562"/>
            <a:ext cx="4092575" cy="172243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0"/>
          <p:cNvSpPr txBox="1"/>
          <p:nvPr/>
        </p:nvSpPr>
        <p:spPr>
          <a:xfrm>
            <a:off x="6050422" y="4913830"/>
            <a:ext cx="15980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Vertex shader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5" name="Google Shape;355;p40"/>
          <p:cNvCxnSpPr/>
          <p:nvPr/>
        </p:nvCxnSpPr>
        <p:spPr>
          <a:xfrm rot="10800000">
            <a:off x="7588665" y="4025069"/>
            <a:ext cx="170916" cy="146133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56" name="Google Shape;356;p40"/>
          <p:cNvCxnSpPr/>
          <p:nvPr/>
        </p:nvCxnSpPr>
        <p:spPr>
          <a:xfrm rot="10800000">
            <a:off x="7289563" y="3059394"/>
            <a:ext cx="897750" cy="137587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357" name="Google Shape;35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97" y="4913822"/>
            <a:ext cx="5487437" cy="13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1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Vertex Array Object(VAO)</a:t>
            </a:r>
            <a:endParaRPr/>
          </a:p>
        </p:txBody>
      </p:sp>
      <p:sp>
        <p:nvSpPr>
          <p:cNvPr id="363" name="Google Shape;363;p41"/>
          <p:cNvSpPr txBox="1">
            <a:spLocks noGrp="1"/>
          </p:cNvSpPr>
          <p:nvPr>
            <p:ph type="body" idx="1"/>
          </p:nvPr>
        </p:nvSpPr>
        <p:spPr>
          <a:xfrm>
            <a:off x="207811" y="1708218"/>
            <a:ext cx="6141714" cy="233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ct val="100000"/>
              <a:buChar char="•"/>
            </a:pPr>
            <a:r>
              <a:rPr lang="en-US" sz="2000"/>
              <a:t>VAO 讓我們可以在重複畫不同的物件時可以不需要重複進行Linking Vertex Attributes的動作</a:t>
            </a:r>
            <a:endParaRPr sz="200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ct val="100000"/>
              <a:buChar char="•"/>
            </a:pPr>
            <a:r>
              <a:rPr lang="en-US" sz="2000"/>
              <a:t>VAO須在VBO之前創建</a:t>
            </a:r>
            <a:endParaRPr sz="200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ct val="100000"/>
              <a:buChar char="•"/>
            </a:pPr>
            <a:r>
              <a:rPr lang="en-US" sz="2000"/>
              <a:t>Core OpenGL </a:t>
            </a:r>
            <a:r>
              <a:rPr lang="en-US" sz="2000" b="1"/>
              <a:t>requires</a:t>
            </a:r>
            <a:r>
              <a:rPr lang="en-US" sz="2000"/>
              <a:t> that we use a VAO so it knows what to do with our vertex inputs. If we fail to bind a VAO, OpenGL will most likely refuse to draw anything.</a:t>
            </a:r>
            <a:endParaRPr sz="2000"/>
          </a:p>
        </p:txBody>
      </p:sp>
      <p:pic>
        <p:nvPicPr>
          <p:cNvPr id="364" name="Google Shape;36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503" y="3862388"/>
            <a:ext cx="6134100" cy="299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3603" y="3290130"/>
            <a:ext cx="5640640" cy="321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3001" y="1953667"/>
            <a:ext cx="5521844" cy="1242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2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Shader</a:t>
            </a:r>
            <a:endParaRPr/>
          </a:p>
        </p:txBody>
      </p:sp>
      <p:sp>
        <p:nvSpPr>
          <p:cNvPr id="372" name="Google Shape;372;p42"/>
          <p:cNvSpPr txBox="1">
            <a:spLocks noGrp="1"/>
          </p:cNvSpPr>
          <p:nvPr>
            <p:ph type="body" idx="1"/>
          </p:nvPr>
        </p:nvSpPr>
        <p:spPr>
          <a:xfrm>
            <a:off x="954918" y="1754670"/>
            <a:ext cx="6642293" cy="161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使用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GLSL(OpenGL Shading Language)</a:t>
            </a:r>
            <a:endParaRPr sz="2000"/>
          </a:p>
          <a:p>
            <a:pPr marL="228600" lvl="0" indent="-228600" algn="just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gl_Position =&gt; 預設變數，輸出對應的 clip space 座標</a:t>
            </a:r>
            <a:endParaRPr sz="2000"/>
          </a:p>
          <a:p>
            <a:pPr marL="228600" lvl="0" indent="-228600" algn="just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Vertex shader 的 out 對應到 fragment shader 的 in</a:t>
            </a:r>
            <a:endParaRPr/>
          </a:p>
          <a:p>
            <a:pPr marL="228600" lvl="0" indent="-228600" algn="just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uniform 是 CPU 向 GPU 的 Shader 發送數據的方式, 使用 glGetUniformLocation() 以及 glUniform**()</a:t>
            </a:r>
            <a:endParaRPr sz="2000"/>
          </a:p>
        </p:txBody>
      </p:sp>
      <p:pic>
        <p:nvPicPr>
          <p:cNvPr id="373" name="Google Shape;37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456" y="4978676"/>
            <a:ext cx="4062412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77193" y="5176400"/>
            <a:ext cx="4930775" cy="1341438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2"/>
          <p:cNvSpPr txBox="1"/>
          <p:nvPr/>
        </p:nvSpPr>
        <p:spPr>
          <a:xfrm>
            <a:off x="775456" y="4657458"/>
            <a:ext cx="15062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Vertex shader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2"/>
          <p:cNvSpPr txBox="1"/>
          <p:nvPr/>
        </p:nvSpPr>
        <p:spPr>
          <a:xfrm>
            <a:off x="5777193" y="4794010"/>
            <a:ext cx="18542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Fragment shader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082" y="1552486"/>
            <a:ext cx="6180138" cy="538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3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Compile shaders and link into a program</a:t>
            </a:r>
            <a:endParaRPr/>
          </a:p>
        </p:txBody>
      </p:sp>
      <p:pic>
        <p:nvPicPr>
          <p:cNvPr id="383" name="Google Shape;38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6928" y="4270249"/>
            <a:ext cx="5943600" cy="183673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3"/>
          <p:cNvSpPr txBox="1"/>
          <p:nvPr/>
        </p:nvSpPr>
        <p:spPr>
          <a:xfrm>
            <a:off x="6187156" y="3877142"/>
            <a:ext cx="35294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檢查並輸出 error message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4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繪製物體</a:t>
            </a:r>
            <a:endParaRPr/>
          </a:p>
        </p:txBody>
      </p:sp>
      <p:pic>
        <p:nvPicPr>
          <p:cNvPr id="390" name="Google Shape;39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1915" y="4271827"/>
            <a:ext cx="4905668" cy="142073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4"/>
          <p:cNvSpPr txBox="1">
            <a:spLocks noGrp="1"/>
          </p:cNvSpPr>
          <p:nvPr>
            <p:ph type="body" idx="1"/>
          </p:nvPr>
        </p:nvSpPr>
        <p:spPr>
          <a:xfrm>
            <a:off x="712012" y="2024412"/>
            <a:ext cx="9098560" cy="1821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設定好 shader program 和 vertex array object , 之後就根據想繪製的東西使用對應的 shader program 和 vertex array object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5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詳細流程</a:t>
            </a:r>
            <a:endParaRPr/>
          </a:p>
        </p:txBody>
      </p:sp>
      <p:pic>
        <p:nvPicPr>
          <p:cNvPr id="397" name="Google Shape;39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5605" y="1901262"/>
            <a:ext cx="4607442" cy="482000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5"/>
          <p:cNvSpPr txBox="1"/>
          <p:nvPr/>
        </p:nvSpPr>
        <p:spPr>
          <a:xfrm>
            <a:off x="1880074" y="3649435"/>
            <a:ext cx="11536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Element Buffer Object(EBO)</a:t>
            </a:r>
            <a:endParaRPr/>
          </a:p>
        </p:txBody>
      </p:sp>
      <p:pic>
        <p:nvPicPr>
          <p:cNvPr id="404" name="Google Shape;40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850" y="3329070"/>
            <a:ext cx="6348412" cy="333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6517" y="3897847"/>
            <a:ext cx="3063875" cy="2424112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6"/>
          <p:cNvSpPr txBox="1"/>
          <p:nvPr/>
        </p:nvSpPr>
        <p:spPr>
          <a:xfrm>
            <a:off x="10286152" y="440108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6"/>
          <p:cNvSpPr txBox="1"/>
          <p:nvPr/>
        </p:nvSpPr>
        <p:spPr>
          <a:xfrm>
            <a:off x="10280589" y="560269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46"/>
          <p:cNvSpPr txBox="1"/>
          <p:nvPr/>
        </p:nvSpPr>
        <p:spPr>
          <a:xfrm>
            <a:off x="8725256" y="560269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6"/>
          <p:cNvSpPr txBox="1"/>
          <p:nvPr/>
        </p:nvSpPr>
        <p:spPr>
          <a:xfrm>
            <a:off x="8722275" y="440108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6"/>
          <p:cNvSpPr txBox="1">
            <a:spLocks noGrp="1"/>
          </p:cNvSpPr>
          <p:nvPr>
            <p:ph type="body" idx="1"/>
          </p:nvPr>
        </p:nvSpPr>
        <p:spPr>
          <a:xfrm>
            <a:off x="519894" y="1870588"/>
            <a:ext cx="9098560" cy="1821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儲存頂點索引到 GPU Memory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解決使用重複的頂點, 減少空間浪費</a:t>
            </a:r>
            <a:endParaRPr sz="2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7"/>
          <p:cNvSpPr txBox="1"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Reference</a:t>
            </a:r>
            <a:endParaRPr/>
          </a:p>
        </p:txBody>
      </p:sp>
      <p:sp>
        <p:nvSpPr>
          <p:cNvPr id="416" name="Google Shape;416;p47"/>
          <p:cNvSpPr txBox="1">
            <a:spLocks noGrp="1"/>
          </p:cNvSpPr>
          <p:nvPr>
            <p:ph type="body" idx="1"/>
          </p:nvPr>
        </p:nvSpPr>
        <p:spPr>
          <a:xfrm>
            <a:off x="519894" y="1870588"/>
            <a:ext cx="10034162" cy="362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Learn OpenGL</a:t>
            </a:r>
            <a:endParaRPr sz="2000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https://www.opengl.org/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安裝 cmake</a:t>
            </a:r>
            <a:endParaRPr/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2394" y="1998212"/>
            <a:ext cx="8427212" cy="449045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/>
          <p:nvPr/>
        </p:nvSpPr>
        <p:spPr>
          <a:xfrm>
            <a:off x="7169728" y="4842164"/>
            <a:ext cx="2618508" cy="28055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8381134" y="6488668"/>
            <a:ext cx="38108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https://cmake.org/download/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下載 glfw</a:t>
            </a:r>
            <a:endParaRPr/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466" y="1991076"/>
            <a:ext cx="9099068" cy="389415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/>
          <p:nvPr/>
        </p:nvSpPr>
        <p:spPr>
          <a:xfrm>
            <a:off x="6096000" y="6488668"/>
            <a:ext cx="60942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https://www.glfw.org/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7429500" y="3060122"/>
            <a:ext cx="3195252" cy="96115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將glfw解壓縮，並在其中建立build資料夾</a:t>
            </a:r>
            <a:endParaRPr sz="4000"/>
          </a:p>
        </p:txBody>
      </p:sp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0836" y="2106303"/>
            <a:ext cx="4350328" cy="4370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打開cmake，設置剛剛的路徑，並按下Configure</a:t>
            </a:r>
            <a:endParaRPr sz="3600"/>
          </a:p>
        </p:txBody>
      </p:sp>
      <p:pic>
        <p:nvPicPr>
          <p:cNvPr id="139" name="Google Shape;13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9380" y="1863175"/>
            <a:ext cx="5533239" cy="487739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2"/>
          <p:cNvSpPr/>
          <p:nvPr/>
        </p:nvSpPr>
        <p:spPr>
          <a:xfrm>
            <a:off x="3203860" y="2395104"/>
            <a:ext cx="5763496" cy="68060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選擇你的visual studio版本，並設定為x64</a:t>
            </a:r>
            <a:endParaRPr sz="3600"/>
          </a:p>
        </p:txBody>
      </p:sp>
      <p:pic>
        <p:nvPicPr>
          <p:cNvPr id="146" name="Google Shape;14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2707" y="2068928"/>
            <a:ext cx="4704083" cy="4084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ead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 present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gment Head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1948</Words>
  <Application>Microsoft Office PowerPoint</Application>
  <PresentationFormat>寬螢幕</PresentationFormat>
  <Paragraphs>199</Paragraphs>
  <Slides>47</Slides>
  <Notes>47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47</vt:i4>
      </vt:variant>
    </vt:vector>
  </HeadingPairs>
  <TitlesOfParts>
    <vt:vector size="53" baseType="lpstr">
      <vt:lpstr>Arial</vt:lpstr>
      <vt:lpstr>Calibri</vt:lpstr>
      <vt:lpstr>Cascadia Code</vt:lpstr>
      <vt:lpstr>Header</vt:lpstr>
      <vt:lpstr>Paper presentation</vt:lpstr>
      <vt:lpstr>Segment Header</vt:lpstr>
      <vt:lpstr>OpenGL</vt:lpstr>
      <vt:lpstr>什麼是OpenGL？</vt:lpstr>
      <vt:lpstr>OpenGL環境</vt:lpstr>
      <vt:lpstr>安裝 Visual Studio</vt:lpstr>
      <vt:lpstr>安裝 cmake</vt:lpstr>
      <vt:lpstr>下載 glfw</vt:lpstr>
      <vt:lpstr>將glfw解壓縮，並在其中建立build資料夾</vt:lpstr>
      <vt:lpstr>打開cmake，設置剛剛的路徑，並按下Configure</vt:lpstr>
      <vt:lpstr>選擇你的visual studio版本，並設定為x64</vt:lpstr>
      <vt:lpstr>再次按下Configure，然後點擊Generate</vt:lpstr>
      <vt:lpstr>進入build資料夾，用visual studio執行GLFW.sln</vt:lpstr>
      <vt:lpstr>在方案名稱上點擊右鍵 &gt; 建置方案</vt:lpstr>
      <vt:lpstr>下載 glad</vt:lpstr>
      <vt:lpstr>Visual Studio建立C++空白專案</vt:lpstr>
      <vt:lpstr>在專案路徑中創建Libraries資料夾</vt:lpstr>
      <vt:lpstr>在Libraries中創建lib與include</vt:lpstr>
      <vt:lpstr>將include中的GLFW移到你的include中</vt:lpstr>
      <vt:lpstr>將build/src/Debug中產生的glfw3.lib移到你的lib中</vt:lpstr>
      <vt:lpstr>將glad解壓縮，其中include中的資料移到你的include</vt:lpstr>
      <vt:lpstr>將glad解壓縮，其中include中的資料移到你的include</vt:lpstr>
      <vt:lpstr>將glad/src/glad.c直接移到你的專案資料夾</vt:lpstr>
      <vt:lpstr>回到你的專案，將上方的x86改為x64</vt:lpstr>
      <vt:lpstr>在專案名稱點擊右鍵 &gt; 屬性</vt:lpstr>
      <vt:lpstr>屬性頁上方選擇所有平台</vt:lpstr>
      <vt:lpstr>左側選擇VC++目錄，並編輯include目錄</vt:lpstr>
      <vt:lpstr>加入剛剛建立的include資料夾路徑</vt:lpstr>
      <vt:lpstr>編輯程式庫目錄</vt:lpstr>
      <vt:lpstr>加入剛剛建立的lib資料夾路徑</vt:lpstr>
      <vt:lpstr>左側選擇連結器 &gt; 輸入，並編輯其他相依性</vt:lpstr>
      <vt:lpstr>加入glfw3.lib與opengl32.lib</vt:lpstr>
      <vt:lpstr>右鍵點擊來源檔案 &gt; 加入 &gt; 現有項目</vt:lpstr>
      <vt:lpstr>選擇剛剛加入的glad.c</vt:lpstr>
      <vt:lpstr>右鍵點擊來源檔案 &gt; 加入 &gt; 新增項目</vt:lpstr>
      <vt:lpstr>創建main.cpp</vt:lpstr>
      <vt:lpstr>測試-建立視窗</vt:lpstr>
      <vt:lpstr>Double buffer</vt:lpstr>
      <vt:lpstr>Render pipeline</vt:lpstr>
      <vt:lpstr>Vertex Data</vt:lpstr>
      <vt:lpstr>Vertex Buffer Object(VBO)</vt:lpstr>
      <vt:lpstr>Linking Vertex Attributes</vt:lpstr>
      <vt:lpstr>Vertex Array Object(VAO)</vt:lpstr>
      <vt:lpstr>Shader</vt:lpstr>
      <vt:lpstr>Compile shaders and link into a program</vt:lpstr>
      <vt:lpstr>繪製物體</vt:lpstr>
      <vt:lpstr>詳細流程</vt:lpstr>
      <vt:lpstr>Element Buffer Object(EBO)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蔡昀臻</dc:creator>
  <cp:lastModifiedBy>Pei En Wu</cp:lastModifiedBy>
  <cp:revision>4</cp:revision>
  <dcterms:created xsi:type="dcterms:W3CDTF">2020-08-03T02:09:59Z</dcterms:created>
  <dcterms:modified xsi:type="dcterms:W3CDTF">2025-03-06T05:56:14Z</dcterms:modified>
</cp:coreProperties>
</file>