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4"/>
  </p:notesMasterIdLst>
  <p:sldIdLst>
    <p:sldId id="256" r:id="rId2"/>
    <p:sldId id="279" r:id="rId3"/>
    <p:sldId id="281" r:id="rId4"/>
    <p:sldId id="287" r:id="rId5"/>
    <p:sldId id="282" r:id="rId6"/>
    <p:sldId id="288" r:id="rId7"/>
    <p:sldId id="283" r:id="rId8"/>
    <p:sldId id="289" r:id="rId9"/>
    <p:sldId id="290" r:id="rId10"/>
    <p:sldId id="284" r:id="rId11"/>
    <p:sldId id="291" r:id="rId12"/>
    <p:sldId id="292" r:id="rId13"/>
    <p:sldId id="299" r:id="rId14"/>
    <p:sldId id="285" r:id="rId15"/>
    <p:sldId id="295" r:id="rId16"/>
    <p:sldId id="293" r:id="rId17"/>
    <p:sldId id="294" r:id="rId18"/>
    <p:sldId id="296" r:id="rId19"/>
    <p:sldId id="297" r:id="rId20"/>
    <p:sldId id="286" r:id="rId21"/>
    <p:sldId id="298" r:id="rId22"/>
    <p:sldId id="267"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預設章節" id="{EE620D30-4835-442A-BA7D-581D0605FBA9}">
          <p14:sldIdLst>
            <p14:sldId id="256"/>
            <p14:sldId id="279"/>
          </p14:sldIdLst>
        </p14:section>
        <p14:section name="1. Introduction" id="{8568CBF2-8734-4200-AAAD-873C0027A0FB}">
          <p14:sldIdLst>
            <p14:sldId id="281"/>
            <p14:sldId id="287"/>
            <p14:sldId id="282"/>
            <p14:sldId id="288"/>
          </p14:sldIdLst>
        </p14:section>
        <p14:section name="2. Related works" id="{14DF0DCE-3174-43C6-8159-86F748988DF0}">
          <p14:sldIdLst>
            <p14:sldId id="283"/>
            <p14:sldId id="289"/>
            <p14:sldId id="290"/>
          </p14:sldIdLst>
        </p14:section>
        <p14:section name="3. Method" id="{9F403353-42BA-4AF5-91D5-0E1851B0129C}">
          <p14:sldIdLst>
            <p14:sldId id="284"/>
            <p14:sldId id="291"/>
            <p14:sldId id="292"/>
            <p14:sldId id="299"/>
          </p14:sldIdLst>
        </p14:section>
        <p14:section name="4. Experiments" id="{0EDA4885-4148-452F-A9D9-AE014B5F5BA9}">
          <p14:sldIdLst>
            <p14:sldId id="285"/>
            <p14:sldId id="295"/>
            <p14:sldId id="293"/>
            <p14:sldId id="294"/>
            <p14:sldId id="296"/>
            <p14:sldId id="297"/>
          </p14:sldIdLst>
        </p14:section>
        <p14:section name="5. Conclusion" id="{C316DF3A-35B4-4E00-9135-E0550F00E3A7}">
          <p14:sldIdLst>
            <p14:sldId id="286"/>
            <p14:sldId id="298"/>
            <p14:sldId id="267"/>
          </p14:sldIdLst>
        </p14:section>
      </p14:sectionLst>
    </p:ex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1" autoAdjust="0"/>
    <p:restoredTop sz="60724" autoAdjust="0"/>
  </p:normalViewPr>
  <p:slideViewPr>
    <p:cSldViewPr snapToGrid="0">
      <p:cViewPr varScale="1">
        <p:scale>
          <a:sx n="70" d="100"/>
          <a:sy n="70" d="100"/>
        </p:scale>
        <p:origin x="60" y="148"/>
      </p:cViewPr>
      <p:guideLst>
        <p:guide orient="horz" pos="1620"/>
        <p:guide pos="2880"/>
      </p:guideLst>
    </p:cSldViewPr>
  </p:slideViewPr>
  <p:notesTextViewPr>
    <p:cViewPr>
      <p:scale>
        <a:sx n="134" d="100"/>
        <a:sy n="134"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8161672c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8161672c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49233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8161672c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8161672c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a:pPr>
            <a:r>
              <a:rPr lang="zh-TW" altLang="en-US" sz="1000" dirty="0"/>
              <a:t>使用者定義想編輯的</a:t>
            </a:r>
            <a:r>
              <a:rPr lang="en-US" altLang="zh-TW" sz="1000" dirty="0"/>
              <a:t>handle</a:t>
            </a:r>
            <a:r>
              <a:rPr lang="zh-TW" altLang="en-US" sz="1000" dirty="0"/>
              <a:t> </a:t>
            </a:r>
            <a:r>
              <a:rPr lang="en-US" altLang="zh-TW" sz="1000" dirty="0"/>
              <a:t>region</a:t>
            </a:r>
            <a:r>
              <a:rPr lang="zh-TW" altLang="en-US" sz="1000" dirty="0"/>
              <a:t>和</a:t>
            </a:r>
            <a:r>
              <a:rPr lang="en-US" altLang="zh-TW" sz="1000" dirty="0"/>
              <a:t>target</a:t>
            </a:r>
            <a:r>
              <a:rPr lang="zh-TW" altLang="en-US" sz="1000" dirty="0"/>
              <a:t> </a:t>
            </a:r>
            <a:r>
              <a:rPr lang="en-US" altLang="zh-TW" sz="1000" dirty="0"/>
              <a:t>region</a:t>
            </a:r>
          </a:p>
          <a:p>
            <a:pPr marL="228600" lvl="0" indent="-228600" algn="l" rtl="0">
              <a:spcBef>
                <a:spcPts val="0"/>
              </a:spcBef>
              <a:spcAft>
                <a:spcPts val="0"/>
              </a:spcAft>
              <a:buAutoNum type="arabicPeriod"/>
            </a:pPr>
            <a:r>
              <a:rPr lang="zh-TW" altLang="en-US" sz="1000" dirty="0"/>
              <a:t>透過</a:t>
            </a:r>
            <a:r>
              <a:rPr lang="en-US" altLang="zh-TW" sz="1000" dirty="0"/>
              <a:t>DDPM</a:t>
            </a:r>
            <a:r>
              <a:rPr lang="zh-TW" altLang="en-US" sz="1000" dirty="0"/>
              <a:t> </a:t>
            </a:r>
            <a:r>
              <a:rPr lang="en-US" altLang="zh-TW" sz="1000" dirty="0"/>
              <a:t>Inversion</a:t>
            </a:r>
            <a:r>
              <a:rPr lang="zh-TW" altLang="en-US" sz="1000" dirty="0"/>
              <a:t>將未編輯的原始圖片反轉到</a:t>
            </a:r>
            <a:r>
              <a:rPr lang="en-US" altLang="zh-TW" sz="1000" dirty="0"/>
              <a:t>timestep t</a:t>
            </a:r>
            <a:r>
              <a:rPr lang="zh-TW" altLang="en-US" sz="1000" dirty="0"/>
              <a:t>進行編輯，會得到一個潛在變數</a:t>
            </a:r>
            <a:r>
              <a:rPr lang="en-US" altLang="zh-TW" sz="1000" dirty="0" err="1"/>
              <a:t>Zt</a:t>
            </a:r>
            <a:r>
              <a:rPr lang="en-US" altLang="zh-TW" sz="1000" dirty="0"/>
              <a:t>‘</a:t>
            </a:r>
            <a:r>
              <a:rPr lang="zh-TW" altLang="en-US" sz="1000" dirty="0"/>
              <a:t>，並儲存</a:t>
            </a:r>
            <a:r>
              <a:rPr lang="en-US" altLang="zh-TW" sz="1000" dirty="0"/>
              <a:t>inversion process</a:t>
            </a:r>
            <a:r>
              <a:rPr lang="zh-TW" altLang="en-US" sz="1000" dirty="0"/>
              <a:t>中的中間步驟</a:t>
            </a:r>
            <a:endParaRPr lang="en-US" altLang="zh-TW" sz="1000" dirty="0"/>
          </a:p>
          <a:p>
            <a:pPr marL="228600" lvl="0" indent="-228600" algn="l" rtl="0">
              <a:spcBef>
                <a:spcPts val="0"/>
              </a:spcBef>
              <a:spcAft>
                <a:spcPts val="0"/>
              </a:spcAft>
              <a:buAutoNum type="arabicPeriod"/>
            </a:pPr>
            <a:r>
              <a:rPr lang="zh-TW" altLang="en-US" sz="1000" dirty="0"/>
              <a:t>使用</a:t>
            </a:r>
            <a:r>
              <a:rPr lang="en-US" altLang="zh-TW" sz="1000" dirty="0"/>
              <a:t>Region-to-Point Mapping</a:t>
            </a:r>
            <a:r>
              <a:rPr lang="zh-TW" altLang="en-US" sz="1000" dirty="0"/>
              <a:t>的方式來計算</a:t>
            </a:r>
            <a:r>
              <a:rPr lang="en-US" altLang="zh-TW" sz="1000" dirty="0"/>
              <a:t>handle region</a:t>
            </a:r>
            <a:r>
              <a:rPr lang="zh-TW" altLang="en-US" sz="1000" dirty="0"/>
              <a:t>和</a:t>
            </a:r>
            <a:r>
              <a:rPr lang="en-US" altLang="zh-TW" sz="1000" dirty="0"/>
              <a:t>target</a:t>
            </a:r>
            <a:r>
              <a:rPr lang="zh-TW" altLang="en-US" sz="1000" dirty="0"/>
              <a:t> </a:t>
            </a:r>
            <a:r>
              <a:rPr lang="en-US" altLang="zh-TW" sz="1000" dirty="0"/>
              <a:t>region</a:t>
            </a:r>
            <a:r>
              <a:rPr lang="zh-TW" altLang="en-US" sz="1000" dirty="0"/>
              <a:t>之間的像素對應關係</a:t>
            </a:r>
            <a:endParaRPr lang="en-US" altLang="zh-TW" sz="1000" dirty="0"/>
          </a:p>
        </p:txBody>
      </p:sp>
    </p:spTree>
    <p:extLst>
      <p:ext uri="{BB962C8B-B14F-4D97-AF65-F5344CB8AC3E}">
        <p14:creationId xmlns:p14="http://schemas.microsoft.com/office/powerpoint/2010/main" val="2337951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8161672c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8161672c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87350" indent="-228600">
              <a:buAutoNum type="arabicPeriod"/>
            </a:pPr>
            <a:r>
              <a:rPr lang="zh-TW" altLang="en-US" dirty="0"/>
              <a:t>水平方向縮放</a:t>
            </a:r>
            <a:endParaRPr lang="en-US" altLang="zh-TW" dirty="0"/>
          </a:p>
          <a:p>
            <a:pPr marL="844550" lvl="1" indent="-228600">
              <a:buAutoNum type="arabicPeriod"/>
            </a:pPr>
            <a:r>
              <a:rPr lang="zh-TW" altLang="en-US" dirty="0"/>
              <a:t>首先對</a:t>
            </a:r>
            <a:r>
              <a:rPr lang="en-US" altLang="zh-TW" dirty="0"/>
              <a:t>target region</a:t>
            </a:r>
            <a:r>
              <a:rPr lang="zh-TW" altLang="en-US" dirty="0"/>
              <a:t>進行水平方向縮放，確保</a:t>
            </a:r>
            <a:r>
              <a:rPr lang="en-US" altLang="zh-TW" dirty="0"/>
              <a:t>target</a:t>
            </a:r>
            <a:r>
              <a:rPr lang="zh-TW" altLang="en-US" dirty="0"/>
              <a:t> </a:t>
            </a:r>
            <a:r>
              <a:rPr lang="en-US" altLang="zh-TW" dirty="0"/>
              <a:t>region</a:t>
            </a:r>
            <a:r>
              <a:rPr lang="zh-TW" altLang="en-US" dirty="0"/>
              <a:t>和</a:t>
            </a:r>
            <a:r>
              <a:rPr lang="en-US" altLang="zh-TW" dirty="0"/>
              <a:t>handle</a:t>
            </a:r>
            <a:r>
              <a:rPr lang="zh-TW" altLang="en-US" dirty="0"/>
              <a:t> </a:t>
            </a:r>
            <a:r>
              <a:rPr lang="en-US" altLang="zh-TW" dirty="0"/>
              <a:t>region</a:t>
            </a:r>
            <a:r>
              <a:rPr lang="zh-TW" altLang="en-US" dirty="0"/>
              <a:t>有相同數量的像素</a:t>
            </a:r>
            <a:r>
              <a:rPr lang="en-US" altLang="zh-TW" dirty="0"/>
              <a:t>columns</a:t>
            </a:r>
          </a:p>
          <a:p>
            <a:pPr lvl="1"/>
            <a:r>
              <a:rPr lang="en-US" altLang="zh-TW" dirty="0"/>
              <a:t>&gt;&gt;</a:t>
            </a:r>
            <a:r>
              <a:rPr lang="zh-TW" altLang="en-US" dirty="0"/>
              <a:t>不會直接改變 </a:t>
            </a:r>
            <a:r>
              <a:rPr lang="en-US" altLang="zh-TW" dirty="0"/>
              <a:t>Target Region </a:t>
            </a:r>
            <a:r>
              <a:rPr lang="zh-TW" altLang="en-US" dirty="0"/>
              <a:t>的寬度，而是調整對應關係，確保 </a:t>
            </a:r>
            <a:r>
              <a:rPr lang="en-US" altLang="zh-TW" dirty="0"/>
              <a:t>Handle Region </a:t>
            </a:r>
            <a:r>
              <a:rPr lang="zh-TW" altLang="en-US" dirty="0"/>
              <a:t>中的像素能夠正確映射到 </a:t>
            </a:r>
            <a:r>
              <a:rPr lang="en-US" altLang="zh-TW" dirty="0"/>
              <a:t>Target Region</a:t>
            </a:r>
          </a:p>
          <a:p>
            <a:pPr marL="387350" lvl="0" indent="-228600">
              <a:buAutoNum type="arabicPeriod" startAt="2"/>
            </a:pPr>
            <a:r>
              <a:rPr lang="zh-TW" altLang="en-US" dirty="0"/>
              <a:t>垂直方向對應</a:t>
            </a:r>
            <a:endParaRPr lang="en-US" altLang="zh-TW" dirty="0"/>
          </a:p>
          <a:p>
            <a:pPr marL="844550" lvl="1" indent="-228600">
              <a:buAutoNum type="arabicPeriod" startAt="2"/>
            </a:pPr>
            <a:r>
              <a:rPr lang="zh-TW" altLang="en-US" dirty="0"/>
              <a:t>針對每個對應的像素</a:t>
            </a:r>
            <a:r>
              <a:rPr lang="en-US" altLang="zh-TW" dirty="0"/>
              <a:t>column</a:t>
            </a:r>
            <a:r>
              <a:rPr lang="zh-TW" altLang="en-US" dirty="0"/>
              <a:t>，計算 </a:t>
            </a:r>
            <a:r>
              <a:rPr lang="en-US" altLang="zh-TW" dirty="0"/>
              <a:t>Target Region </a:t>
            </a:r>
            <a:r>
              <a:rPr lang="zh-TW" altLang="en-US" dirty="0"/>
              <a:t>中的每個像素應該對應到 </a:t>
            </a:r>
            <a:r>
              <a:rPr lang="en-US" altLang="zh-TW" dirty="0"/>
              <a:t>Handle Region </a:t>
            </a:r>
            <a:r>
              <a:rPr lang="zh-TW" altLang="en-US" dirty="0"/>
              <a:t>的哪個像素。</a:t>
            </a:r>
            <a:endParaRPr lang="en-US" altLang="zh-TW" dirty="0"/>
          </a:p>
        </p:txBody>
      </p:sp>
    </p:spTree>
    <p:extLst>
      <p:ext uri="{BB962C8B-B14F-4D97-AF65-F5344CB8AC3E}">
        <p14:creationId xmlns:p14="http://schemas.microsoft.com/office/powerpoint/2010/main" val="1482391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8161672c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8161672c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a:pPr>
            <a:r>
              <a:rPr lang="zh-TW" altLang="en-US" sz="1000" dirty="0"/>
              <a:t>完成</a:t>
            </a:r>
            <a:r>
              <a:rPr lang="en-US" altLang="zh-TW" sz="1000" dirty="0"/>
              <a:t>region-to-point mapping</a:t>
            </a:r>
            <a:r>
              <a:rPr lang="zh-TW" altLang="en-US" sz="1000" dirty="0"/>
              <a:t>後，就將</a:t>
            </a:r>
            <a:r>
              <a:rPr lang="en-US" altLang="zh-TW" sz="1000" dirty="0"/>
              <a:t>handle region</a:t>
            </a:r>
            <a:r>
              <a:rPr lang="zh-TW" altLang="en-US" sz="1000" dirty="0"/>
              <a:t>的潛在表示貼到</a:t>
            </a:r>
            <a:r>
              <a:rPr lang="en-US" altLang="zh-TW" sz="1000" dirty="0"/>
              <a:t>target</a:t>
            </a:r>
            <a:r>
              <a:rPr lang="zh-TW" altLang="en-US" sz="1000" dirty="0"/>
              <a:t> </a:t>
            </a:r>
            <a:r>
              <a:rPr lang="en-US" altLang="zh-TW" sz="1000" dirty="0"/>
              <a:t>region</a:t>
            </a:r>
          </a:p>
          <a:p>
            <a:pPr marL="228600" lvl="0" indent="-228600" algn="l" rtl="0">
              <a:spcBef>
                <a:spcPts val="0"/>
              </a:spcBef>
              <a:spcAft>
                <a:spcPts val="0"/>
              </a:spcAft>
              <a:buAutoNum type="arabicPeriod"/>
            </a:pPr>
            <a:r>
              <a:rPr lang="zh-TW" altLang="en-US" sz="1000" dirty="0"/>
              <a:t>再使用</a:t>
            </a:r>
            <a:r>
              <a:rPr lang="en-US" altLang="zh-TW" sz="1000" dirty="0"/>
              <a:t>DDPM</a:t>
            </a:r>
            <a:r>
              <a:rPr lang="zh-TW" altLang="en-US" sz="1000" dirty="0"/>
              <a:t> </a:t>
            </a:r>
            <a:r>
              <a:rPr lang="en-US" altLang="zh-TW" sz="1000" dirty="0"/>
              <a:t>sampler</a:t>
            </a:r>
            <a:r>
              <a:rPr lang="zh-TW" altLang="en-US" sz="1000" dirty="0"/>
              <a:t>進行去噪，在去噪過程中，共享編輯前的 </a:t>
            </a:r>
            <a:r>
              <a:rPr lang="en-US" altLang="zh-TW" sz="1000" dirty="0"/>
              <a:t>Self-Attention Key </a:t>
            </a:r>
            <a:r>
              <a:rPr lang="zh-TW" altLang="en-US" sz="1000" dirty="0"/>
              <a:t>和 </a:t>
            </a:r>
            <a:r>
              <a:rPr lang="en-US" altLang="zh-TW" sz="1000" dirty="0"/>
              <a:t>Value</a:t>
            </a:r>
            <a:r>
              <a:rPr lang="zh-TW" altLang="en-US" sz="1000" dirty="0"/>
              <a:t>，確保編輯後的區域仍然與原始影像風格一致。</a:t>
            </a:r>
            <a:endParaRPr lang="en-US" altLang="zh-TW" sz="1000" dirty="0"/>
          </a:p>
          <a:p>
            <a:pPr marL="228600" lvl="0" indent="-228600" algn="l" rtl="0">
              <a:spcBef>
                <a:spcPts val="0"/>
              </a:spcBef>
              <a:spcAft>
                <a:spcPts val="0"/>
              </a:spcAft>
              <a:buAutoNum type="arabicPeriod"/>
            </a:pPr>
            <a:r>
              <a:rPr lang="zh-TW" altLang="en-US" sz="1000" dirty="0"/>
              <a:t>最後透過</a:t>
            </a:r>
            <a:r>
              <a:rPr lang="en-US" altLang="zh-TW" sz="1000" dirty="0"/>
              <a:t>decoder</a:t>
            </a:r>
            <a:r>
              <a:rPr lang="zh-TW" altLang="en-US" sz="1000" dirty="0"/>
              <a:t>進行解碼，就可以得到編輯過後的圖片</a:t>
            </a:r>
            <a:endParaRPr lang="en-US" altLang="zh-TW" sz="1000" dirty="0"/>
          </a:p>
        </p:txBody>
      </p:sp>
    </p:spTree>
    <p:extLst>
      <p:ext uri="{BB962C8B-B14F-4D97-AF65-F5344CB8AC3E}">
        <p14:creationId xmlns:p14="http://schemas.microsoft.com/office/powerpoint/2010/main" val="2390678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8161672c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8161672c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36068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8161672c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8161672c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a:pPr>
            <a:r>
              <a:rPr lang="en-US" altLang="zh-TW" sz="1000" b="0" dirty="0"/>
              <a:t>Datasets:</a:t>
            </a:r>
          </a:p>
          <a:p>
            <a:pPr marL="685800" lvl="1" indent="-228600" algn="l" rtl="0">
              <a:spcBef>
                <a:spcPts val="0"/>
              </a:spcBef>
              <a:spcAft>
                <a:spcPts val="0"/>
              </a:spcAft>
              <a:buAutoNum type="arabicPeriod"/>
            </a:pPr>
            <a:r>
              <a:rPr lang="en-US" altLang="zh-TW" sz="1000" b="0" dirty="0" err="1"/>
              <a:t>DragBench</a:t>
            </a:r>
            <a:r>
              <a:rPr lang="en-US" altLang="zh-TW" sz="1000" b="0" dirty="0"/>
              <a:t>-SR</a:t>
            </a:r>
            <a:r>
              <a:rPr lang="zh-TW" altLang="en-US" sz="1000" b="0" dirty="0"/>
              <a:t>是由</a:t>
            </a:r>
            <a:r>
              <a:rPr lang="en-US" altLang="zh-TW" sz="1000" b="0" dirty="0">
                <a:effectLst/>
              </a:rPr>
              <a:t>SDE-Drag</a:t>
            </a:r>
            <a:r>
              <a:rPr lang="zh-TW" altLang="en-US" sz="1000" b="0" dirty="0">
                <a:effectLst/>
              </a:rPr>
              <a:t>提出的</a:t>
            </a:r>
            <a:r>
              <a:rPr lang="en-US" altLang="zh-TW" sz="1000" b="0" dirty="0">
                <a:effectLst/>
              </a:rPr>
              <a:t>dataset</a:t>
            </a:r>
            <a:r>
              <a:rPr lang="zh-TW" altLang="en-US" sz="1000" b="0" dirty="0">
                <a:effectLst/>
              </a:rPr>
              <a:t>擴展，進行區域標註</a:t>
            </a:r>
            <a:endParaRPr lang="en-US" altLang="zh-TW" sz="1000" b="0" dirty="0">
              <a:effectLst/>
            </a:endParaRPr>
          </a:p>
          <a:p>
            <a:pPr marL="685800" lvl="1" indent="-228600" algn="l" rtl="0">
              <a:spcBef>
                <a:spcPts val="0"/>
              </a:spcBef>
              <a:spcAft>
                <a:spcPts val="0"/>
              </a:spcAft>
              <a:buAutoNum type="arabicPeriod"/>
            </a:pPr>
            <a:r>
              <a:rPr lang="en-US" altLang="zh-TW" sz="1000" b="0" dirty="0" err="1">
                <a:effectLst/>
              </a:rPr>
              <a:t>DragBench</a:t>
            </a:r>
            <a:r>
              <a:rPr lang="en-US" altLang="zh-TW" sz="1000" b="0" dirty="0">
                <a:effectLst/>
              </a:rPr>
              <a:t>-DR</a:t>
            </a:r>
            <a:r>
              <a:rPr lang="zh-TW" altLang="en-US" sz="1000" b="0" dirty="0">
                <a:effectLst/>
              </a:rPr>
              <a:t>是由</a:t>
            </a:r>
            <a:r>
              <a:rPr lang="en-US" altLang="zh-TW" sz="1000" b="0" dirty="0" err="1">
                <a:effectLst/>
              </a:rPr>
              <a:t>DragDiffusion</a:t>
            </a:r>
            <a:r>
              <a:rPr lang="zh-TW" altLang="en-US" sz="1000" b="0" dirty="0">
                <a:effectLst/>
              </a:rPr>
              <a:t>提出的</a:t>
            </a:r>
            <a:r>
              <a:rPr lang="en-US" altLang="zh-TW" sz="1000" b="0" dirty="0">
                <a:effectLst/>
              </a:rPr>
              <a:t>dataset</a:t>
            </a:r>
            <a:r>
              <a:rPr lang="zh-TW" altLang="en-US" sz="1000" b="0" dirty="0">
                <a:effectLst/>
              </a:rPr>
              <a:t>擴展，進行區域標註</a:t>
            </a:r>
            <a:endParaRPr lang="en-US" altLang="zh-TW" sz="1000" b="0" dirty="0">
              <a:effectLst/>
            </a:endParaRPr>
          </a:p>
          <a:p>
            <a:pPr marL="228600" lvl="0" indent="-228600" algn="l" rtl="0">
              <a:spcBef>
                <a:spcPts val="0"/>
              </a:spcBef>
              <a:spcAft>
                <a:spcPts val="0"/>
              </a:spcAft>
              <a:buAutoNum type="arabicPeriod"/>
            </a:pPr>
            <a:r>
              <a:rPr lang="zh-TW" altLang="en-US" sz="1000" b="0" dirty="0">
                <a:effectLst/>
              </a:rPr>
              <a:t>圖片的大小皆為</a:t>
            </a:r>
            <a:r>
              <a:rPr lang="en-US" altLang="zh-TW" sz="1000" b="0" dirty="0">
                <a:effectLst/>
              </a:rPr>
              <a:t>512</a:t>
            </a:r>
            <a:r>
              <a:rPr lang="zh-TW" altLang="en-US" sz="1000" b="0" dirty="0">
                <a:effectLst/>
              </a:rPr>
              <a:t>*</a:t>
            </a:r>
            <a:r>
              <a:rPr lang="en-US" altLang="zh-TW" sz="1000" b="0" dirty="0">
                <a:effectLst/>
              </a:rPr>
              <a:t>512</a:t>
            </a:r>
          </a:p>
          <a:p>
            <a:pPr marL="228600" lvl="0" indent="-228600" algn="l" rtl="0">
              <a:spcBef>
                <a:spcPts val="0"/>
              </a:spcBef>
              <a:spcAft>
                <a:spcPts val="0"/>
              </a:spcAft>
              <a:buAutoNum type="arabicPeriod"/>
            </a:pPr>
            <a:r>
              <a:rPr lang="zh-TW" altLang="en-US" sz="1000" b="0" dirty="0"/>
              <a:t>採樣共設置了</a:t>
            </a:r>
            <a:r>
              <a:rPr lang="en-US" altLang="zh-TW" sz="1000" b="0" dirty="0"/>
              <a:t>20</a:t>
            </a:r>
            <a:r>
              <a:rPr lang="zh-TW" altLang="en-US" sz="1000" b="0" dirty="0"/>
              <a:t>步，</a:t>
            </a:r>
            <a:r>
              <a:rPr lang="en-US" altLang="zh-TW" sz="1000" b="0" dirty="0" err="1"/>
              <a:t>invsersion</a:t>
            </a:r>
            <a:r>
              <a:rPr lang="zh-TW" altLang="en-US" sz="1000" b="0" dirty="0"/>
              <a:t>和</a:t>
            </a:r>
            <a:r>
              <a:rPr lang="en-US" altLang="zh-TW" sz="1000" b="0" dirty="0"/>
              <a:t>denoising</a:t>
            </a:r>
            <a:r>
              <a:rPr lang="zh-TW" altLang="en-US" sz="1000" b="0" dirty="0"/>
              <a:t>各</a:t>
            </a:r>
            <a:r>
              <a:rPr lang="en-US" altLang="zh-TW" sz="1000" b="0" dirty="0"/>
              <a:t>10</a:t>
            </a:r>
            <a:r>
              <a:rPr lang="zh-TW" altLang="en-US" sz="1000" b="0" dirty="0"/>
              <a:t>步</a:t>
            </a:r>
            <a:endParaRPr lang="en-US" altLang="zh-TW" sz="1000" b="0" dirty="0"/>
          </a:p>
        </p:txBody>
      </p:sp>
    </p:spTree>
    <p:extLst>
      <p:ext uri="{BB962C8B-B14F-4D97-AF65-F5344CB8AC3E}">
        <p14:creationId xmlns:p14="http://schemas.microsoft.com/office/powerpoint/2010/main" val="3256873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8161672c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8161672c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sz="1000" dirty="0"/>
              <a:t>評估指標</a:t>
            </a:r>
            <a:r>
              <a:rPr lang="en-US" altLang="zh-TW" sz="1000" dirty="0"/>
              <a:t>:</a:t>
            </a:r>
          </a:p>
          <a:p>
            <a:pPr marL="228600" lvl="0" indent="-228600" algn="l" rtl="0">
              <a:spcBef>
                <a:spcPts val="0"/>
              </a:spcBef>
              <a:spcAft>
                <a:spcPts val="0"/>
              </a:spcAft>
              <a:buAutoNum type="arabicPeriod"/>
            </a:pPr>
            <a:r>
              <a:rPr lang="en-US" altLang="zh-TW" sz="1000" dirty="0"/>
              <a:t>Time:</a:t>
            </a:r>
            <a:r>
              <a:rPr lang="zh-TW" altLang="en-US" sz="1000" dirty="0"/>
              <a:t> 完成一次影像編輯所需要的時間</a:t>
            </a:r>
            <a:endParaRPr lang="en-US" altLang="zh-TW" sz="1000" dirty="0"/>
          </a:p>
          <a:p>
            <a:pPr marL="228600" lvl="0" indent="-228600" algn="l" rtl="0">
              <a:spcBef>
                <a:spcPts val="0"/>
              </a:spcBef>
              <a:spcAft>
                <a:spcPts val="0"/>
              </a:spcAft>
              <a:buAutoNum type="arabicPeriod"/>
            </a:pPr>
            <a:r>
              <a:rPr lang="en-US" altLang="zh-TW" sz="1000" dirty="0"/>
              <a:t>MD(</a:t>
            </a:r>
            <a:r>
              <a:rPr lang="zh-TW" altLang="en-US" sz="1000" dirty="0"/>
              <a:t>平均距離誤差</a:t>
            </a:r>
            <a:r>
              <a:rPr lang="en-US" altLang="zh-TW" sz="1000" dirty="0"/>
              <a:t>): </a:t>
            </a:r>
            <a:r>
              <a:rPr lang="zh-TW" altLang="en-US" sz="1000" dirty="0"/>
              <a:t>衡量是否準確地將</a:t>
            </a:r>
            <a:r>
              <a:rPr lang="en-US" altLang="zh-TW" sz="1000" dirty="0"/>
              <a:t>handle region</a:t>
            </a:r>
            <a:r>
              <a:rPr lang="zh-TW" altLang="en-US" sz="1000" dirty="0"/>
              <a:t>或</a:t>
            </a:r>
            <a:r>
              <a:rPr lang="en-US" altLang="zh-TW" sz="1000" dirty="0"/>
              <a:t>handle</a:t>
            </a:r>
            <a:r>
              <a:rPr lang="zh-TW" altLang="en-US" sz="1000" dirty="0"/>
              <a:t> </a:t>
            </a:r>
            <a:r>
              <a:rPr lang="en-US" altLang="zh-TW" sz="1000" dirty="0"/>
              <a:t>point</a:t>
            </a:r>
            <a:r>
              <a:rPr lang="zh-TW" altLang="en-US" sz="1000" dirty="0"/>
              <a:t>的內容移動到</a:t>
            </a:r>
            <a:r>
              <a:rPr lang="en-US" altLang="zh-TW" sz="1000" dirty="0"/>
              <a:t>target</a:t>
            </a:r>
            <a:r>
              <a:rPr lang="zh-TW" altLang="en-US" sz="1000" dirty="0"/>
              <a:t> </a:t>
            </a:r>
            <a:r>
              <a:rPr lang="en-US" altLang="zh-TW" sz="1000" dirty="0"/>
              <a:t>region</a:t>
            </a:r>
            <a:r>
              <a:rPr lang="zh-TW" altLang="en-US" sz="1000" dirty="0"/>
              <a:t>或</a:t>
            </a:r>
            <a:r>
              <a:rPr lang="en-US" altLang="zh-TW" sz="1000" dirty="0"/>
              <a:t>target</a:t>
            </a:r>
            <a:r>
              <a:rPr lang="zh-TW" altLang="en-US" sz="1000" dirty="0"/>
              <a:t> </a:t>
            </a:r>
            <a:r>
              <a:rPr lang="en-US" altLang="zh-TW" sz="1000" dirty="0"/>
              <a:t>point</a:t>
            </a:r>
            <a:r>
              <a:rPr lang="zh-TW" altLang="en-US" sz="1000" dirty="0"/>
              <a:t> </a:t>
            </a:r>
            <a:r>
              <a:rPr lang="en-US" altLang="zh-TW" sz="1000" dirty="0"/>
              <a:t>&gt;&gt;</a:t>
            </a:r>
            <a:r>
              <a:rPr lang="zh-TW" altLang="en-US" sz="1000" dirty="0"/>
              <a:t>也可以說是測量實際拖曳後的位置和目標位置之間的誤差</a:t>
            </a:r>
            <a:endParaRPr lang="en-US" altLang="zh-TW" sz="1000" dirty="0"/>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altLang="zh-TW" sz="1000" dirty="0"/>
              <a:t>LPIPS(</a:t>
            </a:r>
            <a:r>
              <a:rPr lang="zh-TW" altLang="en-US" sz="1000" dirty="0"/>
              <a:t>影像感知相似度</a:t>
            </a:r>
            <a:r>
              <a:rPr lang="en-US" altLang="zh-TW" sz="1000" dirty="0"/>
              <a:t>):</a:t>
            </a:r>
            <a:r>
              <a:rPr lang="zh-TW" altLang="en-US" sz="1000" dirty="0"/>
              <a:t> 衡量編輯後的影像和原始影像之間的</a:t>
            </a:r>
            <a:r>
              <a:rPr lang="en-US" altLang="zh-TW" sz="1000" dirty="0"/>
              <a:t>identity similarity</a:t>
            </a:r>
            <a:r>
              <a:rPr lang="zh-TW" altLang="en-US" sz="1000" dirty="0"/>
              <a:t>，數值越低表示影像變形較小、保留較多的原始特徵</a:t>
            </a:r>
            <a:endParaRPr lang="en-US" altLang="zh-TW" sz="1000" dirty="0"/>
          </a:p>
          <a:p>
            <a:pPr marL="0" lvl="0" indent="0" algn="l" rtl="0">
              <a:spcBef>
                <a:spcPts val="0"/>
              </a:spcBef>
              <a:spcAft>
                <a:spcPts val="0"/>
              </a:spcAft>
              <a:buNone/>
            </a:pPr>
            <a:endParaRPr lang="en-US" altLang="zh-TW" sz="1000" dirty="0"/>
          </a:p>
          <a:p>
            <a:pPr marL="0" lvl="0" indent="0" algn="l" rtl="0">
              <a:spcBef>
                <a:spcPts val="0"/>
              </a:spcBef>
              <a:spcAft>
                <a:spcPts val="0"/>
              </a:spcAft>
              <a:buNone/>
            </a:pPr>
            <a:r>
              <a:rPr lang="zh-TW" altLang="en-US" sz="1000" dirty="0"/>
              <a:t>圖表解釋</a:t>
            </a:r>
            <a:r>
              <a:rPr lang="en-US" altLang="zh-TW" sz="1000" dirty="0"/>
              <a:t>:</a:t>
            </a:r>
          </a:p>
          <a:p>
            <a:pPr marL="228600" lvl="0" indent="-228600" algn="l" rtl="0">
              <a:spcBef>
                <a:spcPts val="0"/>
              </a:spcBef>
              <a:spcAft>
                <a:spcPts val="0"/>
              </a:spcAft>
              <a:buAutoNum type="arabicPeriod"/>
            </a:pPr>
            <a:r>
              <a:rPr lang="en-US" altLang="zh-TW" sz="1000" dirty="0"/>
              <a:t>Time</a:t>
            </a:r>
          </a:p>
          <a:p>
            <a:pPr marL="685800" lvl="1" indent="-228600" algn="l" rtl="0">
              <a:spcBef>
                <a:spcPts val="0"/>
              </a:spcBef>
              <a:spcAft>
                <a:spcPts val="0"/>
              </a:spcAft>
              <a:buAutoNum type="arabicPeriod"/>
            </a:pPr>
            <a:r>
              <a:rPr lang="en-US" altLang="zh-TW" sz="1000" dirty="0" err="1"/>
              <a:t>RegionDrag</a:t>
            </a:r>
            <a:r>
              <a:rPr lang="zh-TW" altLang="en-US" sz="1000" dirty="0"/>
              <a:t>速度最快，因為</a:t>
            </a:r>
            <a:r>
              <a:rPr lang="en-US" altLang="zh-TW" sz="1000" dirty="0" err="1"/>
              <a:t>RegionDrag</a:t>
            </a:r>
            <a:r>
              <a:rPr lang="zh-TW" altLang="en-US" sz="1000" dirty="0"/>
              <a:t>不需要進行梯度優化，只需要在一個</a:t>
            </a:r>
            <a:r>
              <a:rPr lang="en-US" altLang="zh-TW" sz="1000" dirty="0"/>
              <a:t>iteration</a:t>
            </a:r>
            <a:r>
              <a:rPr lang="zh-TW" altLang="en-US" sz="1000" dirty="0"/>
              <a:t>就可以完成圖片編輯，而其他的方法需要多個</a:t>
            </a:r>
            <a:r>
              <a:rPr lang="en-US" altLang="zh-TW" sz="1000" dirty="0"/>
              <a:t>iterations</a:t>
            </a:r>
            <a:r>
              <a:rPr lang="zh-TW" altLang="en-US" sz="1000" dirty="0"/>
              <a:t>去完成點拖曳，所以會需要較多的時間</a:t>
            </a:r>
            <a:endParaRPr lang="en-US" altLang="zh-TW" sz="1000" dirty="0"/>
          </a:p>
          <a:p>
            <a:pPr marL="228600" lvl="0" indent="-228600" algn="l" rtl="0">
              <a:spcBef>
                <a:spcPts val="0"/>
              </a:spcBef>
              <a:spcAft>
                <a:spcPts val="0"/>
              </a:spcAft>
              <a:buAutoNum type="arabicPeriod"/>
            </a:pPr>
            <a:r>
              <a:rPr lang="en-US" altLang="zh-TW" sz="1000" dirty="0"/>
              <a:t>MD</a:t>
            </a:r>
          </a:p>
          <a:p>
            <a:pPr marL="685800" lvl="1" indent="-228600" algn="l" rtl="0">
              <a:spcBef>
                <a:spcPts val="0"/>
              </a:spcBef>
              <a:spcAft>
                <a:spcPts val="0"/>
              </a:spcAft>
              <a:buAutoNum type="arabicPeriod"/>
            </a:pPr>
            <a:r>
              <a:rPr lang="en-US" altLang="zh-TW" sz="1000" dirty="0" err="1"/>
              <a:t>RegionDrag</a:t>
            </a:r>
            <a:r>
              <a:rPr lang="zh-TW" altLang="en-US" sz="1000" dirty="0"/>
              <a:t>是透過區域對應的上下文進行編輯，這些區域所提供的資訊會比只有點所提供的資訊多，且</a:t>
            </a:r>
            <a:r>
              <a:rPr lang="en-US" altLang="zh-TW" sz="1000" dirty="0" err="1"/>
              <a:t>RegionDrag</a:t>
            </a:r>
            <a:r>
              <a:rPr lang="zh-TW" altLang="en-US" sz="1000" dirty="0"/>
              <a:t>可以在一次</a:t>
            </a:r>
            <a:r>
              <a:rPr lang="en-US" altLang="zh-TW" sz="1000" dirty="0"/>
              <a:t>iteration</a:t>
            </a:r>
            <a:r>
              <a:rPr lang="zh-TW" altLang="en-US" sz="1000" dirty="0"/>
              <a:t>完成編輯，避免中間步驟的誤差累積</a:t>
            </a:r>
            <a:endParaRPr lang="en-US" altLang="zh-TW" sz="1000" dirty="0"/>
          </a:p>
          <a:p>
            <a:pPr marL="228600" lvl="0" indent="-228600" algn="l" rtl="0">
              <a:spcBef>
                <a:spcPts val="0"/>
              </a:spcBef>
              <a:spcAft>
                <a:spcPts val="0"/>
              </a:spcAft>
              <a:buAutoNum type="arabicPeriod"/>
            </a:pPr>
            <a:r>
              <a:rPr lang="en-US" altLang="zh-TW" sz="1000" dirty="0"/>
              <a:t>LPIPS</a:t>
            </a:r>
          </a:p>
          <a:p>
            <a:pPr marL="685800" lvl="1" indent="-228600" algn="l" rtl="0">
              <a:spcBef>
                <a:spcPts val="0"/>
              </a:spcBef>
              <a:spcAft>
                <a:spcPts val="0"/>
              </a:spcAft>
              <a:buAutoNum type="arabicPeriod"/>
            </a:pPr>
            <a:r>
              <a:rPr lang="zh-TW" altLang="en-US" sz="1000" dirty="0"/>
              <a:t>前三個方法會因為每次</a:t>
            </a:r>
            <a:r>
              <a:rPr lang="en-US" altLang="zh-TW" sz="1000" dirty="0"/>
              <a:t>iteration</a:t>
            </a:r>
            <a:r>
              <a:rPr lang="zh-TW" altLang="en-US" sz="1000" dirty="0"/>
              <a:t>都需要對潛在表示做調整，而且點拖曳的方法會需要插入中間點來進行編輯，所以容易會有插值錯誤的問題，進而影響圖像一致性，因此</a:t>
            </a:r>
            <a:r>
              <a:rPr lang="en-US" altLang="zh-TW" sz="1000" dirty="0"/>
              <a:t>LPIPS</a:t>
            </a:r>
            <a:r>
              <a:rPr lang="zh-TW" altLang="en-US" sz="1000" dirty="0"/>
              <a:t>的數值較高；</a:t>
            </a:r>
            <a:r>
              <a:rPr lang="en-US" altLang="zh-TW" sz="1000" dirty="0" err="1"/>
              <a:t>RegionDrag</a:t>
            </a:r>
            <a:r>
              <a:rPr lang="zh-TW" altLang="en-US" sz="1000" dirty="0"/>
              <a:t>透過</a:t>
            </a:r>
            <a:r>
              <a:rPr lang="en-US" altLang="zh-TW" sz="1000" dirty="0"/>
              <a:t>Mutual</a:t>
            </a:r>
            <a:r>
              <a:rPr lang="zh-TW" altLang="en-US" sz="1000" dirty="0"/>
              <a:t> </a:t>
            </a:r>
            <a:r>
              <a:rPr lang="en-US" altLang="zh-TW" sz="1000" dirty="0"/>
              <a:t>Self-Attention</a:t>
            </a:r>
            <a:r>
              <a:rPr lang="zh-TW" altLang="en-US" sz="1000" dirty="0"/>
              <a:t> </a:t>
            </a:r>
            <a:r>
              <a:rPr lang="en-US" altLang="zh-TW" sz="1000" dirty="0"/>
              <a:t>Control</a:t>
            </a:r>
            <a:r>
              <a:rPr lang="zh-TW" altLang="en-US" sz="1000" dirty="0"/>
              <a:t>，在降噪過程中共享</a:t>
            </a:r>
            <a:r>
              <a:rPr lang="en-US" altLang="zh-TW" sz="1000" dirty="0"/>
              <a:t>self</a:t>
            </a:r>
            <a:r>
              <a:rPr lang="zh-TW" altLang="en-US" sz="1000" dirty="0"/>
              <a:t> </a:t>
            </a:r>
            <a:r>
              <a:rPr lang="en-US" altLang="zh-TW" sz="1000" dirty="0"/>
              <a:t>attention</a:t>
            </a:r>
            <a:r>
              <a:rPr lang="zh-TW" altLang="en-US" sz="1000" dirty="0"/>
              <a:t>的</a:t>
            </a:r>
            <a:r>
              <a:rPr lang="en-US" altLang="zh-TW" sz="1000" dirty="0"/>
              <a:t>key</a:t>
            </a:r>
            <a:r>
              <a:rPr lang="zh-TW" altLang="en-US" sz="1000" dirty="0"/>
              <a:t>和</a:t>
            </a:r>
            <a:r>
              <a:rPr lang="en-US" altLang="zh-TW" sz="1000" dirty="0"/>
              <a:t>value</a:t>
            </a:r>
            <a:r>
              <a:rPr lang="zh-TW" altLang="en-US" sz="1000" dirty="0"/>
              <a:t>值，讓編輯過程的圖像外觀保持一致</a:t>
            </a:r>
            <a:endParaRPr lang="en-US" altLang="zh-TW" sz="1000" dirty="0"/>
          </a:p>
        </p:txBody>
      </p:sp>
    </p:spTree>
    <p:extLst>
      <p:ext uri="{BB962C8B-B14F-4D97-AF65-F5344CB8AC3E}">
        <p14:creationId xmlns:p14="http://schemas.microsoft.com/office/powerpoint/2010/main" val="2963172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8161672c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8161672c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ltLang="zh-TW" sz="1000" dirty="0"/>
          </a:p>
          <a:p>
            <a:pPr marL="685800" lvl="1" indent="-228600" algn="l" rtl="0">
              <a:spcBef>
                <a:spcPts val="0"/>
              </a:spcBef>
              <a:spcAft>
                <a:spcPts val="0"/>
              </a:spcAft>
              <a:buAutoNum type="arabicPeriod"/>
            </a:pPr>
            <a:endParaRPr lang="en-US" altLang="zh-TW" sz="1000" dirty="0"/>
          </a:p>
        </p:txBody>
      </p:sp>
    </p:spTree>
    <p:extLst>
      <p:ext uri="{BB962C8B-B14F-4D97-AF65-F5344CB8AC3E}">
        <p14:creationId xmlns:p14="http://schemas.microsoft.com/office/powerpoint/2010/main" val="2305626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8161672c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8161672c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TW" sz="1000" dirty="0"/>
              <a:t>(MD:</a:t>
            </a:r>
            <a:r>
              <a:rPr lang="zh-TW" altLang="en-US" sz="1000" dirty="0"/>
              <a:t>測量實際拖曳後的位置和目標位置之間的誤差</a:t>
            </a:r>
            <a:r>
              <a:rPr lang="en-US" altLang="zh-TW" sz="1000" dirty="0"/>
              <a:t>)</a:t>
            </a:r>
          </a:p>
          <a:p>
            <a:r>
              <a:rPr lang="zh-TW" altLang="en-US" sz="1000" dirty="0"/>
              <a:t>目的 </a:t>
            </a:r>
            <a:r>
              <a:rPr lang="en-US" altLang="zh-TW" sz="1000" dirty="0"/>
              <a:t>: </a:t>
            </a:r>
            <a:r>
              <a:rPr lang="zh-TW" altLang="en-US" sz="1000" dirty="0"/>
              <a:t>想知道基於點的輸入相較於基於區域的輸入是否會導致較差的編輯結果</a:t>
            </a:r>
          </a:p>
          <a:p>
            <a:r>
              <a:rPr lang="zh-TW" altLang="en-US" sz="1000" dirty="0"/>
              <a:t>實驗 方法</a:t>
            </a:r>
            <a:r>
              <a:rPr lang="en-US" altLang="zh-TW" sz="1000" dirty="0"/>
              <a:t>: </a:t>
            </a:r>
            <a:r>
              <a:rPr lang="zh-TW" altLang="en-US" sz="1000" dirty="0"/>
              <a:t>將區域輸入轉換成點輸入，並逐步減少選擇的點數百分比，觀察 </a:t>
            </a:r>
            <a:r>
              <a:rPr lang="en-US" altLang="zh-TW" sz="1000" dirty="0"/>
              <a:t>MD </a:t>
            </a:r>
            <a:r>
              <a:rPr lang="zh-TW" altLang="en-US" sz="1000" dirty="0"/>
              <a:t>指標的變化</a:t>
            </a:r>
          </a:p>
          <a:p>
            <a:r>
              <a:rPr lang="zh-TW" altLang="en-US" sz="1000" dirty="0"/>
              <a:t>結果 </a:t>
            </a:r>
            <a:r>
              <a:rPr lang="en-US" altLang="zh-TW" sz="1000" dirty="0"/>
              <a:t>: </a:t>
            </a:r>
            <a:r>
              <a:rPr lang="zh-TW" altLang="en-US" sz="1000" dirty="0"/>
              <a:t>隨著使用點的數量的百分比的減少，</a:t>
            </a:r>
            <a:r>
              <a:rPr lang="en-US" altLang="zh-TW" sz="1000" dirty="0"/>
              <a:t>MD </a:t>
            </a:r>
            <a:r>
              <a:rPr lang="zh-TW" altLang="en-US" sz="1000" dirty="0"/>
              <a:t>呈現出明顯的上升趨勢，表示編輯準確度下降。這是因為點輸入方法只能提供離散的控制點，模型在編輯過程中需要插入中間點來推測拖曳結果，在計算過程中會導致誤差累積，而基於區域輸入所提供的上下文資訊更多，因此得到更精確的編輯結果，降低</a:t>
            </a:r>
            <a:r>
              <a:rPr lang="en-US" altLang="zh-TW" sz="1000" dirty="0"/>
              <a:t>MD</a:t>
            </a:r>
            <a:r>
              <a:rPr lang="zh-TW" altLang="en-US" sz="1000" dirty="0"/>
              <a:t>值</a:t>
            </a:r>
            <a:endParaRPr lang="en-US" altLang="zh-TW" sz="1000" dirty="0"/>
          </a:p>
        </p:txBody>
      </p:sp>
    </p:spTree>
    <p:extLst>
      <p:ext uri="{BB962C8B-B14F-4D97-AF65-F5344CB8AC3E}">
        <p14:creationId xmlns:p14="http://schemas.microsoft.com/office/powerpoint/2010/main" val="3084953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8161672c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8161672c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zh-TW" altLang="en-US" sz="1000" dirty="0"/>
              <a:t>目的 </a:t>
            </a:r>
            <a:r>
              <a:rPr lang="en-US" altLang="zh-TW" sz="1000" dirty="0"/>
              <a:t>: </a:t>
            </a:r>
            <a:r>
              <a:rPr lang="zh-TW" altLang="en-US" sz="1000" dirty="0"/>
              <a:t>檢驗只在一個</a:t>
            </a:r>
            <a:r>
              <a:rPr lang="en-US" altLang="zh-TW" sz="1000" dirty="0"/>
              <a:t>timestep</a:t>
            </a:r>
            <a:r>
              <a:rPr lang="zh-TW" altLang="en-US" sz="1000" dirty="0"/>
              <a:t>內執行</a:t>
            </a:r>
            <a:r>
              <a:rPr lang="en-US" altLang="zh-TW" sz="1000" dirty="0"/>
              <a:t>copy-paste</a:t>
            </a:r>
            <a:r>
              <a:rPr lang="zh-TW" altLang="en-US" sz="1000" dirty="0"/>
              <a:t>，是否會導致編輯內容在後續去噪過程中被抹除，進而影響最終的編輯效果</a:t>
            </a:r>
            <a:endParaRPr lang="en-US" altLang="zh-TW" sz="1000" dirty="0"/>
          </a:p>
          <a:p>
            <a:r>
              <a:rPr lang="zh-TW" altLang="en-US" sz="1000" dirty="0"/>
              <a:t>實驗 </a:t>
            </a:r>
            <a:r>
              <a:rPr lang="en-US" altLang="zh-TW" sz="1000" dirty="0"/>
              <a:t>: </a:t>
            </a:r>
          </a:p>
          <a:p>
            <a:pPr lvl="1"/>
            <a:r>
              <a:rPr lang="en-US" altLang="zh-TW" sz="1000" dirty="0"/>
              <a:t>Single-step</a:t>
            </a:r>
            <a:r>
              <a:rPr lang="zh-TW" altLang="en-US" sz="1000" dirty="0"/>
              <a:t>是只在去噪過程中的第一步進行</a:t>
            </a:r>
            <a:r>
              <a:rPr lang="en-US" altLang="zh-TW" sz="1000" dirty="0"/>
              <a:t>copy-paste</a:t>
            </a:r>
          </a:p>
          <a:p>
            <a:pPr lvl="1"/>
            <a:r>
              <a:rPr lang="en-US" altLang="zh-TW" sz="1000" dirty="0"/>
              <a:t>Multi-step</a:t>
            </a:r>
            <a:r>
              <a:rPr lang="zh-TW" altLang="en-US" sz="1000" dirty="0"/>
              <a:t>是在去噪的多個</a:t>
            </a:r>
            <a:r>
              <a:rPr lang="en-US" altLang="zh-TW" sz="1000" dirty="0"/>
              <a:t>timestep</a:t>
            </a:r>
            <a:r>
              <a:rPr lang="zh-TW" altLang="en-US" sz="1000" dirty="0"/>
              <a:t>中進行</a:t>
            </a:r>
            <a:r>
              <a:rPr lang="en-US" altLang="zh-TW" sz="1000" dirty="0"/>
              <a:t>copy-paste</a:t>
            </a:r>
            <a:endParaRPr lang="zh-TW" altLang="en-US" sz="1000" dirty="0"/>
          </a:p>
          <a:p>
            <a:r>
              <a:rPr lang="zh-TW" altLang="en-US" sz="1000" dirty="0"/>
              <a:t>結果 </a:t>
            </a:r>
            <a:r>
              <a:rPr lang="en-US" altLang="zh-TW" sz="1000" dirty="0"/>
              <a:t>: Single-step</a:t>
            </a:r>
            <a:r>
              <a:rPr lang="zh-TW" altLang="en-US" sz="1000" dirty="0"/>
              <a:t>可能導致編輯的內容在後續的去噪過程中被還原成原始影像，導致編輯效果不明顯；</a:t>
            </a:r>
            <a:r>
              <a:rPr lang="en-US" altLang="zh-TW" sz="1000" dirty="0"/>
              <a:t>Multi-step</a:t>
            </a:r>
            <a:r>
              <a:rPr lang="zh-TW" altLang="en-US" sz="1000" dirty="0"/>
              <a:t>能提供額外的約束，確保區域的編輯結果不會在去噪過程中消失，使最終編輯效果更加穩定和精確</a:t>
            </a:r>
            <a:endParaRPr lang="en-US" altLang="zh-TW" sz="1000" dirty="0"/>
          </a:p>
        </p:txBody>
      </p:sp>
    </p:spTree>
    <p:extLst>
      <p:ext uri="{BB962C8B-B14F-4D97-AF65-F5344CB8AC3E}">
        <p14:creationId xmlns:p14="http://schemas.microsoft.com/office/powerpoint/2010/main" val="4240865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8161672c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8161672c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482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8161672c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8161672c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41066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8161672c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8161672c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zh-TW" altLang="en-US" sz="1000" dirty="0"/>
              <a:t>相較於基於點拖曳的編輯方法，</a:t>
            </a:r>
            <a:r>
              <a:rPr lang="en-US" altLang="zh-TW" sz="1000" dirty="0" err="1"/>
              <a:t>RegionDrag</a:t>
            </a:r>
            <a:r>
              <a:rPr lang="en-US" altLang="zh-TW" sz="1000" dirty="0"/>
              <a:t> </a:t>
            </a:r>
            <a:r>
              <a:rPr lang="zh-TW" altLang="en-US" sz="1000" dirty="0"/>
              <a:t>提供了一個基於區域編輯的架構，在編輯速度、準確度與影像一致性的表現都優於點拖曳方法</a:t>
            </a:r>
          </a:p>
          <a:p>
            <a:r>
              <a:rPr lang="en-US" altLang="zh-TW" sz="1000" dirty="0" err="1"/>
              <a:t>RegionDrag</a:t>
            </a:r>
            <a:r>
              <a:rPr lang="en-US" altLang="zh-TW" sz="1000" dirty="0"/>
              <a:t> </a:t>
            </a:r>
            <a:r>
              <a:rPr lang="zh-TW" altLang="en-US" sz="1000" dirty="0"/>
              <a:t>通過</a:t>
            </a:r>
            <a:r>
              <a:rPr lang="en-US" altLang="zh-TW" sz="1000" dirty="0"/>
              <a:t>copy-paste</a:t>
            </a:r>
            <a:r>
              <a:rPr lang="zh-TW" altLang="en-US" sz="1000" dirty="0"/>
              <a:t>圖像的潛在表示和</a:t>
            </a:r>
            <a:r>
              <a:rPr lang="en-US" altLang="zh-TW" sz="1000" dirty="0"/>
              <a:t>Self-attention</a:t>
            </a:r>
            <a:r>
              <a:rPr lang="zh-TW" altLang="en-US" sz="1000" dirty="0"/>
              <a:t>特徵，使影像編輯能在單次</a:t>
            </a:r>
            <a:r>
              <a:rPr lang="en-US" altLang="zh-TW" sz="1000" dirty="0"/>
              <a:t>iteration</a:t>
            </a:r>
            <a:r>
              <a:rPr lang="zh-TW" altLang="en-US" sz="1000" dirty="0"/>
              <a:t>內完成，提升編輯效率</a:t>
            </a:r>
          </a:p>
          <a:p>
            <a:r>
              <a:rPr lang="zh-TW" altLang="en-US" sz="1000" b="0" dirty="0"/>
              <a:t>擴展了現有點拖曳的</a:t>
            </a:r>
            <a:r>
              <a:rPr lang="en-US" altLang="zh-TW" sz="1000" b="0" dirty="0"/>
              <a:t>dataset</a:t>
            </a:r>
            <a:r>
              <a:rPr lang="zh-TW" altLang="en-US" sz="1000" b="0" dirty="0"/>
              <a:t>，建立適用於區域拖曳的</a:t>
            </a:r>
            <a:r>
              <a:rPr lang="en-US" altLang="zh-TW" sz="1000" b="0" dirty="0"/>
              <a:t>dataset</a:t>
            </a:r>
            <a:r>
              <a:rPr lang="zh-TW" altLang="en-US" sz="1000" b="0" dirty="0"/>
              <a:t>，可用於評估區域編輯的效果</a:t>
            </a:r>
            <a:endParaRPr lang="en-US" altLang="zh-TW" sz="1000" b="0" dirty="0"/>
          </a:p>
        </p:txBody>
      </p:sp>
    </p:spTree>
    <p:extLst>
      <p:ext uri="{BB962C8B-B14F-4D97-AF65-F5344CB8AC3E}">
        <p14:creationId xmlns:p14="http://schemas.microsoft.com/office/powerpoint/2010/main" val="3273845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8161672c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8161672c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4855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8161672c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8161672c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84329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8161672c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8161672c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sz="1000" dirty="0"/>
              <a:t>現有點拖曳方法</a:t>
            </a:r>
            <a:r>
              <a:rPr lang="en-US" altLang="zh-TW" sz="1000" dirty="0"/>
              <a:t>(</a:t>
            </a:r>
            <a:r>
              <a:rPr lang="zh-TW" altLang="en-US" sz="1000" dirty="0"/>
              <a:t>像是</a:t>
            </a:r>
            <a:r>
              <a:rPr lang="en-US" altLang="zh-TW" sz="1000" dirty="0" err="1"/>
              <a:t>DragDiffusion</a:t>
            </a:r>
            <a:r>
              <a:rPr lang="zh-TW" altLang="en-US" sz="1000" dirty="0"/>
              <a:t>、</a:t>
            </a:r>
            <a:r>
              <a:rPr lang="en-US" altLang="zh-TW" sz="1000" dirty="0" err="1"/>
              <a:t>RotationDrag</a:t>
            </a:r>
            <a:r>
              <a:rPr lang="en-US" altLang="zh-TW" sz="1000" dirty="0"/>
              <a:t>)</a:t>
            </a:r>
            <a:r>
              <a:rPr lang="zh-TW" altLang="en-US" sz="1000" dirty="0"/>
              <a:t>的主要問題有兩個</a:t>
            </a:r>
            <a:r>
              <a:rPr lang="en-US" altLang="zh-TW" sz="1000" dirty="0"/>
              <a:t>:</a:t>
            </a:r>
          </a:p>
          <a:p>
            <a:pPr marL="228600" lvl="0" indent="-228600" algn="l" rtl="0">
              <a:spcBef>
                <a:spcPts val="0"/>
              </a:spcBef>
              <a:spcAft>
                <a:spcPts val="0"/>
              </a:spcAft>
              <a:buAutoNum type="arabicPeriod"/>
            </a:pPr>
            <a:r>
              <a:rPr lang="zh-TW" altLang="en-US" sz="1000" dirty="0"/>
              <a:t>輸入歧義</a:t>
            </a:r>
            <a:endParaRPr lang="en-US" altLang="zh-TW" sz="1000" dirty="0"/>
          </a:p>
          <a:p>
            <a:pPr marL="685800" lvl="1" indent="-228600" algn="l" rtl="0">
              <a:spcBef>
                <a:spcPts val="0"/>
              </a:spcBef>
              <a:spcAft>
                <a:spcPts val="0"/>
              </a:spcAft>
              <a:buAutoNum type="arabicPeriod"/>
            </a:pPr>
            <a:r>
              <a:rPr lang="zh-TW" altLang="en-US" sz="1000" dirty="0"/>
              <a:t>在基於點拖曳的方法中，模型只能依據單個或少量點的移動資訊來推測整個影像的編輯，這會導致同一組輸入可能對應到多種不同的編輯結果，從而產生歧義</a:t>
            </a:r>
            <a:endParaRPr lang="en-US" altLang="zh-TW" sz="1000" dirty="0"/>
          </a:p>
          <a:p>
            <a:pPr marL="685800" lvl="1" indent="-228600" algn="l" rtl="0">
              <a:spcBef>
                <a:spcPts val="0"/>
              </a:spcBef>
              <a:spcAft>
                <a:spcPts val="0"/>
              </a:spcAft>
              <a:buAutoNum type="arabicPeriod"/>
            </a:pPr>
            <a:r>
              <a:rPr lang="zh-TW" altLang="en-US" sz="1000" dirty="0"/>
              <a:t>例如</a:t>
            </a:r>
            <a:r>
              <a:rPr lang="en-US" altLang="zh-TW" sz="1000" dirty="0"/>
              <a:t>:</a:t>
            </a:r>
            <a:r>
              <a:rPr lang="zh-TW" altLang="en-US" sz="1000" dirty="0"/>
              <a:t>使用者想要延長鳥喙的形狀，在鳥喙的尖端設定一個</a:t>
            </a:r>
            <a:r>
              <a:rPr lang="en-US" altLang="zh-TW" sz="1000" dirty="0"/>
              <a:t>handle</a:t>
            </a:r>
            <a:r>
              <a:rPr lang="zh-TW" altLang="en-US" sz="1000" dirty="0"/>
              <a:t> </a:t>
            </a:r>
            <a:r>
              <a:rPr lang="en-US" altLang="zh-TW" sz="1000" dirty="0"/>
              <a:t>point</a:t>
            </a:r>
            <a:r>
              <a:rPr lang="zh-TW" altLang="en-US" sz="1000" dirty="0"/>
              <a:t>，並將它拖曳到左上角，但這種方法可能會誤解使用者的編輯目的，認為是要放大鳥喙或者將整隻鳥向左移動，導致生成圖像和使用者想要的不同</a:t>
            </a:r>
            <a:endParaRPr lang="en-US" altLang="zh-TW" sz="1000" dirty="0"/>
          </a:p>
          <a:p>
            <a:pPr marL="228600" lvl="0" indent="-228600" algn="l" rtl="0">
              <a:spcBef>
                <a:spcPts val="0"/>
              </a:spcBef>
              <a:spcAft>
                <a:spcPts val="0"/>
              </a:spcAft>
              <a:buAutoNum type="arabicPeriod"/>
            </a:pPr>
            <a:r>
              <a:rPr lang="zh-TW" altLang="en-US" sz="1000" dirty="0"/>
              <a:t>推理速度慢</a:t>
            </a:r>
            <a:endParaRPr lang="en-US" altLang="zh-TW" sz="1000" dirty="0"/>
          </a:p>
          <a:p>
            <a:pPr marL="685800" lvl="1" indent="-228600" algn="l" rtl="0">
              <a:spcBef>
                <a:spcPts val="0"/>
              </a:spcBef>
              <a:spcAft>
                <a:spcPts val="0"/>
              </a:spcAft>
              <a:buAutoNum type="arabicPeriod"/>
            </a:pPr>
            <a:r>
              <a:rPr lang="zh-TW" altLang="en-US" sz="1000" dirty="0"/>
              <a:t>點拖曳模型需要從單個或少量個點的移動去推導出整張圖片的變化，所以在基於點的拖曳編輯過程中需要多個</a:t>
            </a:r>
            <a:r>
              <a:rPr lang="en-US" altLang="zh-TW" sz="1000" dirty="0"/>
              <a:t>iterations</a:t>
            </a:r>
            <a:r>
              <a:rPr lang="zh-TW" altLang="en-US" sz="1000" dirty="0"/>
              <a:t>進行梯度優化才能完成，因此速度比較慢，而大多數基於點拖曳的方法需要數分鐘才能編輯成一張圖片</a:t>
            </a:r>
            <a:endParaRPr lang="en-US" altLang="zh-TW" sz="1000" dirty="0"/>
          </a:p>
          <a:p>
            <a:pPr marL="685800" lvl="1" indent="-228600" algn="l" rtl="0">
              <a:spcBef>
                <a:spcPts val="0"/>
              </a:spcBef>
              <a:spcAft>
                <a:spcPts val="0"/>
              </a:spcAft>
              <a:buAutoNum type="arabicPeriod"/>
            </a:pPr>
            <a:endParaRPr lang="en-US" altLang="zh-TW" sz="1000" dirty="0"/>
          </a:p>
          <a:p>
            <a:pPr marL="0" lvl="0" indent="0" algn="l" rtl="0">
              <a:spcBef>
                <a:spcPts val="0"/>
              </a:spcBef>
              <a:spcAft>
                <a:spcPts val="0"/>
              </a:spcAft>
              <a:buNone/>
            </a:pPr>
            <a:r>
              <a:rPr lang="zh-TW" altLang="en-US" sz="1000" dirty="0"/>
              <a:t>為了解決以上的問題，提出了</a:t>
            </a:r>
            <a:r>
              <a:rPr lang="en-US" altLang="zh-TW" sz="1000" dirty="0" err="1"/>
              <a:t>RegionDrag</a:t>
            </a:r>
            <a:r>
              <a:rPr lang="zh-TW" altLang="en-US" sz="1000" dirty="0"/>
              <a:t>，</a:t>
            </a:r>
            <a:endParaRPr lang="en-US" altLang="zh-TW" sz="1000" dirty="0"/>
          </a:p>
          <a:p>
            <a:pPr marL="0" lvl="0" indent="0" algn="l" rtl="0">
              <a:spcBef>
                <a:spcPts val="0"/>
              </a:spcBef>
              <a:spcAft>
                <a:spcPts val="0"/>
              </a:spcAft>
              <a:buNone/>
            </a:pPr>
            <a:r>
              <a:rPr lang="zh-TW" altLang="en-US" sz="1000" dirty="0"/>
              <a:t>他是基於區域進行拖曳，而非依賴點的移動，可以減少輸入歧義和推理速度慢的問題</a:t>
            </a:r>
            <a:endParaRPr lang="en-US" altLang="zh-TW" sz="1000" dirty="0"/>
          </a:p>
          <a:p>
            <a:pPr marL="685800" lvl="1" indent="-228600" algn="l" rtl="0">
              <a:spcBef>
                <a:spcPts val="0"/>
              </a:spcBef>
              <a:spcAft>
                <a:spcPts val="0"/>
              </a:spcAft>
              <a:buAutoNum type="arabicPeriod"/>
            </a:pPr>
            <a:r>
              <a:rPr lang="zh-TW" altLang="en-US" sz="1000" dirty="0"/>
              <a:t>我們可以先繪製鳥嘴的區域作為</a:t>
            </a:r>
            <a:r>
              <a:rPr lang="en-US" altLang="zh-TW" sz="1000" dirty="0"/>
              <a:t>handle</a:t>
            </a:r>
            <a:r>
              <a:rPr lang="zh-TW" altLang="en-US" sz="1000" dirty="0"/>
              <a:t> </a:t>
            </a:r>
            <a:r>
              <a:rPr lang="en-US" altLang="zh-TW" sz="1000" dirty="0"/>
              <a:t>region</a:t>
            </a:r>
            <a:r>
              <a:rPr lang="zh-TW" altLang="en-US" sz="1000" dirty="0"/>
              <a:t>，再一個更長的區域當作</a:t>
            </a:r>
            <a:r>
              <a:rPr lang="en-US" altLang="zh-TW" sz="1000" dirty="0"/>
              <a:t>target</a:t>
            </a:r>
            <a:r>
              <a:rPr lang="zh-TW" altLang="en-US" sz="1000" dirty="0"/>
              <a:t> </a:t>
            </a:r>
            <a:r>
              <a:rPr lang="en-US" altLang="zh-TW" sz="1000" dirty="0"/>
              <a:t>region</a:t>
            </a:r>
            <a:r>
              <a:rPr lang="zh-TW" altLang="en-US" sz="1000" dirty="0"/>
              <a:t>，去更加精準的表達延長鳥喙的編輯目的。</a:t>
            </a:r>
            <a:endParaRPr lang="en-US" altLang="zh-TW" sz="1000" dirty="0"/>
          </a:p>
        </p:txBody>
      </p:sp>
    </p:spTree>
    <p:extLst>
      <p:ext uri="{BB962C8B-B14F-4D97-AF65-F5344CB8AC3E}">
        <p14:creationId xmlns:p14="http://schemas.microsoft.com/office/powerpoint/2010/main" val="3851980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8161672c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8161672c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sz="1000" dirty="0"/>
              <a:t>總體而言，</a:t>
            </a:r>
            <a:r>
              <a:rPr lang="en-US" altLang="zh-TW" sz="1000" dirty="0" err="1"/>
              <a:t>RegionDrag</a:t>
            </a:r>
            <a:r>
              <a:rPr lang="zh-TW" altLang="en-US" sz="1000" dirty="0"/>
              <a:t>可以讓使用者輸入</a:t>
            </a:r>
            <a:r>
              <a:rPr lang="en-US" altLang="zh-TW" sz="1000" dirty="0"/>
              <a:t>handle region</a:t>
            </a:r>
            <a:r>
              <a:rPr lang="zh-TW" altLang="en-US" sz="1000" dirty="0"/>
              <a:t>和</a:t>
            </a:r>
            <a:r>
              <a:rPr lang="en-US" altLang="zh-TW" sz="1000" dirty="0"/>
              <a:t>target</a:t>
            </a:r>
            <a:r>
              <a:rPr lang="zh-TW" altLang="en-US" sz="1000" dirty="0"/>
              <a:t> </a:t>
            </a:r>
            <a:r>
              <a:rPr lang="en-US" altLang="zh-TW" sz="1000" dirty="0"/>
              <a:t>region</a:t>
            </a:r>
            <a:r>
              <a:rPr lang="zh-TW" altLang="en-US" sz="1000" dirty="0"/>
              <a:t>，將</a:t>
            </a:r>
            <a:r>
              <a:rPr lang="en-US" altLang="zh-TW" sz="1000" dirty="0"/>
              <a:t>handle</a:t>
            </a:r>
            <a:r>
              <a:rPr lang="zh-TW" altLang="en-US" sz="1000" dirty="0"/>
              <a:t> </a:t>
            </a:r>
            <a:r>
              <a:rPr lang="en-US" altLang="zh-TW" sz="1000" dirty="0"/>
              <a:t>region</a:t>
            </a:r>
            <a:r>
              <a:rPr lang="zh-TW" altLang="en-US" sz="1000" dirty="0"/>
              <a:t>的特徵</a:t>
            </a:r>
            <a:r>
              <a:rPr lang="en-US" altLang="zh-TW" sz="1000" dirty="0"/>
              <a:t>copy-paste</a:t>
            </a:r>
            <a:r>
              <a:rPr lang="zh-TW" altLang="en-US" sz="1000" dirty="0"/>
              <a:t>到</a:t>
            </a:r>
            <a:r>
              <a:rPr lang="en-US" altLang="zh-TW" sz="1000" dirty="0"/>
              <a:t>target</a:t>
            </a:r>
            <a:r>
              <a:rPr lang="zh-TW" altLang="en-US" sz="1000" dirty="0"/>
              <a:t> </a:t>
            </a:r>
            <a:r>
              <a:rPr lang="en-US" altLang="zh-TW" sz="1000" dirty="0"/>
              <a:t>region</a:t>
            </a:r>
            <a:r>
              <a:rPr lang="zh-TW" altLang="en-US" sz="1000" dirty="0"/>
              <a:t>，以這種方式去完成更精準的圖片編輯</a:t>
            </a:r>
            <a:endParaRPr lang="en-US" altLang="zh-TW" sz="1000" dirty="0"/>
          </a:p>
        </p:txBody>
      </p:sp>
    </p:spTree>
    <p:extLst>
      <p:ext uri="{BB962C8B-B14F-4D97-AF65-F5344CB8AC3E}">
        <p14:creationId xmlns:p14="http://schemas.microsoft.com/office/powerpoint/2010/main" val="1430349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8161672c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8161672c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TW" sz="1000" dirty="0"/>
              <a:t>Contributions</a:t>
            </a:r>
          </a:p>
          <a:p>
            <a:pPr marL="228600" lvl="0" indent="-228600" algn="l" rtl="0">
              <a:spcBef>
                <a:spcPts val="0"/>
              </a:spcBef>
              <a:spcAft>
                <a:spcPts val="0"/>
              </a:spcAft>
              <a:buAutoNum type="arabicPeriod"/>
            </a:pPr>
            <a:r>
              <a:rPr lang="zh-TW" altLang="en-US" sz="1000" dirty="0"/>
              <a:t>提出以區域拖曳的圖片編輯架構，利用更多的上下文資訊來提升使用者的編輯意圖的準確性</a:t>
            </a:r>
            <a:endParaRPr lang="en-US" altLang="zh-TW" sz="1000" dirty="0"/>
          </a:p>
          <a:p>
            <a:pPr marL="228600" lvl="0" indent="-228600" algn="l" rtl="0">
              <a:spcBef>
                <a:spcPts val="0"/>
              </a:spcBef>
              <a:spcAft>
                <a:spcPts val="0"/>
              </a:spcAft>
              <a:buAutoNum type="arabicPeriod"/>
            </a:pPr>
            <a:r>
              <a:rPr lang="zh-TW" altLang="en-US" sz="1000" dirty="0"/>
              <a:t>使用</a:t>
            </a:r>
            <a:r>
              <a:rPr lang="en-US" altLang="zh-TW" sz="1000" dirty="0">
                <a:solidFill>
                  <a:schemeClr val="tx1"/>
                </a:solidFill>
              </a:rPr>
              <a:t>gradient-free copy-and-paste</a:t>
            </a:r>
            <a:r>
              <a:rPr lang="zh-TW" altLang="en-US" sz="1000" dirty="0">
                <a:solidFill>
                  <a:schemeClr val="tx1"/>
                </a:solidFill>
              </a:rPr>
              <a:t> </a:t>
            </a:r>
            <a:r>
              <a:rPr lang="en-US" altLang="zh-TW" sz="1000" dirty="0">
                <a:solidFill>
                  <a:schemeClr val="tx1"/>
                </a:solidFill>
              </a:rPr>
              <a:t>operation</a:t>
            </a:r>
            <a:r>
              <a:rPr lang="zh-TW" altLang="en-US" sz="1000" dirty="0">
                <a:solidFill>
                  <a:schemeClr val="tx1"/>
                </a:solidFill>
              </a:rPr>
              <a:t>，就是不需要依賴梯度計算去完成圖片編輯，減少編輯時間</a:t>
            </a:r>
            <a:endParaRPr lang="en-US" altLang="zh-TW" sz="1000" dirty="0">
              <a:solidFill>
                <a:schemeClr val="tx1"/>
              </a:solidFill>
            </a:endParaRPr>
          </a:p>
          <a:p>
            <a:pPr marL="0" lvl="0" indent="0" algn="l" rtl="0">
              <a:spcBef>
                <a:spcPts val="0"/>
              </a:spcBef>
              <a:spcAft>
                <a:spcPts val="0"/>
              </a:spcAft>
              <a:buNone/>
            </a:pPr>
            <a:r>
              <a:rPr lang="en-US" altLang="zh-TW" sz="1000" dirty="0"/>
              <a:t>3.</a:t>
            </a:r>
            <a:r>
              <a:rPr lang="zh-TW" altLang="en-US" sz="1000" dirty="0"/>
              <a:t>   構建並擴展現有的</a:t>
            </a:r>
            <a:r>
              <a:rPr lang="en-US" altLang="zh-TW" sz="1000" dirty="0"/>
              <a:t>datasets</a:t>
            </a:r>
            <a:r>
              <a:rPr lang="zh-TW" altLang="en-US" sz="1000" dirty="0"/>
              <a:t>，驗證</a:t>
            </a:r>
            <a:r>
              <a:rPr lang="en-US" altLang="zh-TW" sz="1000" dirty="0" err="1"/>
              <a:t>RegionDrag</a:t>
            </a:r>
            <a:r>
              <a:rPr lang="zh-TW" altLang="en-US" sz="1000" dirty="0"/>
              <a:t>的有效性。</a:t>
            </a:r>
          </a:p>
        </p:txBody>
      </p:sp>
    </p:spTree>
    <p:extLst>
      <p:ext uri="{BB962C8B-B14F-4D97-AF65-F5344CB8AC3E}">
        <p14:creationId xmlns:p14="http://schemas.microsoft.com/office/powerpoint/2010/main" val="1901002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8161672c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8161672c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88526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8161672c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8161672c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sz="1000" dirty="0"/>
              <a:t>目前現有基於點拖曳進行圖像編輯的方法</a:t>
            </a:r>
            <a:r>
              <a:rPr lang="en-US" altLang="zh-TW" sz="1000" dirty="0"/>
              <a:t>:</a:t>
            </a:r>
          </a:p>
          <a:p>
            <a:pPr marL="228600" lvl="0" indent="-228600" algn="l" rtl="0">
              <a:spcBef>
                <a:spcPts val="0"/>
              </a:spcBef>
              <a:spcAft>
                <a:spcPts val="0"/>
              </a:spcAft>
              <a:buAutoNum type="arabicPeriod"/>
            </a:pPr>
            <a:r>
              <a:rPr lang="en-US" altLang="zh-TW" sz="1000" dirty="0" err="1"/>
              <a:t>DragGAN</a:t>
            </a:r>
            <a:endParaRPr lang="en-US" altLang="zh-TW" sz="1000" dirty="0"/>
          </a:p>
          <a:p>
            <a:pPr marL="685800" lvl="1" indent="-228600" algn="l" rtl="0">
              <a:spcBef>
                <a:spcPts val="0"/>
              </a:spcBef>
              <a:spcAft>
                <a:spcPts val="0"/>
              </a:spcAft>
              <a:buAutoNum type="arabicPeriod"/>
            </a:pPr>
            <a:r>
              <a:rPr lang="zh-TW" altLang="en-US" sz="1000" dirty="0"/>
              <a:t>方法</a:t>
            </a:r>
            <a:r>
              <a:rPr lang="en-US" altLang="zh-TW" sz="1000" dirty="0"/>
              <a:t>:</a:t>
            </a:r>
            <a:r>
              <a:rPr lang="zh-TW" altLang="en-US" sz="1000" dirty="0"/>
              <a:t> 使用者指定幾個</a:t>
            </a:r>
            <a:r>
              <a:rPr lang="en-US" altLang="zh-TW" sz="1000" dirty="0"/>
              <a:t>handle</a:t>
            </a:r>
            <a:r>
              <a:rPr lang="zh-TW" altLang="en-US" sz="1000" dirty="0"/>
              <a:t> </a:t>
            </a:r>
            <a:r>
              <a:rPr lang="en-US" altLang="zh-TW" sz="1000" dirty="0"/>
              <a:t>point</a:t>
            </a:r>
            <a:r>
              <a:rPr lang="zh-TW" altLang="en-US" sz="1000" dirty="0"/>
              <a:t>和</a:t>
            </a:r>
            <a:r>
              <a:rPr lang="en-US" altLang="zh-TW" sz="1000" dirty="0"/>
              <a:t>target</a:t>
            </a:r>
            <a:r>
              <a:rPr lang="zh-TW" altLang="en-US" sz="1000" dirty="0"/>
              <a:t> </a:t>
            </a:r>
            <a:r>
              <a:rPr lang="en-US" altLang="zh-TW" sz="1000" dirty="0"/>
              <a:t>point</a:t>
            </a:r>
            <a:r>
              <a:rPr lang="zh-TW" altLang="en-US" sz="1000" dirty="0"/>
              <a:t>，透過</a:t>
            </a:r>
            <a:r>
              <a:rPr lang="en-US" altLang="zh-TW" sz="1000" dirty="0"/>
              <a:t>GAN</a:t>
            </a:r>
            <a:r>
              <a:rPr lang="zh-TW" altLang="en-US" sz="1000" dirty="0"/>
              <a:t> </a:t>
            </a:r>
            <a:r>
              <a:rPr lang="en-US" altLang="zh-TW" sz="1000" dirty="0"/>
              <a:t>Latent Optimization</a:t>
            </a:r>
            <a:r>
              <a:rPr lang="zh-TW" altLang="en-US" sz="1000" dirty="0"/>
              <a:t>逐步調整物件形狀，使其符合拖曳要求</a:t>
            </a:r>
            <a:endParaRPr lang="en-US" altLang="zh-TW" sz="1000" dirty="0"/>
          </a:p>
          <a:p>
            <a:pPr marL="685800" lvl="1" indent="-228600" algn="l" rtl="0">
              <a:spcBef>
                <a:spcPts val="0"/>
              </a:spcBef>
              <a:spcAft>
                <a:spcPts val="0"/>
              </a:spcAft>
              <a:buAutoNum type="arabicPeriod"/>
            </a:pPr>
            <a:r>
              <a:rPr lang="zh-TW" altLang="en-US" sz="1000" dirty="0"/>
              <a:t>限制</a:t>
            </a:r>
            <a:r>
              <a:rPr lang="en-US" altLang="zh-TW" sz="1000" dirty="0"/>
              <a:t>:</a:t>
            </a:r>
            <a:r>
              <a:rPr lang="zh-TW" altLang="en-US" sz="1000" dirty="0"/>
              <a:t> 只能處理</a:t>
            </a:r>
            <a:r>
              <a:rPr lang="en-US" altLang="zh-TW" sz="1000" dirty="0"/>
              <a:t>GAN</a:t>
            </a:r>
            <a:r>
              <a:rPr lang="zh-TW" altLang="en-US" sz="1000" dirty="0"/>
              <a:t>生成的影像，拖動點的方式有時會導致形狀變形</a:t>
            </a:r>
            <a:endParaRPr lang="en-US" altLang="zh-TW" sz="1000" dirty="0"/>
          </a:p>
          <a:p>
            <a:pPr marL="685800" lvl="1" indent="-228600" algn="l" rtl="0">
              <a:spcBef>
                <a:spcPts val="0"/>
              </a:spcBef>
              <a:spcAft>
                <a:spcPts val="0"/>
              </a:spcAft>
              <a:buAutoNum type="arabicPeriod"/>
            </a:pPr>
            <a:r>
              <a:rPr lang="en-US" altLang="zh-TW" sz="1000" dirty="0" err="1"/>
              <a:t>RegionDrag</a:t>
            </a:r>
            <a:r>
              <a:rPr lang="zh-TW" altLang="en-US" sz="1000" dirty="0"/>
              <a:t>的優勢</a:t>
            </a:r>
            <a:r>
              <a:rPr lang="en-US" altLang="zh-TW" sz="1000" dirty="0"/>
              <a:t>:</a:t>
            </a:r>
            <a:r>
              <a:rPr lang="zh-TW" altLang="en-US" sz="1000" dirty="0"/>
              <a:t> 因為</a:t>
            </a:r>
            <a:r>
              <a:rPr lang="en-US" altLang="zh-TW" sz="1000" dirty="0" err="1"/>
              <a:t>RegionDrag</a:t>
            </a:r>
            <a:r>
              <a:rPr lang="zh-TW" altLang="en-US" sz="1000" dirty="0"/>
              <a:t>是基於</a:t>
            </a:r>
            <a:r>
              <a:rPr lang="en-US" altLang="zh-TW" sz="1000" dirty="0"/>
              <a:t>Diffusion</a:t>
            </a:r>
            <a:r>
              <a:rPr lang="zh-TW" altLang="en-US" sz="1000" dirty="0"/>
              <a:t> </a:t>
            </a:r>
            <a:r>
              <a:rPr lang="en-US" altLang="zh-TW" sz="1000" dirty="0"/>
              <a:t>model</a:t>
            </a:r>
            <a:r>
              <a:rPr lang="zh-TW" altLang="en-US" sz="1000" dirty="0"/>
              <a:t>，所以針對任何影像都適用，不局限於</a:t>
            </a:r>
            <a:r>
              <a:rPr lang="en-US" altLang="zh-TW" sz="1000" dirty="0"/>
              <a:t>GAN</a:t>
            </a:r>
            <a:r>
              <a:rPr lang="zh-TW" altLang="en-US" sz="1000" dirty="0"/>
              <a:t>生成的圖像，且可以進行更精細的區域控制，相比</a:t>
            </a:r>
            <a:r>
              <a:rPr lang="en-US" altLang="zh-TW" sz="1000" dirty="0" err="1"/>
              <a:t>DragGAN</a:t>
            </a:r>
            <a:r>
              <a:rPr lang="zh-TW" altLang="en-US" sz="1000" dirty="0"/>
              <a:t>可以處理更複雜的圖片編輯</a:t>
            </a:r>
            <a:endParaRPr lang="en-US" altLang="zh-TW" sz="1000" dirty="0"/>
          </a:p>
          <a:p>
            <a:pPr marL="228600" lvl="0" indent="-228600" algn="l" rtl="0">
              <a:spcBef>
                <a:spcPts val="0"/>
              </a:spcBef>
              <a:spcAft>
                <a:spcPts val="0"/>
              </a:spcAft>
              <a:buAutoNum type="arabicPeriod"/>
            </a:pPr>
            <a:r>
              <a:rPr lang="en-US" altLang="zh-TW" sz="1000" dirty="0" err="1"/>
              <a:t>DragDiffusion</a:t>
            </a:r>
            <a:endParaRPr lang="en-US" altLang="zh-TW" sz="1000" dirty="0"/>
          </a:p>
          <a:p>
            <a:pPr marL="685800" lvl="1" indent="-228600" algn="l" rtl="0">
              <a:spcBef>
                <a:spcPts val="0"/>
              </a:spcBef>
              <a:spcAft>
                <a:spcPts val="0"/>
              </a:spcAft>
              <a:buAutoNum type="arabicPeriod"/>
            </a:pPr>
            <a:r>
              <a:rPr lang="zh-TW" altLang="en-US" sz="1000" dirty="0"/>
              <a:t>方法</a:t>
            </a:r>
            <a:r>
              <a:rPr lang="en-US" altLang="zh-TW" sz="1000" dirty="0"/>
              <a:t>:</a:t>
            </a:r>
            <a:r>
              <a:rPr lang="zh-TW" altLang="en-US" sz="1000" dirty="0"/>
              <a:t> 使用者指定</a:t>
            </a:r>
            <a:r>
              <a:rPr lang="en-US" altLang="zh-TW" sz="1000" dirty="0"/>
              <a:t>handle</a:t>
            </a:r>
            <a:r>
              <a:rPr lang="zh-TW" altLang="en-US" sz="1000" dirty="0"/>
              <a:t> </a:t>
            </a:r>
            <a:r>
              <a:rPr lang="en-US" altLang="zh-TW" sz="1000" dirty="0"/>
              <a:t>point</a:t>
            </a:r>
            <a:r>
              <a:rPr lang="zh-TW" altLang="en-US" sz="1000" dirty="0"/>
              <a:t>和</a:t>
            </a:r>
            <a:r>
              <a:rPr lang="en-US" altLang="zh-TW" sz="1000" dirty="0"/>
              <a:t>target</a:t>
            </a:r>
            <a:r>
              <a:rPr lang="zh-TW" altLang="en-US" sz="1000" dirty="0"/>
              <a:t> </a:t>
            </a:r>
            <a:r>
              <a:rPr lang="en-US" altLang="zh-TW" sz="1000" dirty="0"/>
              <a:t>point</a:t>
            </a:r>
            <a:r>
              <a:rPr lang="zh-TW" altLang="en-US" sz="1000" dirty="0"/>
              <a:t>，</a:t>
            </a:r>
            <a:r>
              <a:rPr lang="en-US" altLang="zh-TW" sz="1000" dirty="0"/>
              <a:t>diffusion model</a:t>
            </a:r>
            <a:r>
              <a:rPr lang="zh-TW" altLang="en-US" sz="1000" dirty="0"/>
              <a:t>會去計算如何移動這些點，並透過梯度下降法來優化潛在變數</a:t>
            </a:r>
            <a:endParaRPr lang="en-US" altLang="zh-TW" sz="1000" dirty="0"/>
          </a:p>
          <a:p>
            <a:pPr marL="685800" lvl="1" indent="-228600" algn="l" rtl="0">
              <a:spcBef>
                <a:spcPts val="0"/>
              </a:spcBef>
              <a:spcAft>
                <a:spcPts val="0"/>
              </a:spcAft>
              <a:buAutoNum type="arabicPeriod"/>
            </a:pPr>
            <a:r>
              <a:rPr lang="zh-TW" altLang="en-US" sz="1000" dirty="0"/>
              <a:t>限制</a:t>
            </a:r>
            <a:r>
              <a:rPr lang="en-US" altLang="zh-TW" sz="1000" dirty="0"/>
              <a:t>:</a:t>
            </a:r>
            <a:r>
              <a:rPr lang="zh-TW" altLang="en-US" sz="1000" dirty="0"/>
              <a:t> 需要進行多次迭代梯度更新，計算量大，速度慢，且點拖曳的方法容易造成歧義</a:t>
            </a:r>
            <a:endParaRPr lang="en-US" altLang="zh-TW" sz="1000" dirty="0"/>
          </a:p>
          <a:p>
            <a:pPr marL="685800" lvl="1" indent="-228600" algn="l" rtl="0">
              <a:spcBef>
                <a:spcPts val="0"/>
              </a:spcBef>
              <a:spcAft>
                <a:spcPts val="0"/>
              </a:spcAft>
              <a:buAutoNum type="arabicPeriod"/>
            </a:pPr>
            <a:r>
              <a:rPr lang="en-US" altLang="zh-TW" sz="1000" dirty="0" err="1"/>
              <a:t>RegionDrag</a:t>
            </a:r>
            <a:r>
              <a:rPr lang="zh-TW" altLang="en-US" sz="1000" dirty="0"/>
              <a:t>的優勢</a:t>
            </a:r>
            <a:r>
              <a:rPr lang="en-US" altLang="zh-TW" sz="1000" dirty="0"/>
              <a:t>:</a:t>
            </a:r>
            <a:r>
              <a:rPr lang="zh-TW" altLang="en-US" sz="1000" dirty="0"/>
              <a:t> 直接使用</a:t>
            </a:r>
            <a:r>
              <a:rPr lang="en-US" altLang="zh-TW" sz="1000" dirty="0"/>
              <a:t>copy-paste</a:t>
            </a:r>
            <a:r>
              <a:rPr lang="zh-TW" altLang="en-US" sz="1000" dirty="0"/>
              <a:t>的方式，不需要計算梯度下降，速度比</a:t>
            </a:r>
            <a:r>
              <a:rPr lang="en-US" altLang="zh-TW" sz="1000" dirty="0" err="1"/>
              <a:t>DragDiffusion</a:t>
            </a:r>
            <a:r>
              <a:rPr lang="zh-TW" altLang="en-US" sz="1000" dirty="0"/>
              <a:t>快，且透過區域對應，避免拖曳點的不穩定性，使編輯效果更精確</a:t>
            </a:r>
            <a:endParaRPr lang="en-US" altLang="zh-TW" sz="1000" dirty="0"/>
          </a:p>
          <a:p>
            <a:pPr marL="228600" lvl="0" indent="-228600" algn="l" rtl="0">
              <a:spcBef>
                <a:spcPts val="0"/>
              </a:spcBef>
              <a:spcAft>
                <a:spcPts val="0"/>
              </a:spcAft>
              <a:buAutoNum type="arabicPeriod"/>
            </a:pPr>
            <a:r>
              <a:rPr lang="en-US" altLang="zh-TW" sz="1000" dirty="0" err="1"/>
              <a:t>RotationDrag</a:t>
            </a:r>
            <a:endParaRPr lang="en-US" altLang="zh-TW" sz="1000" dirty="0"/>
          </a:p>
          <a:p>
            <a:pPr marL="685800" lvl="1" indent="-228600" algn="l" rtl="0">
              <a:spcBef>
                <a:spcPts val="0"/>
              </a:spcBef>
              <a:spcAft>
                <a:spcPts val="0"/>
              </a:spcAft>
              <a:buAutoNum type="arabicPeriod"/>
            </a:pPr>
            <a:r>
              <a:rPr lang="zh-TW" altLang="en-US" sz="1000" dirty="0"/>
              <a:t>針對物體旋轉的情況對</a:t>
            </a:r>
            <a:r>
              <a:rPr lang="en-US" altLang="zh-TW" sz="1000" dirty="0" err="1"/>
              <a:t>DragDiffusion</a:t>
            </a:r>
            <a:r>
              <a:rPr lang="zh-TW" altLang="en-US" sz="1000" dirty="0"/>
              <a:t>進行改善</a:t>
            </a:r>
            <a:endParaRPr lang="en-US" altLang="zh-TW" sz="1000" dirty="0"/>
          </a:p>
          <a:p>
            <a:pPr marL="228600" lvl="0" indent="-228600" algn="l" rtl="0">
              <a:spcBef>
                <a:spcPts val="0"/>
              </a:spcBef>
              <a:spcAft>
                <a:spcPts val="0"/>
              </a:spcAft>
              <a:buAutoNum type="arabicPeriod"/>
            </a:pPr>
            <a:r>
              <a:rPr lang="en-US" altLang="zh-TW" sz="1000" dirty="0"/>
              <a:t>SDE-Drag</a:t>
            </a:r>
          </a:p>
          <a:p>
            <a:pPr marL="685800" lvl="1" indent="-228600" algn="l" rtl="0">
              <a:spcBef>
                <a:spcPts val="0"/>
              </a:spcBef>
              <a:spcAft>
                <a:spcPts val="0"/>
              </a:spcAft>
              <a:buAutoNum type="arabicPeriod"/>
            </a:pPr>
            <a:r>
              <a:rPr lang="zh-TW" altLang="en-US" sz="1000" dirty="0"/>
              <a:t>在</a:t>
            </a:r>
            <a:r>
              <a:rPr lang="en-US" altLang="zh-TW" sz="1000" dirty="0"/>
              <a:t>Diffusion model</a:t>
            </a:r>
            <a:r>
              <a:rPr lang="zh-TW" altLang="en-US" sz="1000" dirty="0"/>
              <a:t>的</a:t>
            </a:r>
            <a:r>
              <a:rPr lang="en-US" altLang="zh-TW" sz="1000" dirty="0"/>
              <a:t>latent</a:t>
            </a:r>
            <a:r>
              <a:rPr lang="zh-TW" altLang="en-US" sz="1000" dirty="0"/>
              <a:t> </a:t>
            </a:r>
            <a:r>
              <a:rPr lang="en-US" altLang="zh-TW" sz="1000" dirty="0"/>
              <a:t>space</a:t>
            </a:r>
            <a:r>
              <a:rPr lang="zh-TW" altLang="en-US" sz="1000" dirty="0"/>
              <a:t>中透過逐點</a:t>
            </a:r>
            <a:r>
              <a:rPr lang="en-US" altLang="zh-TW" sz="1000" dirty="0"/>
              <a:t>copy-paste</a:t>
            </a:r>
            <a:r>
              <a:rPr lang="zh-TW" altLang="en-US" sz="1000" dirty="0"/>
              <a:t>的方式編輯圖片</a:t>
            </a:r>
            <a:r>
              <a:rPr lang="en-US" altLang="zh-TW" sz="1000" dirty="0"/>
              <a:t>(</a:t>
            </a:r>
            <a:r>
              <a:rPr lang="zh-TW" altLang="en-US" sz="1000" dirty="0"/>
              <a:t>而不是用優化的方式</a:t>
            </a:r>
            <a:r>
              <a:rPr lang="en-US" altLang="zh-TW" sz="1000" dirty="0"/>
              <a:t>)</a:t>
            </a:r>
            <a:r>
              <a:rPr lang="zh-TW" altLang="en-US" sz="1000" dirty="0"/>
              <a:t>，但因為編輯過程中會在拖曳路徑中插入中間點穩定編輯過程，所以效率不高</a:t>
            </a:r>
            <a:endParaRPr lang="en-US" altLang="zh-TW" sz="1000" dirty="0"/>
          </a:p>
          <a:p>
            <a:pPr marL="685800" lvl="1" indent="-228600" algn="l" rtl="0">
              <a:spcBef>
                <a:spcPts val="0"/>
              </a:spcBef>
              <a:spcAft>
                <a:spcPts val="0"/>
              </a:spcAft>
              <a:buAutoNum type="arabicPeriod"/>
            </a:pPr>
            <a:endParaRPr lang="en-US" altLang="zh-TW" sz="1000" dirty="0"/>
          </a:p>
          <a:p>
            <a:pPr marL="0" lvl="0" indent="0" algn="l" rtl="0">
              <a:spcBef>
                <a:spcPts val="0"/>
              </a:spcBef>
              <a:spcAft>
                <a:spcPts val="0"/>
              </a:spcAft>
              <a:buNone/>
            </a:pPr>
            <a:r>
              <a:rPr lang="zh-TW" altLang="en-US" sz="1000" dirty="0"/>
              <a:t>整理</a:t>
            </a:r>
            <a:r>
              <a:rPr lang="en-US" altLang="zh-TW" sz="1000" dirty="0"/>
              <a:t>:</a:t>
            </a:r>
          </a:p>
          <a:p>
            <a:pPr marL="228600" lvl="0" indent="-228600" algn="l" rtl="0">
              <a:spcBef>
                <a:spcPts val="0"/>
              </a:spcBef>
              <a:spcAft>
                <a:spcPts val="0"/>
              </a:spcAft>
              <a:buAutoNum type="arabicPeriod"/>
            </a:pPr>
            <a:r>
              <a:rPr lang="en-US" altLang="zh-TW" sz="1000" dirty="0" err="1"/>
              <a:t>DragGAN</a:t>
            </a:r>
            <a:r>
              <a:rPr lang="zh-TW" altLang="en-US" sz="1000" dirty="0"/>
              <a:t>、</a:t>
            </a:r>
            <a:r>
              <a:rPr lang="en-US" altLang="zh-TW" sz="1000" dirty="0" err="1"/>
              <a:t>DragDiffusion</a:t>
            </a:r>
            <a:r>
              <a:rPr lang="zh-TW" altLang="en-US" sz="1000" dirty="0"/>
              <a:t>、</a:t>
            </a:r>
            <a:r>
              <a:rPr lang="en-US" altLang="zh-TW" sz="1000" dirty="0" err="1"/>
              <a:t>RotationDrag</a:t>
            </a:r>
            <a:r>
              <a:rPr lang="zh-TW" altLang="en-US" sz="1000" dirty="0"/>
              <a:t>需要用多個</a:t>
            </a:r>
            <a:r>
              <a:rPr lang="en-US" altLang="zh-TW" sz="1000" dirty="0"/>
              <a:t>iterations</a:t>
            </a:r>
            <a:r>
              <a:rPr lang="zh-TW" altLang="en-US" sz="1000" dirty="0"/>
              <a:t>去完成編輯過程，所以計算量較大，較耗時</a:t>
            </a:r>
            <a:endParaRPr lang="en-US" altLang="zh-TW" sz="1000" dirty="0"/>
          </a:p>
          <a:p>
            <a:pPr marL="228600" lvl="0" indent="-228600" algn="l" rtl="0">
              <a:spcBef>
                <a:spcPts val="0"/>
              </a:spcBef>
              <a:spcAft>
                <a:spcPts val="0"/>
              </a:spcAft>
              <a:buAutoNum type="arabicPeriod"/>
            </a:pPr>
            <a:r>
              <a:rPr lang="en-US" altLang="zh-TW" sz="1000" dirty="0" err="1"/>
              <a:t>DragGAN</a:t>
            </a:r>
            <a:r>
              <a:rPr lang="zh-TW" altLang="en-US" sz="1000" dirty="0"/>
              <a:t>、</a:t>
            </a:r>
            <a:r>
              <a:rPr lang="en-US" altLang="zh-TW" sz="1000" dirty="0" err="1"/>
              <a:t>DragDiffusion</a:t>
            </a:r>
            <a:r>
              <a:rPr lang="zh-TW" altLang="en-US" sz="1000" dirty="0"/>
              <a:t>、</a:t>
            </a:r>
            <a:r>
              <a:rPr lang="en-US" altLang="zh-TW" sz="1000" dirty="0" err="1"/>
              <a:t>RotationDrag</a:t>
            </a:r>
            <a:r>
              <a:rPr lang="zh-TW" altLang="en-US" sz="1000" dirty="0"/>
              <a:t>是透過優化的方式去進行編輯，</a:t>
            </a:r>
            <a:r>
              <a:rPr lang="en-US" altLang="zh-TW" sz="1000" dirty="0"/>
              <a:t>SDE-Drag</a:t>
            </a:r>
            <a:r>
              <a:rPr lang="zh-TW" altLang="en-US" sz="1000" dirty="0"/>
              <a:t>是透過</a:t>
            </a:r>
            <a:r>
              <a:rPr lang="en-US" altLang="zh-TW" sz="1000" dirty="0"/>
              <a:t>copy-paste</a:t>
            </a:r>
            <a:r>
              <a:rPr lang="zh-TW" altLang="en-US" sz="1000" dirty="0"/>
              <a:t>的方式進行編輯</a:t>
            </a:r>
            <a:endParaRPr lang="en-US" altLang="zh-TW" sz="1000" dirty="0"/>
          </a:p>
          <a:p>
            <a:pPr marL="0" lvl="0" indent="0" algn="l" rtl="0">
              <a:spcBef>
                <a:spcPts val="0"/>
              </a:spcBef>
              <a:spcAft>
                <a:spcPts val="0"/>
              </a:spcAft>
              <a:buNone/>
            </a:pPr>
            <a:endParaRPr lang="en-US" altLang="zh-TW" sz="1000" dirty="0"/>
          </a:p>
        </p:txBody>
      </p:sp>
    </p:spTree>
    <p:extLst>
      <p:ext uri="{BB962C8B-B14F-4D97-AF65-F5344CB8AC3E}">
        <p14:creationId xmlns:p14="http://schemas.microsoft.com/office/powerpoint/2010/main" val="2426878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8161672c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8161672c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TW" sz="1000" dirty="0"/>
              <a:t>Drag Editing</a:t>
            </a:r>
            <a:r>
              <a:rPr lang="zh-TW" altLang="en-US" sz="1000" dirty="0"/>
              <a:t>的一致性</a:t>
            </a:r>
            <a:endParaRPr lang="en-US" altLang="zh-TW" sz="1000" dirty="0"/>
          </a:p>
          <a:p>
            <a:pPr marL="228600" lvl="0" indent="-228600" algn="l" rtl="0">
              <a:spcBef>
                <a:spcPts val="0"/>
              </a:spcBef>
              <a:spcAft>
                <a:spcPts val="0"/>
              </a:spcAft>
              <a:buAutoNum type="arabicPeriod"/>
            </a:pPr>
            <a:r>
              <a:rPr lang="zh-TW" altLang="en-US" sz="1000" dirty="0"/>
              <a:t>現有的方式需要使用</a:t>
            </a:r>
            <a:r>
              <a:rPr lang="en-US" altLang="zh-TW" sz="1000" dirty="0" err="1"/>
              <a:t>LoRA</a:t>
            </a:r>
            <a:r>
              <a:rPr lang="zh-TW" altLang="en-US" sz="1000" dirty="0"/>
              <a:t>訓練</a:t>
            </a:r>
            <a:r>
              <a:rPr lang="en-US" altLang="zh-TW" sz="1000" dirty="0"/>
              <a:t>Stable</a:t>
            </a:r>
            <a:r>
              <a:rPr lang="zh-TW" altLang="en-US" sz="1000" dirty="0"/>
              <a:t> </a:t>
            </a:r>
            <a:r>
              <a:rPr lang="en-US" altLang="zh-TW" sz="1000" dirty="0"/>
              <a:t>Diffusion Model</a:t>
            </a:r>
            <a:r>
              <a:rPr lang="zh-TW" altLang="en-US" sz="1000" dirty="0"/>
              <a:t>去保持風格和圖像的一致性，但準備過程耗時且可能過度限制圖像外觀</a:t>
            </a:r>
            <a:endParaRPr lang="en-US" altLang="zh-TW" sz="1000" dirty="0"/>
          </a:p>
          <a:p>
            <a:pPr marL="228600" lvl="0" indent="-228600" algn="l" rtl="0">
              <a:spcBef>
                <a:spcPts val="0"/>
              </a:spcBef>
              <a:spcAft>
                <a:spcPts val="0"/>
              </a:spcAft>
              <a:buAutoNum type="arabicPeriod"/>
            </a:pPr>
            <a:r>
              <a:rPr lang="zh-TW" altLang="en-US" sz="1000" dirty="0"/>
              <a:t>基於點拖曳的方法通常需要</a:t>
            </a:r>
            <a:r>
              <a:rPr lang="en-US" altLang="zh-TW" sz="1000" dirty="0"/>
              <a:t>mask</a:t>
            </a:r>
            <a:r>
              <a:rPr lang="zh-TW" altLang="en-US" sz="1000" dirty="0"/>
              <a:t>編輯區域，以減少輸入的歧議，並增強圖像的一致性</a:t>
            </a:r>
            <a:endParaRPr lang="en-US" altLang="zh-TW" sz="1000" dirty="0"/>
          </a:p>
          <a:p>
            <a:pPr marL="228600" lvl="0" indent="-228600" algn="l" rtl="0">
              <a:spcBef>
                <a:spcPts val="0"/>
              </a:spcBef>
              <a:spcAft>
                <a:spcPts val="0"/>
              </a:spcAft>
              <a:buAutoNum type="arabicPeriod"/>
            </a:pPr>
            <a:endParaRPr lang="en-US" altLang="zh-TW" sz="1000" dirty="0"/>
          </a:p>
          <a:p>
            <a:pPr marL="0" lvl="0" indent="0" algn="l" rtl="0">
              <a:spcBef>
                <a:spcPts val="0"/>
              </a:spcBef>
              <a:spcAft>
                <a:spcPts val="0"/>
              </a:spcAft>
              <a:buNone/>
            </a:pPr>
            <a:r>
              <a:rPr lang="zh-TW" altLang="en-US" sz="1000" dirty="0"/>
              <a:t>本文的方法</a:t>
            </a:r>
            <a:r>
              <a:rPr lang="en-US" altLang="zh-TW" sz="1000" dirty="0"/>
              <a:t>:</a:t>
            </a:r>
          </a:p>
          <a:p>
            <a:pPr marL="0" lvl="0" indent="0" algn="l" rtl="0">
              <a:spcBef>
                <a:spcPts val="0"/>
              </a:spcBef>
              <a:spcAft>
                <a:spcPts val="0"/>
              </a:spcAft>
              <a:buNone/>
            </a:pPr>
            <a:r>
              <a:rPr lang="en-US" altLang="zh-TW" sz="1000" dirty="0"/>
              <a:t>1.</a:t>
            </a:r>
            <a:r>
              <a:rPr lang="zh-TW" altLang="en-US" sz="1000" dirty="0"/>
              <a:t> 利用模型中</a:t>
            </a:r>
            <a:r>
              <a:rPr lang="en-US" altLang="zh-TW" sz="1000" dirty="0"/>
              <a:t>self attention</a:t>
            </a:r>
            <a:r>
              <a:rPr lang="zh-TW" altLang="en-US" sz="1000" dirty="0"/>
              <a:t>中的</a:t>
            </a:r>
            <a:r>
              <a:rPr lang="en-US" altLang="zh-TW" sz="1000" dirty="0"/>
              <a:t>keys</a:t>
            </a:r>
            <a:r>
              <a:rPr lang="zh-TW" altLang="en-US" sz="1000" dirty="0"/>
              <a:t>和</a:t>
            </a:r>
            <a:r>
              <a:rPr lang="en-US" altLang="zh-TW" sz="1000" dirty="0"/>
              <a:t>value</a:t>
            </a:r>
            <a:r>
              <a:rPr lang="zh-TW" altLang="en-US" sz="1000" dirty="0"/>
              <a:t>來保持圖像特徵的一致性，所以不需要用</a:t>
            </a:r>
            <a:r>
              <a:rPr lang="en-US" altLang="zh-TW" sz="1000" dirty="0" err="1"/>
              <a:t>LoRA</a:t>
            </a:r>
            <a:r>
              <a:rPr lang="zh-TW" altLang="en-US" sz="1000" dirty="0"/>
              <a:t>訓練，也能適應不同類型的影像</a:t>
            </a:r>
            <a:endParaRPr lang="en-US" altLang="zh-TW" sz="1000" dirty="0"/>
          </a:p>
          <a:p>
            <a:pPr marL="0" lvl="0" indent="0" algn="l" rtl="0">
              <a:spcBef>
                <a:spcPts val="0"/>
              </a:spcBef>
              <a:spcAft>
                <a:spcPts val="0"/>
              </a:spcAft>
              <a:buNone/>
            </a:pPr>
            <a:r>
              <a:rPr lang="en-US" altLang="zh-TW" sz="1000" dirty="0"/>
              <a:t>2.RegionDrag</a:t>
            </a:r>
            <a:r>
              <a:rPr lang="zh-TW" altLang="en-US" sz="1000" dirty="0"/>
              <a:t>透過使用者定義區域</a:t>
            </a:r>
            <a:r>
              <a:rPr lang="en-US" altLang="zh-TW" sz="1000" dirty="0"/>
              <a:t>(handle region</a:t>
            </a:r>
            <a:r>
              <a:rPr lang="zh-TW" altLang="en-US" sz="1000" dirty="0"/>
              <a:t>和</a:t>
            </a:r>
            <a:r>
              <a:rPr lang="en-US" altLang="zh-TW" sz="1000" dirty="0"/>
              <a:t>target</a:t>
            </a:r>
            <a:r>
              <a:rPr lang="zh-TW" altLang="en-US" sz="1000" dirty="0"/>
              <a:t> </a:t>
            </a:r>
            <a:r>
              <a:rPr lang="en-US" altLang="zh-TW" sz="1000" dirty="0"/>
              <a:t>region)</a:t>
            </a:r>
            <a:r>
              <a:rPr lang="zh-TW" altLang="en-US" sz="1000" dirty="0"/>
              <a:t>限制編輯範圍，所以不需要依賴</a:t>
            </a:r>
            <a:r>
              <a:rPr lang="en-US" altLang="zh-TW" sz="1000" dirty="0"/>
              <a:t>mask</a:t>
            </a:r>
            <a:r>
              <a:rPr lang="zh-TW" altLang="en-US" sz="1000" dirty="0"/>
              <a:t>來限制編輯區域</a:t>
            </a:r>
            <a:endParaRPr lang="en-US" altLang="zh-TW" sz="1000" dirty="0"/>
          </a:p>
          <a:p>
            <a:pPr marL="0" lvl="0" indent="0" algn="l" rtl="0">
              <a:spcBef>
                <a:spcPts val="0"/>
              </a:spcBef>
              <a:spcAft>
                <a:spcPts val="0"/>
              </a:spcAft>
              <a:buNone/>
            </a:pPr>
            <a:endParaRPr lang="en-US" altLang="zh-TW" sz="1000" dirty="0"/>
          </a:p>
          <a:p>
            <a:pPr marL="0" lvl="0" indent="0" algn="l" rtl="0">
              <a:spcBef>
                <a:spcPts val="0"/>
              </a:spcBef>
              <a:spcAft>
                <a:spcPts val="0"/>
              </a:spcAft>
              <a:buNone/>
            </a:pPr>
            <a:endParaRPr lang="en-US" altLang="zh-TW" sz="1000" dirty="0"/>
          </a:p>
        </p:txBody>
      </p:sp>
    </p:spTree>
    <p:extLst>
      <p:ext uri="{BB962C8B-B14F-4D97-AF65-F5344CB8AC3E}">
        <p14:creationId xmlns:p14="http://schemas.microsoft.com/office/powerpoint/2010/main" val="1549190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altLang="zh-TW" sz="3100" dirty="0" err="1">
                <a:latin typeface="Calibri" panose="020F0502020204030204" pitchFamily="34" charset="0"/>
                <a:ea typeface="Calibri" panose="020F0502020204030204" pitchFamily="34" charset="0"/>
                <a:cs typeface="Calibri" panose="020F0502020204030204" pitchFamily="34" charset="0"/>
              </a:rPr>
              <a:t>RegionDrag</a:t>
            </a:r>
            <a:r>
              <a:rPr lang="en-US" altLang="zh-TW" sz="3100" dirty="0">
                <a:latin typeface="Calibri" panose="020F0502020204030204" pitchFamily="34" charset="0"/>
                <a:ea typeface="Calibri" panose="020F0502020204030204" pitchFamily="34" charset="0"/>
                <a:cs typeface="Calibri" panose="020F0502020204030204" pitchFamily="34" charset="0"/>
              </a:rPr>
              <a:t>: Fast Region-Based Image Editing with Diffusion Models</a:t>
            </a:r>
            <a:endParaRPr sz="3100" dirty="0">
              <a:latin typeface="Calibri" panose="020F0502020204030204" pitchFamily="34" charset="0"/>
              <a:ea typeface="Calibri" panose="020F0502020204030204" pitchFamily="34" charset="0"/>
              <a:cs typeface="Calibri" panose="020F0502020204030204" pitchFamily="34" charset="0"/>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lnSpcReduction="10000"/>
          </a:bodyPr>
          <a:lstStyle/>
          <a:p>
            <a:pPr marL="0" lvl="0" indent="0"/>
            <a:r>
              <a:rPr lang="en-US" altLang="zh-TW" sz="1400" dirty="0">
                <a:latin typeface="+mj-lt"/>
                <a:ea typeface="標楷體" panose="03000509000000000000" pitchFamily="65" charset="-120"/>
              </a:rPr>
              <a:t>The University of Hong Kong, University of Oxford</a:t>
            </a:r>
          </a:p>
          <a:p>
            <a:pPr marL="0" lvl="0" indent="0"/>
            <a:endParaRPr lang="en-US" altLang="zh-TW" sz="1400" dirty="0">
              <a:latin typeface="+mj-lt"/>
              <a:ea typeface="標楷體" panose="03000509000000000000" pitchFamily="65" charset="-120"/>
            </a:endParaRPr>
          </a:p>
          <a:p>
            <a:pPr marL="0" lvl="0" indent="0"/>
            <a:r>
              <a:rPr lang="en-US" sz="1400" dirty="0">
                <a:latin typeface="+mj-lt"/>
                <a:ea typeface="標楷體" panose="03000509000000000000" pitchFamily="65" charset="-120"/>
              </a:rPr>
              <a:t>ECCV 2024</a:t>
            </a:r>
            <a:endParaRPr sz="1400" dirty="0">
              <a:latin typeface="+mj-lt"/>
              <a:ea typeface="標楷體" panose="03000509000000000000" pitchFamily="65" charset="-120"/>
            </a:endParaRPr>
          </a:p>
        </p:txBody>
      </p:sp>
      <p:sp>
        <p:nvSpPr>
          <p:cNvPr id="2" name="投影片編號版面配置區 1">
            <a:extLst>
              <a:ext uri="{FF2B5EF4-FFF2-40B4-BE49-F238E27FC236}">
                <a16:creationId xmlns:a16="http://schemas.microsoft.com/office/drawing/2014/main" id="{3AB028CA-5E10-47D9-8601-11D9C672007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a:t>
            </a:fld>
            <a:endParaRPr lang="zh-TW"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標題 2">
            <a:extLst>
              <a:ext uri="{FF2B5EF4-FFF2-40B4-BE49-F238E27FC236}">
                <a16:creationId xmlns:a16="http://schemas.microsoft.com/office/drawing/2014/main" id="{A5AD4693-8C77-462D-887B-58D63636115C}"/>
              </a:ext>
            </a:extLst>
          </p:cNvPr>
          <p:cNvSpPr>
            <a:spLocks noGrp="1"/>
          </p:cNvSpPr>
          <p:nvPr>
            <p:ph type="title"/>
          </p:nvPr>
        </p:nvSpPr>
        <p:spPr>
          <a:xfrm>
            <a:off x="311700" y="2362602"/>
            <a:ext cx="8520600" cy="572700"/>
          </a:xfrm>
        </p:spPr>
        <p:txBody>
          <a:bodyPr>
            <a:normAutofit fontScale="90000"/>
          </a:bodyPr>
          <a:lstStyle/>
          <a:p>
            <a:pPr algn="ctr"/>
            <a:r>
              <a:rPr lang="en-US" altLang="zh-TW" dirty="0"/>
              <a:t>Method</a:t>
            </a:r>
            <a:endParaRPr lang="zh-TW" altLang="en-US" dirty="0"/>
          </a:p>
        </p:txBody>
      </p:sp>
      <p:sp>
        <p:nvSpPr>
          <p:cNvPr id="2" name="投影片編號版面配置區 1">
            <a:extLst>
              <a:ext uri="{FF2B5EF4-FFF2-40B4-BE49-F238E27FC236}">
                <a16:creationId xmlns:a16="http://schemas.microsoft.com/office/drawing/2014/main" id="{9B07C7CE-CCDD-4AFC-BF9C-9654A956E2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10</a:t>
            </a:fld>
            <a:endParaRPr lang="zh-TW" altLang="en-US" dirty="0"/>
          </a:p>
        </p:txBody>
      </p:sp>
    </p:spTree>
    <p:custDataLst>
      <p:tags r:id="rId1"/>
    </p:custDataLst>
    <p:extLst>
      <p:ext uri="{BB962C8B-B14F-4D97-AF65-F5344CB8AC3E}">
        <p14:creationId xmlns:p14="http://schemas.microsoft.com/office/powerpoint/2010/main" val="3382066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標題 2">
            <a:extLst>
              <a:ext uri="{FF2B5EF4-FFF2-40B4-BE49-F238E27FC236}">
                <a16:creationId xmlns:a16="http://schemas.microsoft.com/office/drawing/2014/main" id="{A5AD4693-8C77-462D-887B-58D63636115C}"/>
              </a:ext>
            </a:extLst>
          </p:cNvPr>
          <p:cNvSpPr>
            <a:spLocks noGrp="1"/>
          </p:cNvSpPr>
          <p:nvPr>
            <p:ph type="title"/>
          </p:nvPr>
        </p:nvSpPr>
        <p:spPr/>
        <p:txBody>
          <a:bodyPr>
            <a:normAutofit fontScale="90000"/>
          </a:bodyPr>
          <a:lstStyle/>
          <a:p>
            <a:r>
              <a:rPr lang="en-US" altLang="zh-TW" dirty="0"/>
              <a:t>Inversion</a:t>
            </a:r>
            <a:endParaRPr lang="zh-TW" altLang="en-US" dirty="0"/>
          </a:p>
        </p:txBody>
      </p:sp>
      <p:pic>
        <p:nvPicPr>
          <p:cNvPr id="5" name="圖片 4">
            <a:extLst>
              <a:ext uri="{FF2B5EF4-FFF2-40B4-BE49-F238E27FC236}">
                <a16:creationId xmlns:a16="http://schemas.microsoft.com/office/drawing/2014/main" id="{3FD9F617-7BF8-4545-A9D8-A00882BA512A}"/>
              </a:ext>
            </a:extLst>
          </p:cNvPr>
          <p:cNvPicPr>
            <a:picLocks noChangeAspect="1"/>
          </p:cNvPicPr>
          <p:nvPr/>
        </p:nvPicPr>
        <p:blipFill>
          <a:blip r:embed="rId4"/>
          <a:stretch>
            <a:fillRect/>
          </a:stretch>
        </p:blipFill>
        <p:spPr>
          <a:xfrm>
            <a:off x="869603" y="1235131"/>
            <a:ext cx="7404794" cy="3094795"/>
          </a:xfrm>
          <a:prstGeom prst="rect">
            <a:avLst/>
          </a:prstGeom>
        </p:spPr>
      </p:pic>
      <p:sp>
        <p:nvSpPr>
          <p:cNvPr id="2" name="投影片編號版面配置區 1">
            <a:extLst>
              <a:ext uri="{FF2B5EF4-FFF2-40B4-BE49-F238E27FC236}">
                <a16:creationId xmlns:a16="http://schemas.microsoft.com/office/drawing/2014/main" id="{9B07C7CE-CCDD-4AFC-BF9C-9654A956E2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11</a:t>
            </a:fld>
            <a:endParaRPr lang="zh-TW" altLang="en-US" dirty="0"/>
          </a:p>
        </p:txBody>
      </p:sp>
    </p:spTree>
    <p:custDataLst>
      <p:tags r:id="rId1"/>
    </p:custDataLst>
    <p:extLst>
      <p:ext uri="{BB962C8B-B14F-4D97-AF65-F5344CB8AC3E}">
        <p14:creationId xmlns:p14="http://schemas.microsoft.com/office/powerpoint/2010/main" val="1466258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標題 2">
            <a:extLst>
              <a:ext uri="{FF2B5EF4-FFF2-40B4-BE49-F238E27FC236}">
                <a16:creationId xmlns:a16="http://schemas.microsoft.com/office/drawing/2014/main" id="{A5AD4693-8C77-462D-887B-58D63636115C}"/>
              </a:ext>
            </a:extLst>
          </p:cNvPr>
          <p:cNvSpPr>
            <a:spLocks noGrp="1"/>
          </p:cNvSpPr>
          <p:nvPr>
            <p:ph type="title"/>
          </p:nvPr>
        </p:nvSpPr>
        <p:spPr/>
        <p:txBody>
          <a:bodyPr>
            <a:normAutofit fontScale="90000"/>
          </a:bodyPr>
          <a:lstStyle/>
          <a:p>
            <a:r>
              <a:rPr lang="en-US" altLang="zh-TW" dirty="0"/>
              <a:t>Region-to-Point Mapping</a:t>
            </a:r>
            <a:endParaRPr lang="zh-TW" altLang="en-US" dirty="0"/>
          </a:p>
        </p:txBody>
      </p:sp>
      <p:sp>
        <p:nvSpPr>
          <p:cNvPr id="2" name="投影片編號版面配置區 1">
            <a:extLst>
              <a:ext uri="{FF2B5EF4-FFF2-40B4-BE49-F238E27FC236}">
                <a16:creationId xmlns:a16="http://schemas.microsoft.com/office/drawing/2014/main" id="{9B07C7CE-CCDD-4AFC-BF9C-9654A956E2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12</a:t>
            </a:fld>
            <a:endParaRPr lang="zh-TW" altLang="en-US" dirty="0"/>
          </a:p>
        </p:txBody>
      </p:sp>
      <p:pic>
        <p:nvPicPr>
          <p:cNvPr id="4" name="圖片 3">
            <a:extLst>
              <a:ext uri="{FF2B5EF4-FFF2-40B4-BE49-F238E27FC236}">
                <a16:creationId xmlns:a16="http://schemas.microsoft.com/office/drawing/2014/main" id="{FCDA975C-0AF2-4C98-B816-5D59ECEC82BB}"/>
              </a:ext>
            </a:extLst>
          </p:cNvPr>
          <p:cNvPicPr>
            <a:picLocks noChangeAspect="1"/>
          </p:cNvPicPr>
          <p:nvPr/>
        </p:nvPicPr>
        <p:blipFill>
          <a:blip r:embed="rId4"/>
          <a:stretch>
            <a:fillRect/>
          </a:stretch>
        </p:blipFill>
        <p:spPr>
          <a:xfrm>
            <a:off x="1325319" y="1188770"/>
            <a:ext cx="6493361" cy="3303401"/>
          </a:xfrm>
          <a:prstGeom prst="rect">
            <a:avLst/>
          </a:prstGeom>
        </p:spPr>
      </p:pic>
    </p:spTree>
    <p:custDataLst>
      <p:tags r:id="rId1"/>
    </p:custDataLst>
    <p:extLst>
      <p:ext uri="{BB962C8B-B14F-4D97-AF65-F5344CB8AC3E}">
        <p14:creationId xmlns:p14="http://schemas.microsoft.com/office/powerpoint/2010/main" val="2722690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標題 2">
            <a:extLst>
              <a:ext uri="{FF2B5EF4-FFF2-40B4-BE49-F238E27FC236}">
                <a16:creationId xmlns:a16="http://schemas.microsoft.com/office/drawing/2014/main" id="{A5AD4693-8C77-462D-887B-58D63636115C}"/>
              </a:ext>
            </a:extLst>
          </p:cNvPr>
          <p:cNvSpPr>
            <a:spLocks noGrp="1"/>
          </p:cNvSpPr>
          <p:nvPr>
            <p:ph type="title"/>
          </p:nvPr>
        </p:nvSpPr>
        <p:spPr/>
        <p:txBody>
          <a:bodyPr>
            <a:normAutofit fontScale="90000"/>
          </a:bodyPr>
          <a:lstStyle/>
          <a:p>
            <a:r>
              <a:rPr lang="en-US" altLang="zh-TW" dirty="0"/>
              <a:t>Denoising &amp; MASA Control</a:t>
            </a:r>
            <a:endParaRPr lang="zh-TW" altLang="en-US" dirty="0"/>
          </a:p>
        </p:txBody>
      </p:sp>
      <p:pic>
        <p:nvPicPr>
          <p:cNvPr id="5" name="圖片 4">
            <a:extLst>
              <a:ext uri="{FF2B5EF4-FFF2-40B4-BE49-F238E27FC236}">
                <a16:creationId xmlns:a16="http://schemas.microsoft.com/office/drawing/2014/main" id="{3FD9F617-7BF8-4545-A9D8-A00882BA512A}"/>
              </a:ext>
            </a:extLst>
          </p:cNvPr>
          <p:cNvPicPr>
            <a:picLocks noChangeAspect="1"/>
          </p:cNvPicPr>
          <p:nvPr/>
        </p:nvPicPr>
        <p:blipFill>
          <a:blip r:embed="rId4"/>
          <a:stretch>
            <a:fillRect/>
          </a:stretch>
        </p:blipFill>
        <p:spPr>
          <a:xfrm>
            <a:off x="869603" y="1235131"/>
            <a:ext cx="7404794" cy="3094795"/>
          </a:xfrm>
          <a:prstGeom prst="rect">
            <a:avLst/>
          </a:prstGeom>
        </p:spPr>
      </p:pic>
      <p:sp>
        <p:nvSpPr>
          <p:cNvPr id="2" name="投影片編號版面配置區 1">
            <a:extLst>
              <a:ext uri="{FF2B5EF4-FFF2-40B4-BE49-F238E27FC236}">
                <a16:creationId xmlns:a16="http://schemas.microsoft.com/office/drawing/2014/main" id="{9B07C7CE-CCDD-4AFC-BF9C-9654A956E2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13</a:t>
            </a:fld>
            <a:endParaRPr lang="zh-TW" altLang="en-US" dirty="0"/>
          </a:p>
        </p:txBody>
      </p:sp>
    </p:spTree>
    <p:custDataLst>
      <p:tags r:id="rId1"/>
    </p:custDataLst>
    <p:extLst>
      <p:ext uri="{BB962C8B-B14F-4D97-AF65-F5344CB8AC3E}">
        <p14:creationId xmlns:p14="http://schemas.microsoft.com/office/powerpoint/2010/main" val="1655174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標題 2">
            <a:extLst>
              <a:ext uri="{FF2B5EF4-FFF2-40B4-BE49-F238E27FC236}">
                <a16:creationId xmlns:a16="http://schemas.microsoft.com/office/drawing/2014/main" id="{A5AD4693-8C77-462D-887B-58D63636115C}"/>
              </a:ext>
            </a:extLst>
          </p:cNvPr>
          <p:cNvSpPr>
            <a:spLocks noGrp="1"/>
          </p:cNvSpPr>
          <p:nvPr>
            <p:ph type="title"/>
          </p:nvPr>
        </p:nvSpPr>
        <p:spPr>
          <a:xfrm>
            <a:off x="311700" y="2362602"/>
            <a:ext cx="8520600" cy="572700"/>
          </a:xfrm>
        </p:spPr>
        <p:txBody>
          <a:bodyPr>
            <a:normAutofit fontScale="90000"/>
          </a:bodyPr>
          <a:lstStyle/>
          <a:p>
            <a:pPr algn="ctr"/>
            <a:r>
              <a:rPr lang="en-US" altLang="zh-TW" dirty="0"/>
              <a:t>Experimental Results</a:t>
            </a:r>
            <a:endParaRPr lang="zh-TW" altLang="en-US" dirty="0"/>
          </a:p>
        </p:txBody>
      </p:sp>
      <p:sp>
        <p:nvSpPr>
          <p:cNvPr id="2" name="投影片編號版面配置區 1">
            <a:extLst>
              <a:ext uri="{FF2B5EF4-FFF2-40B4-BE49-F238E27FC236}">
                <a16:creationId xmlns:a16="http://schemas.microsoft.com/office/drawing/2014/main" id="{9B07C7CE-CCDD-4AFC-BF9C-9654A956E2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14</a:t>
            </a:fld>
            <a:endParaRPr lang="zh-TW" altLang="en-US" dirty="0"/>
          </a:p>
        </p:txBody>
      </p:sp>
    </p:spTree>
    <p:custDataLst>
      <p:tags r:id="rId1"/>
    </p:custDataLst>
    <p:extLst>
      <p:ext uri="{BB962C8B-B14F-4D97-AF65-F5344CB8AC3E}">
        <p14:creationId xmlns:p14="http://schemas.microsoft.com/office/powerpoint/2010/main" val="236928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標題 2">
            <a:extLst>
              <a:ext uri="{FF2B5EF4-FFF2-40B4-BE49-F238E27FC236}">
                <a16:creationId xmlns:a16="http://schemas.microsoft.com/office/drawing/2014/main" id="{A5AD4693-8C77-462D-887B-58D63636115C}"/>
              </a:ext>
            </a:extLst>
          </p:cNvPr>
          <p:cNvSpPr>
            <a:spLocks noGrp="1"/>
          </p:cNvSpPr>
          <p:nvPr>
            <p:ph type="title"/>
          </p:nvPr>
        </p:nvSpPr>
        <p:spPr/>
        <p:txBody>
          <a:bodyPr>
            <a:normAutofit fontScale="90000"/>
          </a:bodyPr>
          <a:lstStyle/>
          <a:p>
            <a:r>
              <a:rPr lang="en-US" altLang="zh-TW" dirty="0"/>
              <a:t>Implementation Details</a:t>
            </a:r>
            <a:endParaRPr lang="zh-TW" altLang="en-US" dirty="0"/>
          </a:p>
        </p:txBody>
      </p:sp>
      <p:sp>
        <p:nvSpPr>
          <p:cNvPr id="4" name="文字版面配置區 3">
            <a:extLst>
              <a:ext uri="{FF2B5EF4-FFF2-40B4-BE49-F238E27FC236}">
                <a16:creationId xmlns:a16="http://schemas.microsoft.com/office/drawing/2014/main" id="{C38E3AB2-35C7-4347-8B54-6D287CF548BA}"/>
              </a:ext>
            </a:extLst>
          </p:cNvPr>
          <p:cNvSpPr>
            <a:spLocks noGrp="1"/>
          </p:cNvSpPr>
          <p:nvPr>
            <p:ph type="body" idx="1"/>
          </p:nvPr>
        </p:nvSpPr>
        <p:spPr/>
        <p:txBody>
          <a:bodyPr>
            <a:normAutofit/>
          </a:bodyPr>
          <a:lstStyle/>
          <a:p>
            <a:pPr>
              <a:lnSpc>
                <a:spcPct val="150000"/>
              </a:lnSpc>
              <a:buFont typeface="+mj-lt"/>
              <a:buAutoNum type="arabicPeriod"/>
            </a:pPr>
            <a:r>
              <a:rPr lang="en-US" altLang="zh-TW" sz="1600" dirty="0">
                <a:solidFill>
                  <a:schemeClr val="tx1"/>
                </a:solidFill>
              </a:rPr>
              <a:t>Datasets</a:t>
            </a:r>
          </a:p>
          <a:p>
            <a:pPr lvl="1">
              <a:lnSpc>
                <a:spcPct val="150000"/>
              </a:lnSpc>
              <a:buFont typeface="+mj-lt"/>
              <a:buAutoNum type="arabicPeriod"/>
            </a:pPr>
            <a:r>
              <a:rPr lang="en-US" altLang="zh-TW" sz="1600" dirty="0" err="1">
                <a:solidFill>
                  <a:schemeClr val="tx1"/>
                </a:solidFill>
              </a:rPr>
              <a:t>DragBench</a:t>
            </a:r>
            <a:r>
              <a:rPr lang="en-US" altLang="zh-TW" sz="1600" dirty="0">
                <a:solidFill>
                  <a:schemeClr val="tx1"/>
                </a:solidFill>
              </a:rPr>
              <a:t>-SR</a:t>
            </a:r>
          </a:p>
          <a:p>
            <a:pPr lvl="1">
              <a:lnSpc>
                <a:spcPct val="150000"/>
              </a:lnSpc>
              <a:buFont typeface="+mj-lt"/>
              <a:buAutoNum type="arabicPeriod"/>
            </a:pPr>
            <a:r>
              <a:rPr lang="en-US" altLang="zh-TW" sz="1600" dirty="0" err="1">
                <a:solidFill>
                  <a:schemeClr val="tx1"/>
                </a:solidFill>
              </a:rPr>
              <a:t>DragBench</a:t>
            </a:r>
            <a:r>
              <a:rPr lang="en-US" altLang="zh-TW" sz="1600" dirty="0">
                <a:solidFill>
                  <a:schemeClr val="tx1"/>
                </a:solidFill>
              </a:rPr>
              <a:t>-DR</a:t>
            </a:r>
          </a:p>
          <a:p>
            <a:pPr>
              <a:lnSpc>
                <a:spcPct val="150000"/>
              </a:lnSpc>
              <a:buFont typeface="+mj-lt"/>
              <a:buAutoNum type="arabicPeriod"/>
            </a:pPr>
            <a:r>
              <a:rPr lang="en-US" altLang="zh-TW" sz="1600" dirty="0">
                <a:solidFill>
                  <a:schemeClr val="tx1"/>
                </a:solidFill>
              </a:rPr>
              <a:t>Image resolution : 512*512</a:t>
            </a:r>
          </a:p>
          <a:p>
            <a:pPr>
              <a:lnSpc>
                <a:spcPct val="150000"/>
              </a:lnSpc>
              <a:buFont typeface="+mj-lt"/>
              <a:buAutoNum type="arabicPeriod"/>
            </a:pPr>
            <a:r>
              <a:rPr lang="en-US" altLang="zh-TW" sz="1600" dirty="0">
                <a:solidFill>
                  <a:schemeClr val="tx1"/>
                </a:solidFill>
              </a:rPr>
              <a:t>Total sampling steps : 20 steps</a:t>
            </a:r>
          </a:p>
          <a:p>
            <a:pPr>
              <a:lnSpc>
                <a:spcPct val="150000"/>
              </a:lnSpc>
              <a:buFont typeface="+mj-lt"/>
              <a:buAutoNum type="arabicPeriod"/>
            </a:pPr>
            <a:endParaRPr lang="en-US" altLang="zh-TW" sz="1600" dirty="0">
              <a:solidFill>
                <a:schemeClr val="tx1"/>
              </a:solidFill>
            </a:endParaRPr>
          </a:p>
        </p:txBody>
      </p:sp>
      <p:sp>
        <p:nvSpPr>
          <p:cNvPr id="2" name="投影片編號版面配置區 1">
            <a:extLst>
              <a:ext uri="{FF2B5EF4-FFF2-40B4-BE49-F238E27FC236}">
                <a16:creationId xmlns:a16="http://schemas.microsoft.com/office/drawing/2014/main" id="{9B07C7CE-CCDD-4AFC-BF9C-9654A956E2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15</a:t>
            </a:fld>
            <a:endParaRPr lang="zh-TW" altLang="en-US" dirty="0"/>
          </a:p>
        </p:txBody>
      </p:sp>
    </p:spTree>
    <p:custDataLst>
      <p:tags r:id="rId1"/>
    </p:custDataLst>
    <p:extLst>
      <p:ext uri="{BB962C8B-B14F-4D97-AF65-F5344CB8AC3E}">
        <p14:creationId xmlns:p14="http://schemas.microsoft.com/office/powerpoint/2010/main" val="2471409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標題 2">
            <a:extLst>
              <a:ext uri="{FF2B5EF4-FFF2-40B4-BE49-F238E27FC236}">
                <a16:creationId xmlns:a16="http://schemas.microsoft.com/office/drawing/2014/main" id="{A5AD4693-8C77-462D-887B-58D63636115C}"/>
              </a:ext>
            </a:extLst>
          </p:cNvPr>
          <p:cNvSpPr>
            <a:spLocks noGrp="1"/>
          </p:cNvSpPr>
          <p:nvPr>
            <p:ph type="title"/>
          </p:nvPr>
        </p:nvSpPr>
        <p:spPr/>
        <p:txBody>
          <a:bodyPr>
            <a:normAutofit fontScale="90000"/>
          </a:bodyPr>
          <a:lstStyle/>
          <a:p>
            <a:r>
              <a:rPr lang="en-US" altLang="zh-TW" dirty="0"/>
              <a:t>Comparisons</a:t>
            </a:r>
            <a:endParaRPr lang="zh-TW" altLang="en-US" dirty="0"/>
          </a:p>
        </p:txBody>
      </p:sp>
      <p:sp>
        <p:nvSpPr>
          <p:cNvPr id="2" name="投影片編號版面配置區 1">
            <a:extLst>
              <a:ext uri="{FF2B5EF4-FFF2-40B4-BE49-F238E27FC236}">
                <a16:creationId xmlns:a16="http://schemas.microsoft.com/office/drawing/2014/main" id="{9B07C7CE-CCDD-4AFC-BF9C-9654A956E2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16</a:t>
            </a:fld>
            <a:endParaRPr lang="zh-TW" altLang="en-US" dirty="0"/>
          </a:p>
        </p:txBody>
      </p:sp>
      <p:pic>
        <p:nvPicPr>
          <p:cNvPr id="8" name="圖片 7">
            <a:extLst>
              <a:ext uri="{FF2B5EF4-FFF2-40B4-BE49-F238E27FC236}">
                <a16:creationId xmlns:a16="http://schemas.microsoft.com/office/drawing/2014/main" id="{534F10B7-11A9-483F-83FD-E0C5ED2D89C0}"/>
              </a:ext>
            </a:extLst>
          </p:cNvPr>
          <p:cNvPicPr>
            <a:picLocks noChangeAspect="1"/>
          </p:cNvPicPr>
          <p:nvPr/>
        </p:nvPicPr>
        <p:blipFill>
          <a:blip r:embed="rId4"/>
          <a:stretch>
            <a:fillRect/>
          </a:stretch>
        </p:blipFill>
        <p:spPr>
          <a:xfrm>
            <a:off x="834102" y="1458966"/>
            <a:ext cx="7475795" cy="2225568"/>
          </a:xfrm>
          <a:prstGeom prst="rect">
            <a:avLst/>
          </a:prstGeom>
        </p:spPr>
      </p:pic>
    </p:spTree>
    <p:custDataLst>
      <p:tags r:id="rId1"/>
    </p:custDataLst>
    <p:extLst>
      <p:ext uri="{BB962C8B-B14F-4D97-AF65-F5344CB8AC3E}">
        <p14:creationId xmlns:p14="http://schemas.microsoft.com/office/powerpoint/2010/main" val="604682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標題 2">
            <a:extLst>
              <a:ext uri="{FF2B5EF4-FFF2-40B4-BE49-F238E27FC236}">
                <a16:creationId xmlns:a16="http://schemas.microsoft.com/office/drawing/2014/main" id="{A5AD4693-8C77-462D-887B-58D63636115C}"/>
              </a:ext>
            </a:extLst>
          </p:cNvPr>
          <p:cNvSpPr>
            <a:spLocks noGrp="1"/>
          </p:cNvSpPr>
          <p:nvPr>
            <p:ph type="title"/>
          </p:nvPr>
        </p:nvSpPr>
        <p:spPr/>
        <p:txBody>
          <a:bodyPr>
            <a:normAutofit fontScale="90000"/>
          </a:bodyPr>
          <a:lstStyle/>
          <a:p>
            <a:r>
              <a:rPr lang="en-US" altLang="zh-TW" dirty="0"/>
              <a:t>Comparisons</a:t>
            </a:r>
            <a:endParaRPr lang="zh-TW" altLang="en-US" dirty="0"/>
          </a:p>
        </p:txBody>
      </p:sp>
      <p:sp>
        <p:nvSpPr>
          <p:cNvPr id="2" name="投影片編號版面配置區 1">
            <a:extLst>
              <a:ext uri="{FF2B5EF4-FFF2-40B4-BE49-F238E27FC236}">
                <a16:creationId xmlns:a16="http://schemas.microsoft.com/office/drawing/2014/main" id="{9B07C7CE-CCDD-4AFC-BF9C-9654A956E2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17</a:t>
            </a:fld>
            <a:endParaRPr lang="zh-TW" altLang="en-US" dirty="0"/>
          </a:p>
        </p:txBody>
      </p:sp>
      <p:pic>
        <p:nvPicPr>
          <p:cNvPr id="4" name="圖片 3">
            <a:extLst>
              <a:ext uri="{FF2B5EF4-FFF2-40B4-BE49-F238E27FC236}">
                <a16:creationId xmlns:a16="http://schemas.microsoft.com/office/drawing/2014/main" id="{971368BD-8DEB-4D98-8BCB-DA9043A94662}"/>
              </a:ext>
            </a:extLst>
          </p:cNvPr>
          <p:cNvPicPr>
            <a:picLocks noChangeAspect="1"/>
          </p:cNvPicPr>
          <p:nvPr/>
        </p:nvPicPr>
        <p:blipFill>
          <a:blip r:embed="rId4"/>
          <a:stretch>
            <a:fillRect/>
          </a:stretch>
        </p:blipFill>
        <p:spPr>
          <a:xfrm>
            <a:off x="2472776" y="308009"/>
            <a:ext cx="6197468" cy="4663217"/>
          </a:xfrm>
          <a:prstGeom prst="rect">
            <a:avLst/>
          </a:prstGeom>
        </p:spPr>
      </p:pic>
    </p:spTree>
    <p:custDataLst>
      <p:tags r:id="rId1"/>
    </p:custDataLst>
    <p:extLst>
      <p:ext uri="{BB962C8B-B14F-4D97-AF65-F5344CB8AC3E}">
        <p14:creationId xmlns:p14="http://schemas.microsoft.com/office/powerpoint/2010/main" val="2335628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標題 2">
            <a:extLst>
              <a:ext uri="{FF2B5EF4-FFF2-40B4-BE49-F238E27FC236}">
                <a16:creationId xmlns:a16="http://schemas.microsoft.com/office/drawing/2014/main" id="{A5AD4693-8C77-462D-887B-58D63636115C}"/>
              </a:ext>
            </a:extLst>
          </p:cNvPr>
          <p:cNvSpPr>
            <a:spLocks noGrp="1"/>
          </p:cNvSpPr>
          <p:nvPr>
            <p:ph type="title"/>
          </p:nvPr>
        </p:nvSpPr>
        <p:spPr/>
        <p:txBody>
          <a:bodyPr>
            <a:normAutofit fontScale="90000"/>
          </a:bodyPr>
          <a:lstStyle/>
          <a:p>
            <a:r>
              <a:rPr lang="en-US" altLang="zh-TW" dirty="0"/>
              <a:t>Ablation Study 1</a:t>
            </a:r>
            <a:endParaRPr lang="zh-TW" altLang="en-US" dirty="0"/>
          </a:p>
        </p:txBody>
      </p:sp>
      <p:sp>
        <p:nvSpPr>
          <p:cNvPr id="2" name="投影片編號版面配置區 1">
            <a:extLst>
              <a:ext uri="{FF2B5EF4-FFF2-40B4-BE49-F238E27FC236}">
                <a16:creationId xmlns:a16="http://schemas.microsoft.com/office/drawing/2014/main" id="{9B07C7CE-CCDD-4AFC-BF9C-9654A956E2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18</a:t>
            </a:fld>
            <a:endParaRPr lang="zh-TW" altLang="en-US" dirty="0"/>
          </a:p>
        </p:txBody>
      </p:sp>
      <p:pic>
        <p:nvPicPr>
          <p:cNvPr id="7" name="圖片 6">
            <a:extLst>
              <a:ext uri="{FF2B5EF4-FFF2-40B4-BE49-F238E27FC236}">
                <a16:creationId xmlns:a16="http://schemas.microsoft.com/office/drawing/2014/main" id="{261A0CAF-60FB-4D5B-B712-3E5C193E0EBA}"/>
              </a:ext>
            </a:extLst>
          </p:cNvPr>
          <p:cNvPicPr>
            <a:picLocks noChangeAspect="1"/>
          </p:cNvPicPr>
          <p:nvPr/>
        </p:nvPicPr>
        <p:blipFill>
          <a:blip r:embed="rId4"/>
          <a:stretch>
            <a:fillRect/>
          </a:stretch>
        </p:blipFill>
        <p:spPr>
          <a:xfrm>
            <a:off x="489833" y="1514969"/>
            <a:ext cx="6216023" cy="3317616"/>
          </a:xfrm>
          <a:prstGeom prst="rect">
            <a:avLst/>
          </a:prstGeom>
        </p:spPr>
      </p:pic>
      <p:pic>
        <p:nvPicPr>
          <p:cNvPr id="8" name="圖片 7">
            <a:extLst>
              <a:ext uri="{FF2B5EF4-FFF2-40B4-BE49-F238E27FC236}">
                <a16:creationId xmlns:a16="http://schemas.microsoft.com/office/drawing/2014/main" id="{472E1614-2B96-426E-A01E-15B3EE1EFB87}"/>
              </a:ext>
            </a:extLst>
          </p:cNvPr>
          <p:cNvPicPr>
            <a:picLocks noChangeAspect="1"/>
          </p:cNvPicPr>
          <p:nvPr/>
        </p:nvPicPr>
        <p:blipFill>
          <a:blip r:embed="rId5"/>
          <a:stretch>
            <a:fillRect/>
          </a:stretch>
        </p:blipFill>
        <p:spPr>
          <a:xfrm>
            <a:off x="6705856" y="2190705"/>
            <a:ext cx="2126444" cy="1966143"/>
          </a:xfrm>
          <a:prstGeom prst="rect">
            <a:avLst/>
          </a:prstGeom>
        </p:spPr>
      </p:pic>
      <p:sp>
        <p:nvSpPr>
          <p:cNvPr id="6" name="文字版面配置區 3">
            <a:extLst>
              <a:ext uri="{FF2B5EF4-FFF2-40B4-BE49-F238E27FC236}">
                <a16:creationId xmlns:a16="http://schemas.microsoft.com/office/drawing/2014/main" id="{DFABF645-762B-4C0C-89F3-DA1356AF5254}"/>
              </a:ext>
            </a:extLst>
          </p:cNvPr>
          <p:cNvSpPr>
            <a:spLocks noGrp="1"/>
          </p:cNvSpPr>
          <p:nvPr>
            <p:ph type="body" idx="1"/>
          </p:nvPr>
        </p:nvSpPr>
        <p:spPr>
          <a:xfrm>
            <a:off x="226208" y="929778"/>
            <a:ext cx="8520600" cy="572699"/>
          </a:xfrm>
        </p:spPr>
        <p:txBody>
          <a:bodyPr>
            <a:normAutofit/>
          </a:bodyPr>
          <a:lstStyle/>
          <a:p>
            <a:pPr>
              <a:lnSpc>
                <a:spcPct val="150000"/>
              </a:lnSpc>
              <a:buFont typeface="Arial" panose="020B0604020202020204" pitchFamily="34" charset="0"/>
              <a:buChar char="•"/>
            </a:pPr>
            <a:r>
              <a:rPr lang="en-US" altLang="zh-TW" sz="1600" dirty="0">
                <a:solidFill>
                  <a:schemeClr val="tx1"/>
                </a:solidFill>
              </a:rPr>
              <a:t>Point-based input vs. Region-based input</a:t>
            </a:r>
          </a:p>
        </p:txBody>
      </p:sp>
    </p:spTree>
    <p:custDataLst>
      <p:tags r:id="rId1"/>
    </p:custDataLst>
    <p:extLst>
      <p:ext uri="{BB962C8B-B14F-4D97-AF65-F5344CB8AC3E}">
        <p14:creationId xmlns:p14="http://schemas.microsoft.com/office/powerpoint/2010/main" val="2149515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標題 2">
            <a:extLst>
              <a:ext uri="{FF2B5EF4-FFF2-40B4-BE49-F238E27FC236}">
                <a16:creationId xmlns:a16="http://schemas.microsoft.com/office/drawing/2014/main" id="{A5AD4693-8C77-462D-887B-58D63636115C}"/>
              </a:ext>
            </a:extLst>
          </p:cNvPr>
          <p:cNvSpPr>
            <a:spLocks noGrp="1"/>
          </p:cNvSpPr>
          <p:nvPr>
            <p:ph type="title"/>
          </p:nvPr>
        </p:nvSpPr>
        <p:spPr/>
        <p:txBody>
          <a:bodyPr>
            <a:normAutofit fontScale="90000"/>
          </a:bodyPr>
          <a:lstStyle/>
          <a:p>
            <a:r>
              <a:rPr lang="en-US" altLang="zh-TW" dirty="0"/>
              <a:t>Ablation Study 2</a:t>
            </a:r>
            <a:endParaRPr lang="zh-TW" altLang="en-US" dirty="0"/>
          </a:p>
        </p:txBody>
      </p:sp>
      <p:sp>
        <p:nvSpPr>
          <p:cNvPr id="2" name="投影片編號版面配置區 1">
            <a:extLst>
              <a:ext uri="{FF2B5EF4-FFF2-40B4-BE49-F238E27FC236}">
                <a16:creationId xmlns:a16="http://schemas.microsoft.com/office/drawing/2014/main" id="{9B07C7CE-CCDD-4AFC-BF9C-9654A956E2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19</a:t>
            </a:fld>
            <a:endParaRPr lang="zh-TW" altLang="en-US" dirty="0"/>
          </a:p>
        </p:txBody>
      </p:sp>
      <p:pic>
        <p:nvPicPr>
          <p:cNvPr id="4" name="圖片 3">
            <a:extLst>
              <a:ext uri="{FF2B5EF4-FFF2-40B4-BE49-F238E27FC236}">
                <a16:creationId xmlns:a16="http://schemas.microsoft.com/office/drawing/2014/main" id="{16C3D1B2-EAE3-469B-A76A-CF4A2174FEBE}"/>
              </a:ext>
            </a:extLst>
          </p:cNvPr>
          <p:cNvPicPr>
            <a:picLocks noChangeAspect="1"/>
          </p:cNvPicPr>
          <p:nvPr/>
        </p:nvPicPr>
        <p:blipFill>
          <a:blip r:embed="rId4"/>
          <a:stretch>
            <a:fillRect/>
          </a:stretch>
        </p:blipFill>
        <p:spPr>
          <a:xfrm>
            <a:off x="1727196" y="1513875"/>
            <a:ext cx="5689607" cy="3346142"/>
          </a:xfrm>
          <a:prstGeom prst="rect">
            <a:avLst/>
          </a:prstGeom>
        </p:spPr>
      </p:pic>
      <p:sp>
        <p:nvSpPr>
          <p:cNvPr id="5" name="文字版面配置區 3">
            <a:extLst>
              <a:ext uri="{FF2B5EF4-FFF2-40B4-BE49-F238E27FC236}">
                <a16:creationId xmlns:a16="http://schemas.microsoft.com/office/drawing/2014/main" id="{7392772D-62AF-4E7C-B688-CF6C754BD0FF}"/>
              </a:ext>
            </a:extLst>
          </p:cNvPr>
          <p:cNvSpPr>
            <a:spLocks noGrp="1"/>
          </p:cNvSpPr>
          <p:nvPr>
            <p:ph type="body" idx="1"/>
          </p:nvPr>
        </p:nvSpPr>
        <p:spPr>
          <a:xfrm>
            <a:off x="226208" y="929778"/>
            <a:ext cx="8520600" cy="572699"/>
          </a:xfrm>
        </p:spPr>
        <p:txBody>
          <a:bodyPr>
            <a:normAutofit/>
          </a:bodyPr>
          <a:lstStyle/>
          <a:p>
            <a:pPr>
              <a:lnSpc>
                <a:spcPct val="150000"/>
              </a:lnSpc>
              <a:buFont typeface="Arial" panose="020B0604020202020204" pitchFamily="34" charset="0"/>
              <a:buChar char="•"/>
            </a:pPr>
            <a:r>
              <a:rPr lang="en-US" altLang="zh-TW" sz="1600" dirty="0">
                <a:solidFill>
                  <a:schemeClr val="tx1"/>
                </a:solidFill>
              </a:rPr>
              <a:t>Multi-step copy-paste vs. Single-step copy-paste</a:t>
            </a:r>
          </a:p>
        </p:txBody>
      </p:sp>
    </p:spTree>
    <p:custDataLst>
      <p:tags r:id="rId1"/>
    </p:custDataLst>
    <p:extLst>
      <p:ext uri="{BB962C8B-B14F-4D97-AF65-F5344CB8AC3E}">
        <p14:creationId xmlns:p14="http://schemas.microsoft.com/office/powerpoint/2010/main" val="3278476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標題 2">
            <a:extLst>
              <a:ext uri="{FF2B5EF4-FFF2-40B4-BE49-F238E27FC236}">
                <a16:creationId xmlns:a16="http://schemas.microsoft.com/office/drawing/2014/main" id="{A5AD4693-8C77-462D-887B-58D63636115C}"/>
              </a:ext>
            </a:extLst>
          </p:cNvPr>
          <p:cNvSpPr>
            <a:spLocks noGrp="1"/>
          </p:cNvSpPr>
          <p:nvPr>
            <p:ph type="title"/>
          </p:nvPr>
        </p:nvSpPr>
        <p:spPr/>
        <p:txBody>
          <a:bodyPr>
            <a:normAutofit fontScale="90000"/>
          </a:bodyPr>
          <a:lstStyle/>
          <a:p>
            <a:r>
              <a:rPr lang="en-US" altLang="zh-TW" dirty="0"/>
              <a:t>Outline</a:t>
            </a:r>
            <a:endParaRPr lang="zh-TW" altLang="en-US" dirty="0"/>
          </a:p>
        </p:txBody>
      </p:sp>
      <p:sp>
        <p:nvSpPr>
          <p:cNvPr id="4" name="文字版面配置區 3">
            <a:extLst>
              <a:ext uri="{FF2B5EF4-FFF2-40B4-BE49-F238E27FC236}">
                <a16:creationId xmlns:a16="http://schemas.microsoft.com/office/drawing/2014/main" id="{C38E3AB2-35C7-4347-8B54-6D287CF548BA}"/>
              </a:ext>
            </a:extLst>
          </p:cNvPr>
          <p:cNvSpPr>
            <a:spLocks noGrp="1"/>
          </p:cNvSpPr>
          <p:nvPr>
            <p:ph type="body" idx="1"/>
          </p:nvPr>
        </p:nvSpPr>
        <p:spPr/>
        <p:txBody>
          <a:bodyPr/>
          <a:lstStyle/>
          <a:p>
            <a:pPr>
              <a:lnSpc>
                <a:spcPct val="150000"/>
              </a:lnSpc>
              <a:buFont typeface="Arial" panose="020B0604020202020204" pitchFamily="34" charset="0"/>
              <a:buChar char="•"/>
            </a:pPr>
            <a:r>
              <a:rPr lang="en-US" altLang="zh-TW" dirty="0">
                <a:solidFill>
                  <a:schemeClr val="tx1"/>
                </a:solidFill>
              </a:rPr>
              <a:t>Introduction</a:t>
            </a:r>
          </a:p>
          <a:p>
            <a:pPr>
              <a:lnSpc>
                <a:spcPct val="150000"/>
              </a:lnSpc>
              <a:buFont typeface="Arial" panose="020B0604020202020204" pitchFamily="34" charset="0"/>
              <a:buChar char="•"/>
            </a:pPr>
            <a:r>
              <a:rPr lang="en-US" altLang="zh-TW" dirty="0">
                <a:solidFill>
                  <a:schemeClr val="tx1"/>
                </a:solidFill>
              </a:rPr>
              <a:t>Related works</a:t>
            </a:r>
          </a:p>
          <a:p>
            <a:pPr>
              <a:lnSpc>
                <a:spcPct val="150000"/>
              </a:lnSpc>
              <a:buFont typeface="Arial" panose="020B0604020202020204" pitchFamily="34" charset="0"/>
              <a:buChar char="•"/>
            </a:pPr>
            <a:r>
              <a:rPr lang="en-US" altLang="zh-TW" dirty="0">
                <a:solidFill>
                  <a:schemeClr val="tx1"/>
                </a:solidFill>
              </a:rPr>
              <a:t>Method</a:t>
            </a:r>
          </a:p>
          <a:p>
            <a:pPr>
              <a:lnSpc>
                <a:spcPct val="150000"/>
              </a:lnSpc>
              <a:buFont typeface="Arial" panose="020B0604020202020204" pitchFamily="34" charset="0"/>
              <a:buChar char="•"/>
            </a:pPr>
            <a:r>
              <a:rPr lang="en-US" altLang="zh-TW" dirty="0">
                <a:solidFill>
                  <a:schemeClr val="tx1"/>
                </a:solidFill>
              </a:rPr>
              <a:t>Experimental Results</a:t>
            </a:r>
          </a:p>
          <a:p>
            <a:pPr>
              <a:lnSpc>
                <a:spcPct val="150000"/>
              </a:lnSpc>
              <a:buFont typeface="Arial" panose="020B0604020202020204" pitchFamily="34" charset="0"/>
              <a:buChar char="•"/>
            </a:pPr>
            <a:r>
              <a:rPr lang="en-US" altLang="zh-TW" dirty="0">
                <a:solidFill>
                  <a:schemeClr val="tx1"/>
                </a:solidFill>
              </a:rPr>
              <a:t>Conclusions</a:t>
            </a:r>
            <a:endParaRPr lang="zh-TW" altLang="en-US" dirty="0">
              <a:solidFill>
                <a:schemeClr val="tx1"/>
              </a:solidFill>
            </a:endParaRPr>
          </a:p>
        </p:txBody>
      </p:sp>
      <p:sp>
        <p:nvSpPr>
          <p:cNvPr id="2" name="投影片編號版面配置區 1">
            <a:extLst>
              <a:ext uri="{FF2B5EF4-FFF2-40B4-BE49-F238E27FC236}">
                <a16:creationId xmlns:a16="http://schemas.microsoft.com/office/drawing/2014/main" id="{9B07C7CE-CCDD-4AFC-BF9C-9654A956E2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a:t>
            </a:fld>
            <a:endParaRPr lang="zh-TW" altLang="en-US" dirty="0"/>
          </a:p>
        </p:txBody>
      </p:sp>
    </p:spTree>
    <p:custDataLst>
      <p:tags r:id="rId1"/>
    </p:custDataLst>
    <p:extLst>
      <p:ext uri="{BB962C8B-B14F-4D97-AF65-F5344CB8AC3E}">
        <p14:creationId xmlns:p14="http://schemas.microsoft.com/office/powerpoint/2010/main" val="199676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標題 2">
            <a:extLst>
              <a:ext uri="{FF2B5EF4-FFF2-40B4-BE49-F238E27FC236}">
                <a16:creationId xmlns:a16="http://schemas.microsoft.com/office/drawing/2014/main" id="{A5AD4693-8C77-462D-887B-58D63636115C}"/>
              </a:ext>
            </a:extLst>
          </p:cNvPr>
          <p:cNvSpPr>
            <a:spLocks noGrp="1"/>
          </p:cNvSpPr>
          <p:nvPr>
            <p:ph type="title"/>
          </p:nvPr>
        </p:nvSpPr>
        <p:spPr>
          <a:xfrm>
            <a:off x="311700" y="2362602"/>
            <a:ext cx="8520600" cy="572700"/>
          </a:xfrm>
        </p:spPr>
        <p:txBody>
          <a:bodyPr>
            <a:normAutofit fontScale="90000"/>
          </a:bodyPr>
          <a:lstStyle/>
          <a:p>
            <a:pPr algn="ctr"/>
            <a:r>
              <a:rPr lang="en-US" altLang="zh-TW" dirty="0"/>
              <a:t>Conclusions</a:t>
            </a:r>
            <a:endParaRPr lang="zh-TW" altLang="en-US" dirty="0"/>
          </a:p>
        </p:txBody>
      </p:sp>
      <p:sp>
        <p:nvSpPr>
          <p:cNvPr id="2" name="投影片編號版面配置區 1">
            <a:extLst>
              <a:ext uri="{FF2B5EF4-FFF2-40B4-BE49-F238E27FC236}">
                <a16:creationId xmlns:a16="http://schemas.microsoft.com/office/drawing/2014/main" id="{9B07C7CE-CCDD-4AFC-BF9C-9654A956E2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20</a:t>
            </a:fld>
            <a:endParaRPr lang="zh-TW" altLang="en-US" dirty="0"/>
          </a:p>
        </p:txBody>
      </p:sp>
    </p:spTree>
    <p:custDataLst>
      <p:tags r:id="rId1"/>
    </p:custDataLst>
    <p:extLst>
      <p:ext uri="{BB962C8B-B14F-4D97-AF65-F5344CB8AC3E}">
        <p14:creationId xmlns:p14="http://schemas.microsoft.com/office/powerpoint/2010/main" val="3280994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標題 2">
            <a:extLst>
              <a:ext uri="{FF2B5EF4-FFF2-40B4-BE49-F238E27FC236}">
                <a16:creationId xmlns:a16="http://schemas.microsoft.com/office/drawing/2014/main" id="{A5AD4693-8C77-462D-887B-58D63636115C}"/>
              </a:ext>
            </a:extLst>
          </p:cNvPr>
          <p:cNvSpPr>
            <a:spLocks noGrp="1"/>
          </p:cNvSpPr>
          <p:nvPr>
            <p:ph type="title"/>
          </p:nvPr>
        </p:nvSpPr>
        <p:spPr/>
        <p:txBody>
          <a:bodyPr>
            <a:normAutofit fontScale="90000"/>
          </a:bodyPr>
          <a:lstStyle/>
          <a:p>
            <a:r>
              <a:rPr lang="en-US" altLang="zh-TW" dirty="0"/>
              <a:t>Conclusions</a:t>
            </a:r>
            <a:endParaRPr lang="zh-TW" altLang="en-US" dirty="0"/>
          </a:p>
        </p:txBody>
      </p:sp>
      <p:sp>
        <p:nvSpPr>
          <p:cNvPr id="4" name="文字版面配置區 3">
            <a:extLst>
              <a:ext uri="{FF2B5EF4-FFF2-40B4-BE49-F238E27FC236}">
                <a16:creationId xmlns:a16="http://schemas.microsoft.com/office/drawing/2014/main" id="{C38E3AB2-35C7-4347-8B54-6D287CF548BA}"/>
              </a:ext>
            </a:extLst>
          </p:cNvPr>
          <p:cNvSpPr>
            <a:spLocks noGrp="1"/>
          </p:cNvSpPr>
          <p:nvPr>
            <p:ph type="body" idx="1"/>
          </p:nvPr>
        </p:nvSpPr>
        <p:spPr/>
        <p:txBody>
          <a:bodyPr>
            <a:normAutofit/>
          </a:bodyPr>
          <a:lstStyle/>
          <a:p>
            <a:pPr>
              <a:lnSpc>
                <a:spcPct val="150000"/>
              </a:lnSpc>
              <a:buFont typeface="+mj-lt"/>
              <a:buAutoNum type="arabicPeriod"/>
            </a:pPr>
            <a:r>
              <a:rPr lang="en-US" altLang="zh-TW" sz="1600" dirty="0">
                <a:solidFill>
                  <a:schemeClr val="tx1"/>
                </a:solidFill>
              </a:rPr>
              <a:t>Authors introduced an efficient and effective region-based </a:t>
            </a:r>
            <a:r>
              <a:rPr lang="en-US" altLang="zh-TW" sz="1600" dirty="0" err="1">
                <a:solidFill>
                  <a:schemeClr val="tx1"/>
                </a:solidFill>
              </a:rPr>
              <a:t>region-based</a:t>
            </a:r>
            <a:r>
              <a:rPr lang="en-US" altLang="zh-TW" sz="1600" dirty="0">
                <a:solidFill>
                  <a:schemeClr val="tx1"/>
                </a:solidFill>
              </a:rPr>
              <a:t> editing framework, </a:t>
            </a:r>
            <a:r>
              <a:rPr lang="en-US" altLang="zh-TW" sz="1600" dirty="0" err="1">
                <a:solidFill>
                  <a:schemeClr val="tx1"/>
                </a:solidFill>
              </a:rPr>
              <a:t>RegionDrag</a:t>
            </a:r>
            <a:r>
              <a:rPr lang="en-US" altLang="zh-TW" sz="1600" dirty="0">
                <a:solidFill>
                  <a:schemeClr val="tx1"/>
                </a:solidFill>
              </a:rPr>
              <a:t>.</a:t>
            </a:r>
          </a:p>
          <a:p>
            <a:pPr>
              <a:lnSpc>
                <a:spcPct val="150000"/>
              </a:lnSpc>
              <a:buFont typeface="+mj-lt"/>
              <a:buAutoNum type="arabicPeriod"/>
            </a:pPr>
            <a:r>
              <a:rPr lang="en-US" altLang="zh-TW" sz="1600" dirty="0" err="1">
                <a:solidFill>
                  <a:schemeClr val="tx1"/>
                </a:solidFill>
              </a:rPr>
              <a:t>RegionDrag</a:t>
            </a:r>
            <a:r>
              <a:rPr lang="en-US" altLang="zh-TW" sz="1600" dirty="0">
                <a:solidFill>
                  <a:schemeClr val="tx1"/>
                </a:solidFill>
              </a:rPr>
              <a:t> allows for editing in a single step through copying and pasting the latent representation and self-attention features of the images.</a:t>
            </a:r>
          </a:p>
          <a:p>
            <a:pPr>
              <a:lnSpc>
                <a:spcPct val="150000"/>
              </a:lnSpc>
              <a:buFont typeface="+mj-lt"/>
              <a:buAutoNum type="arabicPeriod"/>
            </a:pPr>
            <a:r>
              <a:rPr lang="en-US" altLang="zh-TW" sz="1600" dirty="0">
                <a:solidFill>
                  <a:schemeClr val="tx1"/>
                </a:solidFill>
              </a:rPr>
              <a:t>Authors introduced two new benchmarks, </a:t>
            </a:r>
            <a:r>
              <a:rPr lang="en-US" altLang="zh-TW" sz="1600" dirty="0" err="1">
                <a:solidFill>
                  <a:schemeClr val="tx1"/>
                </a:solidFill>
              </a:rPr>
              <a:t>DraBench</a:t>
            </a:r>
            <a:r>
              <a:rPr lang="en-US" altLang="zh-TW" sz="1600" dirty="0">
                <a:solidFill>
                  <a:schemeClr val="tx1"/>
                </a:solidFill>
              </a:rPr>
              <a:t>-SR and </a:t>
            </a:r>
            <a:r>
              <a:rPr lang="en-US" altLang="zh-TW" sz="1600" dirty="0" err="1">
                <a:solidFill>
                  <a:schemeClr val="tx1"/>
                </a:solidFill>
              </a:rPr>
              <a:t>DragBench</a:t>
            </a:r>
            <a:r>
              <a:rPr lang="en-US" altLang="zh-TW" sz="1600" dirty="0">
                <a:solidFill>
                  <a:schemeClr val="tx1"/>
                </a:solidFill>
              </a:rPr>
              <a:t>-DR based on existing datasets, for the evaluation of region-based editing.</a:t>
            </a:r>
          </a:p>
        </p:txBody>
      </p:sp>
      <p:sp>
        <p:nvSpPr>
          <p:cNvPr id="2" name="投影片編號版面配置區 1">
            <a:extLst>
              <a:ext uri="{FF2B5EF4-FFF2-40B4-BE49-F238E27FC236}">
                <a16:creationId xmlns:a16="http://schemas.microsoft.com/office/drawing/2014/main" id="{9B07C7CE-CCDD-4AFC-BF9C-9654A956E2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21</a:t>
            </a:fld>
            <a:endParaRPr lang="zh-TW" altLang="en-US" dirty="0"/>
          </a:p>
        </p:txBody>
      </p:sp>
    </p:spTree>
    <p:custDataLst>
      <p:tags r:id="rId1"/>
    </p:custDataLst>
    <p:extLst>
      <p:ext uri="{BB962C8B-B14F-4D97-AF65-F5344CB8AC3E}">
        <p14:creationId xmlns:p14="http://schemas.microsoft.com/office/powerpoint/2010/main" val="3384749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2892231" y="2218800"/>
            <a:ext cx="3359538" cy="7059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US" altLang="zh-TW" sz="2700" dirty="0">
                <a:latin typeface="Calibri" panose="020F0502020204030204" pitchFamily="34" charset="0"/>
                <a:ea typeface="Calibri" panose="020F0502020204030204" pitchFamily="34" charset="0"/>
                <a:cs typeface="Calibri" panose="020F0502020204030204" pitchFamily="34" charset="0"/>
              </a:rPr>
              <a:t>Thanks for listening</a:t>
            </a:r>
            <a:endParaRPr sz="2700" dirty="0">
              <a:latin typeface="Calibri" panose="020F0502020204030204" pitchFamily="34" charset="0"/>
              <a:ea typeface="Calibri" panose="020F0502020204030204" pitchFamily="34" charset="0"/>
              <a:cs typeface="Calibri" panose="020F0502020204030204" pitchFamily="34" charset="0"/>
            </a:endParaRPr>
          </a:p>
        </p:txBody>
      </p:sp>
      <p:sp>
        <p:nvSpPr>
          <p:cNvPr id="2" name="投影片編號版面配置區 1">
            <a:extLst>
              <a:ext uri="{FF2B5EF4-FFF2-40B4-BE49-F238E27FC236}">
                <a16:creationId xmlns:a16="http://schemas.microsoft.com/office/drawing/2014/main" id="{5D4FF040-ACA3-45BE-BBC8-1E94CFA2E1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22</a:t>
            </a:fld>
            <a:endParaRPr lang="zh-TW" altLang="en-US"/>
          </a:p>
        </p:txBody>
      </p:sp>
    </p:spTree>
    <p:custDataLst>
      <p:tags r:id="rId1"/>
    </p:custDataLst>
    <p:extLst>
      <p:ext uri="{BB962C8B-B14F-4D97-AF65-F5344CB8AC3E}">
        <p14:creationId xmlns:p14="http://schemas.microsoft.com/office/powerpoint/2010/main" val="511642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標題 2">
            <a:extLst>
              <a:ext uri="{FF2B5EF4-FFF2-40B4-BE49-F238E27FC236}">
                <a16:creationId xmlns:a16="http://schemas.microsoft.com/office/drawing/2014/main" id="{A5AD4693-8C77-462D-887B-58D63636115C}"/>
              </a:ext>
            </a:extLst>
          </p:cNvPr>
          <p:cNvSpPr>
            <a:spLocks noGrp="1"/>
          </p:cNvSpPr>
          <p:nvPr>
            <p:ph type="title"/>
          </p:nvPr>
        </p:nvSpPr>
        <p:spPr>
          <a:xfrm>
            <a:off x="311700" y="2362602"/>
            <a:ext cx="8520600" cy="572700"/>
          </a:xfrm>
        </p:spPr>
        <p:txBody>
          <a:bodyPr>
            <a:normAutofit fontScale="90000"/>
          </a:bodyPr>
          <a:lstStyle/>
          <a:p>
            <a:pPr algn="ctr"/>
            <a:r>
              <a:rPr lang="en-US" altLang="zh-TW" dirty="0"/>
              <a:t>Introduction</a:t>
            </a:r>
            <a:endParaRPr lang="zh-TW" altLang="en-US" dirty="0"/>
          </a:p>
        </p:txBody>
      </p:sp>
      <p:sp>
        <p:nvSpPr>
          <p:cNvPr id="2" name="投影片編號版面配置區 1">
            <a:extLst>
              <a:ext uri="{FF2B5EF4-FFF2-40B4-BE49-F238E27FC236}">
                <a16:creationId xmlns:a16="http://schemas.microsoft.com/office/drawing/2014/main" id="{9B07C7CE-CCDD-4AFC-BF9C-9654A956E2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a:t>
            </a:fld>
            <a:endParaRPr lang="zh-TW" altLang="en-US" dirty="0"/>
          </a:p>
        </p:txBody>
      </p:sp>
    </p:spTree>
    <p:custDataLst>
      <p:tags r:id="rId1"/>
    </p:custDataLst>
    <p:extLst>
      <p:ext uri="{BB962C8B-B14F-4D97-AF65-F5344CB8AC3E}">
        <p14:creationId xmlns:p14="http://schemas.microsoft.com/office/powerpoint/2010/main" val="1216704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標題 2">
            <a:extLst>
              <a:ext uri="{FF2B5EF4-FFF2-40B4-BE49-F238E27FC236}">
                <a16:creationId xmlns:a16="http://schemas.microsoft.com/office/drawing/2014/main" id="{A5AD4693-8C77-462D-887B-58D63636115C}"/>
              </a:ext>
            </a:extLst>
          </p:cNvPr>
          <p:cNvSpPr>
            <a:spLocks noGrp="1"/>
          </p:cNvSpPr>
          <p:nvPr>
            <p:ph type="title"/>
          </p:nvPr>
        </p:nvSpPr>
        <p:spPr/>
        <p:txBody>
          <a:bodyPr>
            <a:normAutofit fontScale="90000"/>
          </a:bodyPr>
          <a:lstStyle/>
          <a:p>
            <a:r>
              <a:rPr lang="en-US" altLang="zh-TW" dirty="0"/>
              <a:t>Background and Motivation</a:t>
            </a:r>
            <a:endParaRPr lang="zh-TW" altLang="en-US" dirty="0"/>
          </a:p>
        </p:txBody>
      </p:sp>
      <p:sp>
        <p:nvSpPr>
          <p:cNvPr id="4" name="文字版面配置區 3">
            <a:extLst>
              <a:ext uri="{FF2B5EF4-FFF2-40B4-BE49-F238E27FC236}">
                <a16:creationId xmlns:a16="http://schemas.microsoft.com/office/drawing/2014/main" id="{C38E3AB2-35C7-4347-8B54-6D287CF548BA}"/>
              </a:ext>
            </a:extLst>
          </p:cNvPr>
          <p:cNvSpPr>
            <a:spLocks noGrp="1"/>
          </p:cNvSpPr>
          <p:nvPr>
            <p:ph type="body" idx="1"/>
          </p:nvPr>
        </p:nvSpPr>
        <p:spPr/>
        <p:txBody>
          <a:bodyPr>
            <a:normAutofit/>
          </a:bodyPr>
          <a:lstStyle/>
          <a:p>
            <a:pPr>
              <a:lnSpc>
                <a:spcPct val="150000"/>
              </a:lnSpc>
              <a:buFont typeface="Arial" panose="020B0604020202020204" pitchFamily="34" charset="0"/>
              <a:buChar char="•"/>
            </a:pPr>
            <a:r>
              <a:rPr lang="en-US" altLang="zh-TW" sz="1600" dirty="0">
                <a:solidFill>
                  <a:schemeClr val="tx1"/>
                </a:solidFill>
              </a:rPr>
              <a:t>Two primary issues of point-based dragging methods:</a:t>
            </a:r>
          </a:p>
          <a:p>
            <a:pPr marL="939800" lvl="1" indent="-342900">
              <a:lnSpc>
                <a:spcPct val="150000"/>
              </a:lnSpc>
              <a:buFont typeface="+mj-lt"/>
              <a:buAutoNum type="arabicPeriod"/>
            </a:pPr>
            <a:r>
              <a:rPr lang="en-US" altLang="zh-TW" sz="1600" dirty="0">
                <a:solidFill>
                  <a:schemeClr val="tx1"/>
                </a:solidFill>
              </a:rPr>
              <a:t>Input ambiguity</a:t>
            </a:r>
          </a:p>
          <a:p>
            <a:pPr marL="939800" lvl="1" indent="-342900">
              <a:lnSpc>
                <a:spcPct val="150000"/>
              </a:lnSpc>
              <a:buFont typeface="+mj-lt"/>
              <a:buAutoNum type="arabicPeriod"/>
            </a:pPr>
            <a:r>
              <a:rPr lang="en-US" altLang="zh-TW" sz="1600" dirty="0">
                <a:solidFill>
                  <a:schemeClr val="tx1"/>
                </a:solidFill>
              </a:rPr>
              <a:t>Slow inference</a:t>
            </a:r>
          </a:p>
        </p:txBody>
      </p:sp>
      <p:sp>
        <p:nvSpPr>
          <p:cNvPr id="2" name="投影片編號版面配置區 1">
            <a:extLst>
              <a:ext uri="{FF2B5EF4-FFF2-40B4-BE49-F238E27FC236}">
                <a16:creationId xmlns:a16="http://schemas.microsoft.com/office/drawing/2014/main" id="{9B07C7CE-CCDD-4AFC-BF9C-9654A956E2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a:t>
            </a:fld>
            <a:endParaRPr lang="zh-TW" altLang="en-US" dirty="0"/>
          </a:p>
        </p:txBody>
      </p:sp>
      <p:pic>
        <p:nvPicPr>
          <p:cNvPr id="5" name="圖片 4">
            <a:extLst>
              <a:ext uri="{FF2B5EF4-FFF2-40B4-BE49-F238E27FC236}">
                <a16:creationId xmlns:a16="http://schemas.microsoft.com/office/drawing/2014/main" id="{6411AC05-A61C-47C1-9ED7-A17450601009}"/>
              </a:ext>
            </a:extLst>
          </p:cNvPr>
          <p:cNvPicPr>
            <a:picLocks noChangeAspect="1"/>
          </p:cNvPicPr>
          <p:nvPr/>
        </p:nvPicPr>
        <p:blipFill>
          <a:blip r:embed="rId4"/>
          <a:stretch>
            <a:fillRect/>
          </a:stretch>
        </p:blipFill>
        <p:spPr>
          <a:xfrm>
            <a:off x="1124543" y="2454724"/>
            <a:ext cx="6894914" cy="2243751"/>
          </a:xfrm>
          <a:prstGeom prst="rect">
            <a:avLst/>
          </a:prstGeom>
        </p:spPr>
      </p:pic>
    </p:spTree>
    <p:custDataLst>
      <p:tags r:id="rId1"/>
    </p:custDataLst>
    <p:extLst>
      <p:ext uri="{BB962C8B-B14F-4D97-AF65-F5344CB8AC3E}">
        <p14:creationId xmlns:p14="http://schemas.microsoft.com/office/powerpoint/2010/main" val="3899889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標題 2">
            <a:extLst>
              <a:ext uri="{FF2B5EF4-FFF2-40B4-BE49-F238E27FC236}">
                <a16:creationId xmlns:a16="http://schemas.microsoft.com/office/drawing/2014/main" id="{A5AD4693-8C77-462D-887B-58D63636115C}"/>
              </a:ext>
            </a:extLst>
          </p:cNvPr>
          <p:cNvSpPr>
            <a:spLocks noGrp="1"/>
          </p:cNvSpPr>
          <p:nvPr>
            <p:ph type="title"/>
          </p:nvPr>
        </p:nvSpPr>
        <p:spPr>
          <a:xfrm>
            <a:off x="311700" y="445025"/>
            <a:ext cx="8520600" cy="572700"/>
          </a:xfrm>
        </p:spPr>
        <p:txBody>
          <a:bodyPr>
            <a:normAutofit fontScale="90000"/>
          </a:bodyPr>
          <a:lstStyle/>
          <a:p>
            <a:r>
              <a:rPr lang="en-US" altLang="zh-TW" dirty="0" err="1"/>
              <a:t>RegionDrag</a:t>
            </a:r>
            <a:endParaRPr lang="zh-TW" altLang="en-US" dirty="0"/>
          </a:p>
        </p:txBody>
      </p:sp>
      <p:sp>
        <p:nvSpPr>
          <p:cNvPr id="2" name="投影片編號版面配置區 1">
            <a:extLst>
              <a:ext uri="{FF2B5EF4-FFF2-40B4-BE49-F238E27FC236}">
                <a16:creationId xmlns:a16="http://schemas.microsoft.com/office/drawing/2014/main" id="{9B07C7CE-CCDD-4AFC-BF9C-9654A956E2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a:t>
            </a:fld>
            <a:endParaRPr lang="zh-TW" altLang="en-US" dirty="0"/>
          </a:p>
        </p:txBody>
      </p:sp>
      <p:grpSp>
        <p:nvGrpSpPr>
          <p:cNvPr id="18" name="群組 17">
            <a:extLst>
              <a:ext uri="{FF2B5EF4-FFF2-40B4-BE49-F238E27FC236}">
                <a16:creationId xmlns:a16="http://schemas.microsoft.com/office/drawing/2014/main" id="{1B34FADE-9755-4AD8-AB4E-E45019286971}"/>
              </a:ext>
            </a:extLst>
          </p:cNvPr>
          <p:cNvGrpSpPr/>
          <p:nvPr/>
        </p:nvGrpSpPr>
        <p:grpSpPr>
          <a:xfrm>
            <a:off x="636676" y="1634109"/>
            <a:ext cx="7870649" cy="2412723"/>
            <a:chOff x="424255" y="1634109"/>
            <a:chExt cx="7870649" cy="2412723"/>
          </a:xfrm>
        </p:grpSpPr>
        <p:pic>
          <p:nvPicPr>
            <p:cNvPr id="13" name="圖片 12">
              <a:extLst>
                <a:ext uri="{FF2B5EF4-FFF2-40B4-BE49-F238E27FC236}">
                  <a16:creationId xmlns:a16="http://schemas.microsoft.com/office/drawing/2014/main" id="{D433A45F-F217-450C-873E-362DE12EFE22}"/>
                </a:ext>
              </a:extLst>
            </p:cNvPr>
            <p:cNvPicPr>
              <a:picLocks noChangeAspect="1"/>
            </p:cNvPicPr>
            <p:nvPr/>
          </p:nvPicPr>
          <p:blipFill>
            <a:blip r:embed="rId4"/>
            <a:stretch>
              <a:fillRect/>
            </a:stretch>
          </p:blipFill>
          <p:spPr>
            <a:xfrm>
              <a:off x="3153218" y="1634109"/>
              <a:ext cx="2412723" cy="2412723"/>
            </a:xfrm>
            <a:prstGeom prst="rect">
              <a:avLst/>
            </a:prstGeom>
          </p:spPr>
        </p:pic>
        <p:pic>
          <p:nvPicPr>
            <p:cNvPr id="15" name="圖片 14">
              <a:extLst>
                <a:ext uri="{FF2B5EF4-FFF2-40B4-BE49-F238E27FC236}">
                  <a16:creationId xmlns:a16="http://schemas.microsoft.com/office/drawing/2014/main" id="{06851DBD-B7A2-4F5A-8634-70A816F0B532}"/>
                </a:ext>
              </a:extLst>
            </p:cNvPr>
            <p:cNvPicPr>
              <a:picLocks noChangeAspect="1"/>
            </p:cNvPicPr>
            <p:nvPr/>
          </p:nvPicPr>
          <p:blipFill>
            <a:blip r:embed="rId5"/>
            <a:stretch>
              <a:fillRect/>
            </a:stretch>
          </p:blipFill>
          <p:spPr>
            <a:xfrm>
              <a:off x="5882181" y="1634109"/>
              <a:ext cx="2412723" cy="2412723"/>
            </a:xfrm>
            <a:prstGeom prst="rect">
              <a:avLst/>
            </a:prstGeom>
          </p:spPr>
        </p:pic>
        <p:pic>
          <p:nvPicPr>
            <p:cNvPr id="17" name="圖片 16">
              <a:extLst>
                <a:ext uri="{FF2B5EF4-FFF2-40B4-BE49-F238E27FC236}">
                  <a16:creationId xmlns:a16="http://schemas.microsoft.com/office/drawing/2014/main" id="{54D055F8-243B-409F-8138-8121D8564510}"/>
                </a:ext>
              </a:extLst>
            </p:cNvPr>
            <p:cNvPicPr>
              <a:picLocks noChangeAspect="1"/>
            </p:cNvPicPr>
            <p:nvPr/>
          </p:nvPicPr>
          <p:blipFill>
            <a:blip r:embed="rId6"/>
            <a:stretch>
              <a:fillRect/>
            </a:stretch>
          </p:blipFill>
          <p:spPr>
            <a:xfrm>
              <a:off x="424255" y="1634109"/>
              <a:ext cx="2412723" cy="2412723"/>
            </a:xfrm>
            <a:prstGeom prst="rect">
              <a:avLst/>
            </a:prstGeom>
          </p:spPr>
        </p:pic>
      </p:grpSp>
    </p:spTree>
    <p:custDataLst>
      <p:tags r:id="rId1"/>
    </p:custDataLst>
    <p:extLst>
      <p:ext uri="{BB962C8B-B14F-4D97-AF65-F5344CB8AC3E}">
        <p14:creationId xmlns:p14="http://schemas.microsoft.com/office/powerpoint/2010/main" val="2968633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標題 2">
            <a:extLst>
              <a:ext uri="{FF2B5EF4-FFF2-40B4-BE49-F238E27FC236}">
                <a16:creationId xmlns:a16="http://schemas.microsoft.com/office/drawing/2014/main" id="{A5AD4693-8C77-462D-887B-58D63636115C}"/>
              </a:ext>
            </a:extLst>
          </p:cNvPr>
          <p:cNvSpPr>
            <a:spLocks noGrp="1"/>
          </p:cNvSpPr>
          <p:nvPr>
            <p:ph type="title"/>
          </p:nvPr>
        </p:nvSpPr>
        <p:spPr/>
        <p:txBody>
          <a:bodyPr>
            <a:normAutofit fontScale="90000"/>
          </a:bodyPr>
          <a:lstStyle/>
          <a:p>
            <a:r>
              <a:rPr lang="en-US" altLang="zh-TW" dirty="0"/>
              <a:t>Contributions</a:t>
            </a:r>
            <a:endParaRPr lang="zh-TW" altLang="en-US" dirty="0"/>
          </a:p>
        </p:txBody>
      </p:sp>
      <p:sp>
        <p:nvSpPr>
          <p:cNvPr id="4" name="文字版面配置區 3">
            <a:extLst>
              <a:ext uri="{FF2B5EF4-FFF2-40B4-BE49-F238E27FC236}">
                <a16:creationId xmlns:a16="http://schemas.microsoft.com/office/drawing/2014/main" id="{C38E3AB2-35C7-4347-8B54-6D287CF548BA}"/>
              </a:ext>
            </a:extLst>
          </p:cNvPr>
          <p:cNvSpPr>
            <a:spLocks noGrp="1"/>
          </p:cNvSpPr>
          <p:nvPr>
            <p:ph type="body" idx="1"/>
          </p:nvPr>
        </p:nvSpPr>
        <p:spPr/>
        <p:txBody>
          <a:bodyPr>
            <a:normAutofit/>
          </a:bodyPr>
          <a:lstStyle/>
          <a:p>
            <a:pPr>
              <a:lnSpc>
                <a:spcPct val="150000"/>
              </a:lnSpc>
              <a:buFont typeface="+mj-lt"/>
              <a:buAutoNum type="arabicPeriod"/>
            </a:pPr>
            <a:r>
              <a:rPr lang="en-US" altLang="zh-TW" sz="1600" dirty="0">
                <a:solidFill>
                  <a:schemeClr val="tx1"/>
                </a:solidFill>
              </a:rPr>
              <a:t>Proposed a region dragging framework to enhance the expression of user intent by leveraging regional information.</a:t>
            </a:r>
          </a:p>
          <a:p>
            <a:pPr>
              <a:lnSpc>
                <a:spcPct val="150000"/>
              </a:lnSpc>
              <a:buFont typeface="+mj-lt"/>
              <a:buAutoNum type="arabicPeriod"/>
            </a:pPr>
            <a:r>
              <a:rPr lang="en-US" altLang="zh-TW" sz="1600" dirty="0">
                <a:solidFill>
                  <a:schemeClr val="tx1"/>
                </a:solidFill>
              </a:rPr>
              <a:t>Introduced a gradient-free copy-and-paste operation, significantly reducing editing time.</a:t>
            </a:r>
          </a:p>
          <a:p>
            <a:pPr>
              <a:lnSpc>
                <a:spcPct val="150000"/>
              </a:lnSpc>
              <a:buFont typeface="+mj-lt"/>
              <a:buAutoNum type="arabicPeriod"/>
            </a:pPr>
            <a:r>
              <a:rPr lang="en-US" altLang="zh-TW" sz="1600" dirty="0">
                <a:solidFill>
                  <a:schemeClr val="tx1"/>
                </a:solidFill>
              </a:rPr>
              <a:t>Built and extended datasets to validate the effectiveness </a:t>
            </a:r>
            <a:r>
              <a:rPr lang="en-US" altLang="zh-TW" sz="1600" dirty="0" err="1">
                <a:solidFill>
                  <a:schemeClr val="tx1"/>
                </a:solidFill>
              </a:rPr>
              <a:t>RegionDrag</a:t>
            </a:r>
            <a:r>
              <a:rPr lang="en-US" altLang="zh-TW" sz="1600" dirty="0">
                <a:solidFill>
                  <a:schemeClr val="tx1"/>
                </a:solidFill>
              </a:rPr>
              <a:t>.</a:t>
            </a:r>
          </a:p>
        </p:txBody>
      </p:sp>
      <p:sp>
        <p:nvSpPr>
          <p:cNvPr id="2" name="投影片編號版面配置區 1">
            <a:extLst>
              <a:ext uri="{FF2B5EF4-FFF2-40B4-BE49-F238E27FC236}">
                <a16:creationId xmlns:a16="http://schemas.microsoft.com/office/drawing/2014/main" id="{9B07C7CE-CCDD-4AFC-BF9C-9654A956E2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6</a:t>
            </a:fld>
            <a:endParaRPr lang="zh-TW" altLang="en-US" dirty="0"/>
          </a:p>
        </p:txBody>
      </p:sp>
    </p:spTree>
    <p:custDataLst>
      <p:tags r:id="rId1"/>
    </p:custDataLst>
    <p:extLst>
      <p:ext uri="{BB962C8B-B14F-4D97-AF65-F5344CB8AC3E}">
        <p14:creationId xmlns:p14="http://schemas.microsoft.com/office/powerpoint/2010/main" val="125174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標題 2">
            <a:extLst>
              <a:ext uri="{FF2B5EF4-FFF2-40B4-BE49-F238E27FC236}">
                <a16:creationId xmlns:a16="http://schemas.microsoft.com/office/drawing/2014/main" id="{A5AD4693-8C77-462D-887B-58D63636115C}"/>
              </a:ext>
            </a:extLst>
          </p:cNvPr>
          <p:cNvSpPr>
            <a:spLocks noGrp="1"/>
          </p:cNvSpPr>
          <p:nvPr>
            <p:ph type="title"/>
          </p:nvPr>
        </p:nvSpPr>
        <p:spPr>
          <a:xfrm>
            <a:off x="311700" y="2362602"/>
            <a:ext cx="8520600" cy="572700"/>
          </a:xfrm>
        </p:spPr>
        <p:txBody>
          <a:bodyPr>
            <a:normAutofit fontScale="90000"/>
          </a:bodyPr>
          <a:lstStyle/>
          <a:p>
            <a:pPr algn="ctr"/>
            <a:r>
              <a:rPr lang="en-US" altLang="zh-TW" dirty="0"/>
              <a:t>Related works</a:t>
            </a:r>
            <a:endParaRPr lang="zh-TW" altLang="en-US" dirty="0"/>
          </a:p>
        </p:txBody>
      </p:sp>
      <p:sp>
        <p:nvSpPr>
          <p:cNvPr id="2" name="投影片編號版面配置區 1">
            <a:extLst>
              <a:ext uri="{FF2B5EF4-FFF2-40B4-BE49-F238E27FC236}">
                <a16:creationId xmlns:a16="http://schemas.microsoft.com/office/drawing/2014/main" id="{9B07C7CE-CCDD-4AFC-BF9C-9654A956E2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7</a:t>
            </a:fld>
            <a:endParaRPr lang="zh-TW" altLang="en-US" dirty="0"/>
          </a:p>
        </p:txBody>
      </p:sp>
    </p:spTree>
    <p:custDataLst>
      <p:tags r:id="rId1"/>
    </p:custDataLst>
    <p:extLst>
      <p:ext uri="{BB962C8B-B14F-4D97-AF65-F5344CB8AC3E}">
        <p14:creationId xmlns:p14="http://schemas.microsoft.com/office/powerpoint/2010/main" val="3329198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標題 2">
            <a:extLst>
              <a:ext uri="{FF2B5EF4-FFF2-40B4-BE49-F238E27FC236}">
                <a16:creationId xmlns:a16="http://schemas.microsoft.com/office/drawing/2014/main" id="{A5AD4693-8C77-462D-887B-58D63636115C}"/>
              </a:ext>
            </a:extLst>
          </p:cNvPr>
          <p:cNvSpPr>
            <a:spLocks noGrp="1"/>
          </p:cNvSpPr>
          <p:nvPr>
            <p:ph type="title"/>
          </p:nvPr>
        </p:nvSpPr>
        <p:spPr/>
        <p:txBody>
          <a:bodyPr>
            <a:normAutofit fontScale="90000"/>
          </a:bodyPr>
          <a:lstStyle/>
          <a:p>
            <a:r>
              <a:rPr lang="en-US" altLang="zh-TW" dirty="0"/>
              <a:t>Image Editing by Dragging Points</a:t>
            </a:r>
            <a:endParaRPr lang="zh-TW" altLang="en-US" dirty="0"/>
          </a:p>
        </p:txBody>
      </p:sp>
      <p:sp>
        <p:nvSpPr>
          <p:cNvPr id="4" name="文字版面配置區 3">
            <a:extLst>
              <a:ext uri="{FF2B5EF4-FFF2-40B4-BE49-F238E27FC236}">
                <a16:creationId xmlns:a16="http://schemas.microsoft.com/office/drawing/2014/main" id="{C38E3AB2-35C7-4347-8B54-6D287CF548BA}"/>
              </a:ext>
            </a:extLst>
          </p:cNvPr>
          <p:cNvSpPr>
            <a:spLocks noGrp="1"/>
          </p:cNvSpPr>
          <p:nvPr>
            <p:ph type="body" idx="1"/>
          </p:nvPr>
        </p:nvSpPr>
        <p:spPr/>
        <p:txBody>
          <a:bodyPr>
            <a:normAutofit/>
          </a:bodyPr>
          <a:lstStyle/>
          <a:p>
            <a:pPr>
              <a:lnSpc>
                <a:spcPct val="150000"/>
              </a:lnSpc>
              <a:buFont typeface="+mj-lt"/>
              <a:buAutoNum type="arabicPeriod"/>
            </a:pPr>
            <a:r>
              <a:rPr lang="en-US" altLang="zh-TW" sz="1600" dirty="0" err="1">
                <a:solidFill>
                  <a:schemeClr val="tx1"/>
                </a:solidFill>
              </a:rPr>
              <a:t>DragGAN</a:t>
            </a:r>
            <a:endParaRPr lang="en-US" altLang="zh-TW" sz="1600" dirty="0">
              <a:solidFill>
                <a:schemeClr val="tx1"/>
              </a:solidFill>
            </a:endParaRPr>
          </a:p>
          <a:p>
            <a:pPr>
              <a:lnSpc>
                <a:spcPct val="150000"/>
              </a:lnSpc>
              <a:buFont typeface="+mj-lt"/>
              <a:buAutoNum type="arabicPeriod"/>
            </a:pPr>
            <a:r>
              <a:rPr lang="en-US" altLang="zh-TW" sz="1600" dirty="0" err="1">
                <a:solidFill>
                  <a:schemeClr val="tx1"/>
                </a:solidFill>
              </a:rPr>
              <a:t>DragDiffusion</a:t>
            </a:r>
            <a:endParaRPr lang="en-US" altLang="zh-TW" sz="1600" dirty="0">
              <a:solidFill>
                <a:schemeClr val="tx1"/>
              </a:solidFill>
            </a:endParaRPr>
          </a:p>
          <a:p>
            <a:pPr>
              <a:lnSpc>
                <a:spcPct val="150000"/>
              </a:lnSpc>
              <a:buFont typeface="+mj-lt"/>
              <a:buAutoNum type="arabicPeriod"/>
            </a:pPr>
            <a:r>
              <a:rPr lang="en-US" altLang="zh-TW" sz="1600" dirty="0" err="1">
                <a:solidFill>
                  <a:schemeClr val="tx1"/>
                </a:solidFill>
              </a:rPr>
              <a:t>RotationDrag</a:t>
            </a:r>
            <a:endParaRPr lang="en-US" altLang="zh-TW" sz="1600" dirty="0">
              <a:solidFill>
                <a:schemeClr val="tx1"/>
              </a:solidFill>
            </a:endParaRPr>
          </a:p>
          <a:p>
            <a:pPr>
              <a:lnSpc>
                <a:spcPct val="150000"/>
              </a:lnSpc>
              <a:buFont typeface="+mj-lt"/>
              <a:buAutoNum type="arabicPeriod"/>
            </a:pPr>
            <a:r>
              <a:rPr lang="en-US" altLang="zh-TW" sz="1600" dirty="0">
                <a:solidFill>
                  <a:schemeClr val="tx1"/>
                </a:solidFill>
              </a:rPr>
              <a:t>SDE-Drag</a:t>
            </a:r>
          </a:p>
        </p:txBody>
      </p:sp>
      <p:sp>
        <p:nvSpPr>
          <p:cNvPr id="2" name="投影片編號版面配置區 1">
            <a:extLst>
              <a:ext uri="{FF2B5EF4-FFF2-40B4-BE49-F238E27FC236}">
                <a16:creationId xmlns:a16="http://schemas.microsoft.com/office/drawing/2014/main" id="{9B07C7CE-CCDD-4AFC-BF9C-9654A956E2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8</a:t>
            </a:fld>
            <a:endParaRPr lang="zh-TW" altLang="en-US" dirty="0"/>
          </a:p>
        </p:txBody>
      </p:sp>
    </p:spTree>
    <p:custDataLst>
      <p:tags r:id="rId1"/>
    </p:custDataLst>
    <p:extLst>
      <p:ext uri="{BB962C8B-B14F-4D97-AF65-F5344CB8AC3E}">
        <p14:creationId xmlns:p14="http://schemas.microsoft.com/office/powerpoint/2010/main" val="1663386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標題 2">
            <a:extLst>
              <a:ext uri="{FF2B5EF4-FFF2-40B4-BE49-F238E27FC236}">
                <a16:creationId xmlns:a16="http://schemas.microsoft.com/office/drawing/2014/main" id="{A5AD4693-8C77-462D-887B-58D63636115C}"/>
              </a:ext>
            </a:extLst>
          </p:cNvPr>
          <p:cNvSpPr>
            <a:spLocks noGrp="1"/>
          </p:cNvSpPr>
          <p:nvPr>
            <p:ph type="title"/>
          </p:nvPr>
        </p:nvSpPr>
        <p:spPr/>
        <p:txBody>
          <a:bodyPr>
            <a:normAutofit fontScale="90000"/>
          </a:bodyPr>
          <a:lstStyle/>
          <a:p>
            <a:r>
              <a:rPr lang="en-US" altLang="zh-TW" dirty="0"/>
              <a:t>Appearance Consistency for Drag Editing</a:t>
            </a:r>
            <a:endParaRPr lang="zh-TW" altLang="en-US" dirty="0"/>
          </a:p>
        </p:txBody>
      </p:sp>
      <p:sp>
        <p:nvSpPr>
          <p:cNvPr id="4" name="文字版面配置區 3">
            <a:extLst>
              <a:ext uri="{FF2B5EF4-FFF2-40B4-BE49-F238E27FC236}">
                <a16:creationId xmlns:a16="http://schemas.microsoft.com/office/drawing/2014/main" id="{C38E3AB2-35C7-4347-8B54-6D287CF548BA}"/>
              </a:ext>
            </a:extLst>
          </p:cNvPr>
          <p:cNvSpPr>
            <a:spLocks noGrp="1"/>
          </p:cNvSpPr>
          <p:nvPr>
            <p:ph type="body" idx="1"/>
          </p:nvPr>
        </p:nvSpPr>
        <p:spPr/>
        <p:txBody>
          <a:bodyPr>
            <a:normAutofit/>
          </a:bodyPr>
          <a:lstStyle/>
          <a:p>
            <a:pPr>
              <a:lnSpc>
                <a:spcPct val="150000"/>
              </a:lnSpc>
              <a:buFont typeface="+mj-lt"/>
              <a:buAutoNum type="arabicPeriod"/>
            </a:pPr>
            <a:r>
              <a:rPr lang="en-US" altLang="zh-TW" sz="1600" dirty="0">
                <a:solidFill>
                  <a:schemeClr val="tx1"/>
                </a:solidFill>
              </a:rPr>
              <a:t>Existing methods often require training the Stable Diffusion model with </a:t>
            </a:r>
            <a:r>
              <a:rPr lang="en-US" altLang="zh-TW" sz="1600" dirty="0" err="1">
                <a:solidFill>
                  <a:schemeClr val="tx1"/>
                </a:solidFill>
              </a:rPr>
              <a:t>LoRA</a:t>
            </a:r>
            <a:r>
              <a:rPr lang="en-US" altLang="zh-TW" sz="1600" dirty="0">
                <a:solidFill>
                  <a:schemeClr val="tx1"/>
                </a:solidFill>
              </a:rPr>
              <a:t> to maintain style and appearance consistency.</a:t>
            </a:r>
          </a:p>
          <a:p>
            <a:pPr>
              <a:lnSpc>
                <a:spcPct val="150000"/>
              </a:lnSpc>
              <a:buFont typeface="+mj-lt"/>
              <a:buAutoNum type="arabicPeriod"/>
            </a:pPr>
            <a:r>
              <a:rPr lang="en-US" altLang="zh-TW" sz="1600" dirty="0">
                <a:solidFill>
                  <a:schemeClr val="tx1"/>
                </a:solidFill>
              </a:rPr>
              <a:t>Point-drag-based methods often necessitate masking the editing area to reduce input ambiguity.</a:t>
            </a:r>
          </a:p>
        </p:txBody>
      </p:sp>
      <p:sp>
        <p:nvSpPr>
          <p:cNvPr id="2" name="投影片編號版面配置區 1">
            <a:extLst>
              <a:ext uri="{FF2B5EF4-FFF2-40B4-BE49-F238E27FC236}">
                <a16:creationId xmlns:a16="http://schemas.microsoft.com/office/drawing/2014/main" id="{9B07C7CE-CCDD-4AFC-BF9C-9654A956E2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9</a:t>
            </a:fld>
            <a:endParaRPr lang="zh-TW" altLang="en-US" dirty="0"/>
          </a:p>
        </p:txBody>
      </p:sp>
    </p:spTree>
    <p:custDataLst>
      <p:tags r:id="rId1"/>
    </p:custDataLst>
    <p:extLst>
      <p:ext uri="{BB962C8B-B14F-4D97-AF65-F5344CB8AC3E}">
        <p14:creationId xmlns:p14="http://schemas.microsoft.com/office/powerpoint/2010/main" val="37601038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21.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2387</TotalTime>
  <Words>1889</Words>
  <Application>Microsoft Office PowerPoint</Application>
  <PresentationFormat>如螢幕大小 (16:9)</PresentationFormat>
  <Paragraphs>153</Paragraphs>
  <Slides>22</Slides>
  <Notes>22</Notes>
  <HiddenSlides>0</HiddenSlides>
  <MMClips>0</MMClips>
  <ScaleCrop>false</ScaleCrop>
  <HeadingPairs>
    <vt:vector size="6" baseType="variant">
      <vt:variant>
        <vt:lpstr>使用字型</vt:lpstr>
      </vt:variant>
      <vt:variant>
        <vt:i4>3</vt:i4>
      </vt:variant>
      <vt:variant>
        <vt:lpstr>佈景主題</vt:lpstr>
      </vt:variant>
      <vt:variant>
        <vt:i4>1</vt:i4>
      </vt:variant>
      <vt:variant>
        <vt:lpstr>投影片標題</vt:lpstr>
      </vt:variant>
      <vt:variant>
        <vt:i4>22</vt:i4>
      </vt:variant>
    </vt:vector>
  </HeadingPairs>
  <TitlesOfParts>
    <vt:vector size="26" baseType="lpstr">
      <vt:lpstr>標楷體</vt:lpstr>
      <vt:lpstr>Arial</vt:lpstr>
      <vt:lpstr>Calibri</vt:lpstr>
      <vt:lpstr>Simple Light</vt:lpstr>
      <vt:lpstr>RegionDrag: Fast Region-Based Image Editing with Diffusion Models</vt:lpstr>
      <vt:lpstr>Outline</vt:lpstr>
      <vt:lpstr>Introduction</vt:lpstr>
      <vt:lpstr>Background and Motivation</vt:lpstr>
      <vt:lpstr>RegionDrag</vt:lpstr>
      <vt:lpstr>Contributions</vt:lpstr>
      <vt:lpstr>Related works</vt:lpstr>
      <vt:lpstr>Image Editing by Dragging Points</vt:lpstr>
      <vt:lpstr>Appearance Consistency for Drag Editing</vt:lpstr>
      <vt:lpstr>Method</vt:lpstr>
      <vt:lpstr>Inversion</vt:lpstr>
      <vt:lpstr>Region-to-Point Mapping</vt:lpstr>
      <vt:lpstr>Denoising &amp; MASA Control</vt:lpstr>
      <vt:lpstr>Experimental Results</vt:lpstr>
      <vt:lpstr>Implementation Details</vt:lpstr>
      <vt:lpstr>Comparisons</vt:lpstr>
      <vt:lpstr>Comparisons</vt:lpstr>
      <vt:lpstr>Ablation Study 1</vt:lpstr>
      <vt:lpstr>Ablation Study 2</vt:lpstr>
      <vt:lpstr>Conclusions</vt:lpstr>
      <vt:lpstr>Conclusions</vt:lpstr>
      <vt:lpstr>Thanks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0820 meeting</dc:title>
  <cp:lastModifiedBy>Win10</cp:lastModifiedBy>
  <cp:revision>480</cp:revision>
  <dcterms:modified xsi:type="dcterms:W3CDTF">2025-02-26T05:33:28Z</dcterms:modified>
</cp:coreProperties>
</file>