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1" r:id="rId1"/>
  </p:sldMasterIdLst>
  <p:notesMasterIdLst>
    <p:notesMasterId r:id="rId17"/>
  </p:notesMasterIdLst>
  <p:sldIdLst>
    <p:sldId id="256" r:id="rId2"/>
    <p:sldId id="258" r:id="rId3"/>
    <p:sldId id="259" r:id="rId4"/>
    <p:sldId id="275" r:id="rId5"/>
    <p:sldId id="277" r:id="rId6"/>
    <p:sldId id="278" r:id="rId7"/>
    <p:sldId id="273" r:id="rId8"/>
    <p:sldId id="274" r:id="rId9"/>
    <p:sldId id="282" r:id="rId10"/>
    <p:sldId id="286" r:id="rId11"/>
    <p:sldId id="279" r:id="rId12"/>
    <p:sldId id="280" r:id="rId13"/>
    <p:sldId id="281" r:id="rId14"/>
    <p:sldId id="285" r:id="rId15"/>
    <p:sldId id="284" r:id="rId1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635" autoAdjust="0"/>
  </p:normalViewPr>
  <p:slideViewPr>
    <p:cSldViewPr snapToGrid="0">
      <p:cViewPr varScale="1">
        <p:scale>
          <a:sx n="98" d="100"/>
          <a:sy n="98" d="100"/>
        </p:scale>
        <p:origin x="10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8F19C2-6FF7-4E13-BD8C-667EB41707B1}" type="datetimeFigureOut">
              <a:rPr lang="zh-TW" altLang="en-US" smtClean="0"/>
              <a:t>2025/3/14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5B96DE-C60C-4DDD-A673-55138579AAA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2681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B96DE-C60C-4DDD-A673-55138579AAAD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2520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4F50A-FE7E-8C0E-96D8-3A58336F9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2ACDA603-FCC0-3F1B-2055-20761B352E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9D4AFB20-162D-6817-7AB7-23989A6866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81B4600-EB7F-1AC7-C9B2-7BA8330F4F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B96DE-C60C-4DDD-A673-55138579AAAD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4857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FFCAE-2281-C42F-CD9D-C43BEF2E9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501D51B5-156D-AA98-4BD4-B1D5A007E9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0590BBE3-9432-4CB4-5C0F-AA6FC1F116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48EB571-F6F9-6969-E284-C7574906BE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B96DE-C60C-4DDD-A673-55138579AAAD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72836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4361B-A7FB-C6BF-8C17-1F1CAE26B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88B0BBA6-5D10-84AE-E866-F828A7DE52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CE3A943D-92B8-ADAF-B41E-B3214FEDB8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AAA761F-A40D-3533-D7B3-B20E5C3AA5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B96DE-C60C-4DDD-A673-55138579AAAD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34418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B8139-5E8E-3F8A-467C-7C7C71226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ECEC1F22-639E-0B1C-ACC7-9E160E5B81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6100A979-52E5-2552-753F-82AFBF186D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F7C6711-A847-21EE-2D78-33A36B3E1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B96DE-C60C-4DDD-A673-55138579AAAD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0656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420E7-8A87-F7C3-483B-3DE34558C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DD7FC0E8-A919-44DA-393F-9897B369C0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5B02B625-CC53-0C97-2E4D-3AFECDD294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F8E4C2C-79B9-C2DF-E330-692EE1C861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B96DE-C60C-4DDD-A673-55138579AAAD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2060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B96DE-C60C-4DDD-A673-55138579AAAD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9060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D86C2-F26F-ED6A-EB5A-3F72EB07C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A16585CC-ED9C-6E90-6667-04C2DD4691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A6F85FE4-F330-5E26-E271-EE146922DA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7D7886A-377F-DB4C-0884-6FDF2FE4FC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B96DE-C60C-4DDD-A673-55138579AAAD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7096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C3FBB-3B06-69B8-EF4A-A775495C1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4015AC66-CB4C-B091-4AAB-46F8E6C9F3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AEA53644-8B8E-1EF8-E9DB-23F7388B69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CE2C7C8-151F-9D8B-0A24-B072EF2BBF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B96DE-C60C-4DDD-A673-55138579AAAD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5380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798F7-3EE3-9D96-C65B-8A8DD77A4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5BE188C3-815D-AFFB-DC8E-68DD89E9E3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DD975C3F-DCA1-B0F8-5BD8-0A9AD4FE15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664CE46-3DA2-85D1-78B9-F49B27D65B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B96DE-C60C-4DDD-A673-55138579AAAD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3852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54D90-DE83-C52E-D7A0-1462E14BF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5702B2B8-B8FB-F9E2-09EC-1CF41C59FB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63759B04-1D06-AB67-732F-757A01D317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04DFF20-8C66-5AA5-2AE6-EF9581FF6E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B96DE-C60C-4DDD-A673-55138579AAAD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3672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E5BDD-8B60-7273-119C-8EE5B3873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4FAD09D9-5E17-60CD-1975-3FC790DB51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B4D5E881-765E-A40E-1DFD-23D6DD0CCE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3184F5F-9E07-3CB9-E180-A043286F2F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B96DE-C60C-4DDD-A673-55138579AAAD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6256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E330B-705C-B7C7-0AA1-7AB447F59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9445371B-8384-34B3-208F-56A96A4641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7F21B154-E574-A891-9786-F6594BF9A9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FD09BAD-C926-0995-D913-18299355A2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B96DE-C60C-4DDD-A673-55138579AAAD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49146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EDDA7-C59D-96AC-EEFD-60A6F441E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AE186504-1E14-8491-7D1E-83EE27D886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1E883503-B674-EA1E-9AB4-E4BB2FE363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65168E2-B521-2415-3C9D-4F339DB107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B96DE-C60C-4DDD-A673-55138579AAAD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9612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4B76E-B62E-4812-BA7D-825654688684}"/>
              </a:ext>
            </a:extLst>
          </p:cNvPr>
          <p:cNvSpPr/>
          <p:nvPr/>
        </p:nvSpPr>
        <p:spPr>
          <a:xfrm>
            <a:off x="0" y="914400"/>
            <a:ext cx="12192000" cy="5029200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EF05D1-197A-4EB5-A82C-7DC2425B571D}"/>
              </a:ext>
            </a:extLst>
          </p:cNvPr>
          <p:cNvSpPr/>
          <p:nvPr/>
        </p:nvSpPr>
        <p:spPr>
          <a:xfrm>
            <a:off x="639413" y="2818150"/>
            <a:ext cx="10913175" cy="257181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CFFE35-CB40-419E-BEDE-1E852C7CC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6424" y="3154680"/>
            <a:ext cx="9994392" cy="1335024"/>
          </a:xfrm>
        </p:spPr>
        <p:txBody>
          <a:bodyPr lIns="109728" tIns="109728" rIns="109728" bIns="91440" anchor="b">
            <a:normAutofit/>
          </a:bodyPr>
          <a:lstStyle>
            <a:lvl1pPr algn="l"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566B81-8E0E-4B31-9B8A-AD8615CF52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1184" y="4489704"/>
            <a:ext cx="10009632" cy="768096"/>
          </a:xfrm>
        </p:spPr>
        <p:txBody>
          <a:bodyPr lIns="109728" tIns="109728" rIns="109728" bIns="91440" anchor="ctr"/>
          <a:lstStyle>
            <a:lvl1pPr marL="0" indent="0" algn="l">
              <a:buNone/>
              <a:defRPr sz="2400" b="1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E3122-8086-4B62-A94B-822FD6B44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A91BB-F798-4DFC-A38D-B66E42425BCA}" type="datetime1">
              <a:rPr lang="en-US" altLang="zh-TW" smtClean="0"/>
              <a:t>3/14/2025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D9890-8F9E-40E4-9E32-1481709B2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C4A2E-05AC-44E3-B11A-086CA9066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6B81F-97CD-4934-852B-F0AECFD05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448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EAAC2-5C8E-4AC4-A655-1BBB12DEF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ADEA25-8853-4480-B177-F6FB3A913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30C9A-FAAB-4907-9074-ED83F2914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9E409-23D2-405C-802E-24B345D7AD56}" type="datetime1">
              <a:rPr lang="en-US" altLang="zh-TW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E74C0-6AA6-4DAA-B696-21A593BFA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7C47E9-9A55-415E-8340-5E2B5BD2D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82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E48E5-4047-441F-8F68-CAA0E5D312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9413" y="365125"/>
            <a:ext cx="7933087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2861A-99E0-4DD2-8956-9C3A8BCA2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58DE1-01D1-4977-8C0B-AE37F0ACBF3A}" type="datetime1">
              <a:rPr lang="en-US" altLang="zh-TW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9F9A7-D5EB-4CB0-ADF9-A2D67864A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34A46-E778-48F1-85FB-88A260599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987D44-2EFA-42B2-8345-F3CB14FC88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827687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499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999A3-430D-4D78-9DF7-56578715E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B09F0-EED8-49A3-8DEB-65D7E568F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33971-B6D0-433D-83AE-34616CE6E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C19B8-382D-4B49-8B14-010B61EF5A25}" type="datetime1">
              <a:rPr lang="en-US" altLang="zh-TW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CA778-7EAA-41F9-B37D-C8E67AE7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F7F5B-F40C-4ECA-9FD3-760EAA21B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576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D79C4-5B2D-490C-A3A9-EB977CFAD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1709738"/>
            <a:ext cx="10913175" cy="2852737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D5857-FA4D-4A9B-856D-701234DE6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413" y="4589463"/>
            <a:ext cx="1091317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F6E9-7983-40C8-AB5B-67D364A5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75C9-BF5B-48D0-A99A-8887FC137B67}" type="datetime1">
              <a:rPr lang="en-US" altLang="zh-TW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F873F-0C78-4B75-A7F3-78AAA3811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F4A66-FCCD-4CC0-955A-6FF62FECD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309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2A81E-979B-46D7-9D93-0797856AE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3245F-4511-4B93-8CB3-0EC22FD629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9413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BB029B-9D0E-4CB2-9A69-10A2F8C12E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22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F89C47-F724-4908-A6AD-806E765B2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802C6-235D-43F1-8D86-26AF371DE06D}" type="datetime1">
              <a:rPr lang="en-US" altLang="zh-TW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8700E8-4086-4363-88E6-CA24CE39E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94F54F-F3CE-42F0-ADD3-F174B9BB0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39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4BAB1-26FD-44BF-86E8-57ED04D74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5488"/>
            <a:ext cx="10908792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6FCB96-93C7-4E74-8285-0327A1A26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412" y="1904474"/>
            <a:ext cx="5120640" cy="838726"/>
          </a:xfrm>
        </p:spPr>
        <p:txBody>
          <a:bodyPr anchor="b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8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ADF5A1-7F2F-4B53-9402-85306B933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9413" y="2969917"/>
            <a:ext cx="5157787" cy="32197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775651-3077-40D2-B167-CAB37859E1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27565" y="1904474"/>
            <a:ext cx="5120640" cy="83872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lang="en-US" sz="1800" b="1" kern="1200" cap="all" spc="15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6D45EC-3B0F-49DC-91BC-2B4E4DA046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27565" y="2969915"/>
            <a:ext cx="5120639" cy="32197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2B7364-544C-427F-8C26-40E48F77C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5C605-B096-421A-BDB6-FE022B62364F}" type="datetime1">
              <a:rPr lang="en-US" altLang="zh-TW" smtClean="0"/>
              <a:t>3/14/2025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D7AF57-EA04-49AA-91E0-7393B8DB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EDA6F2-A8DC-49B2-B9D6-7A001FF3F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567CAD-C446-4819-8D43-D93D35E7998F}"/>
              </a:ext>
            </a:extLst>
          </p:cNvPr>
          <p:cNvCxnSpPr>
            <a:cxnSpLocks/>
          </p:cNvCxnSpPr>
          <p:nvPr/>
        </p:nvCxnSpPr>
        <p:spPr>
          <a:xfrm>
            <a:off x="6096000" y="1613647"/>
            <a:ext cx="0" cy="4515986"/>
          </a:xfrm>
          <a:prstGeom prst="line">
            <a:avLst/>
          </a:prstGeom>
          <a:ln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054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09AB5-A960-4D82-97A6-922633B79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FFEF6C-EDD1-4573-A6D1-D5582457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3A401-BF7E-448F-AA8B-9E44446DE59B}" type="datetime1">
              <a:rPr lang="en-US" altLang="zh-TW" smtClean="0"/>
              <a:t>3/14/2025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28429F-6359-4950-8C39-80E03A2D2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4B98F5-EE2F-4214-975A-76719DBD2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917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239CD7-DA28-4950-958A-9781728CF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E880E-6475-4E76-9C71-C20D3DBC2EAA}" type="datetime1">
              <a:rPr lang="en-US" altLang="zh-TW" smtClean="0"/>
              <a:t>3/14/2025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345F2-29FF-4A4D-A577-8FED65D04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A6B79A-87C1-4CB8-BC9B-8705CEC4E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670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1454-EF5C-4D4A-95D3-B320D15CA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5488"/>
            <a:ext cx="10908792" cy="685800"/>
          </a:xfrm>
        </p:spPr>
        <p:txBody>
          <a:bodyPr anchor="ctr">
            <a:normAutofit/>
          </a:bodyPr>
          <a:lstStyle>
            <a:lvl1pPr>
              <a:defRPr sz="2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7D4B9-4A42-478A-AEFB-3F5D0629F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1656589"/>
            <a:ext cx="6245352" cy="420446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A2F622-E127-4877-8F61-E5FAE62CD8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9414" y="1656588"/>
            <a:ext cx="4132612" cy="42124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03E8C1-6159-4F82-A5F4-35DDE51E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F72EB-58F2-439A-8EE2-E189B63CE9BA}" type="datetime1">
              <a:rPr lang="en-US" altLang="zh-TW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C603F-9904-472E-86B9-D7223CAB1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50828B-5598-4BB2-9FC6-86BDC5EC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37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0E4FD-3561-45A0-82BC-1E0F73996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5488"/>
            <a:ext cx="10908792" cy="685800"/>
          </a:xfrm>
        </p:spPr>
        <p:txBody>
          <a:bodyPr anchor="ctr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019FD7-F525-433A-BC5B-E8251F514F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645666"/>
            <a:ext cx="6365684" cy="4215384"/>
          </a:xfrm>
          <a:solidFill>
            <a:srgbClr val="DDDDDD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CCAD49-8534-4DA7-91E6-D2827CBEB2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9414" y="1655064"/>
            <a:ext cx="4132612" cy="421538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1F16CE-96E3-44EC-B9C8-F7FEDA170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084CC-A723-4B3B-967B-C067ABDCD7DD}" type="datetime1">
              <a:rPr lang="en-US" altLang="zh-TW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E4BBD5-FCB5-45FF-A806-445007BA0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43AF2-82EC-4A16-9E91-742792F0A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30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AE79F0E-E6F3-4029-A461-CBE56588470B}"/>
              </a:ext>
            </a:extLst>
          </p:cNvPr>
          <p:cNvSpPr/>
          <p:nvPr/>
        </p:nvSpPr>
        <p:spPr>
          <a:xfrm>
            <a:off x="0" y="0"/>
            <a:ext cx="12192000" cy="986306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5D58A2-1B1F-4DF4-936E-885ECC73E6F0}"/>
              </a:ext>
            </a:extLst>
          </p:cNvPr>
          <p:cNvSpPr/>
          <p:nvPr/>
        </p:nvSpPr>
        <p:spPr>
          <a:xfrm>
            <a:off x="350520" y="279792"/>
            <a:ext cx="11475720" cy="98630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rtlCol="0" anchor="ctr"/>
          <a:lstStyle/>
          <a:p>
            <a:endParaRPr lang="en-US" sz="2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D9B9AA-BDD3-49A4-84E0-99DC3EF10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6086"/>
            <a:ext cx="10904435" cy="689608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B1D57-5959-4202-BB86-AFBA794FA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412" y="1639615"/>
            <a:ext cx="10904435" cy="4537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0E3D2-19DD-4BA8-81DE-A095DB31E1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95738" y="6356350"/>
            <a:ext cx="3033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1FA89C1D-3F3D-4684-8A34-6DA8DFE02156}" type="datetime1">
              <a:rPr lang="en-US" altLang="zh-TW" smtClean="0"/>
              <a:t>3/14/2025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62D90-3DF7-4BB4-808C-F89E354103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9413" y="6356350"/>
            <a:ext cx="62911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76974-1464-4D58-B215-633005776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07939" y="6356350"/>
            <a:ext cx="84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E20EFF4B-E35B-4DE6-97A9-05E54E649A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970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hf hdr="0" ftr="0" dt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2400" b="1" kern="1200" spc="150" baseline="0" dirty="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500"/>
        </a:spcBef>
        <a:buClr>
          <a:schemeClr val="accent2"/>
        </a:buClr>
        <a:buFontTx/>
        <a:buNone/>
        <a:defRPr sz="1500" b="1" kern="1200" spc="150" baseline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Tx/>
        <a:buNone/>
        <a:defRPr sz="1500" kern="1200" spc="150" baseline="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Tx/>
        <a:buNone/>
        <a:defRPr sz="1400" kern="1200" spc="150" baseline="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Tx/>
        <a:buNone/>
        <a:defRPr sz="1400" kern="1200" spc="150" baseline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Tx/>
        <a:buNone/>
        <a:defRPr sz="1400" kern="1200" spc="1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5B289C-FFBC-4DA1-9048-5AB172C33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鮮豔色彩潑灑出的向量背景">
            <a:extLst>
              <a:ext uri="{FF2B5EF4-FFF2-40B4-BE49-F238E27FC236}">
                <a16:creationId xmlns:a16="http://schemas.microsoft.com/office/drawing/2014/main" id="{BA2A6F66-0ABD-1AF7-B3D0-5570BFDE8E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379" r="14152" b="2"/>
          <a:stretch/>
        </p:blipFill>
        <p:spPr>
          <a:xfrm>
            <a:off x="20" y="1450"/>
            <a:ext cx="6095980" cy="68551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9819350-82D4-404F-8D7E-92AD1DBC52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7523" y="914400"/>
            <a:ext cx="6094477" cy="5029200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0F3168-91D5-4F97-8256-506351938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8868" y="2818150"/>
            <a:ext cx="6769707" cy="257181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EAE8A48-30B3-722A-58BD-0C95280FF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7786" y="2903983"/>
            <a:ext cx="6320378" cy="1388617"/>
          </a:xfrm>
        </p:spPr>
        <p:txBody>
          <a:bodyPr anchor="b">
            <a:noAutofit/>
          </a:bodyPr>
          <a:lstStyle/>
          <a:p>
            <a:r>
              <a:rPr lang="en-US" altLang="zh-TW" sz="2700" dirty="0"/>
              <a:t>Scalable Diffusion Models with Transformers</a:t>
            </a:r>
            <a:endParaRPr lang="zh-TW" altLang="en-US" sz="27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94A07D-727F-432B-912F-DF0974DDE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8868" y="5389963"/>
            <a:ext cx="6769707" cy="16459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副標題 9">
            <a:extLst>
              <a:ext uri="{FF2B5EF4-FFF2-40B4-BE49-F238E27FC236}">
                <a16:creationId xmlns:a16="http://schemas.microsoft.com/office/drawing/2014/main" id="{0BDD738C-7EEA-1196-C7D4-AD700C4201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6DF9E14-8090-8770-14E4-36DF2859C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038" y="4378433"/>
            <a:ext cx="1686622" cy="78709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B841F1D-675E-7CE9-424A-D890ED044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7890" y="4422666"/>
            <a:ext cx="2095792" cy="73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830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69032-4343-FF4A-2425-255AB6B6A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4C54D01-D17D-6951-4D93-16C648735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Method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BB5AE4E-51E9-F995-C15A-BD3013F6D1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7923"/>
          <a:stretch/>
        </p:blipFill>
        <p:spPr>
          <a:xfrm>
            <a:off x="5899692" y="1383496"/>
            <a:ext cx="5644156" cy="4830360"/>
          </a:xfrm>
          <a:prstGeom prst="rect">
            <a:avLst/>
          </a:prstGeom>
        </p:spPr>
      </p:pic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52C64024-D28F-B109-6161-E74BC7938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10</a:t>
            </a:fld>
            <a:endParaRPr 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1354139-4E8E-5F56-E199-922270E67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232" y="1782666"/>
            <a:ext cx="4206347" cy="4599248"/>
          </a:xfrm>
          <a:prstGeom prst="rect">
            <a:avLst/>
          </a:prstGeom>
        </p:spPr>
      </p:pic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6CB62B7F-F32F-696F-ECA2-DB057F1DBF4D}"/>
              </a:ext>
            </a:extLst>
          </p:cNvPr>
          <p:cNvCxnSpPr/>
          <p:nvPr/>
        </p:nvCxnSpPr>
        <p:spPr>
          <a:xfrm>
            <a:off x="3671248" y="4082290"/>
            <a:ext cx="251801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8896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C1428-8BA7-C47B-306B-4DD2E2BF8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D269AF2-23B2-225B-0219-0E715F6C8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Method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5DA0BA2-265F-1D2A-6E30-24992C057D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7923"/>
          <a:stretch/>
        </p:blipFill>
        <p:spPr>
          <a:xfrm>
            <a:off x="5899692" y="1383496"/>
            <a:ext cx="5644156" cy="483036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C98F5A1-D28F-CA97-9431-E4C087019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1095" y="2943776"/>
            <a:ext cx="4048660" cy="3132686"/>
          </a:xfrm>
          <a:prstGeom prst="rect">
            <a:avLst/>
          </a:prstGeom>
        </p:spPr>
      </p:pic>
      <p:sp>
        <p:nvSpPr>
          <p:cNvPr id="6" name="右中括弧 5">
            <a:extLst>
              <a:ext uri="{FF2B5EF4-FFF2-40B4-BE49-F238E27FC236}">
                <a16:creationId xmlns:a16="http://schemas.microsoft.com/office/drawing/2014/main" id="{751F6D45-DED8-FC6A-21A4-A2EEFE7EABA0}"/>
              </a:ext>
            </a:extLst>
          </p:cNvPr>
          <p:cNvSpPr/>
          <p:nvPr/>
        </p:nvSpPr>
        <p:spPr>
          <a:xfrm>
            <a:off x="5297910" y="3630246"/>
            <a:ext cx="125046" cy="2274277"/>
          </a:xfrm>
          <a:prstGeom prst="rightBracke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ysClr val="windowText" lastClr="000000"/>
              </a:solidFill>
            </a:endParaRPr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811C3AE6-A90B-0E00-F7E0-20D9F4F238BC}"/>
              </a:ext>
            </a:extLst>
          </p:cNvPr>
          <p:cNvCxnSpPr>
            <a:cxnSpLocks/>
            <a:endCxn id="6" idx="2"/>
          </p:cNvCxnSpPr>
          <p:nvPr/>
        </p:nvCxnSpPr>
        <p:spPr>
          <a:xfrm flipH="1">
            <a:off x="5422956" y="4767385"/>
            <a:ext cx="127482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C5AA1A1-5260-275D-FC19-C01E2B674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19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2D0F0-EC5C-EE85-E140-6B53F65C6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433B07-A9C7-75CD-B736-7EACB7A79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Method</a:t>
            </a:r>
            <a:endParaRPr lang="zh-TW" altLang="en-US" dirty="0"/>
          </a:p>
        </p:txBody>
      </p:sp>
      <p:sp>
        <p:nvSpPr>
          <p:cNvPr id="3" name="Google Shape;156;p18">
            <a:extLst>
              <a:ext uri="{FF2B5EF4-FFF2-40B4-BE49-F238E27FC236}">
                <a16:creationId xmlns:a16="http://schemas.microsoft.com/office/drawing/2014/main" id="{58418279-7C3F-E72F-C96F-556870A7A881}"/>
              </a:ext>
            </a:extLst>
          </p:cNvPr>
          <p:cNvSpPr txBox="1">
            <a:spLocks/>
          </p:cNvSpPr>
          <p:nvPr/>
        </p:nvSpPr>
        <p:spPr>
          <a:xfrm>
            <a:off x="784108" y="1569782"/>
            <a:ext cx="10615044" cy="5124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33A44"/>
              </a:buClr>
              <a:buSzPts val="1300"/>
              <a:buFont typeface="Calibri"/>
              <a:buNone/>
              <a:tabLst/>
              <a:defRPr/>
            </a:pPr>
            <a:r>
              <a:rPr kumimoji="0" lang="en-US" altLang="zh-TW" sz="2000" b="1" i="0" u="none" strike="noStrike" kern="0" cap="none" spc="0" normalizeH="0" baseline="0" noProof="0" dirty="0">
                <a:ln>
                  <a:noFill/>
                </a:ln>
                <a:solidFill>
                  <a:srgbClr val="233A4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Adaptive Layer Normalization</a:t>
            </a:r>
            <a:r>
              <a:rPr kumimoji="0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233A4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altLang="zh-TW" sz="2000" b="1" i="0" u="none" strike="noStrike" kern="0" cap="none" spc="0" normalizeH="0" baseline="0" noProof="0" dirty="0">
                <a:ln>
                  <a:noFill/>
                </a:ln>
                <a:solidFill>
                  <a:srgbClr val="233A4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</a:t>
            </a:r>
            <a:r>
              <a:rPr kumimoji="0" lang="en-US" altLang="zh-TW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33A4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AdaLN</a:t>
            </a:r>
            <a:r>
              <a:rPr kumimoji="0" lang="en-US" altLang="zh-TW" sz="2000" b="1" i="0" u="none" strike="noStrike" kern="0" cap="none" spc="0" normalizeH="0" baseline="0" noProof="0" dirty="0">
                <a:ln>
                  <a:noFill/>
                </a:ln>
                <a:solidFill>
                  <a:srgbClr val="233A4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33A44"/>
              </a:buClr>
              <a:buSzPts val="1300"/>
              <a:buFont typeface="Calibri"/>
              <a:buNone/>
              <a:tabLst/>
              <a:defRPr/>
            </a:pPr>
            <a:r>
              <a:rPr kumimoji="0" lang="en-US" altLang="zh-TW" sz="2000" b="0" i="0" u="none" strike="noStrike" kern="0" cap="none" spc="0" normalizeH="0" baseline="0" noProof="0" dirty="0" err="1">
                <a:ln>
                  <a:noFill/>
                </a:ln>
                <a:solidFill>
                  <a:srgbClr val="233A4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AdaLN</a:t>
            </a:r>
            <a:r>
              <a:rPr kumimoji="0" lang="en-US" altLang="zh-TW" sz="2000" b="0" i="0" u="none" strike="noStrike" kern="0" cap="none" spc="0" normalizeH="0" baseline="0" noProof="0" dirty="0">
                <a:ln>
                  <a:noFill/>
                </a:ln>
                <a:solidFill>
                  <a:srgbClr val="233A4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dynamically adjusts its scale and shift based on a given condition, enabling more flexible and context-aware normalization.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C4520C2-0D64-C51A-05CA-5145DD0B3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12</a:t>
            </a:fld>
            <a:endParaRPr 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A848C23-8AAA-F0E5-848E-9B237E019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562" y="4151470"/>
            <a:ext cx="3791479" cy="123842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09F34DD-71DF-C08B-C3D5-38FF0A22E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4593" y="3922838"/>
            <a:ext cx="4163006" cy="1467055"/>
          </a:xfrm>
          <a:prstGeom prst="rect">
            <a:avLst/>
          </a:prstGeom>
        </p:spPr>
      </p:pic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E83DBF26-B202-27A7-F8DC-AAB4803DD427}"/>
              </a:ext>
            </a:extLst>
          </p:cNvPr>
          <p:cNvCxnSpPr/>
          <p:nvPr/>
        </p:nvCxnSpPr>
        <p:spPr>
          <a:xfrm>
            <a:off x="2882685" y="5323668"/>
            <a:ext cx="0" cy="66642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1A24F656-53DB-D393-7589-86889EAD20AE}"/>
              </a:ext>
            </a:extLst>
          </p:cNvPr>
          <p:cNvCxnSpPr/>
          <p:nvPr/>
        </p:nvCxnSpPr>
        <p:spPr>
          <a:xfrm>
            <a:off x="2882685" y="5990095"/>
            <a:ext cx="491296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E0C12685-2397-9EA6-7AF4-549C8EEF5391}"/>
              </a:ext>
            </a:extLst>
          </p:cNvPr>
          <p:cNvCxnSpPr/>
          <p:nvPr/>
        </p:nvCxnSpPr>
        <p:spPr>
          <a:xfrm flipV="1">
            <a:off x="7795647" y="5323668"/>
            <a:ext cx="0" cy="666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AAF81FDD-5572-07B0-022E-DC95872A13E9}"/>
              </a:ext>
            </a:extLst>
          </p:cNvPr>
          <p:cNvCxnSpPr>
            <a:cxnSpLocks/>
          </p:cNvCxnSpPr>
          <p:nvPr/>
        </p:nvCxnSpPr>
        <p:spPr>
          <a:xfrm>
            <a:off x="3205567" y="5323667"/>
            <a:ext cx="0" cy="8291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A61EEE42-8032-0A8A-D05B-90A5DFC7C33D}"/>
              </a:ext>
            </a:extLst>
          </p:cNvPr>
          <p:cNvCxnSpPr/>
          <p:nvPr/>
        </p:nvCxnSpPr>
        <p:spPr>
          <a:xfrm>
            <a:off x="3205567" y="6142495"/>
            <a:ext cx="491296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3C88D2B6-FD91-699C-C436-77BD745BF519}"/>
              </a:ext>
            </a:extLst>
          </p:cNvPr>
          <p:cNvCxnSpPr>
            <a:cxnSpLocks/>
          </p:cNvCxnSpPr>
          <p:nvPr/>
        </p:nvCxnSpPr>
        <p:spPr>
          <a:xfrm flipV="1">
            <a:off x="8115945" y="5323667"/>
            <a:ext cx="0" cy="8291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2BE6441D-2FED-175C-B6A5-1F646B793443}"/>
              </a:ext>
            </a:extLst>
          </p:cNvPr>
          <p:cNvSpPr txBox="1"/>
          <p:nvPr/>
        </p:nvSpPr>
        <p:spPr>
          <a:xfrm>
            <a:off x="2238153" y="3738172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Layer Normalization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5CA3C91B-12A0-462E-EEB5-F62261B24F40}"/>
              </a:ext>
            </a:extLst>
          </p:cNvPr>
          <p:cNvSpPr txBox="1"/>
          <p:nvPr/>
        </p:nvSpPr>
        <p:spPr>
          <a:xfrm>
            <a:off x="7515553" y="3747689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Adaptive LN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F42AB378-46A7-BB6A-9991-49B4371BF8C9}"/>
              </a:ext>
            </a:extLst>
          </p:cNvPr>
          <p:cNvSpPr/>
          <p:nvPr/>
        </p:nvSpPr>
        <p:spPr>
          <a:xfrm>
            <a:off x="2820691" y="5021452"/>
            <a:ext cx="503694" cy="2918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5889E340-3235-747D-8291-CA04E9EDD3E9}"/>
              </a:ext>
            </a:extLst>
          </p:cNvPr>
          <p:cNvSpPr/>
          <p:nvPr/>
        </p:nvSpPr>
        <p:spPr>
          <a:xfrm>
            <a:off x="7669076" y="4967207"/>
            <a:ext cx="661259" cy="30035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4342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1B304-B5F5-BC38-7BB3-46F84A736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3B86ED-308B-6DC0-BA3D-DB5D97007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Method</a:t>
            </a:r>
            <a:endParaRPr lang="zh-TW" altLang="en-US" dirty="0"/>
          </a:p>
        </p:txBody>
      </p:sp>
      <p:sp>
        <p:nvSpPr>
          <p:cNvPr id="3" name="Google Shape;156;p18">
            <a:extLst>
              <a:ext uri="{FF2B5EF4-FFF2-40B4-BE49-F238E27FC236}">
                <a16:creationId xmlns:a16="http://schemas.microsoft.com/office/drawing/2014/main" id="{BA06C32B-AC76-F135-B485-C71BEE7847C0}"/>
              </a:ext>
            </a:extLst>
          </p:cNvPr>
          <p:cNvSpPr txBox="1">
            <a:spLocks/>
          </p:cNvSpPr>
          <p:nvPr/>
        </p:nvSpPr>
        <p:spPr>
          <a:xfrm>
            <a:off x="784108" y="1569782"/>
            <a:ext cx="5368720" cy="5124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33A44"/>
              </a:buClr>
              <a:buSzPts val="1300"/>
              <a:buFont typeface="Calibri"/>
              <a:buNone/>
              <a:tabLst/>
              <a:defRPr/>
            </a:pPr>
            <a:r>
              <a:rPr kumimoji="0" lang="en-US" altLang="zh-TW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33A4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AdaLN</a:t>
            </a:r>
            <a:r>
              <a:rPr kumimoji="0" lang="en-US" altLang="zh-TW" sz="2000" b="1" i="0" u="none" strike="noStrike" kern="0" cap="none" spc="0" normalizeH="0" baseline="0" noProof="0" dirty="0">
                <a:ln>
                  <a:noFill/>
                </a:ln>
                <a:solidFill>
                  <a:srgbClr val="233A4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- Zero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33A44"/>
              </a:buClr>
              <a:buSzPts val="1300"/>
              <a:buFont typeface="Calibri"/>
              <a:buNone/>
              <a:tabLst/>
              <a:defRPr/>
            </a:pPr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Preserve a model’s original performance by initializing adaptive offsets to zero, allowing for a safe and gradual integration of conditional adjustments.</a:t>
            </a:r>
            <a:endParaRPr kumimoji="0" lang="en-US" altLang="zh-TW" sz="2000" b="0" i="0" u="none" strike="noStrike" kern="0" cap="none" spc="0" normalizeH="0" baseline="0" noProof="0" dirty="0">
              <a:ln>
                <a:noFill/>
              </a:ln>
              <a:solidFill>
                <a:srgbClr val="233A44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F7BF5F2-3ABF-C3BB-A0C7-53D0D2D7F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13</a:t>
            </a:fld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E6CF6F7-806B-32F1-49AC-E980B67BBC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7923"/>
          <a:stretch/>
        </p:blipFill>
        <p:spPr>
          <a:xfrm>
            <a:off x="5977183" y="1525990"/>
            <a:ext cx="5644156" cy="483036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C22F16E-C716-DE30-7A76-2572E9224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549" y="4559472"/>
            <a:ext cx="4039164" cy="34294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7437A2B-4FBA-447D-23FF-FA24791C02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1064" y="5288218"/>
            <a:ext cx="4458322" cy="59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80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B9B16-F4C2-5EF6-0591-C6238566B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B110024-6885-26D0-26B8-029CEC6C2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Result</a:t>
            </a:r>
            <a:endParaRPr lang="zh-TW" altLang="en-US" dirty="0"/>
          </a:p>
        </p:txBody>
      </p:sp>
      <p:sp>
        <p:nvSpPr>
          <p:cNvPr id="3" name="Google Shape;156;p18">
            <a:extLst>
              <a:ext uri="{FF2B5EF4-FFF2-40B4-BE49-F238E27FC236}">
                <a16:creationId xmlns:a16="http://schemas.microsoft.com/office/drawing/2014/main" id="{AE2FF527-9876-1AD7-FF81-4FC6A0945FC2}"/>
              </a:ext>
            </a:extLst>
          </p:cNvPr>
          <p:cNvSpPr txBox="1">
            <a:spLocks/>
          </p:cNvSpPr>
          <p:nvPr/>
        </p:nvSpPr>
        <p:spPr>
          <a:xfrm>
            <a:off x="784108" y="1569782"/>
            <a:ext cx="10615044" cy="5124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33A44"/>
              </a:buClr>
              <a:buSzPts val="1300"/>
              <a:buFont typeface="Calibri"/>
              <a:buNone/>
              <a:tabLst/>
              <a:defRPr/>
            </a:pPr>
            <a:endParaRPr kumimoji="0" lang="en-US" altLang="zh-TW" sz="2000" b="0" i="0" u="none" strike="noStrike" kern="0" cap="none" spc="0" normalizeH="0" baseline="0" noProof="0" dirty="0">
              <a:ln>
                <a:noFill/>
              </a:ln>
              <a:solidFill>
                <a:srgbClr val="233A44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32E2770-3690-BC42-4A7D-F3FB24F67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14</a:t>
            </a:fld>
            <a:endParaRPr 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178E773-58FF-B58D-8ACE-CFDC870C6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13" y="2138644"/>
            <a:ext cx="4857056" cy="324475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08369D7-1254-2D97-741C-FAF186870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7201" y="2141335"/>
            <a:ext cx="4857056" cy="3242064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BD73F61D-F707-442F-0996-3239DC977993}"/>
              </a:ext>
            </a:extLst>
          </p:cNvPr>
          <p:cNvSpPr txBox="1"/>
          <p:nvPr/>
        </p:nvSpPr>
        <p:spPr>
          <a:xfrm>
            <a:off x="2796086" y="5577487"/>
            <a:ext cx="60971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b="0" i="0" dirty="0">
                <a:effectLst/>
                <a:latin typeface="Arial" panose="020B0604020202020204" pitchFamily="34" charset="0"/>
              </a:rPr>
              <a:t>CFG scale = 4.0</a:t>
            </a:r>
            <a:br>
              <a:rPr lang="en-US" altLang="zh-TW" sz="1600" dirty="0"/>
            </a:br>
            <a:r>
              <a:rPr lang="en-US" altLang="zh-TW" sz="1600" b="0" i="0" dirty="0">
                <a:effectLst/>
                <a:latin typeface="Arial" panose="020B0604020202020204" pitchFamily="34" charset="0"/>
              </a:rPr>
              <a:t>Class label = “cliff drop-off”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003595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F82D8-E704-C9C2-6A75-F3777C6DC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56;p18">
            <a:extLst>
              <a:ext uri="{FF2B5EF4-FFF2-40B4-BE49-F238E27FC236}">
                <a16:creationId xmlns:a16="http://schemas.microsoft.com/office/drawing/2014/main" id="{B0AECCB0-2684-3E5E-D5E2-9C167F2FDF67}"/>
              </a:ext>
            </a:extLst>
          </p:cNvPr>
          <p:cNvSpPr txBox="1">
            <a:spLocks/>
          </p:cNvSpPr>
          <p:nvPr/>
        </p:nvSpPr>
        <p:spPr>
          <a:xfrm>
            <a:off x="936508" y="1722182"/>
            <a:ext cx="10615044" cy="5124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33A44"/>
              </a:buClr>
              <a:buSzPts val="1300"/>
              <a:buFont typeface="Calibri"/>
              <a:buNone/>
              <a:tabLst/>
              <a:defRPr/>
            </a:pPr>
            <a:r>
              <a:rPr kumimoji="0" lang="en-US" altLang="zh-TW" sz="2000" b="0" i="0" u="none" strike="noStrike" kern="0" cap="none" spc="0" normalizeH="0" baseline="0" noProof="0" dirty="0">
                <a:ln>
                  <a:noFill/>
                </a:ln>
                <a:solidFill>
                  <a:srgbClr val="233A4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1.FID</a:t>
            </a:r>
            <a:r>
              <a:rPr kumimoji="0" lang="zh-TW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33A4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（</a:t>
            </a:r>
            <a:r>
              <a:rPr kumimoji="0" lang="en-US" altLang="zh-TW" sz="2000" b="0" i="0" u="none" strike="noStrike" kern="0" cap="none" spc="0" normalizeH="0" baseline="0" noProof="0" dirty="0">
                <a:ln>
                  <a:noFill/>
                </a:ln>
                <a:solidFill>
                  <a:srgbClr val="233A4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Fréchet Inception Distance</a:t>
            </a:r>
            <a:r>
              <a:rPr kumimoji="0" lang="zh-TW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33A4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）</a:t>
            </a:r>
            <a:endParaRPr kumimoji="0" lang="en-US" altLang="zh-TW" sz="2000" b="0" i="0" u="none" strike="noStrike" kern="0" cap="none" spc="0" normalizeH="0" baseline="0" noProof="0" dirty="0">
              <a:ln>
                <a:noFill/>
              </a:ln>
              <a:solidFill>
                <a:srgbClr val="233A44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33A44"/>
              </a:buClr>
              <a:buSzPts val="1300"/>
              <a:buFont typeface="Calibri"/>
              <a:buNone/>
              <a:tabLst/>
              <a:defRPr/>
            </a:pPr>
            <a:endParaRPr lang="en-US" altLang="zh-TW" sz="2000" kern="0" dirty="0">
              <a:solidFill>
                <a:srgbClr val="233A4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33A44"/>
              </a:buClr>
              <a:buSzPts val="1300"/>
              <a:buFont typeface="Calibri"/>
              <a:buNone/>
              <a:tabLst/>
              <a:defRPr/>
            </a:pPr>
            <a:r>
              <a:rPr lang="en-US" altLang="zh-TW" sz="2000" kern="0" dirty="0">
                <a:solidFill>
                  <a:srgbClr val="233A44"/>
                </a:solidFill>
                <a:latin typeface="Arial"/>
                <a:ea typeface="Arial"/>
                <a:cs typeface="Arial"/>
                <a:sym typeface="Arial"/>
              </a:rPr>
              <a:t>2.</a:t>
            </a:r>
            <a:r>
              <a:rPr kumimoji="0" lang="en-US" altLang="zh-TW" sz="2000" b="0" i="0" u="none" strike="noStrike" kern="0" cap="none" spc="0" normalizeH="0" baseline="0" noProof="0" dirty="0">
                <a:ln>
                  <a:noFill/>
                </a:ln>
                <a:solidFill>
                  <a:srgbClr val="233A4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IS</a:t>
            </a:r>
            <a:r>
              <a:rPr kumimoji="0" lang="zh-TW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33A4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（</a:t>
            </a:r>
            <a:r>
              <a:rPr kumimoji="0" lang="en-US" altLang="zh-TW" sz="2000" b="0" i="0" u="none" strike="noStrike" kern="0" cap="none" spc="0" normalizeH="0" baseline="0" noProof="0" dirty="0">
                <a:ln>
                  <a:noFill/>
                </a:ln>
                <a:solidFill>
                  <a:srgbClr val="233A4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Inception Score</a:t>
            </a:r>
            <a:r>
              <a:rPr kumimoji="0" lang="zh-TW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33A4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）</a:t>
            </a:r>
            <a:endParaRPr kumimoji="0" lang="en-US" altLang="zh-TW" sz="2000" b="0" i="0" u="none" strike="noStrike" kern="0" cap="none" spc="0" normalizeH="0" baseline="0" noProof="0" dirty="0">
              <a:ln>
                <a:noFill/>
              </a:ln>
              <a:solidFill>
                <a:srgbClr val="233A44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6F3718A-04AC-746D-4EC4-57B5CFAE0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Comparison</a:t>
            </a:r>
            <a:endParaRPr lang="zh-TW" altLang="en-US" dirty="0"/>
          </a:p>
        </p:txBody>
      </p:sp>
      <p:sp>
        <p:nvSpPr>
          <p:cNvPr id="3" name="Google Shape;156;p18">
            <a:extLst>
              <a:ext uri="{FF2B5EF4-FFF2-40B4-BE49-F238E27FC236}">
                <a16:creationId xmlns:a16="http://schemas.microsoft.com/office/drawing/2014/main" id="{1C0B4318-D299-4E88-B526-E9BCF0B842D0}"/>
              </a:ext>
            </a:extLst>
          </p:cNvPr>
          <p:cNvSpPr txBox="1">
            <a:spLocks/>
          </p:cNvSpPr>
          <p:nvPr/>
        </p:nvSpPr>
        <p:spPr>
          <a:xfrm>
            <a:off x="784108" y="1569782"/>
            <a:ext cx="10615044" cy="5124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33A44"/>
              </a:buClr>
              <a:buSzPts val="1300"/>
              <a:buFont typeface="Calibri"/>
              <a:buNone/>
              <a:tabLst/>
              <a:defRPr/>
            </a:pPr>
            <a:endParaRPr kumimoji="0" lang="en-US" altLang="zh-TW" sz="2000" b="0" i="0" u="none" strike="noStrike" kern="0" cap="none" spc="0" normalizeH="0" baseline="0" noProof="0" dirty="0">
              <a:ln>
                <a:noFill/>
              </a:ln>
              <a:solidFill>
                <a:srgbClr val="233A44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E3E6073-D4DF-E99A-981B-D8760AAF0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15</a:t>
            </a:fld>
            <a:endParaRPr 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9E87045-B4BD-D42F-219F-5C80E2685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493" y="1722182"/>
            <a:ext cx="4408463" cy="481673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3E783A3-0140-7645-5FF3-4695BE99AD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699" y="2349097"/>
            <a:ext cx="3810532" cy="44773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162C3A8D-27ED-AD1D-07D5-267CE7DF3C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471" y="3353322"/>
            <a:ext cx="2905530" cy="42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996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C5EDEC7-C7E6-479B-9BC7-6FBB0719B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A49286-A6C8-44AD-BFC5-7879CB1F3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986306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FFE593-D88A-4336-A731-4A3A9FF8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0520" y="279792"/>
            <a:ext cx="11475720" cy="98630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rtlCol="0" anchor="ctr"/>
          <a:lstStyle/>
          <a:p>
            <a:endParaRPr lang="en-US" sz="2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3B4F0FF-090E-100E-7499-F7186B247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6086"/>
            <a:ext cx="10904435" cy="689608"/>
          </a:xfr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 altLang="zh-TW" b="1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Introduction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CD78F4D-CAAB-6C18-11C9-7BEF021CD3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283" r="13847" b="1"/>
          <a:stretch/>
        </p:blipFill>
        <p:spPr>
          <a:xfrm>
            <a:off x="350520" y="1606616"/>
            <a:ext cx="5420585" cy="4570346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2F66ECD-9262-E337-656F-3DCC7083D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2</a:t>
            </a:fld>
            <a:endParaRPr 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9F4E00E-BBEE-0DCF-50F6-51618FE9A258}"/>
              </a:ext>
            </a:extLst>
          </p:cNvPr>
          <p:cNvSpPr txBox="1"/>
          <p:nvPr/>
        </p:nvSpPr>
        <p:spPr>
          <a:xfrm>
            <a:off x="5936775" y="1548893"/>
            <a:ext cx="5889465" cy="4077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33A44"/>
              </a:buClr>
              <a:buSzPts val="1300"/>
              <a:buFont typeface="Calibri"/>
              <a:buNone/>
              <a:tabLst/>
              <a:defRPr/>
            </a:pPr>
            <a:r>
              <a:rPr lang="en-US" altLang="zh-TW" sz="1600" b="1" dirty="0"/>
              <a:t>  </a:t>
            </a:r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Transformers Dominate ML</a:t>
            </a:r>
            <a:endParaRPr kumimoji="0" lang="en-US" altLang="zh-TW" sz="1600" b="1" i="0" u="none" strike="noStrike" kern="0" cap="none" spc="0" normalizeH="0" baseline="0" noProof="0" dirty="0">
              <a:ln>
                <a:noFill/>
              </a:ln>
              <a:solidFill>
                <a:srgbClr val="233A44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-"/>
            </a:pPr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NLP, vision, and beyond have largely shifted to transformer architectures. </a:t>
            </a:r>
          </a:p>
          <a:p>
            <a:pPr marL="14605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</a:pPr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Shift from U-Net to Transformers</a:t>
            </a: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-"/>
            </a:pPr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The U-Net backbone is not critical for high performance in diffusion.</a:t>
            </a: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-"/>
            </a:pPr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Replacing it with a standard transformer design retains scalability, robustness, and efficiency.</a:t>
            </a:r>
          </a:p>
          <a:p>
            <a:pPr marL="146050">
              <a:lnSpc>
                <a:spcPct val="150000"/>
              </a:lnSpc>
              <a:buSzPts val="1300"/>
            </a:pPr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Why </a:t>
            </a:r>
            <a:r>
              <a:rPr lang="en-US" altLang="zh-TW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DiTs</a:t>
            </a:r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-"/>
            </a:pPr>
            <a:r>
              <a:rPr lang="en-US" altLang="zh-TW" sz="1400" dirty="0" err="1">
                <a:latin typeface="Arial" panose="020B0604020202020204" pitchFamily="34" charset="0"/>
                <a:cs typeface="Arial" panose="020B0604020202020204" pitchFamily="34" charset="0"/>
              </a:rPr>
              <a:t>DiTs</a:t>
            </a:r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 follow Vision Transformer (</a:t>
            </a:r>
            <a:r>
              <a:rPr lang="en-US" altLang="zh-TW" sz="1400" dirty="0" err="1">
                <a:latin typeface="Arial" panose="020B0604020202020204" pitchFamily="34" charset="0"/>
                <a:cs typeface="Arial" panose="020B0604020202020204" pitchFamily="34" charset="0"/>
              </a:rPr>
              <a:t>ViT</a:t>
            </a:r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) best practices.</a:t>
            </a: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-"/>
            </a:pPr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They unify architecture choices across domains and open up new research possibilities.</a:t>
            </a:r>
            <a:endParaRPr lang="en-US" altLang="zh-TW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-"/>
            </a:pPr>
            <a:endParaRPr lang="en-US" altLang="zh-TW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647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325E22A-07A6-C413-A6FF-4A1422F38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Related Work</a:t>
            </a:r>
            <a:endParaRPr lang="zh-TW" altLang="en-US" dirty="0"/>
          </a:p>
        </p:txBody>
      </p:sp>
      <p:sp>
        <p:nvSpPr>
          <p:cNvPr id="5" name="Google Shape;156;p18">
            <a:extLst>
              <a:ext uri="{FF2B5EF4-FFF2-40B4-BE49-F238E27FC236}">
                <a16:creationId xmlns:a16="http://schemas.microsoft.com/office/drawing/2014/main" id="{B35ECDD5-3903-FB33-F911-C722243FBDED}"/>
              </a:ext>
            </a:extLst>
          </p:cNvPr>
          <p:cNvSpPr txBox="1">
            <a:spLocks/>
          </p:cNvSpPr>
          <p:nvPr/>
        </p:nvSpPr>
        <p:spPr>
          <a:xfrm>
            <a:off x="784108" y="1569782"/>
            <a:ext cx="10615044" cy="5124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33A44"/>
              </a:buClr>
              <a:buSzPts val="1300"/>
              <a:buFont typeface="Calibri"/>
              <a:buNone/>
              <a:tabLst/>
              <a:defRPr/>
            </a:pPr>
            <a:r>
              <a:rPr kumimoji="0" lang="en-US" altLang="zh-TW" sz="2000" b="1" i="0" u="none" strike="noStrike" kern="0" cap="none" spc="0" normalizeH="0" baseline="0" noProof="0" dirty="0">
                <a:ln>
                  <a:noFill/>
                </a:ln>
                <a:solidFill>
                  <a:srgbClr val="233A44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Denoising Diffusion Probabilistic Model (DDPM)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-"/>
            </a:pPr>
            <a:r>
              <a:rPr lang="en-US" altLang="zh-TW" sz="1800" dirty="0">
                <a:latin typeface="Arial" panose="020B0604020202020204" pitchFamily="34" charset="0"/>
                <a:cs typeface="Arial" panose="020B0604020202020204" pitchFamily="34" charset="0"/>
              </a:rPr>
              <a:t>DDPM is a generative approach that learns to reverse a gradual noising process, turning random noise into high-quality images. 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-"/>
            </a:pPr>
            <a:r>
              <a:rPr lang="en-US" altLang="zh-TW" sz="1800" dirty="0">
                <a:latin typeface="Arial" panose="020B0604020202020204" pitchFamily="34" charset="0"/>
                <a:cs typeface="Arial" panose="020B0604020202020204" pitchFamily="34" charset="0"/>
              </a:rPr>
              <a:t>During training, noise is incrementally added to real images, and the model is taught to remove noise step-by-step, thereby capturing detailed data distributions.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-"/>
            </a:pPr>
            <a:r>
              <a:rPr lang="en-US" altLang="zh-TW" sz="1800" dirty="0">
                <a:latin typeface="Arial" panose="020B0604020202020204" pitchFamily="34" charset="0"/>
                <a:cs typeface="Arial" panose="020B0604020202020204" pitchFamily="34" charset="0"/>
              </a:rPr>
              <a:t>This iterative denoising strategy achieves impressive fidelity and diversity in generated images, often surpassing more traditional generative models.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C3F1A1A-744C-DF94-1E4E-D42E87498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873" y="4851946"/>
            <a:ext cx="8272130" cy="1377001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17E1FDED-B2A0-A88C-786A-4C40D73C0E79}"/>
              </a:ext>
            </a:extLst>
          </p:cNvPr>
          <p:cNvSpPr txBox="1"/>
          <p:nvPr/>
        </p:nvSpPr>
        <p:spPr>
          <a:xfrm>
            <a:off x="5127263" y="6219940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Forward Process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AC1859C-D7E2-1239-2734-CBAB2FB16659}"/>
              </a:ext>
            </a:extLst>
          </p:cNvPr>
          <p:cNvSpPr txBox="1"/>
          <p:nvPr/>
        </p:nvSpPr>
        <p:spPr>
          <a:xfrm>
            <a:off x="5127263" y="4491621"/>
            <a:ext cx="2004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Reverse Process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808BA9D5-23AD-993F-F076-33355482A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93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916D0-E67F-D6AA-A6E3-8C378BB5D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C47C60-A24A-C178-6670-221A3E91F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Related Work</a:t>
            </a:r>
            <a:endParaRPr lang="zh-TW" altLang="en-US" dirty="0"/>
          </a:p>
        </p:txBody>
      </p:sp>
      <p:sp>
        <p:nvSpPr>
          <p:cNvPr id="5" name="Google Shape;156;p18">
            <a:extLst>
              <a:ext uri="{FF2B5EF4-FFF2-40B4-BE49-F238E27FC236}">
                <a16:creationId xmlns:a16="http://schemas.microsoft.com/office/drawing/2014/main" id="{A39AE19F-5A18-D9CD-DEF5-8CC1DDF3A5CF}"/>
              </a:ext>
            </a:extLst>
          </p:cNvPr>
          <p:cNvSpPr txBox="1">
            <a:spLocks/>
          </p:cNvSpPr>
          <p:nvPr/>
        </p:nvSpPr>
        <p:spPr>
          <a:xfrm>
            <a:off x="784108" y="1569782"/>
            <a:ext cx="10615044" cy="5124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rgbClr val="233A44"/>
              </a:buClr>
              <a:buSzPts val="1300"/>
              <a:buFont typeface="Calibri"/>
              <a:buNone/>
              <a:tabLst/>
              <a:defRPr/>
            </a:pPr>
            <a:r>
              <a:rPr kumimoji="0" lang="en-US" altLang="zh-TW" sz="2000" b="1" i="0" u="none" strike="noStrike" kern="0" cap="none" spc="0" normalizeH="0" baseline="0" noProof="0" dirty="0">
                <a:ln>
                  <a:noFill/>
                </a:ln>
                <a:solidFill>
                  <a:srgbClr val="233A4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Latent Diffusion Model (LDM)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000" dirty="0">
                <a:latin typeface="Arial"/>
                <a:ea typeface="Arial"/>
                <a:cs typeface="Arial"/>
                <a:sym typeface="Arial"/>
              </a:rPr>
              <a:t>LDM performs diffusion process in lower-dimensional latent space by a pre-trained autoencoder and U-Net architecture.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33A44"/>
              </a:buClr>
              <a:buSzPts val="1300"/>
              <a:buFont typeface="Calibri"/>
              <a:buNone/>
              <a:tabLst/>
              <a:defRPr/>
            </a:pPr>
            <a:endParaRPr kumimoji="0" lang="en-US" altLang="zh-TW" sz="2000" b="0" i="0" u="none" strike="noStrike" kern="0" cap="none" spc="0" normalizeH="0" baseline="0" noProof="0" dirty="0">
              <a:ln>
                <a:noFill/>
              </a:ln>
              <a:solidFill>
                <a:srgbClr val="233A44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oogle Shape;463;p44">
            <a:extLst>
              <a:ext uri="{FF2B5EF4-FFF2-40B4-BE49-F238E27FC236}">
                <a16:creationId xmlns:a16="http://schemas.microsoft.com/office/drawing/2014/main" id="{CD8138AC-9A46-30D2-589F-4BEE4647E09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3529" y="3175593"/>
            <a:ext cx="6384363" cy="337644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85A13B9-A0B2-B8DD-09FF-E4B8BA19C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81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E6E4C-DAFF-6734-78FB-6B8B72836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B18F42-CEC6-7507-8426-E46989DCE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Related work</a:t>
            </a:r>
            <a:endParaRPr lang="zh-TW" altLang="en-US" dirty="0"/>
          </a:p>
        </p:txBody>
      </p:sp>
      <p:sp>
        <p:nvSpPr>
          <p:cNvPr id="5" name="Google Shape;156;p18">
            <a:extLst>
              <a:ext uri="{FF2B5EF4-FFF2-40B4-BE49-F238E27FC236}">
                <a16:creationId xmlns:a16="http://schemas.microsoft.com/office/drawing/2014/main" id="{9EB2C291-1D26-7C0D-87D3-BCAB51F4B25E}"/>
              </a:ext>
            </a:extLst>
          </p:cNvPr>
          <p:cNvSpPr txBox="1">
            <a:spLocks/>
          </p:cNvSpPr>
          <p:nvPr/>
        </p:nvSpPr>
        <p:spPr>
          <a:xfrm>
            <a:off x="784108" y="1569782"/>
            <a:ext cx="10615044" cy="5124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altLang="zh-TW" sz="2000" b="1" dirty="0">
                <a:latin typeface="Arial"/>
                <a:ea typeface="Arial"/>
                <a:cs typeface="Arial"/>
                <a:sym typeface="Arial"/>
              </a:rPr>
              <a:t>Autoencoder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-"/>
            </a:pPr>
            <a:r>
              <a:rPr lang="en-US" altLang="zh-TW" sz="1800" dirty="0">
                <a:latin typeface="Arial"/>
                <a:ea typeface="Arial"/>
                <a:cs typeface="Arial"/>
                <a:sym typeface="Arial"/>
              </a:rPr>
              <a:t>Using an encoder to compress an image into latent code and a decoder to reconstruct it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300"/>
              <a:buFont typeface="Arial"/>
              <a:buChar char="-"/>
            </a:pPr>
            <a:r>
              <a:rPr lang="en-US" altLang="zh-TW" sz="1800" dirty="0">
                <a:latin typeface="Arial"/>
                <a:ea typeface="Arial"/>
                <a:cs typeface="Arial"/>
                <a:sym typeface="Arial"/>
              </a:rPr>
              <a:t>Using LDM (e.g., Stable Diffusion) as base model, T2V and personalized T2I usually freeze the autoencoder during finetuning, so they share clean latent distribution. </a:t>
            </a: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altLang="zh-TW" sz="2000" b="1" dirty="0">
                <a:latin typeface="Arial"/>
                <a:ea typeface="Arial"/>
                <a:cs typeface="Arial"/>
                <a:sym typeface="Arial"/>
              </a:rPr>
              <a:t>U-Net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300"/>
              <a:buFont typeface="Arial"/>
              <a:buChar char="-"/>
            </a:pPr>
            <a:r>
              <a:rPr lang="en-US" altLang="zh-TW" sz="1800" dirty="0">
                <a:latin typeface="Arial"/>
                <a:ea typeface="Arial"/>
                <a:cs typeface="Arial"/>
                <a:sym typeface="Arial"/>
              </a:rPr>
              <a:t>The U-Net is trained to learn the clean latent distribution                                within the DDPM framework.</a:t>
            </a: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altLang="zh-TW" sz="2000" b="1" dirty="0">
                <a:latin typeface="Arial"/>
                <a:ea typeface="Arial"/>
                <a:cs typeface="Arial"/>
                <a:sym typeface="Arial"/>
              </a:rPr>
              <a:t>Cross-Attention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300"/>
              <a:buFont typeface="Arial"/>
              <a:buChar char="-"/>
            </a:pPr>
            <a:r>
              <a:rPr lang="en-US" altLang="zh-TW" sz="1800" dirty="0">
                <a:latin typeface="Arial"/>
                <a:ea typeface="Arial"/>
                <a:cs typeface="Arial"/>
                <a:sym typeface="Arial"/>
              </a:rPr>
              <a:t>Cross-attention dynamically fuses the latent image representation with the textual prompt, enabling more precise and context-aware image generation.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300"/>
              <a:buFont typeface="Arial"/>
              <a:buChar char="-"/>
            </a:pPr>
            <a:endParaRPr lang="en-US" altLang="zh-TW" sz="20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300"/>
              <a:buFont typeface="Arial"/>
              <a:buChar char="-"/>
            </a:pPr>
            <a:endParaRPr lang="en-US" altLang="zh-TW" sz="20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158;p18">
            <a:extLst>
              <a:ext uri="{FF2B5EF4-FFF2-40B4-BE49-F238E27FC236}">
                <a16:creationId xmlns:a16="http://schemas.microsoft.com/office/drawing/2014/main" id="{921CE44D-8E74-CEB1-8750-1F4E9E62FE6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1514" y="3662527"/>
            <a:ext cx="1744474" cy="33788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F159D4F4-9AE1-62D3-CAE6-0006EA513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24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A5D46-4DA9-3940-815E-232CD9CE5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7" name="Google Shape;156;p18">
                <a:extLst>
                  <a:ext uri="{FF2B5EF4-FFF2-40B4-BE49-F238E27FC236}">
                    <a16:creationId xmlns:a16="http://schemas.microsoft.com/office/drawing/2014/main" id="{2E2606C6-2632-41E9-BAB8-06E840CFBB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4108" y="1569782"/>
                <a:ext cx="10615044" cy="51246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300"/>
                  <a:buFont typeface="Calibri"/>
                  <a:buNone/>
                  <a:defRPr sz="1300" b="0" i="0" u="none" strike="noStrike" cap="none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  <a:lvl2pPr marL="914400" marR="0" lvl="1" indent="-2984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100"/>
                  <a:buFont typeface="Calibri"/>
                  <a:buChar char="○"/>
                  <a:defRPr sz="1100" b="0" i="0" u="none" strike="noStrike" cap="none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2pPr>
                <a:lvl3pPr marL="1371600" marR="0" lvl="2" indent="-2984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100"/>
                  <a:buFont typeface="Calibri"/>
                  <a:buChar char="■"/>
                  <a:defRPr sz="1100" b="0" i="0" u="none" strike="noStrike" cap="none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3pPr>
                <a:lvl4pPr marL="1828800" marR="0" lvl="3" indent="-2984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100"/>
                  <a:buFont typeface="Calibri"/>
                  <a:buChar char="●"/>
                  <a:defRPr sz="1100" b="0" i="0" u="none" strike="noStrike" cap="none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4pPr>
                <a:lvl5pPr marL="2286000" marR="0" lvl="4" indent="-2984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100"/>
                  <a:buFont typeface="Calibri"/>
                  <a:buChar char="○"/>
                  <a:defRPr sz="1100" b="0" i="0" u="none" strike="noStrike" cap="none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5pPr>
                <a:lvl6pPr marL="2743200" marR="0" lvl="5" indent="-2984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100"/>
                  <a:buFont typeface="Calibri"/>
                  <a:buChar char="■"/>
                  <a:defRPr sz="1100" b="0" i="0" u="none" strike="noStrike" cap="none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6pPr>
                <a:lvl7pPr marL="3200400" marR="0" lvl="6" indent="-2984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100"/>
                  <a:buFont typeface="Calibri"/>
                  <a:buChar char="●"/>
                  <a:defRPr sz="1100" b="0" i="0" u="none" strike="noStrike" cap="none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7pPr>
                <a:lvl8pPr marL="3657600" marR="0" lvl="7" indent="-2984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100"/>
                  <a:buFont typeface="Calibri"/>
                  <a:buChar char="○"/>
                  <a:defRPr sz="1100" b="0" i="0" u="none" strike="noStrike" cap="none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8pPr>
                <a:lvl9pPr marL="4114800" marR="0" lvl="8" indent="-2984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100"/>
                  <a:buFont typeface="Calibri"/>
                  <a:buChar char="■"/>
                  <a:defRPr sz="1100" b="0" i="0" u="none" strike="noStrike" cap="none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9pPr>
              </a:lstStyle>
              <a:p>
                <a:pPr marL="457200" lvl="0" indent="-3111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ts val="1300"/>
                  <a:buFont typeface="Arial"/>
                  <a:buChar char="-"/>
                </a:pPr>
                <a:r>
                  <a:rPr lang="en-US" altLang="zh-TW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Learn an autoencoder that compresses images into smaller spatial representations with a learned encoder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𝐸</m:t>
                    </m:r>
                  </m:oMath>
                </a14:m>
                <a:r>
                  <a:rPr lang="en-US" altLang="zh-TW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marL="457200" lvl="0" indent="-3111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ts val="1300"/>
                  <a:buFont typeface="Arial"/>
                  <a:buChar char="-"/>
                </a:pPr>
                <a:r>
                  <a:rPr lang="en-US" altLang="zh-TW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Train a diffusion model of representations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= </m:t>
                    </m:r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𝐸</m:t>
                    </m:r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altLang="zh-TW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instead of a diffusion model of images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altLang="zh-TW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𝐸</m:t>
                    </m:r>
                  </m:oMath>
                </a14:m>
                <a:r>
                  <a:rPr lang="en-US" altLang="zh-TW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is frozen).</a:t>
                </a:r>
              </a:p>
            </p:txBody>
          </p:sp>
        </mc:Choice>
        <mc:Fallback xmlns="">
          <p:sp>
            <p:nvSpPr>
              <p:cNvPr id="27" name="Google Shape;156;p18">
                <a:extLst>
                  <a:ext uri="{FF2B5EF4-FFF2-40B4-BE49-F238E27FC236}">
                    <a16:creationId xmlns:a16="http://schemas.microsoft.com/office/drawing/2014/main" id="{2E2606C6-2632-41E9-BAB8-06E840CFBB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108" y="1569782"/>
                <a:ext cx="10615044" cy="51246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標題 1">
            <a:extLst>
              <a:ext uri="{FF2B5EF4-FFF2-40B4-BE49-F238E27FC236}">
                <a16:creationId xmlns:a16="http://schemas.microsoft.com/office/drawing/2014/main" id="{70417F78-BF02-4584-E4A9-DF0B44F79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Related Work</a:t>
            </a:r>
            <a:endParaRPr lang="zh-TW" altLang="en-US" dirty="0"/>
          </a:p>
        </p:txBody>
      </p:sp>
      <p:pic>
        <p:nvPicPr>
          <p:cNvPr id="12" name="Google Shape;172;p20" descr="q(z_t|z _{0}) = \mathcal {N}(z_t; \sqrt {\alpha_t} z_{0}, \sqrt {1-\alpha_t} \mathbf{I})\ \ \ \ \ \label {eq:forward} (1)&#10;%483afa0f-775c-451f-9255-692bb63fc897">
            <a:extLst>
              <a:ext uri="{FF2B5EF4-FFF2-40B4-BE49-F238E27FC236}">
                <a16:creationId xmlns:a16="http://schemas.microsoft.com/office/drawing/2014/main" id="{0ED025D4-64DB-1E7C-0B4A-A11F63D64B9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rcRect r="7667"/>
          <a:stretch/>
        </p:blipFill>
        <p:spPr>
          <a:xfrm>
            <a:off x="926249" y="5598625"/>
            <a:ext cx="3943463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78;p20" descr=" p_\theta(z_{t-1}|z _t) = \mathcal {N}(z_{t-1};\mu_\theta(z _t,t),\Sigma _\theta(z _t,t))\ \ \ \ \ \label {eq:backward} (2)&#10;%18935450-55d6-4380-a8ce-3beb7a073e70">
            <a:extLst>
              <a:ext uri="{FF2B5EF4-FFF2-40B4-BE49-F238E27FC236}">
                <a16:creationId xmlns:a16="http://schemas.microsoft.com/office/drawing/2014/main" id="{0C8F7896-1875-ABC6-A02A-CB3CAC80C43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rcRect t="-448" r="9175"/>
          <a:stretch/>
        </p:blipFill>
        <p:spPr>
          <a:xfrm>
            <a:off x="5763549" y="5514664"/>
            <a:ext cx="5046218" cy="296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5D5D5250-F110-0B2E-325B-4228975446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986" y="4376070"/>
            <a:ext cx="3860938" cy="513000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16E44EB1-D2E8-0A5F-BAB9-2345F75EB1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3549" y="4361591"/>
            <a:ext cx="5008536" cy="527479"/>
          </a:xfrm>
          <a:prstGeom prst="rect">
            <a:avLst/>
          </a:prstGeom>
        </p:spPr>
      </p:pic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F6CFEEB4-9789-FB14-E0E3-4B5E82C206F6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2731455" y="4889070"/>
            <a:ext cx="0" cy="6255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060962BC-80FC-BB50-0F9B-51FF237268D0}"/>
              </a:ext>
            </a:extLst>
          </p:cNvPr>
          <p:cNvCxnSpPr>
            <a:cxnSpLocks/>
          </p:cNvCxnSpPr>
          <p:nvPr/>
        </p:nvCxnSpPr>
        <p:spPr>
          <a:xfrm>
            <a:off x="8213947" y="4889070"/>
            <a:ext cx="0" cy="6255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投影片編號版面配置區 32">
            <a:extLst>
              <a:ext uri="{FF2B5EF4-FFF2-40B4-BE49-F238E27FC236}">
                <a16:creationId xmlns:a16="http://schemas.microsoft.com/office/drawing/2014/main" id="{8383BFF1-7F54-297C-39F0-AE3DBDB54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695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36C382-256F-18AF-6FA3-602023468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4864A0B-4663-4052-A3D8-E2BB2CFCEA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E1F57D-D057-42B6-892F-53671C75BC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986306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384A10-A657-4D34-BCB2-06CF4B3AD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0520" y="279792"/>
            <a:ext cx="7777823" cy="98630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rtlCol="0" anchor="ctr"/>
          <a:lstStyle/>
          <a:p>
            <a:endParaRPr lang="en-US" sz="2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293AEC5-0A94-E162-B8E5-355374141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6086"/>
            <a:ext cx="7275227" cy="689608"/>
          </a:xfr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 altLang="zh-TW" b="1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Preliminary</a:t>
            </a:r>
          </a:p>
        </p:txBody>
      </p:sp>
      <p:sp>
        <p:nvSpPr>
          <p:cNvPr id="5" name="Google Shape;156;p18">
            <a:extLst>
              <a:ext uri="{FF2B5EF4-FFF2-40B4-BE49-F238E27FC236}">
                <a16:creationId xmlns:a16="http://schemas.microsoft.com/office/drawing/2014/main" id="{099A10EE-A4E0-71DE-7C21-334FA847AC48}"/>
              </a:ext>
            </a:extLst>
          </p:cNvPr>
          <p:cNvSpPr txBox="1">
            <a:spLocks/>
          </p:cNvSpPr>
          <p:nvPr/>
        </p:nvSpPr>
        <p:spPr>
          <a:xfrm>
            <a:off x="639412" y="1462391"/>
            <a:ext cx="6854019" cy="4714572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300"/>
              <a:tabLst/>
              <a:defRPr/>
            </a:pPr>
            <a:r>
              <a:rPr kumimoji="0" lang="en-US" altLang="zh-TW" sz="2000" b="1" i="0" u="none" strike="noStrike" cap="none" spc="15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Transformer</a:t>
            </a:r>
            <a:endParaRPr kumimoji="0" lang="en-US" altLang="zh-TW" sz="1600" b="1" i="0" u="none" strike="noStrike" cap="none" spc="15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altLang="zh-TW" sz="1600" b="1" dirty="0">
                <a:latin typeface="Arial"/>
                <a:ea typeface="Arial"/>
                <a:cs typeface="Arial"/>
                <a:sym typeface="Arial"/>
              </a:rPr>
              <a:t>Position Embedding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300"/>
              <a:buFont typeface="Arial"/>
              <a:buChar char="-"/>
            </a:pPr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Injects sequence-order information into the otherwise order-agnostic architecture</a:t>
            </a:r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  <a:endParaRPr lang="en-US" altLang="zh-TW" sz="16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altLang="zh-TW" sz="1600" b="1" dirty="0">
                <a:latin typeface="Arial"/>
                <a:ea typeface="Arial"/>
                <a:cs typeface="Arial"/>
                <a:sym typeface="Arial"/>
              </a:rPr>
              <a:t>Self-Attention (Query, Key, Value)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300"/>
              <a:buFont typeface="Arial"/>
              <a:buChar char="-"/>
            </a:pPr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Q (Query) compares against K (Key) to find relevant information</a:t>
            </a:r>
            <a:r>
              <a:rPr lang="en-US" altLang="zh-TW" sz="140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.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300"/>
              <a:buFont typeface="Arial"/>
              <a:buChar char="-"/>
            </a:pPr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V (Value) carries the actual data to be aggregated</a:t>
            </a:r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altLang="zh-TW" sz="1600" b="1" dirty="0">
                <a:latin typeface="Arial"/>
                <a:ea typeface="Arial"/>
                <a:cs typeface="Arial"/>
                <a:sym typeface="Arial"/>
              </a:rPr>
              <a:t>Multi-Head Mechanism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300"/>
              <a:buFont typeface="Arial"/>
              <a:buChar char="-"/>
            </a:pPr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Parallel attention “heads” capture different contextual relationships</a:t>
            </a:r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altLang="zh-TW" sz="1600" b="1" dirty="0">
                <a:latin typeface="Arial"/>
                <a:ea typeface="Arial"/>
                <a:cs typeface="Arial"/>
                <a:sym typeface="Arial"/>
              </a:rPr>
              <a:t>Advantages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300"/>
              <a:buFont typeface="Arial"/>
              <a:buChar char="-"/>
            </a:pPr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Parallel computation, better handling of long-range dependencies, flexible for various tasks</a:t>
            </a:r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  <a:endParaRPr lang="en-US" altLang="zh-TW" sz="1400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300"/>
              <a:buFont typeface="Arial"/>
              <a:buChar char="-"/>
            </a:pPr>
            <a:endParaRPr lang="en-US" altLang="zh-TW" sz="1400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300"/>
              <a:buFont typeface="Arial"/>
              <a:buChar char="-"/>
            </a:pPr>
            <a:endParaRPr lang="en-US" altLang="zh-TW" sz="1400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300"/>
              <a:buFont typeface="Arial"/>
              <a:buChar char="-"/>
            </a:pPr>
            <a:endParaRPr lang="en-US" altLang="zh-TW" sz="1400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5286E6C-5479-F481-22A1-28BF2DFFA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20EFF4B-E35B-4DE6-97A9-05E54E649A1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9E5C0EE4-78E9-F390-CD78-B597989CB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343" y="1075423"/>
            <a:ext cx="3937869" cy="545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90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95798-7F6A-8B47-1F64-AF045AC39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79B284-B768-0DD2-E43C-FC2B41B5C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Preliminary</a:t>
            </a:r>
            <a:endParaRPr lang="zh-TW" altLang="en-US" dirty="0"/>
          </a:p>
        </p:txBody>
      </p:sp>
      <p:sp>
        <p:nvSpPr>
          <p:cNvPr id="5" name="Google Shape;156;p18">
            <a:extLst>
              <a:ext uri="{FF2B5EF4-FFF2-40B4-BE49-F238E27FC236}">
                <a16:creationId xmlns:a16="http://schemas.microsoft.com/office/drawing/2014/main" id="{82583AF1-376F-7E5A-8E75-7A2CF4249D87}"/>
              </a:ext>
            </a:extLst>
          </p:cNvPr>
          <p:cNvSpPr txBox="1">
            <a:spLocks/>
          </p:cNvSpPr>
          <p:nvPr/>
        </p:nvSpPr>
        <p:spPr>
          <a:xfrm>
            <a:off x="784108" y="1569782"/>
            <a:ext cx="10615044" cy="5124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33A44"/>
              </a:buClr>
              <a:buSzPts val="1300"/>
              <a:buFont typeface="Calibri"/>
              <a:buNone/>
              <a:tabLst/>
              <a:defRPr/>
            </a:pPr>
            <a:r>
              <a:rPr kumimoji="0" lang="en-US" altLang="zh-TW" sz="2000" b="1" i="0" u="none" strike="noStrike" kern="0" cap="none" spc="0" normalizeH="0" baseline="0" noProof="0" dirty="0">
                <a:ln>
                  <a:noFill/>
                </a:ln>
                <a:solidFill>
                  <a:srgbClr val="233A4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Vision in Transformer (</a:t>
            </a:r>
            <a:r>
              <a:rPr kumimoji="0" lang="en-US" altLang="zh-TW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33A4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ViT</a:t>
            </a:r>
            <a:r>
              <a:rPr kumimoji="0" lang="en-US" altLang="zh-TW" sz="2000" b="1" i="0" u="none" strike="noStrike" kern="0" cap="none" spc="0" normalizeH="0" baseline="0" noProof="0" dirty="0">
                <a:ln>
                  <a:noFill/>
                </a:ln>
                <a:solidFill>
                  <a:srgbClr val="233A4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33A44"/>
              </a:buClr>
              <a:buSzPts val="1300"/>
              <a:buFont typeface="Calibri"/>
              <a:buNone/>
              <a:tabLst/>
              <a:defRPr/>
            </a:pPr>
            <a:r>
              <a:rPr lang="en-US" altLang="zh-TW" sz="2000" dirty="0" err="1">
                <a:latin typeface="Arial" panose="020B0604020202020204" pitchFamily="34" charset="0"/>
                <a:cs typeface="Arial" panose="020B0604020202020204" pitchFamily="34" charset="0"/>
              </a:rPr>
              <a:t>ViT</a:t>
            </a:r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 breaks an image into small patches treated like tokens, enabling self-attention to capture global relationships without relying on standard convolutional operations.</a:t>
            </a:r>
            <a:r>
              <a:rPr kumimoji="0" lang="en-US" altLang="zh-TW" sz="2000" b="0" i="0" u="none" strike="noStrike" kern="0" cap="none" spc="0" normalizeH="0" baseline="0" noProof="0" dirty="0">
                <a:ln>
                  <a:noFill/>
                </a:ln>
                <a:solidFill>
                  <a:srgbClr val="233A4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33A44"/>
              </a:buClr>
              <a:buSzPts val="1300"/>
              <a:buFont typeface="Calibri"/>
              <a:buNone/>
              <a:tabLst/>
              <a:defRPr/>
            </a:pPr>
            <a:endParaRPr kumimoji="0" lang="en-US" altLang="zh-TW" sz="2000" b="0" i="0" u="none" strike="noStrike" kern="0" cap="none" spc="0" normalizeH="0" baseline="0" noProof="0" dirty="0">
              <a:ln>
                <a:noFill/>
              </a:ln>
              <a:solidFill>
                <a:srgbClr val="233A44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圖片 6" descr="一張含有 寫生, 圖畫 的圖片&#10;&#10;AI 產生的內容可能不正確。">
            <a:extLst>
              <a:ext uri="{FF2B5EF4-FFF2-40B4-BE49-F238E27FC236}">
                <a16:creationId xmlns:a16="http://schemas.microsoft.com/office/drawing/2014/main" id="{8669F9AA-976F-613F-C0B6-C0718A72A6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243" y="3006359"/>
            <a:ext cx="5364442" cy="368805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836069A-CDF3-6751-6BCB-DC772CB8C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6498" y="3144910"/>
            <a:ext cx="1751586" cy="3429000"/>
          </a:xfrm>
          <a:prstGeom prst="rect">
            <a:avLst/>
          </a:prstGeom>
        </p:spPr>
      </p:pic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93017231-39AB-2537-4250-97C7955CF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9160" y="6389539"/>
            <a:ext cx="844649" cy="365125"/>
          </a:xfrm>
        </p:spPr>
        <p:txBody>
          <a:bodyPr/>
          <a:lstStyle/>
          <a:p>
            <a:fld id="{E20EFF4B-E35B-4DE6-97A9-05E54E649A1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57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98DF8-0F64-857D-164E-5FA692D13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7318976-DEDE-1F78-4AF3-E5AC81B21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Preliminary</a:t>
            </a:r>
            <a:endParaRPr lang="zh-TW" altLang="en-US" dirty="0"/>
          </a:p>
        </p:txBody>
      </p:sp>
      <p:sp>
        <p:nvSpPr>
          <p:cNvPr id="3" name="Google Shape;156;p18">
            <a:extLst>
              <a:ext uri="{FF2B5EF4-FFF2-40B4-BE49-F238E27FC236}">
                <a16:creationId xmlns:a16="http://schemas.microsoft.com/office/drawing/2014/main" id="{42CB7067-C5BE-CA12-E8E5-3ECEC7201F0B}"/>
              </a:ext>
            </a:extLst>
          </p:cNvPr>
          <p:cNvSpPr txBox="1">
            <a:spLocks/>
          </p:cNvSpPr>
          <p:nvPr/>
        </p:nvSpPr>
        <p:spPr>
          <a:xfrm>
            <a:off x="784108" y="1569782"/>
            <a:ext cx="10615044" cy="5124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33A44"/>
              </a:buClr>
              <a:buSzPts val="1300"/>
              <a:buFont typeface="Calibri"/>
              <a:buNone/>
              <a:tabLst/>
              <a:defRPr/>
            </a:pPr>
            <a:r>
              <a:rPr kumimoji="0" lang="en-US" altLang="zh-TW" sz="2000" b="1" i="0" u="none" strike="noStrike" kern="0" cap="none" spc="0" normalizeH="0" baseline="0" noProof="0" dirty="0">
                <a:ln>
                  <a:noFill/>
                </a:ln>
                <a:solidFill>
                  <a:srgbClr val="233A4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Classifier-free guidance (CFG)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33A44"/>
              </a:buClr>
              <a:buSzPts val="1300"/>
              <a:buFont typeface="Calibri"/>
              <a:buNone/>
              <a:tabLst/>
              <a:defRPr/>
            </a:pPr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1. CFG removes the need for an external classifier by training both conditional and unconditional variants of the model simultaneously.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33A44"/>
              </a:buClr>
              <a:buSzPts val="1300"/>
              <a:buFont typeface="Calibri"/>
              <a:buNone/>
              <a:tabLst/>
              <a:defRPr/>
            </a:pPr>
            <a:r>
              <a:rPr kumimoji="0" lang="en-US" altLang="zh-TW" sz="1600" b="0" i="0" u="none" strike="noStrike" kern="0" cap="none" spc="0" normalizeH="0" baseline="0" noProof="0" dirty="0">
                <a:ln>
                  <a:noFill/>
                </a:ln>
                <a:solidFill>
                  <a:srgbClr val="233A44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2. At inference time, the difference between the unconditional and conditional predictions is scaled by a guidance factor, controlling how strongly the condition influences the output.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33A44"/>
              </a:buClr>
              <a:buSzPts val="1300"/>
              <a:buFont typeface="Calibri"/>
              <a:buNone/>
              <a:tabLst/>
              <a:defRPr/>
            </a:pPr>
            <a:r>
              <a:rPr lang="en-US" altLang="zh-TW" sz="1600" kern="0" dirty="0">
                <a:solidFill>
                  <a:srgbClr val="233A44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3. This approach provides a flexible way to adjust adherence to prompts or conditions, often improving generation quality while retaining diversity.</a:t>
            </a:r>
            <a:endParaRPr kumimoji="0" lang="en-US" altLang="zh-TW" sz="1600" b="0" i="0" u="none" strike="noStrike" kern="0" cap="none" spc="0" normalizeH="0" baseline="0" noProof="0" dirty="0">
              <a:ln>
                <a:noFill/>
              </a:ln>
              <a:solidFill>
                <a:srgbClr val="233A44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33A44"/>
              </a:buClr>
              <a:buSzPts val="1300"/>
              <a:buFont typeface="Calibri"/>
              <a:buNone/>
              <a:tabLst/>
              <a:defRPr/>
            </a:pPr>
            <a:endParaRPr kumimoji="0" lang="en-US" altLang="zh-TW" sz="2000" b="0" i="0" u="none" strike="noStrike" kern="0" cap="none" spc="0" normalizeH="0" baseline="0" noProof="0" dirty="0">
              <a:ln>
                <a:noFill/>
              </a:ln>
              <a:solidFill>
                <a:srgbClr val="233A44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2057239-B438-D610-73D7-B7C242651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9</a:t>
            </a:fld>
            <a:endParaRPr 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9917BB9-80E3-99E7-D20B-F747DD553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545" y="5078340"/>
            <a:ext cx="4664169" cy="64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419775"/>
      </p:ext>
    </p:extLst>
  </p:cSld>
  <p:clrMapOvr>
    <a:masterClrMapping/>
  </p:clrMapOvr>
</p:sld>
</file>

<file path=ppt/theme/theme1.xml><?xml version="1.0" encoding="utf-8"?>
<a:theme xmlns:a="http://schemas.openxmlformats.org/drawingml/2006/main" name="MeiryoVTI">
  <a:themeElements>
    <a:clrScheme name="AnalogousFromRegularSeedRightStep">
      <a:dk1>
        <a:srgbClr val="000000"/>
      </a:dk1>
      <a:lt1>
        <a:srgbClr val="FFFFFF"/>
      </a:lt1>
      <a:dk2>
        <a:srgbClr val="1C2732"/>
      </a:dk2>
      <a:lt2>
        <a:srgbClr val="F3F0F1"/>
      </a:lt2>
      <a:accent1>
        <a:srgbClr val="21B782"/>
      </a:accent1>
      <a:accent2>
        <a:srgbClr val="14B1BC"/>
      </a:accent2>
      <a:accent3>
        <a:srgbClr val="298CE7"/>
      </a:accent3>
      <a:accent4>
        <a:srgbClr val="2E40D9"/>
      </a:accent4>
      <a:accent5>
        <a:srgbClr val="6529E7"/>
      </a:accent5>
      <a:accent6>
        <a:srgbClr val="A217D5"/>
      </a:accent6>
      <a:hlink>
        <a:srgbClr val="BF3F6C"/>
      </a:hlink>
      <a:folHlink>
        <a:srgbClr val="7F7F7F"/>
      </a:folHlink>
    </a:clrScheme>
    <a:fontScheme name="Meiryo UI">
      <a:majorFont>
        <a:latin typeface="Meiryo UI"/>
        <a:ea typeface=""/>
        <a:cs typeface=""/>
      </a:majorFont>
      <a:minorFont>
        <a:latin typeface="Meiryo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iryoVTI" id="{3EF0B2FA-4C70-4C56-AE0C-16E6000BE750}" vid="{C80AAF17-7084-4B19-8ADF-AE8F46812F23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1858</TotalTime>
  <Words>622</Words>
  <Application>Microsoft Office PowerPoint</Application>
  <PresentationFormat>寬螢幕</PresentationFormat>
  <Paragraphs>95</Paragraphs>
  <Slides>15</Slides>
  <Notes>14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23" baseType="lpstr">
      <vt:lpstr>Meiryo</vt:lpstr>
      <vt:lpstr>Meiryo UI</vt:lpstr>
      <vt:lpstr>Aptos</vt:lpstr>
      <vt:lpstr>Arial</vt:lpstr>
      <vt:lpstr>Calibri</vt:lpstr>
      <vt:lpstr>Cambria Math</vt:lpstr>
      <vt:lpstr>Wingdings</vt:lpstr>
      <vt:lpstr>MeiryoVTI</vt:lpstr>
      <vt:lpstr>Scalable Diffusion Models with Transformers</vt:lpstr>
      <vt:lpstr>Introduction</vt:lpstr>
      <vt:lpstr>Related Work</vt:lpstr>
      <vt:lpstr>Related Work</vt:lpstr>
      <vt:lpstr>Related work</vt:lpstr>
      <vt:lpstr>Related Work</vt:lpstr>
      <vt:lpstr>Preliminary</vt:lpstr>
      <vt:lpstr>Preliminary</vt:lpstr>
      <vt:lpstr>Preliminary</vt:lpstr>
      <vt:lpstr>Method</vt:lpstr>
      <vt:lpstr>Method</vt:lpstr>
      <vt:lpstr>Method</vt:lpstr>
      <vt:lpstr>Method</vt:lpstr>
      <vt:lpstr>Result</vt:lpstr>
      <vt:lpstr>Comparison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林諭震</dc:creator>
  <cp:lastModifiedBy>林諭震 YU-ZHEN LIN</cp:lastModifiedBy>
  <cp:revision>126</cp:revision>
  <dcterms:created xsi:type="dcterms:W3CDTF">2024-10-29T06:46:14Z</dcterms:created>
  <dcterms:modified xsi:type="dcterms:W3CDTF">2025-03-14T08:49:12Z</dcterms:modified>
</cp:coreProperties>
</file>