
<file path=[Content_Types].xml><?xml version="1.0" encoding="utf-8"?>
<Types xmlns="http://schemas.openxmlformats.org/package/2006/content-types">
  <Default Extension="avi" ContentType="video/x-msvideo"/>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80" r:id="rId1"/>
  </p:sldMasterIdLst>
  <p:notesMasterIdLst>
    <p:notesMasterId r:id="rId28"/>
  </p:notesMasterIdLst>
  <p:handoutMasterIdLst>
    <p:handoutMasterId r:id="rId29"/>
  </p:handoutMasterIdLst>
  <p:sldIdLst>
    <p:sldId id="901" r:id="rId2"/>
    <p:sldId id="884" r:id="rId3"/>
    <p:sldId id="886" r:id="rId4"/>
    <p:sldId id="874" r:id="rId5"/>
    <p:sldId id="888" r:id="rId6"/>
    <p:sldId id="889" r:id="rId7"/>
    <p:sldId id="891" r:id="rId8"/>
    <p:sldId id="890" r:id="rId9"/>
    <p:sldId id="892" r:id="rId10"/>
    <p:sldId id="893" r:id="rId11"/>
    <p:sldId id="878" r:id="rId12"/>
    <p:sldId id="894" r:id="rId13"/>
    <p:sldId id="282" r:id="rId14"/>
    <p:sldId id="283" r:id="rId15"/>
    <p:sldId id="880" r:id="rId16"/>
    <p:sldId id="895" r:id="rId17"/>
    <p:sldId id="881" r:id="rId18"/>
    <p:sldId id="902" r:id="rId19"/>
    <p:sldId id="903" r:id="rId20"/>
    <p:sldId id="896" r:id="rId21"/>
    <p:sldId id="904" r:id="rId22"/>
    <p:sldId id="897" r:id="rId23"/>
    <p:sldId id="898" r:id="rId24"/>
    <p:sldId id="905" r:id="rId25"/>
    <p:sldId id="882" r:id="rId26"/>
    <p:sldId id="300" r:id="rId2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9EF"/>
    <a:srgbClr val="AC71D9"/>
    <a:srgbClr val="A768D6"/>
    <a:srgbClr val="37BF71"/>
    <a:srgbClr val="D5DF57"/>
    <a:srgbClr val="00CC99"/>
    <a:srgbClr val="5F053D"/>
    <a:srgbClr val="D3D3D3"/>
    <a:srgbClr val="750F19"/>
    <a:srgbClr val="5DFF7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539" autoAdjust="0"/>
    <p:restoredTop sz="89659" autoAdjust="0"/>
  </p:normalViewPr>
  <p:slideViewPr>
    <p:cSldViewPr>
      <p:cViewPr varScale="1">
        <p:scale>
          <a:sx n="126" d="100"/>
          <a:sy n="126" d="100"/>
        </p:scale>
        <p:origin x="1290" y="120"/>
      </p:cViewPr>
      <p:guideLst>
        <p:guide orient="horz" pos="162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81" d="100"/>
          <a:sy n="81" d="100"/>
        </p:scale>
        <p:origin x="3894"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6989A66-F8DF-4896-8447-F1B993854B61}" type="datetimeFigureOut">
              <a:rPr lang="en-US" smtClean="0"/>
              <a:t>5/8/2025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EF4A350-65E2-4961-9F77-A852FBF6A128}" type="slidenum">
              <a:rPr lang="en-US" smtClean="0"/>
              <a:t>‹#›</a:t>
            </a:fld>
            <a:endParaRPr lang="en-US"/>
          </a:p>
        </p:txBody>
      </p:sp>
    </p:spTree>
    <p:extLst>
      <p:ext uri="{BB962C8B-B14F-4D97-AF65-F5344CB8AC3E}">
        <p14:creationId xmlns:p14="http://schemas.microsoft.com/office/powerpoint/2010/main" val="288358738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A5E49D0-77A1-42E1-8A65-790EA4FFA7BA}" type="datetimeFigureOut">
              <a:rPr lang="en-US" smtClean="0"/>
              <a:t>5/8/2025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D406FC-6627-4829-9C99-9B932009F97E}" type="slidenum">
              <a:rPr lang="en-US" smtClean="0"/>
              <a:t>‹#›</a:t>
            </a:fld>
            <a:endParaRPr lang="en-US"/>
          </a:p>
        </p:txBody>
      </p:sp>
    </p:spTree>
    <p:extLst>
      <p:ext uri="{BB962C8B-B14F-4D97-AF65-F5344CB8AC3E}">
        <p14:creationId xmlns:p14="http://schemas.microsoft.com/office/powerpoint/2010/main" val="255262583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URWPalladioL-Roma"/>
              </a:rPr>
              <a:t>digital devices</a:t>
            </a:r>
            <a:r>
              <a:rPr lang="en-US"/>
              <a:t> are with </a:t>
            </a:r>
            <a:r>
              <a:rPr lang="en-US" sz="1800" b="0" i="0">
                <a:solidFill>
                  <a:srgbClr val="000000"/>
                </a:solidFill>
                <a:effectLst/>
                <a:latin typeface="URWPalladioL-Roma"/>
              </a:rPr>
              <a:t>different display size, resolution, or aspect ratios </a:t>
            </a:r>
            <a:br>
              <a:rPr lang="en-US"/>
            </a:br>
            <a:endParaRPr lang="en-US"/>
          </a:p>
        </p:txBody>
      </p:sp>
    </p:spTree>
    <p:extLst>
      <p:ext uri="{BB962C8B-B14F-4D97-AF65-F5344CB8AC3E}">
        <p14:creationId xmlns:p14="http://schemas.microsoft.com/office/powerpoint/2010/main" val="6960287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URWPalladioL-Roma"/>
              </a:rPr>
              <a:t>The temporal consistency loss is used for evaluating the coherence between adjacent resized frames, we base on the knowledge of the correlations between the features of the adjacent frames to infer the temporal consistency degree in the retargeted videos. For any triplet of the adjacent frames with the respective supper script </a:t>
            </a:r>
            <a:r>
              <a:rPr lang="en-US" sz="1800" b="0" i="1">
                <a:solidFill>
                  <a:srgbClr val="000000"/>
                </a:solidFill>
                <a:effectLst/>
                <a:latin typeface="CMMI10"/>
              </a:rPr>
              <a:t>t </a:t>
            </a:r>
            <a:r>
              <a:rPr lang="en-US" sz="1800" b="0" i="1">
                <a:solidFill>
                  <a:srgbClr val="000000"/>
                </a:solidFill>
                <a:effectLst/>
                <a:latin typeface="CMSY10"/>
              </a:rPr>
              <a:t>- </a:t>
            </a:r>
            <a:r>
              <a:rPr lang="en-US" sz="1800" b="0" i="0">
                <a:solidFill>
                  <a:srgbClr val="000000"/>
                </a:solidFill>
                <a:effectLst/>
                <a:latin typeface="CMR10"/>
              </a:rPr>
              <a:t>1</a:t>
            </a:r>
            <a:r>
              <a:rPr lang="en-US" sz="1800" b="0" i="0">
                <a:solidFill>
                  <a:srgbClr val="000000"/>
                </a:solidFill>
                <a:effectLst/>
                <a:latin typeface="URWPalladioL-Roma"/>
              </a:rPr>
              <a:t>, </a:t>
            </a:r>
            <a:r>
              <a:rPr lang="en-US" sz="1800" b="0" i="1">
                <a:solidFill>
                  <a:srgbClr val="000000"/>
                </a:solidFill>
                <a:effectLst/>
                <a:latin typeface="CMMI10"/>
              </a:rPr>
              <a:t>t</a:t>
            </a:r>
            <a:r>
              <a:rPr lang="en-US" sz="1800" b="0" i="0">
                <a:solidFill>
                  <a:srgbClr val="000000"/>
                </a:solidFill>
                <a:effectLst/>
                <a:latin typeface="URWPalladioL-Roma"/>
              </a:rPr>
              <a:t>, and </a:t>
            </a:r>
            <a:r>
              <a:rPr lang="en-US" sz="1800" b="0" i="1">
                <a:solidFill>
                  <a:srgbClr val="000000"/>
                </a:solidFill>
                <a:effectLst/>
                <a:latin typeface="CMMI10"/>
              </a:rPr>
              <a:t>t </a:t>
            </a:r>
            <a:r>
              <a:rPr lang="en-US" sz="1800" b="0" i="0">
                <a:solidFill>
                  <a:srgbClr val="000000"/>
                </a:solidFill>
                <a:effectLst/>
                <a:latin typeface="CMR10"/>
              </a:rPr>
              <a:t>+ 1</a:t>
            </a:r>
            <a:r>
              <a:rPr lang="en-US" sz="1800" b="0" i="0">
                <a:solidFill>
                  <a:srgbClr val="000000"/>
                </a:solidFill>
                <a:effectLst/>
                <a:latin typeface="URWPalladioL-Roma"/>
              </a:rPr>
              <a:t>, the temporal consistency loss is formulated as</a:t>
            </a:r>
            <a:r>
              <a:rPr lang="en-US"/>
              <a:t> </a:t>
            </a:r>
            <a:br>
              <a:rPr lang="en-US"/>
            </a:br>
            <a:r>
              <a:rPr lang="en-US"/>
              <a:t> </a:t>
            </a:r>
            <a:br>
              <a:rPr lang="en-US"/>
            </a:br>
            <a:endParaRPr lang="en-US"/>
          </a:p>
        </p:txBody>
      </p:sp>
    </p:spTree>
    <p:extLst>
      <p:ext uri="{BB962C8B-B14F-4D97-AF65-F5344CB8AC3E}">
        <p14:creationId xmlns:p14="http://schemas.microsoft.com/office/powerpoint/2010/main" val="2130623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URWPalladioL-Roma"/>
              </a:rPr>
              <a:t>Apart from minimizing geometry distortions, the quality of the resized frames is also a vital aspect we take into account in our current application</a:t>
            </a:r>
            <a:r>
              <a:rPr lang="en-US"/>
              <a:t> </a:t>
            </a:r>
          </a:p>
          <a:p>
            <a:r>
              <a:rPr lang="en-US" sz="1800" b="0" i="0">
                <a:solidFill>
                  <a:srgbClr val="000000"/>
                </a:solidFill>
                <a:effectLst/>
                <a:latin typeface="URWPalladioL-Roma"/>
              </a:rPr>
              <a:t>The training goal of </a:t>
            </a:r>
            <a:r>
              <a:rPr lang="en-US" sz="1800" b="0" i="1">
                <a:solidFill>
                  <a:srgbClr val="000000"/>
                </a:solidFill>
                <a:effectLst/>
                <a:latin typeface="CMSY10"/>
              </a:rPr>
              <a:t>D </a:t>
            </a:r>
            <a:r>
              <a:rPr lang="en-US" sz="1800" b="0" i="0">
                <a:solidFill>
                  <a:srgbClr val="000000"/>
                </a:solidFill>
                <a:effectLst/>
                <a:latin typeface="URWPalladioL-Roma"/>
              </a:rPr>
              <a:t>is to distinguish the input frame from its resized frame by the ADE module. Our network tries to generate a high score (</a:t>
            </a:r>
            <a:r>
              <a:rPr lang="en-US" sz="1800" b="0" i="1">
                <a:solidFill>
                  <a:srgbClr val="000000"/>
                </a:solidFill>
                <a:effectLst/>
                <a:latin typeface="URWPalladioL-Ital"/>
              </a:rPr>
              <a:t>i.e.</a:t>
            </a:r>
            <a:r>
              <a:rPr lang="en-US" sz="1800" b="0" i="0">
                <a:solidFill>
                  <a:srgbClr val="000000"/>
                </a:solidFill>
                <a:effectLst/>
                <a:latin typeface="URWPalladioL-Roma"/>
              </a:rPr>
              <a:t>, close to 1) from </a:t>
            </a:r>
            <a:r>
              <a:rPr lang="en-US" sz="1800" b="0" i="1">
                <a:solidFill>
                  <a:srgbClr val="000000"/>
                </a:solidFill>
                <a:effectLst/>
                <a:latin typeface="CMSY10"/>
              </a:rPr>
              <a:t>D</a:t>
            </a:r>
            <a:r>
              <a:rPr lang="en-US" sz="1800" b="0" i="0">
                <a:solidFill>
                  <a:srgbClr val="000000"/>
                </a:solidFill>
                <a:effectLst/>
                <a:latin typeface="URWPalladioL-Roma"/>
              </a:rPr>
              <a:t>, so that the output of ADE module can be closer to the quality of the input frame.</a:t>
            </a:r>
            <a:r>
              <a:rPr lang="en-US"/>
              <a:t> </a:t>
            </a:r>
            <a:br>
              <a:rPr lang="en-US"/>
            </a:br>
            <a:br>
              <a:rPr lang="en-US"/>
            </a:br>
            <a:endParaRPr lang="en-US"/>
          </a:p>
        </p:txBody>
      </p:sp>
    </p:spTree>
    <p:extLst>
      <p:ext uri="{BB962C8B-B14F-4D97-AF65-F5344CB8AC3E}">
        <p14:creationId xmlns:p14="http://schemas.microsoft.com/office/powerpoint/2010/main" val="608778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URWPalladioL-Roma"/>
              </a:rPr>
              <a:t>For example, video retargeting can be employed to (1) adapt video content in real-time based on user actions or analytical queries [4]; (2) ensure that the video content is visually pleasing, legible, and seamlessly integrated with the augment reality environment [5]; or (3) dynamically adjusts the content of virtual reality (VR) videos to match the specific characteristics of different VR headsets </a:t>
            </a:r>
            <a:br>
              <a:rPr lang="en-US"/>
            </a:br>
            <a:endParaRPr lang="en-US"/>
          </a:p>
        </p:txBody>
      </p:sp>
    </p:spTree>
    <p:extLst>
      <p:ext uri="{BB962C8B-B14F-4D97-AF65-F5344CB8AC3E}">
        <p14:creationId xmlns:p14="http://schemas.microsoft.com/office/powerpoint/2010/main" val="486396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URWPalladioL-Roma"/>
              </a:rPr>
              <a:t>Additionally, resizing videos has become increasingly popular with the advent of smartphones equipped with video capabilities and the rise of social media platforms. Whether you choose a standard aspect ratio for content to be streamed on a laptop or a cell phone, it is crucial to ensure that the video presents clearly without unsightly cropping, providing the best experience for your audience. By leveraging video retargeting in these applications, it could ultimately enhance users overall viewing experience</a:t>
            </a:r>
            <a:r>
              <a:rPr lang="en-US"/>
              <a:t> </a:t>
            </a:r>
            <a:br>
              <a:rPr lang="en-US"/>
            </a:br>
            <a:endParaRPr lang="en-US"/>
          </a:p>
        </p:txBody>
      </p:sp>
    </p:spTree>
    <p:extLst>
      <p:ext uri="{BB962C8B-B14F-4D97-AF65-F5344CB8AC3E}">
        <p14:creationId xmlns:p14="http://schemas.microsoft.com/office/powerpoint/2010/main" val="33734893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URWPalladioL-Roma"/>
              </a:rPr>
              <a:t>Extending a deep learning-based image retargeting technique to the video is tough to operate</a:t>
            </a:r>
            <a:r>
              <a:rPr lang="en-US"/>
              <a:t> </a:t>
            </a:r>
            <a:br>
              <a:rPr lang="en-US"/>
            </a:br>
            <a:endParaRPr lang="en-US"/>
          </a:p>
        </p:txBody>
      </p:sp>
    </p:spTree>
    <p:extLst>
      <p:ext uri="{BB962C8B-B14F-4D97-AF65-F5344CB8AC3E}">
        <p14:creationId xmlns:p14="http://schemas.microsoft.com/office/powerpoint/2010/main" val="2378506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framework consists of two modules, </a:t>
            </a:r>
          </a:p>
          <a:p>
            <a:r>
              <a:rPr lang="en-US"/>
              <a:t>The first module is </a:t>
            </a:r>
            <a:r>
              <a:rPr lang="en-US" sz="1800" b="0" i="0">
                <a:solidFill>
                  <a:srgbClr val="000000"/>
                </a:solidFill>
                <a:effectLst/>
                <a:latin typeface="URWPalladioL-Roma"/>
              </a:rPr>
              <a:t>responsible for learning the content information of the input frames</a:t>
            </a:r>
            <a:r>
              <a:rPr lang="en-US"/>
              <a:t> .</a:t>
            </a:r>
          </a:p>
          <a:p>
            <a:r>
              <a:rPr lang="en-US"/>
              <a:t>Then, </a:t>
            </a:r>
            <a:r>
              <a:rPr lang="en-US" sz="1800" b="0" i="0">
                <a:solidFill>
                  <a:srgbClr val="000000"/>
                </a:solidFill>
                <a:effectLst/>
                <a:latin typeface="URWPalladioL-Roma"/>
              </a:rPr>
              <a:t>with the knowledge learned from first module and a given resizing ratio, the adaptive deforming estimator</a:t>
            </a:r>
            <a:r>
              <a:rPr lang="en-US" sz="2800"/>
              <a:t> </a:t>
            </a:r>
            <a:r>
              <a:rPr lang="en-US" sz="1800" b="0" i="0">
                <a:solidFill>
                  <a:srgbClr val="000000"/>
                </a:solidFill>
                <a:effectLst/>
                <a:latin typeface="URWPalladioL-Roma"/>
              </a:rPr>
              <a:t>tries to teach the network how to deform the input frame with minimum distortion.</a:t>
            </a:r>
            <a:r>
              <a:rPr lang="en-US"/>
              <a:t> </a:t>
            </a:r>
            <a:br>
              <a:rPr lang="en-US"/>
            </a:br>
            <a:br>
              <a:rPr lang="en-US"/>
            </a:br>
            <a:endParaRPr lang="en-US"/>
          </a:p>
        </p:txBody>
      </p:sp>
      <p:sp>
        <p:nvSpPr>
          <p:cNvPr id="4" name="Slide Number Placeholder 3"/>
          <p:cNvSpPr>
            <a:spLocks noGrp="1"/>
          </p:cNvSpPr>
          <p:nvPr>
            <p:ph type="sldNum" sz="quarter" idx="5"/>
          </p:nvPr>
        </p:nvSpPr>
        <p:spPr/>
        <p:txBody>
          <a:bodyPr/>
          <a:lstStyle/>
          <a:p>
            <a:fld id="{5E25B87A-06A1-4356-BB0C-6D519E651626}" type="slidenum">
              <a:rPr lang="en-US" smtClean="0"/>
              <a:t>13</a:t>
            </a:fld>
            <a:endParaRPr lang="en-US"/>
          </a:p>
        </p:txBody>
      </p:sp>
    </p:spTree>
    <p:extLst>
      <p:ext uri="{BB962C8B-B14F-4D97-AF65-F5344CB8AC3E}">
        <p14:creationId xmlns:p14="http://schemas.microsoft.com/office/powerpoint/2010/main" val="11521721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our training, </a:t>
            </a:r>
            <a:r>
              <a:rPr lang="en-US" sz="1800" b="0" i="0">
                <a:solidFill>
                  <a:srgbClr val="000000"/>
                </a:solidFill>
                <a:effectLst/>
                <a:latin typeface="URWPalladioL-Roma"/>
              </a:rPr>
              <a:t>a pair of video frames  is required as input.</a:t>
            </a:r>
          </a:p>
          <a:p>
            <a:r>
              <a:rPr lang="en-US" sz="1800" b="0" i="0">
                <a:solidFill>
                  <a:srgbClr val="000000"/>
                </a:solidFill>
                <a:effectLst/>
                <a:latin typeface="URWPalladioL-Roma"/>
              </a:rPr>
              <a:t>Their features are analyzed and deformed with an estimated deformation matrix, which is parameterized by four loss functions.</a:t>
            </a:r>
          </a:p>
          <a:p>
            <a:r>
              <a:rPr lang="en-US" sz="1800" b="0" i="0">
                <a:solidFill>
                  <a:srgbClr val="000000"/>
                </a:solidFill>
                <a:effectLst/>
                <a:latin typeface="URWPalladioL-Roma"/>
              </a:rPr>
              <a:t>Detail of our framework, please see our paper.</a:t>
            </a:r>
          </a:p>
          <a:p>
            <a:br>
              <a:rPr lang="en-US"/>
            </a:br>
            <a:endParaRPr lang="en-US"/>
          </a:p>
        </p:txBody>
      </p:sp>
      <p:sp>
        <p:nvSpPr>
          <p:cNvPr id="4" name="Slide Number Placeholder 3"/>
          <p:cNvSpPr>
            <a:spLocks noGrp="1"/>
          </p:cNvSpPr>
          <p:nvPr>
            <p:ph type="sldNum" sz="quarter" idx="5"/>
          </p:nvPr>
        </p:nvSpPr>
        <p:spPr/>
        <p:txBody>
          <a:bodyPr/>
          <a:lstStyle/>
          <a:p>
            <a:fld id="{5E25B87A-06A1-4356-BB0C-6D519E651626}" type="slidenum">
              <a:rPr lang="en-US" smtClean="0"/>
              <a:t>14</a:t>
            </a:fld>
            <a:endParaRPr lang="en-US"/>
          </a:p>
        </p:txBody>
      </p:sp>
    </p:spTree>
    <p:extLst>
      <p:ext uri="{BB962C8B-B14F-4D97-AF65-F5344CB8AC3E}">
        <p14:creationId xmlns:p14="http://schemas.microsoft.com/office/powerpoint/2010/main" val="1165024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URWPalladioL-Roma"/>
              </a:rPr>
              <a:t>Now, we detail how we utilize feature maps </a:t>
            </a:r>
            <a:r>
              <a:rPr lang="en-US" sz="1800" b="1" i="0">
                <a:solidFill>
                  <a:srgbClr val="000000"/>
                </a:solidFill>
                <a:effectLst/>
                <a:latin typeface="CMBX10"/>
              </a:rPr>
              <a:t>D</a:t>
            </a:r>
            <a:r>
              <a:rPr lang="en-US" sz="1800" b="0" i="0">
                <a:solidFill>
                  <a:srgbClr val="000000"/>
                </a:solidFill>
                <a:effectLst/>
                <a:latin typeface="CMR7"/>
              </a:rPr>
              <a:t>1 </a:t>
            </a:r>
            <a:r>
              <a:rPr lang="en-US" sz="1800" b="0" i="0">
                <a:solidFill>
                  <a:srgbClr val="000000"/>
                </a:solidFill>
                <a:effectLst/>
                <a:latin typeface="URWPalladioL-Roma"/>
              </a:rPr>
              <a:t>to deform frames. We transform D1 to 2D grid via activation function.</a:t>
            </a:r>
            <a:r>
              <a:rPr lang="en-US"/>
              <a:t> </a:t>
            </a:r>
            <a:br>
              <a:rPr lang="en-US"/>
            </a:br>
            <a:endParaRPr lang="en-US"/>
          </a:p>
        </p:txBody>
      </p:sp>
    </p:spTree>
    <p:extLst>
      <p:ext uri="{BB962C8B-B14F-4D97-AF65-F5344CB8AC3E}">
        <p14:creationId xmlns:p14="http://schemas.microsoft.com/office/powerpoint/2010/main" val="2427745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URWPalladioL-Roma"/>
              </a:rPr>
              <a:t>we formulate this loss to distinguish important objects in a frame and maintain their proportional shape between the ground truth foreground and the estimated foreground frame</a:t>
            </a:r>
            <a:r>
              <a:rPr lang="en-US"/>
              <a:t> </a:t>
            </a:r>
            <a:br>
              <a:rPr lang="en-US"/>
            </a:br>
            <a:endParaRPr lang="en-US"/>
          </a:p>
        </p:txBody>
      </p:sp>
    </p:spTree>
    <p:extLst>
      <p:ext uri="{BB962C8B-B14F-4D97-AF65-F5344CB8AC3E}">
        <p14:creationId xmlns:p14="http://schemas.microsoft.com/office/powerpoint/2010/main" val="40380846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a:solidFill>
                  <a:srgbClr val="000000"/>
                </a:solidFill>
                <a:effectLst/>
                <a:latin typeface="URWPalladioL-Roma"/>
              </a:rPr>
              <a:t>In addition to the critical regions, we also consider the overall presentation of the output image. This objective function is particularly effective when the content is dense and distributed entire frame, To preserve the frame information as much as possible, making resized frames more harmonious and natural, we rely on the advantage of an image classification network </a:t>
            </a:r>
            <a:br>
              <a:rPr lang="en-US"/>
            </a:br>
            <a:r>
              <a:rPr lang="en-US"/>
              <a:t> </a:t>
            </a:r>
            <a:br>
              <a:rPr lang="en-US"/>
            </a:br>
            <a:br>
              <a:rPr lang="en-US"/>
            </a:br>
            <a:endParaRPr lang="en-US"/>
          </a:p>
        </p:txBody>
      </p:sp>
    </p:spTree>
    <p:extLst>
      <p:ext uri="{BB962C8B-B14F-4D97-AF65-F5344CB8AC3E}">
        <p14:creationId xmlns:p14="http://schemas.microsoft.com/office/powerpoint/2010/main" val="6398517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2914650"/>
            <a:ext cx="6858000" cy="74295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219200" y="3843338"/>
            <a:ext cx="6858000" cy="400050"/>
          </a:xfrm>
        </p:spPr>
        <p:txBody>
          <a:bodyPr/>
          <a:lstStyle>
            <a:lvl1pPr marL="0" indent="0" algn="r">
              <a:buNone/>
              <a:defRPr sz="2000">
                <a:solidFill>
                  <a:schemeClr val="tx2"/>
                </a:solidFill>
                <a:latin typeface="+mj-lt"/>
                <a:ea typeface="+mj-ea"/>
                <a:cs typeface="+mj-cs"/>
              </a:defRPr>
            </a:lvl1pPr>
            <a:lvl2pPr marL="457178" indent="0" algn="ctr">
              <a:buNone/>
            </a:lvl2pPr>
            <a:lvl3pPr marL="914354" indent="0" algn="ctr">
              <a:buNone/>
            </a:lvl3pPr>
            <a:lvl4pPr marL="1371532" indent="0" algn="ctr">
              <a:buNone/>
            </a:lvl4pPr>
            <a:lvl5pPr marL="1828709" indent="0" algn="ctr">
              <a:buNone/>
            </a:lvl5pPr>
            <a:lvl6pPr marL="2285886" indent="0" algn="ctr">
              <a:buNone/>
            </a:lvl6pPr>
            <a:lvl7pPr marL="2743062" indent="0" algn="ctr">
              <a:buNone/>
            </a:lvl7pPr>
            <a:lvl8pPr marL="3200240" indent="0" algn="ctr">
              <a:buNone/>
            </a:lvl8pPr>
            <a:lvl9pPr marL="3657418" indent="0" algn="ctr">
              <a:buNone/>
            </a:lvl9pPr>
          </a:lstStyle>
          <a:p>
            <a:r>
              <a:rPr kumimoji="0" lang="en-US"/>
              <a:t>Click to edit Master subtitle style</a:t>
            </a:r>
          </a:p>
        </p:txBody>
      </p:sp>
      <p:sp>
        <p:nvSpPr>
          <p:cNvPr id="28" name="Date Placeholder 27"/>
          <p:cNvSpPr>
            <a:spLocks noGrp="1"/>
          </p:cNvSpPr>
          <p:nvPr>
            <p:ph type="dt" sz="half" idx="10"/>
          </p:nvPr>
        </p:nvSpPr>
        <p:spPr>
          <a:xfrm>
            <a:off x="6400800" y="4766310"/>
            <a:ext cx="2286000" cy="274320"/>
          </a:xfrm>
        </p:spPr>
        <p:txBody>
          <a:bodyPr/>
          <a:lstStyle>
            <a:lvl1pPr>
              <a:defRPr sz="1400"/>
            </a:lvl1pPr>
          </a:lstStyle>
          <a:p>
            <a:endParaRPr lang="en-US"/>
          </a:p>
        </p:txBody>
      </p:sp>
      <p:sp>
        <p:nvSpPr>
          <p:cNvPr id="29" name="Slide Number Placeholder 28"/>
          <p:cNvSpPr>
            <a:spLocks noGrp="1"/>
          </p:cNvSpPr>
          <p:nvPr>
            <p:ph type="sldNum" sz="quarter" idx="12"/>
          </p:nvPr>
        </p:nvSpPr>
        <p:spPr>
          <a:xfrm>
            <a:off x="1216152" y="4766310"/>
            <a:ext cx="1219200" cy="274320"/>
          </a:xfrm>
        </p:spPr>
        <p:txBody>
          <a:bodyPr/>
          <a:lstStyle/>
          <a:p>
            <a:fld id="{CB2120E0-8FF9-480B-9492-11076B6A8DC2}" type="slidenum">
              <a:rPr lang="en-US" smtClean="0"/>
              <a:t>‹#›</a:t>
            </a:fld>
            <a:endParaRPr lang="en-US"/>
          </a:p>
        </p:txBody>
      </p:sp>
      <p:sp>
        <p:nvSpPr>
          <p:cNvPr id="21" name="Rectangle 20"/>
          <p:cNvSpPr/>
          <p:nvPr/>
        </p:nvSpPr>
        <p:spPr>
          <a:xfrm>
            <a:off x="904875" y="2736056"/>
            <a:ext cx="7315200" cy="96012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3" name="Rectangle 32"/>
          <p:cNvSpPr/>
          <p:nvPr/>
        </p:nvSpPr>
        <p:spPr>
          <a:xfrm>
            <a:off x="914400" y="3786188"/>
            <a:ext cx="7315200" cy="51435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2" name="Rectangle 21"/>
          <p:cNvSpPr/>
          <p:nvPr/>
        </p:nvSpPr>
        <p:spPr>
          <a:xfrm>
            <a:off x="904875" y="2736056"/>
            <a:ext cx="228600" cy="96012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32" name="Rectangle 31"/>
          <p:cNvSpPr/>
          <p:nvPr/>
        </p:nvSpPr>
        <p:spPr>
          <a:xfrm>
            <a:off x="914400" y="3786188"/>
            <a:ext cx="228600" cy="51435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898648" y="4767263"/>
            <a:ext cx="3505200" cy="27432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B2120E0-8FF9-480B-9492-11076B6A8DC2}"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2898648" y="4767263"/>
            <a:ext cx="3505200" cy="27432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CB2120E0-8FF9-480B-9492-11076B6A8DC2}" type="slidenum">
              <a:rPr lang="en-US" smtClean="0"/>
              <a:t>‹#›</a:t>
            </a:fld>
            <a:endParaRPr lang="en-US"/>
          </a:p>
        </p:txBody>
      </p:sp>
      <p:sp>
        <p:nvSpPr>
          <p:cNvPr id="7" name="Straight Connector 6"/>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8" name="Isosceles Triangle 7"/>
          <p:cNvSpPr>
            <a:spLocks noChangeAspect="1"/>
          </p:cNvSpPr>
          <p:nvPr/>
        </p:nvSpPr>
        <p:spPr>
          <a:xfrm rot="5400000">
            <a:off x="442960" y="4835568"/>
            <a:ext cx="143137"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traight Connector 8"/>
          <p:cNvSpPr>
            <a:spLocks noChangeShapeType="1"/>
          </p:cNvSpPr>
          <p:nvPr/>
        </p:nvSpPr>
        <p:spPr bwMode="auto">
          <a:xfrm rot="5400000">
            <a:off x="4361127" y="2401464"/>
            <a:ext cx="438912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8" name="內容版面配置區 7"/>
          <p:cNvSpPr>
            <a:spLocks noGrp="1"/>
          </p:cNvSpPr>
          <p:nvPr>
            <p:ph sz="quarter" idx="1"/>
          </p:nvPr>
        </p:nvSpPr>
        <p:spPr>
          <a:xfrm>
            <a:off x="457200" y="914400"/>
            <a:ext cx="8229600" cy="3703320"/>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13"/>
          <p:cNvSpPr>
            <a:spLocks noGrp="1"/>
          </p:cNvSpPr>
          <p:nvPr>
            <p:ph type="dt" sz="half" idx="10"/>
          </p:nvPr>
        </p:nvSpPr>
        <p:spPr/>
        <p:txBody>
          <a:bodyPr/>
          <a:lstStyle>
            <a:lvl1pPr>
              <a:defRPr/>
            </a:lvl1pPr>
          </a:lstStyle>
          <a:p>
            <a:pPr>
              <a:defRPr/>
            </a:pPr>
            <a:fld id="{5C8B4B9F-01A6-499A-BE36-3FD945B559A1}" type="datetime1">
              <a:rPr lang="zh-TW" altLang="en-US"/>
              <a:pPr>
                <a:defRPr/>
              </a:pPr>
              <a:t>2025/5/8</a:t>
            </a:fld>
            <a:endParaRPr lang="zh-TW" altLang="en-US"/>
          </a:p>
        </p:txBody>
      </p:sp>
      <p:sp>
        <p:nvSpPr>
          <p:cNvPr id="5" name="頁尾版面配置區 2"/>
          <p:cNvSpPr>
            <a:spLocks noGrp="1"/>
          </p:cNvSpPr>
          <p:nvPr>
            <p:ph type="ftr" sz="quarter" idx="11"/>
          </p:nvPr>
        </p:nvSpPr>
        <p:spPr/>
        <p:txBody>
          <a:bodyPr/>
          <a:lstStyle>
            <a:lvl1pPr>
              <a:defRPr/>
            </a:lvl1pPr>
          </a:lstStyle>
          <a:p>
            <a:pPr>
              <a:defRPr/>
            </a:pPr>
            <a:endParaRPr lang="zh-TW" altLang="en-US"/>
          </a:p>
        </p:txBody>
      </p:sp>
      <p:sp>
        <p:nvSpPr>
          <p:cNvPr id="6" name="投影片編號版面配置區 22"/>
          <p:cNvSpPr>
            <a:spLocks noGrp="1"/>
          </p:cNvSpPr>
          <p:nvPr>
            <p:ph type="sldNum" sz="quarter" idx="12"/>
          </p:nvPr>
        </p:nvSpPr>
        <p:spPr/>
        <p:txBody>
          <a:bodyPr/>
          <a:lstStyle>
            <a:lvl1pPr>
              <a:defRPr/>
            </a:lvl1pPr>
          </a:lstStyle>
          <a:p>
            <a:pPr>
              <a:defRPr/>
            </a:pPr>
            <a:fld id="{86032F69-4777-472F-91D8-8C09B6C71A75}" type="slidenum">
              <a:rPr lang="zh-TW" altLang="en-US"/>
              <a:pPr>
                <a:defRPr/>
              </a:pPr>
              <a:t>‹#›</a:t>
            </a:fld>
            <a:endParaRPr lang="zh-TW" altLang="en-US"/>
          </a:p>
        </p:txBody>
      </p:sp>
    </p:spTree>
    <p:extLst>
      <p:ext uri="{BB962C8B-B14F-4D97-AF65-F5344CB8AC3E}">
        <p14:creationId xmlns:p14="http://schemas.microsoft.com/office/powerpoint/2010/main" val="3288618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612648" y="4786312"/>
            <a:ext cx="911352" cy="274320"/>
          </a:xfrm>
          <a:noFill/>
        </p:spPr>
        <p:txBody>
          <a:bodyPr/>
          <a:lstStyle>
            <a:lvl1pPr>
              <a:defRPr sz="1100">
                <a:solidFill>
                  <a:schemeClr val="tx1"/>
                </a:solidFill>
                <a:latin typeface="Arial Nova" panose="020B0504020202020204" pitchFamily="34" charset="0"/>
              </a:defRPr>
            </a:lvl1pPr>
          </a:lstStyle>
          <a:p>
            <a:r>
              <a:rPr lang="en-US"/>
              <a:t>Slide </a:t>
            </a:r>
            <a:fld id="{CB2120E0-8FF9-480B-9492-11076B6A8DC2}" type="slidenum">
              <a:rPr lang="en-US" smtClean="0"/>
              <a:pPr/>
              <a:t>‹#›</a:t>
            </a:fld>
            <a:endParaRPr lang="en-US"/>
          </a:p>
        </p:txBody>
      </p:sp>
      <p:sp>
        <p:nvSpPr>
          <p:cNvPr id="8" name="Content Placeholder 7"/>
          <p:cNvSpPr>
            <a:spLocks noGrp="1"/>
          </p:cNvSpPr>
          <p:nvPr>
            <p:ph sz="quarter" idx="1"/>
          </p:nvPr>
        </p:nvSpPr>
        <p:spPr>
          <a:xfrm>
            <a:off x="406400" y="1200152"/>
            <a:ext cx="8534400" cy="3505198"/>
          </a:xfrm>
          <a:noFill/>
        </p:spPr>
        <p:txBody>
          <a:bodyPr>
            <a:normAutofit/>
          </a:bodyPr>
          <a:lstStyle>
            <a:lvl1pPr marL="537607" indent="-419080">
              <a:lnSpc>
                <a:spcPts val="3200"/>
              </a:lnSpc>
              <a:spcAft>
                <a:spcPts val="800"/>
              </a:spcAft>
              <a:buFont typeface="Wingdings" panose="05000000000000000000" pitchFamily="2" charset="2"/>
              <a:buChar char="S"/>
              <a:defRPr sz="2400" b="0">
                <a:solidFill>
                  <a:schemeClr val="bg2">
                    <a:lumMod val="25000"/>
                  </a:schemeClr>
                </a:solidFill>
                <a:latin typeface="Avenir Next LT Pro Demi" panose="020B0704020202020204" pitchFamily="34" charset="0"/>
                <a:ea typeface="Calibri" panose="020F0502020204030204" pitchFamily="34" charset="0"/>
                <a:cs typeface="Calibri" panose="020F0502020204030204" pitchFamily="34" charset="0"/>
              </a:defRPr>
            </a:lvl1pPr>
            <a:lvl2pPr marL="547661" indent="-146043">
              <a:lnSpc>
                <a:spcPts val="3200"/>
              </a:lnSpc>
              <a:spcAft>
                <a:spcPts val="800"/>
              </a:spcAft>
              <a:buFont typeface="Wingdings" pitchFamily="2" charset="2"/>
              <a:buChar char="§"/>
              <a:defRPr sz="2400">
                <a:solidFill>
                  <a:schemeClr val="tx2">
                    <a:lumMod val="60000"/>
                    <a:lumOff val="40000"/>
                  </a:schemeClr>
                </a:solidFill>
                <a:latin typeface="Arial Nova Light" panose="020F0502020204030204" pitchFamily="34" charset="0"/>
                <a:ea typeface="Verdana" panose="020B0604030504040204" pitchFamily="34" charset="0"/>
                <a:cs typeface="Lucida Sans Unicode" panose="020B0602030504020204" pitchFamily="34" charset="0"/>
              </a:defRPr>
            </a:lvl2pPr>
            <a:lvl3pPr>
              <a:lnSpc>
                <a:spcPts val="3200"/>
              </a:lnSpc>
              <a:spcAft>
                <a:spcPts val="800"/>
              </a:spcAft>
              <a:defRPr sz="2133">
                <a:solidFill>
                  <a:schemeClr val="bg2">
                    <a:lumMod val="50000"/>
                  </a:schemeClr>
                </a:solidFill>
                <a:latin typeface="Avenir Next LT Pro Demi" panose="020B0704020202020204" pitchFamily="34" charset="0"/>
                <a:ea typeface="Calibri" panose="020F0502020204030204" pitchFamily="34" charset="0"/>
                <a:cs typeface="Calibri" panose="020F0502020204030204" pitchFamily="34" charset="0"/>
              </a:defRPr>
            </a:lvl3pPr>
            <a:lvl4pPr>
              <a:lnSpc>
                <a:spcPts val="3200"/>
              </a:lnSpc>
              <a:spcAft>
                <a:spcPts val="800"/>
              </a:spcAft>
              <a:defRPr sz="2667">
                <a:solidFill>
                  <a:schemeClr val="tx1"/>
                </a:solidFill>
                <a:latin typeface="Avenir Next LT Pro Demi" panose="020B0704020202020204" pitchFamily="34" charset="0"/>
                <a:ea typeface="Calibri" panose="020F0502020204030204" pitchFamily="34" charset="0"/>
                <a:cs typeface="Calibri" panose="020F0502020204030204" pitchFamily="34" charset="0"/>
              </a:defRPr>
            </a:lvl4pPr>
            <a:lvl5pPr marL="1142942" indent="0">
              <a:buNone/>
              <a:defRPr sz="1800">
                <a:solidFill>
                  <a:schemeClr val="tx2"/>
                </a:solidFill>
                <a:latin typeface="Arial Nova" panose="020B0504020202020204"/>
                <a:cs typeface="Arial Nova" panose="020B0504020202020204"/>
              </a:defRPr>
            </a:lvl5pPr>
          </a:lstStyle>
          <a:p>
            <a:pPr lvl="0" eaLnBrk="1" latinLnBrk="0" hangingPunct="1"/>
            <a:r>
              <a:rPr lang="en-US" dirty="0"/>
              <a:t>Click to edit Master text styles</a:t>
            </a:r>
          </a:p>
          <a:p>
            <a:pPr lvl="2" eaLnBrk="1" latinLnBrk="0" hangingPunct="1"/>
            <a:r>
              <a:rPr lang="en-US" dirty="0"/>
              <a:t>Third level</a:t>
            </a:r>
          </a:p>
          <a:p>
            <a:pPr lvl="3" eaLnBrk="1" latinLnBrk="0" hangingPunct="1"/>
            <a:r>
              <a:rPr lang="en-US" dirty="0"/>
              <a:t>Fourth level</a:t>
            </a:r>
          </a:p>
        </p:txBody>
      </p:sp>
      <p:sp>
        <p:nvSpPr>
          <p:cNvPr id="17" name="Title 1"/>
          <p:cNvSpPr>
            <a:spLocks noGrp="1"/>
          </p:cNvSpPr>
          <p:nvPr>
            <p:ph type="title"/>
          </p:nvPr>
        </p:nvSpPr>
        <p:spPr>
          <a:xfrm>
            <a:off x="609602" y="361950"/>
            <a:ext cx="7924799" cy="685800"/>
          </a:xfrm>
          <a:prstGeom prst="rect">
            <a:avLst/>
          </a:prstGeom>
          <a:noFill/>
        </p:spPr>
        <p:txBody>
          <a:bodyPr>
            <a:normAutofit/>
          </a:bodyPr>
          <a:lstStyle>
            <a:lvl1pPr algn="ctr">
              <a:defRPr sz="3200" b="1">
                <a:solidFill>
                  <a:schemeClr val="accent1">
                    <a:lumMod val="75000"/>
                  </a:schemeClr>
                </a:solidFill>
                <a:latin typeface="Avenir Next LT Pro Demi" panose="020F0502020204030204" pitchFamily="34" charset="0"/>
                <a:ea typeface="Calibri Light" panose="020F0302020204030204" pitchFamily="34" charset="0"/>
                <a:cs typeface="Calibri Light" panose="020F0302020204030204" pitchFamily="34" charset="0"/>
              </a:defRPr>
            </a:lvl1pPr>
          </a:lstStyle>
          <a:p>
            <a:r>
              <a:rPr kumimoji="0" lang="en-US" dirty="0"/>
              <a:t>Click to edit Master title style</a:t>
            </a:r>
          </a:p>
        </p:txBody>
      </p:sp>
      <p:cxnSp>
        <p:nvCxnSpPr>
          <p:cNvPr id="4" name="Straight Connector 3">
            <a:extLst>
              <a:ext uri="{FF2B5EF4-FFF2-40B4-BE49-F238E27FC236}">
                <a16:creationId xmlns:a16="http://schemas.microsoft.com/office/drawing/2014/main" id="{13D0CFD9-0D1A-77EE-B92F-F562F23696B3}"/>
              </a:ext>
            </a:extLst>
          </p:cNvPr>
          <p:cNvCxnSpPr>
            <a:cxnSpLocks/>
          </p:cNvCxnSpPr>
          <p:nvPr userDrawn="1"/>
        </p:nvCxnSpPr>
        <p:spPr>
          <a:xfrm>
            <a:off x="609602" y="1047750"/>
            <a:ext cx="7924799" cy="0"/>
          </a:xfrm>
          <a:prstGeom prst="line">
            <a:avLst/>
          </a:prstGeom>
          <a:ln w="381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 name="Rectangle: Rounded Corners 2">
            <a:extLst>
              <a:ext uri="{FF2B5EF4-FFF2-40B4-BE49-F238E27FC236}">
                <a16:creationId xmlns:a16="http://schemas.microsoft.com/office/drawing/2014/main" id="{EA3EABBD-DFAF-2AAD-12B2-8A56E0A6F4AE}"/>
              </a:ext>
            </a:extLst>
          </p:cNvPr>
          <p:cNvSpPr/>
          <p:nvPr userDrawn="1"/>
        </p:nvSpPr>
        <p:spPr>
          <a:xfrm>
            <a:off x="1625600" y="153308"/>
            <a:ext cx="1168400" cy="132442"/>
          </a:xfrm>
          <a:prstGeom prst="round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a:latin typeface="Corbel" panose="020B0503020204020204" pitchFamily="34" charset="0"/>
                <a:ea typeface="CMU Sans Serif" panose="02000603000000000000" pitchFamily="2" charset="0"/>
                <a:cs typeface="CMU Sans Serif" panose="02000603000000000000" pitchFamily="2" charset="0"/>
              </a:rPr>
              <a:t>VNU-HCM</a:t>
            </a:r>
          </a:p>
        </p:txBody>
      </p:sp>
      <p:sp>
        <p:nvSpPr>
          <p:cNvPr id="5" name="Rectangle: Rounded Corners 4">
            <a:extLst>
              <a:ext uri="{FF2B5EF4-FFF2-40B4-BE49-F238E27FC236}">
                <a16:creationId xmlns:a16="http://schemas.microsoft.com/office/drawing/2014/main" id="{BC9F18F3-F63E-BA91-F128-201039555A63}"/>
              </a:ext>
            </a:extLst>
          </p:cNvPr>
          <p:cNvSpPr/>
          <p:nvPr userDrawn="1"/>
        </p:nvSpPr>
        <p:spPr>
          <a:xfrm>
            <a:off x="2653443" y="153310"/>
            <a:ext cx="2235200" cy="132443"/>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a:latin typeface="Corbel" panose="020B0503020204020204" pitchFamily="34" charset="0"/>
                <a:ea typeface="CMU Sans Serif" panose="02000603000000000000" pitchFamily="2" charset="0"/>
                <a:cs typeface="CMU Sans Serif" panose="02000603000000000000" pitchFamily="2" charset="0"/>
              </a:rPr>
              <a:t>International University</a:t>
            </a:r>
          </a:p>
        </p:txBody>
      </p:sp>
      <p:sp>
        <p:nvSpPr>
          <p:cNvPr id="7" name="Rectangle: Rounded Corners 6">
            <a:extLst>
              <a:ext uri="{FF2B5EF4-FFF2-40B4-BE49-F238E27FC236}">
                <a16:creationId xmlns:a16="http://schemas.microsoft.com/office/drawing/2014/main" id="{8236C3E2-D42D-FF15-F595-212698ACDD33}"/>
              </a:ext>
            </a:extLst>
          </p:cNvPr>
          <p:cNvSpPr/>
          <p:nvPr userDrawn="1"/>
        </p:nvSpPr>
        <p:spPr>
          <a:xfrm>
            <a:off x="4787043" y="153308"/>
            <a:ext cx="2844800" cy="132442"/>
          </a:xfrm>
          <a:prstGeom prst="round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33">
                <a:latin typeface="Corbel" panose="020B0503020204020204" pitchFamily="34" charset="0"/>
                <a:ea typeface="CMU Sans Serif" panose="02000603000000000000" pitchFamily="2" charset="0"/>
                <a:cs typeface="CMU Sans Serif" panose="02000603000000000000" pitchFamily="2" charset="0"/>
              </a:rPr>
              <a:t>School of Computer Science and Engineering</a:t>
            </a:r>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228850"/>
            <a:ext cx="6858000" cy="8001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295400" y="3200400"/>
            <a:ext cx="6781800" cy="85725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6400800" y="4766310"/>
            <a:ext cx="2286000" cy="274320"/>
          </a:xfrm>
        </p:spPr>
        <p:txBody>
          <a:bodyPr/>
          <a:lstStyle/>
          <a:p>
            <a:endParaRPr lang="en-US"/>
          </a:p>
        </p:txBody>
      </p:sp>
      <p:sp>
        <p:nvSpPr>
          <p:cNvPr id="5" name="Footer Placeholder 4"/>
          <p:cNvSpPr>
            <a:spLocks noGrp="1"/>
          </p:cNvSpPr>
          <p:nvPr>
            <p:ph type="ftr" sz="quarter" idx="11"/>
          </p:nvPr>
        </p:nvSpPr>
        <p:spPr>
          <a:xfrm>
            <a:off x="2898648" y="4766310"/>
            <a:ext cx="3474720" cy="274320"/>
          </a:xfrm>
          <a:prstGeom prst="rect">
            <a:avLst/>
          </a:prstGeom>
        </p:spPr>
        <p:txBody>
          <a:bodyPr/>
          <a:lstStyle/>
          <a:p>
            <a:endParaRPr lang="en-US"/>
          </a:p>
        </p:txBody>
      </p:sp>
      <p:sp>
        <p:nvSpPr>
          <p:cNvPr id="6" name="Slide Number Placeholder 5"/>
          <p:cNvSpPr>
            <a:spLocks noGrp="1"/>
          </p:cNvSpPr>
          <p:nvPr>
            <p:ph type="sldNum" sz="quarter" idx="12"/>
          </p:nvPr>
        </p:nvSpPr>
        <p:spPr>
          <a:xfrm>
            <a:off x="1069848" y="4766310"/>
            <a:ext cx="1520952" cy="274320"/>
          </a:xfrm>
        </p:spPr>
        <p:txBody>
          <a:bodyPr/>
          <a:lstStyle/>
          <a:p>
            <a:fld id="{CB2120E0-8FF9-480B-9492-11076B6A8DC2}" type="slidenum">
              <a:rPr lang="en-US" smtClean="0"/>
              <a:t>‹#›</a:t>
            </a:fld>
            <a:endParaRPr lang="en-US"/>
          </a:p>
        </p:txBody>
      </p:sp>
      <p:sp>
        <p:nvSpPr>
          <p:cNvPr id="7" name="Rectangle 6"/>
          <p:cNvSpPr/>
          <p:nvPr/>
        </p:nvSpPr>
        <p:spPr>
          <a:xfrm>
            <a:off x="914400" y="2114550"/>
            <a:ext cx="7315200" cy="96012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8" name="Rectangle 7"/>
          <p:cNvSpPr/>
          <p:nvPr/>
        </p:nvSpPr>
        <p:spPr>
          <a:xfrm>
            <a:off x="914400" y="2114550"/>
            <a:ext cx="228600" cy="96012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6858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2898648" y="4767263"/>
            <a:ext cx="3505200" cy="27432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B2120E0-8FF9-480B-9492-11076B6A8DC2}" type="slidenum">
              <a:rPr lang="en-US" smtClean="0"/>
              <a:t>‹#›</a:t>
            </a:fld>
            <a:endParaRPr lang="en-US"/>
          </a:p>
        </p:txBody>
      </p:sp>
      <p:sp>
        <p:nvSpPr>
          <p:cNvPr id="9" name="Content Placeholder 8"/>
          <p:cNvSpPr>
            <a:spLocks noGrp="1"/>
          </p:cNvSpPr>
          <p:nvPr>
            <p:ph sz="quarter" idx="1"/>
          </p:nvPr>
        </p:nvSpPr>
        <p:spPr>
          <a:xfrm>
            <a:off x="457200" y="914400"/>
            <a:ext cx="4041648" cy="37033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4632199" y="912114"/>
            <a:ext cx="4041648" cy="370332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6858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457202" y="964406"/>
            <a:ext cx="4040188" cy="51435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8203" y="971550"/>
            <a:ext cx="4041775" cy="51435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2898648" y="4767263"/>
            <a:ext cx="3505200" cy="274320"/>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CB2120E0-8FF9-480B-9492-11076B6A8DC2}" type="slidenum">
              <a:rPr lang="en-US" smtClean="0"/>
              <a:t>‹#›</a:t>
            </a:fld>
            <a:endParaRPr lang="en-US"/>
          </a:p>
        </p:txBody>
      </p:sp>
      <p:sp>
        <p:nvSpPr>
          <p:cNvPr id="11" name="Content Placeholder 10"/>
          <p:cNvSpPr>
            <a:spLocks noGrp="1"/>
          </p:cNvSpPr>
          <p:nvPr>
            <p:ph sz="quarter" idx="2"/>
          </p:nvPr>
        </p:nvSpPr>
        <p:spPr>
          <a:xfrm>
            <a:off x="457200" y="1600200"/>
            <a:ext cx="4038600" cy="30289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4648200" y="1600200"/>
            <a:ext cx="4038600" cy="30289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71450"/>
            <a:ext cx="8229600" cy="6858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5" name="Slide Number Placeholder 4"/>
          <p:cNvSpPr>
            <a:spLocks noGrp="1"/>
          </p:cNvSpPr>
          <p:nvPr>
            <p:ph type="sldNum" sz="quarter" idx="12"/>
          </p:nvPr>
        </p:nvSpPr>
        <p:spPr/>
        <p:txBody>
          <a:bodyPr/>
          <a:lstStyle/>
          <a:p>
            <a:fld id="{CB2120E0-8FF9-480B-9492-11076B6A8DC2}" type="slidenum">
              <a:rPr lang="en-US" smtClean="0"/>
              <a:t>‹#›</a:t>
            </a:fld>
            <a:endParaRPr lang="en-US"/>
          </a:p>
        </p:txBody>
      </p:sp>
      <p:sp>
        <p:nvSpPr>
          <p:cNvPr id="6" name="Isosceles Triangle 5"/>
          <p:cNvSpPr>
            <a:spLocks noChangeAspect="1"/>
          </p:cNvSpPr>
          <p:nvPr/>
        </p:nvSpPr>
        <p:spPr>
          <a:xfrm rot="5400000">
            <a:off x="442960" y="4835568"/>
            <a:ext cx="143137"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228600"/>
            <a:ext cx="2514600" cy="62865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6324600" y="914403"/>
            <a:ext cx="2514600" cy="3632597"/>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2898648" y="4767263"/>
            <a:ext cx="3505200" cy="27432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B2120E0-8FF9-480B-9492-11076B6A8DC2}" type="slidenum">
              <a:rPr lang="en-US" smtClean="0"/>
              <a:t>‹#›</a:t>
            </a:fld>
            <a:endParaRPr lang="en-US"/>
          </a:p>
        </p:txBody>
      </p:sp>
      <p:sp>
        <p:nvSpPr>
          <p:cNvPr id="8" name="Straight Connector 7"/>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Straight Connector 9"/>
          <p:cNvSpPr>
            <a:spLocks noChangeShapeType="1"/>
          </p:cNvSpPr>
          <p:nvPr/>
        </p:nvSpPr>
        <p:spPr bwMode="auto">
          <a:xfrm rot="5400000">
            <a:off x="3915025" y="2493169"/>
            <a:ext cx="452628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9" name="Isosceles Triangle 8"/>
          <p:cNvSpPr>
            <a:spLocks noChangeAspect="1"/>
          </p:cNvSpPr>
          <p:nvPr/>
        </p:nvSpPr>
        <p:spPr>
          <a:xfrm rot="5400000">
            <a:off x="442960" y="4835568"/>
            <a:ext cx="143137"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2" name="Content Placeholder 11"/>
          <p:cNvSpPr>
            <a:spLocks noGrp="1"/>
          </p:cNvSpPr>
          <p:nvPr>
            <p:ph sz="quarter" idx="1"/>
          </p:nvPr>
        </p:nvSpPr>
        <p:spPr>
          <a:xfrm>
            <a:off x="304800" y="228600"/>
            <a:ext cx="5715000" cy="428625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75642"/>
            <a:ext cx="8229600" cy="506016"/>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457200" y="1428750"/>
            <a:ext cx="8229600" cy="3202686"/>
          </a:xfrm>
          <a:solidFill>
            <a:schemeClr val="tx1">
              <a:shade val="50000"/>
            </a:schemeClr>
          </a:solidFill>
          <a:ln>
            <a:noFill/>
          </a:ln>
          <a:effectLst/>
        </p:spPr>
        <p:txBody>
          <a:bodyPr/>
          <a:lstStyle>
            <a:lvl1pPr marL="0" indent="0">
              <a:spcBef>
                <a:spcPts val="600"/>
              </a:spcBef>
              <a:buNone/>
              <a:defRPr sz="3200"/>
            </a:lvl1pPr>
          </a:lstStyle>
          <a:p>
            <a:r>
              <a:rPr kumimoji="0" lang="en-US"/>
              <a:t>Click icon to add picture</a:t>
            </a:r>
          </a:p>
        </p:txBody>
      </p:sp>
      <p:sp>
        <p:nvSpPr>
          <p:cNvPr id="4" name="Text Placeholder 3"/>
          <p:cNvSpPr>
            <a:spLocks noGrp="1"/>
          </p:cNvSpPr>
          <p:nvPr>
            <p:ph type="body" sz="half" idx="2"/>
          </p:nvPr>
        </p:nvSpPr>
        <p:spPr>
          <a:xfrm>
            <a:off x="457200" y="914400"/>
            <a:ext cx="8229600" cy="40005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2898648" y="4767263"/>
            <a:ext cx="3505200" cy="274320"/>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CB2120E0-8FF9-480B-9492-11076B6A8DC2}" type="slidenum">
              <a:rPr lang="en-US" smtClean="0"/>
              <a:t>‹#›</a:t>
            </a:fld>
            <a:endParaRPr lang="en-US"/>
          </a:p>
        </p:txBody>
      </p:sp>
      <p:sp>
        <p:nvSpPr>
          <p:cNvPr id="8" name="Straight Connector 7"/>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9" name="Isosceles Triangle 8"/>
          <p:cNvSpPr>
            <a:spLocks noChangeAspect="1"/>
          </p:cNvSpPr>
          <p:nvPr/>
        </p:nvSpPr>
        <p:spPr>
          <a:xfrm rot="5400000">
            <a:off x="442960" y="4835568"/>
            <a:ext cx="143137"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0" name="Rectangle 9"/>
          <p:cNvSpPr/>
          <p:nvPr/>
        </p:nvSpPr>
        <p:spPr>
          <a:xfrm>
            <a:off x="457200" y="375642"/>
            <a:ext cx="182880" cy="51435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14300"/>
            <a:ext cx="8229600" cy="74295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457200" y="914400"/>
            <a:ext cx="8229600" cy="3682746"/>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6400800" y="4767263"/>
            <a:ext cx="2289048" cy="274320"/>
          </a:xfrm>
          <a:prstGeom prst="rect">
            <a:avLst/>
          </a:prstGeom>
        </p:spPr>
        <p:txBody>
          <a:bodyPr vert="horz"/>
          <a:lstStyle>
            <a:lvl1pPr algn="l"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612648" y="4767263"/>
            <a:ext cx="1981200" cy="274320"/>
          </a:xfrm>
          <a:prstGeom prst="rect">
            <a:avLst/>
          </a:prstGeom>
        </p:spPr>
        <p:txBody>
          <a:bodyPr vert="horz"/>
          <a:lstStyle>
            <a:lvl1pPr algn="l" eaLnBrk="1" latinLnBrk="0" hangingPunct="1">
              <a:defRPr kumimoji="0" sz="1400">
                <a:solidFill>
                  <a:schemeClr val="tx2"/>
                </a:solidFill>
              </a:defRPr>
            </a:lvl1pPr>
          </a:lstStyle>
          <a:p>
            <a:fld id="{CB2120E0-8FF9-480B-9492-11076B6A8DC2}" type="slidenum">
              <a:rPr lang="en-US" smtClean="0"/>
              <a:t>‹#›</a:t>
            </a:fld>
            <a:endParaRPr lang="en-US"/>
          </a:p>
        </p:txBody>
      </p:sp>
      <p:sp>
        <p:nvSpPr>
          <p:cNvPr id="28" name="Straight Connector 27"/>
          <p:cNvSpPr>
            <a:spLocks noChangeShapeType="1"/>
          </p:cNvSpPr>
          <p:nvPr/>
        </p:nvSpPr>
        <p:spPr bwMode="auto">
          <a:xfrm>
            <a:off x="457200" y="4764881"/>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sz="1800"/>
          </a:p>
        </p:txBody>
      </p:sp>
      <p:sp>
        <p:nvSpPr>
          <p:cNvPr id="10" name="Isosceles Triangle 9"/>
          <p:cNvSpPr>
            <a:spLocks noChangeAspect="1"/>
          </p:cNvSpPr>
          <p:nvPr/>
        </p:nvSpPr>
        <p:spPr>
          <a:xfrm rot="5400000">
            <a:off x="442960" y="4835568"/>
            <a:ext cx="143137" cy="120315"/>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 id="2147483792" r:id="rId12"/>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06" indent="-274306"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13" indent="-274306"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18" indent="-228589"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26" indent="-228589"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532" indent="-228589"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838" indent="-18287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709" indent="-18287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580" indent="-18287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450" indent="-18287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78" algn="l" rtl="0" eaLnBrk="1" latinLnBrk="0" hangingPunct="1">
        <a:defRPr kumimoji="0" kern="1200">
          <a:solidFill>
            <a:schemeClr val="tx1"/>
          </a:solidFill>
          <a:latin typeface="+mn-lt"/>
          <a:ea typeface="+mn-ea"/>
          <a:cs typeface="+mn-cs"/>
        </a:defRPr>
      </a:lvl2pPr>
      <a:lvl3pPr marL="914354" algn="l" rtl="0" eaLnBrk="1" latinLnBrk="0" hangingPunct="1">
        <a:defRPr kumimoji="0" kern="1200">
          <a:solidFill>
            <a:schemeClr val="tx1"/>
          </a:solidFill>
          <a:latin typeface="+mn-lt"/>
          <a:ea typeface="+mn-ea"/>
          <a:cs typeface="+mn-cs"/>
        </a:defRPr>
      </a:lvl3pPr>
      <a:lvl4pPr marL="1371532" algn="l" rtl="0" eaLnBrk="1" latinLnBrk="0" hangingPunct="1">
        <a:defRPr kumimoji="0" kern="1200">
          <a:solidFill>
            <a:schemeClr val="tx1"/>
          </a:solidFill>
          <a:latin typeface="+mn-lt"/>
          <a:ea typeface="+mn-ea"/>
          <a:cs typeface="+mn-cs"/>
        </a:defRPr>
      </a:lvl4pPr>
      <a:lvl5pPr marL="1828709" algn="l" rtl="0" eaLnBrk="1" latinLnBrk="0" hangingPunct="1">
        <a:defRPr kumimoji="0" kern="1200">
          <a:solidFill>
            <a:schemeClr val="tx1"/>
          </a:solidFill>
          <a:latin typeface="+mn-lt"/>
          <a:ea typeface="+mn-ea"/>
          <a:cs typeface="+mn-cs"/>
        </a:defRPr>
      </a:lvl5pPr>
      <a:lvl6pPr marL="2285886" algn="l" rtl="0" eaLnBrk="1" latinLnBrk="0" hangingPunct="1">
        <a:defRPr kumimoji="0" kern="1200">
          <a:solidFill>
            <a:schemeClr val="tx1"/>
          </a:solidFill>
          <a:latin typeface="+mn-lt"/>
          <a:ea typeface="+mn-ea"/>
          <a:cs typeface="+mn-cs"/>
        </a:defRPr>
      </a:lvl6pPr>
      <a:lvl7pPr marL="2743062" algn="l" rtl="0" eaLnBrk="1" latinLnBrk="0" hangingPunct="1">
        <a:defRPr kumimoji="0" kern="1200">
          <a:solidFill>
            <a:schemeClr val="tx1"/>
          </a:solidFill>
          <a:latin typeface="+mn-lt"/>
          <a:ea typeface="+mn-ea"/>
          <a:cs typeface="+mn-cs"/>
        </a:defRPr>
      </a:lvl7pPr>
      <a:lvl8pPr marL="3200240" algn="l" rtl="0" eaLnBrk="1" latinLnBrk="0" hangingPunct="1">
        <a:defRPr kumimoji="0" kern="1200">
          <a:solidFill>
            <a:schemeClr val="tx1"/>
          </a:solidFill>
          <a:latin typeface="+mn-lt"/>
          <a:ea typeface="+mn-ea"/>
          <a:cs typeface="+mn-cs"/>
        </a:defRPr>
      </a:lvl8pPr>
      <a:lvl9pPr marL="3657418"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2.mp4"/><Relationship Id="rId7"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6" Type="http://schemas.openxmlformats.org/officeDocument/2006/relationships/video" Target="../media/media3.mp4"/><Relationship Id="rId5" Type="http://schemas.microsoft.com/office/2007/relationships/media" Target="../media/media3.mp4"/><Relationship Id="rId10" Type="http://schemas.openxmlformats.org/officeDocument/2006/relationships/image" Target="../media/image4.png"/><Relationship Id="rId4" Type="http://schemas.openxmlformats.org/officeDocument/2006/relationships/video" Target="../media/media2.mp4"/><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hyperlink" Target="http://graphics.csie.ncku.edu.tw/RETVI/TemporalLoss.mp4"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5.xml.rels><?xml version="1.0" encoding="UTF-8" standalone="yes"?>
<Relationships xmlns="http://schemas.openxmlformats.org/package/2006/relationships"><Relationship Id="rId2" Type="http://schemas.openxmlformats.org/officeDocument/2006/relationships/hyperlink" Target="http://graphics.csie.ncku.edu.tw/RETVI"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1D4BB-EE46-70B6-8396-B37C8F213BFD}"/>
            </a:ext>
          </a:extLst>
        </p:cNvPr>
        <p:cNvGrpSpPr/>
        <p:nvPr/>
      </p:nvGrpSpPr>
      <p:grpSpPr>
        <a:xfrm>
          <a:off x="0" y="0"/>
          <a:ext cx="0" cy="0"/>
          <a:chOff x="0" y="0"/>
          <a:chExt cx="0" cy="0"/>
        </a:xfrm>
      </p:grpSpPr>
      <p:pic>
        <p:nvPicPr>
          <p:cNvPr id="3" name="Uptown_2">
            <a:hlinkClick r:id="" action="ppaction://media"/>
            <a:extLst>
              <a:ext uri="{FF2B5EF4-FFF2-40B4-BE49-F238E27FC236}">
                <a16:creationId xmlns:a16="http://schemas.microsoft.com/office/drawing/2014/main" id="{C4AB0E78-5522-C5B5-C597-99A1B2F77323}"/>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524524" y="1753812"/>
            <a:ext cx="1681973" cy="2989353"/>
          </a:xfrm>
          <a:prstGeom prst="rect">
            <a:avLst/>
          </a:prstGeom>
        </p:spPr>
      </p:pic>
      <p:pic>
        <p:nvPicPr>
          <p:cNvPr id="12" name="Uptown_2">
            <a:hlinkClick r:id="" action="ppaction://media"/>
            <a:extLst>
              <a:ext uri="{FF2B5EF4-FFF2-40B4-BE49-F238E27FC236}">
                <a16:creationId xmlns:a16="http://schemas.microsoft.com/office/drawing/2014/main" id="{0B8E806B-7DFD-DD85-8F48-A9F80BFD8C6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177616" y="1753813"/>
            <a:ext cx="5314404" cy="2989352"/>
          </a:xfrm>
          <a:prstGeom prst="rect">
            <a:avLst/>
          </a:prstGeom>
        </p:spPr>
      </p:pic>
      <p:sp>
        <p:nvSpPr>
          <p:cNvPr id="13" name="TextBox 12">
            <a:extLst>
              <a:ext uri="{FF2B5EF4-FFF2-40B4-BE49-F238E27FC236}">
                <a16:creationId xmlns:a16="http://schemas.microsoft.com/office/drawing/2014/main" id="{50CCF0F5-101D-CE7D-88FD-4E758BB56428}"/>
              </a:ext>
            </a:extLst>
          </p:cNvPr>
          <p:cNvSpPr txBox="1"/>
          <p:nvPr/>
        </p:nvSpPr>
        <p:spPr>
          <a:xfrm>
            <a:off x="2615999" y="4756234"/>
            <a:ext cx="1020012" cy="253916"/>
          </a:xfrm>
          <a:prstGeom prst="rect">
            <a:avLst/>
          </a:prstGeom>
          <a:noFill/>
        </p:spPr>
        <p:txBody>
          <a:bodyPr wrap="square" rtlCol="0">
            <a:spAutoFit/>
          </a:bodyPr>
          <a:lstStyle/>
          <a:p>
            <a:r>
              <a:rPr lang="en-US" sz="1050">
                <a:solidFill>
                  <a:schemeClr val="tx1">
                    <a:lumMod val="65000"/>
                  </a:schemeClr>
                </a:solidFill>
                <a:latin typeface="Arial Nova" panose="020B0504020202020204" pitchFamily="34" charset="0"/>
              </a:rPr>
              <a:t>Input video</a:t>
            </a:r>
            <a:endParaRPr lang="en-US" sz="1350">
              <a:solidFill>
                <a:schemeClr val="tx1">
                  <a:lumMod val="65000"/>
                </a:schemeClr>
              </a:solidFill>
              <a:latin typeface="Arial Nova" panose="020B0504020202020204" pitchFamily="34" charset="0"/>
            </a:endParaRPr>
          </a:p>
        </p:txBody>
      </p:sp>
      <p:sp>
        <p:nvSpPr>
          <p:cNvPr id="15" name="TextBox 14">
            <a:extLst>
              <a:ext uri="{FF2B5EF4-FFF2-40B4-BE49-F238E27FC236}">
                <a16:creationId xmlns:a16="http://schemas.microsoft.com/office/drawing/2014/main" id="{78CCE6F4-C141-30D9-0B7C-6E0BF6BF5643}"/>
              </a:ext>
            </a:extLst>
          </p:cNvPr>
          <p:cNvSpPr txBox="1"/>
          <p:nvPr/>
        </p:nvSpPr>
        <p:spPr>
          <a:xfrm>
            <a:off x="5913725" y="4756234"/>
            <a:ext cx="1020012" cy="253916"/>
          </a:xfrm>
          <a:prstGeom prst="rect">
            <a:avLst/>
          </a:prstGeom>
          <a:noFill/>
        </p:spPr>
        <p:txBody>
          <a:bodyPr wrap="square" rtlCol="0">
            <a:spAutoFit/>
          </a:bodyPr>
          <a:lstStyle/>
          <a:p>
            <a:r>
              <a:rPr lang="en-US" sz="1050">
                <a:solidFill>
                  <a:schemeClr val="tx1">
                    <a:lumMod val="65000"/>
                  </a:schemeClr>
                </a:solidFill>
                <a:latin typeface="Arial Nova" panose="020B0504020202020204" pitchFamily="34" charset="0"/>
              </a:rPr>
              <a:t>By our RETVI</a:t>
            </a:r>
            <a:endParaRPr lang="en-US" sz="1350">
              <a:solidFill>
                <a:schemeClr val="tx1">
                  <a:lumMod val="65000"/>
                </a:schemeClr>
              </a:solidFill>
              <a:latin typeface="Arial Nova" panose="020B0504020202020204" pitchFamily="34" charset="0"/>
            </a:endParaRPr>
          </a:p>
        </p:txBody>
      </p:sp>
      <p:pic>
        <p:nvPicPr>
          <p:cNvPr id="9" name="Uptown_2_AdobeExpress">
            <a:hlinkClick r:id="" action="ppaction://media"/>
            <a:extLst>
              <a:ext uri="{FF2B5EF4-FFF2-40B4-BE49-F238E27FC236}">
                <a16:creationId xmlns:a16="http://schemas.microsoft.com/office/drawing/2014/main" id="{BC9D164C-1D0A-3039-548C-DC13C67407AB}"/>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7239000" y="1753302"/>
            <a:ext cx="1681973" cy="2989353"/>
          </a:xfrm>
          <a:prstGeom prst="rect">
            <a:avLst/>
          </a:prstGeom>
        </p:spPr>
      </p:pic>
      <p:sp>
        <p:nvSpPr>
          <p:cNvPr id="10" name="TextBox 9">
            <a:extLst>
              <a:ext uri="{FF2B5EF4-FFF2-40B4-BE49-F238E27FC236}">
                <a16:creationId xmlns:a16="http://schemas.microsoft.com/office/drawing/2014/main" id="{4609B9BD-CED2-FC2A-6D5D-E5497981E671}"/>
              </a:ext>
            </a:extLst>
          </p:cNvPr>
          <p:cNvSpPr txBox="1"/>
          <p:nvPr/>
        </p:nvSpPr>
        <p:spPr>
          <a:xfrm>
            <a:off x="7783633" y="4742655"/>
            <a:ext cx="1020012" cy="253916"/>
          </a:xfrm>
          <a:prstGeom prst="rect">
            <a:avLst/>
          </a:prstGeom>
          <a:noFill/>
        </p:spPr>
        <p:txBody>
          <a:bodyPr wrap="square" rtlCol="0">
            <a:spAutoFit/>
          </a:bodyPr>
          <a:lstStyle/>
          <a:p>
            <a:r>
              <a:rPr lang="en-US" sz="1050">
                <a:solidFill>
                  <a:schemeClr val="tx1">
                    <a:lumMod val="65000"/>
                  </a:schemeClr>
                </a:solidFill>
                <a:latin typeface="Arial Nova" panose="020B0504020202020204" pitchFamily="34" charset="0"/>
              </a:rPr>
              <a:t>By Adobe</a:t>
            </a:r>
            <a:endParaRPr lang="en-US" sz="1350">
              <a:solidFill>
                <a:schemeClr val="tx1">
                  <a:lumMod val="65000"/>
                </a:schemeClr>
              </a:solidFill>
              <a:latin typeface="Arial Nova" panose="020B0504020202020204" pitchFamily="34" charset="0"/>
            </a:endParaRPr>
          </a:p>
        </p:txBody>
      </p:sp>
      <p:sp>
        <p:nvSpPr>
          <p:cNvPr id="2" name="Rounded Rectangle 11">
            <a:extLst>
              <a:ext uri="{FF2B5EF4-FFF2-40B4-BE49-F238E27FC236}">
                <a16:creationId xmlns:a16="http://schemas.microsoft.com/office/drawing/2014/main" id="{6989D93E-5697-2636-4186-67D2C7F412CA}"/>
              </a:ext>
            </a:extLst>
          </p:cNvPr>
          <p:cNvSpPr/>
          <p:nvPr/>
        </p:nvSpPr>
        <p:spPr>
          <a:xfrm>
            <a:off x="0" y="666750"/>
            <a:ext cx="8991600" cy="5334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ts val="600"/>
              </a:spcBef>
            </a:pPr>
            <a:r>
              <a:rPr lang="en-US" sz="2800" b="1">
                <a:solidFill>
                  <a:schemeClr val="accent1">
                    <a:lumMod val="75000"/>
                  </a:schemeClr>
                </a:solidFill>
                <a:latin typeface="Aptos" panose="020B0004020202020204" pitchFamily="34" charset="0"/>
                <a:ea typeface="PMingLiU" panose="02020500000000000000" pitchFamily="18" charset="-120"/>
                <a:cs typeface="Times New Roman" panose="02020603050405020304" pitchFamily="18" charset="0"/>
              </a:rPr>
              <a:t>Retargeting Video with an end-to-end framework</a:t>
            </a:r>
            <a:endParaRPr lang="en-US" sz="3600" b="1" dirty="0">
              <a:solidFill>
                <a:srgbClr val="C00000"/>
              </a:solidFill>
              <a:latin typeface="Aptos" panose="020B0004020202020204" pitchFamily="34" charset="0"/>
              <a:cs typeface="Arial" panose="020B0604020202020204" pitchFamily="34" charset="0"/>
            </a:endParaRPr>
          </a:p>
          <a:p>
            <a:pPr algn="ctr">
              <a:spcBef>
                <a:spcPts val="600"/>
              </a:spcBef>
            </a:pPr>
            <a:r>
              <a:rPr lang="en-US" sz="1400" b="1">
                <a:solidFill>
                  <a:schemeClr val="bg2">
                    <a:lumMod val="50000"/>
                  </a:schemeClr>
                </a:solidFill>
                <a:latin typeface="Avenir Next LT Pro Light" panose="020B0304020202020204" pitchFamily="34" charset="0"/>
                <a:cs typeface="Arial" panose="020B0604020202020204" pitchFamily="34" charset="0"/>
              </a:rPr>
              <a:t>Thi Ngoc Hanh Le, HuiGuang Huang, Yi-Ru Chen, Tong-Yee Lee*</a:t>
            </a:r>
          </a:p>
          <a:p>
            <a:pPr algn="ctr">
              <a:spcBef>
                <a:spcPts val="600"/>
              </a:spcBef>
            </a:pPr>
            <a:r>
              <a:rPr lang="en-US" sz="1400" b="1">
                <a:solidFill>
                  <a:schemeClr val="bg2">
                    <a:lumMod val="50000"/>
                  </a:schemeClr>
                </a:solidFill>
                <a:latin typeface="Avenir Next LT Pro Light" panose="020B0304020202020204" pitchFamily="34" charset="0"/>
                <a:cs typeface="Arial" panose="020B0604020202020204" pitchFamily="34" charset="0"/>
              </a:rPr>
              <a:t>IEEE Transactions on Visualization and Computer Graphics, Sept. 2024</a:t>
            </a:r>
          </a:p>
          <a:p>
            <a:pPr algn="ctr">
              <a:spcBef>
                <a:spcPts val="600"/>
              </a:spcBef>
            </a:pPr>
            <a:r>
              <a:rPr lang="en-US" sz="1600">
                <a:solidFill>
                  <a:schemeClr val="accent1">
                    <a:lumMod val="60000"/>
                    <a:lumOff val="40000"/>
                  </a:schemeClr>
                </a:solidFill>
                <a:latin typeface="Avenir Next LT Pro" panose="020B0504020202020204" pitchFamily="34" charset="0"/>
                <a:ea typeface="Batang" panose="02030600000101010101" pitchFamily="18" charset="-127"/>
                <a:cs typeface="Times New Roman" panose="02020603050405020304" pitchFamily="18" charset="0"/>
              </a:rPr>
              <a:t>Presenter: Thi Ngoc Hanh Le, </a:t>
            </a:r>
            <a:r>
              <a:rPr lang="en-US" sz="1600" dirty="0" err="1">
                <a:solidFill>
                  <a:schemeClr val="accent1">
                    <a:lumMod val="60000"/>
                    <a:lumOff val="40000"/>
                  </a:schemeClr>
                </a:solidFill>
                <a:latin typeface="Avenir Next LT Pro" panose="020B0504020202020204" pitchFamily="34" charset="0"/>
                <a:ea typeface="Batang" panose="02030600000101010101" pitchFamily="18" charset="-127"/>
                <a:cs typeface="Times New Roman" panose="02020603050405020304" pitchFamily="18" charset="0"/>
              </a:rPr>
              <a:t>Ph</a:t>
            </a:r>
            <a:r>
              <a:rPr lang="en-US" sz="1600" err="1">
                <a:solidFill>
                  <a:schemeClr val="accent1">
                    <a:lumMod val="60000"/>
                    <a:lumOff val="40000"/>
                  </a:schemeClr>
                </a:solidFill>
                <a:latin typeface="Avenir Next LT Pro" panose="020B0504020202020204" pitchFamily="34" charset="0"/>
                <a:ea typeface="Batang" panose="02030600000101010101" pitchFamily="18" charset="-127"/>
                <a:cs typeface="Times New Roman" panose="02020603050405020304" pitchFamily="18" charset="0"/>
              </a:rPr>
              <a:t>.</a:t>
            </a:r>
            <a:r>
              <a:rPr lang="en-US" sz="1600">
                <a:solidFill>
                  <a:schemeClr val="accent1">
                    <a:lumMod val="60000"/>
                    <a:lumOff val="40000"/>
                  </a:schemeClr>
                </a:solidFill>
                <a:latin typeface="Avenir Next LT Pro" panose="020B0504020202020204" pitchFamily="34" charset="0"/>
                <a:ea typeface="Batang" panose="02030600000101010101" pitchFamily="18" charset="-127"/>
                <a:cs typeface="Times New Roman" panose="02020603050405020304" pitchFamily="18" charset="0"/>
              </a:rPr>
              <a:t>D  -  ltnhanh</a:t>
            </a:r>
            <a:r>
              <a:rPr lang="en-US" sz="1600" dirty="0">
                <a:solidFill>
                  <a:schemeClr val="accent1">
                    <a:lumMod val="60000"/>
                    <a:lumOff val="40000"/>
                  </a:schemeClr>
                </a:solidFill>
                <a:latin typeface="Avenir Next LT Pro" panose="020B0504020202020204" pitchFamily="34" charset="0"/>
                <a:ea typeface="Batang" panose="02030600000101010101" pitchFamily="18" charset="-127"/>
                <a:cs typeface="Times New Roman" panose="02020603050405020304" pitchFamily="18" charset="0"/>
              </a:rPr>
              <a:t>@hcmiu.edu.vn</a:t>
            </a:r>
          </a:p>
        </p:txBody>
      </p:sp>
    </p:spTree>
    <p:extLst>
      <p:ext uri="{BB962C8B-B14F-4D97-AF65-F5344CB8AC3E}">
        <p14:creationId xmlns:p14="http://schemas.microsoft.com/office/powerpoint/2010/main" val="96817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880" fill="hold"/>
                                        <p:tgtEl>
                                          <p:spTgt spid="3"/>
                                        </p:tgtEl>
                                      </p:cBhvr>
                                    </p:cmd>
                                  </p:childTnLst>
                                </p:cTn>
                              </p:par>
                              <p:par>
                                <p:cTn id="7" presetID="1" presetClass="mediacall" presetSubtype="0" fill="hold" nodeType="withEffect">
                                  <p:stCondLst>
                                    <p:cond delay="0"/>
                                  </p:stCondLst>
                                  <p:childTnLst>
                                    <p:cmd type="call" cmd="playFrom(0.0)">
                                      <p:cBhvr>
                                        <p:cTn id="8" dur="5130" fill="hold"/>
                                        <p:tgtEl>
                                          <p:spTgt spid="12"/>
                                        </p:tgtEl>
                                      </p:cBhvr>
                                    </p:cmd>
                                  </p:childTnLst>
                                </p:cTn>
                              </p:par>
                              <p:par>
                                <p:cTn id="9" presetID="1" presetClass="mediacall" presetSubtype="0" fill="hold" nodeType="withEffect">
                                  <p:stCondLst>
                                    <p:cond delay="0"/>
                                  </p:stCondLst>
                                  <p:childTnLst>
                                    <p:cmd type="call" cmd="playFrom(0.0)">
                                      <p:cBhvr>
                                        <p:cTn id="10" dur="512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3"/>
                                        </p:tgtEl>
                                      </p:cBhvr>
                                    </p:cmd>
                                  </p:childTnLst>
                                </p:cTn>
                              </p:par>
                            </p:childTnLst>
                          </p:cTn>
                        </p:par>
                      </p:childTnLst>
                    </p:cTn>
                  </p:par>
                </p:childTnLst>
              </p:cTn>
              <p:nextCondLst>
                <p:cond evt="onClick" delay="0">
                  <p:tgtEl>
                    <p:spTgt spid="3"/>
                  </p:tgtEl>
                </p:cond>
              </p:nextCondLst>
            </p:seq>
            <p:video>
              <p:cMediaNode vol="80000">
                <p:cTn id="16" repeatCount="indefinite" fill="remove" display="0">
                  <p:stCondLst>
                    <p:cond delay="indefinite"/>
                  </p:stCondLst>
                </p:cTn>
                <p:tgtEl>
                  <p:spTgt spid="3"/>
                </p:tgtEl>
              </p:cMediaNode>
            </p:video>
            <p:seq concurrent="1" nextAc="seek">
              <p:cTn id="17" restart="whenNotActive" fill="hold" evtFilter="cancelBubble" nodeType="interactiveSeq">
                <p:stCondLst>
                  <p:cond evt="onClick" delay="0">
                    <p:tgtEl>
                      <p:spTgt spid="1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12"/>
                                        </p:tgtEl>
                                      </p:cBhvr>
                                    </p:cmd>
                                  </p:childTnLst>
                                </p:cTn>
                              </p:par>
                            </p:childTnLst>
                          </p:cTn>
                        </p:par>
                      </p:childTnLst>
                    </p:cTn>
                  </p:par>
                </p:childTnLst>
              </p:cTn>
              <p:nextCondLst>
                <p:cond evt="onClick" delay="0">
                  <p:tgtEl>
                    <p:spTgt spid="12"/>
                  </p:tgtEl>
                </p:cond>
              </p:nextCondLst>
            </p:seq>
            <p:video>
              <p:cMediaNode vol="80000">
                <p:cTn id="22" repeatCount="indefinite" fill="remove" display="0">
                  <p:stCondLst>
                    <p:cond delay="indefinite"/>
                  </p:stCondLst>
                </p:cTn>
                <p:tgtEl>
                  <p:spTgt spid="12"/>
                </p:tgtEl>
              </p:cMediaNode>
            </p:video>
            <p:seq concurrent="1" nextAc="seek">
              <p:cTn id="23" restart="whenNotActive" fill="hold" evtFilter="cancelBubble" nodeType="interactiveSeq">
                <p:stCondLst>
                  <p:cond evt="onClick" delay="0">
                    <p:tgtEl>
                      <p:spTgt spid="9"/>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9"/>
                                        </p:tgtEl>
                                      </p:cBhvr>
                                    </p:cmd>
                                  </p:childTnLst>
                                </p:cTn>
                              </p:par>
                            </p:childTnLst>
                          </p:cTn>
                        </p:par>
                      </p:childTnLst>
                    </p:cTn>
                  </p:par>
                </p:childTnLst>
              </p:cTn>
              <p:nextCondLst>
                <p:cond evt="onClick" delay="0">
                  <p:tgtEl>
                    <p:spTgt spid="9"/>
                  </p:tgtEl>
                </p:cond>
              </p:nextCondLst>
            </p:seq>
            <p:video>
              <p:cMediaNode vol="80000">
                <p:cTn id="28" repeatCount="indefinite" fill="remove" display="0">
                  <p:stCondLst>
                    <p:cond delay="indefinite"/>
                  </p:stCondLst>
                </p:cTn>
                <p:tgtEl>
                  <p:spTgt spid="9"/>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811A7AE-F3AC-0D4A-FF77-67214423112A}"/>
              </a:ext>
            </a:extLst>
          </p:cNvPr>
          <p:cNvSpPr>
            <a:spLocks noGrp="1"/>
          </p:cNvSpPr>
          <p:nvPr>
            <p:ph type="sldNum" sz="quarter" idx="12"/>
          </p:nvPr>
        </p:nvSpPr>
        <p:spPr/>
        <p:txBody>
          <a:bodyPr/>
          <a:lstStyle/>
          <a:p>
            <a:r>
              <a:rPr lang="en-US"/>
              <a:t>Slide </a:t>
            </a:r>
            <a:fld id="{CB2120E0-8FF9-480B-9492-11076B6A8DC2}" type="slidenum">
              <a:rPr lang="en-US" smtClean="0"/>
              <a:pPr/>
              <a:t>10</a:t>
            </a:fld>
            <a:endParaRPr lang="en-US"/>
          </a:p>
        </p:txBody>
      </p:sp>
      <p:sp>
        <p:nvSpPr>
          <p:cNvPr id="4" name="Title 3">
            <a:extLst>
              <a:ext uri="{FF2B5EF4-FFF2-40B4-BE49-F238E27FC236}">
                <a16:creationId xmlns:a16="http://schemas.microsoft.com/office/drawing/2014/main" id="{AA1A1E7A-9278-81D6-D1B4-AAF25DFE3231}"/>
              </a:ext>
            </a:extLst>
          </p:cNvPr>
          <p:cNvSpPr>
            <a:spLocks noGrp="1"/>
          </p:cNvSpPr>
          <p:nvPr>
            <p:ph type="title"/>
          </p:nvPr>
        </p:nvSpPr>
        <p:spPr/>
        <p:txBody>
          <a:bodyPr/>
          <a:lstStyle/>
          <a:p>
            <a:r>
              <a:rPr lang="en-US"/>
              <a:t>Challenges in Video Retargeting</a:t>
            </a:r>
          </a:p>
        </p:txBody>
      </p:sp>
      <p:sp>
        <p:nvSpPr>
          <p:cNvPr id="5" name="Rectangle 4">
            <a:extLst>
              <a:ext uri="{FF2B5EF4-FFF2-40B4-BE49-F238E27FC236}">
                <a16:creationId xmlns:a16="http://schemas.microsoft.com/office/drawing/2014/main" id="{7D49B9F9-B43B-603E-B71C-2BD9796B82FA}"/>
              </a:ext>
            </a:extLst>
          </p:cNvPr>
          <p:cNvSpPr/>
          <p:nvPr/>
        </p:nvSpPr>
        <p:spPr>
          <a:xfrm>
            <a:off x="2515531" y="1581150"/>
            <a:ext cx="5791201" cy="398555"/>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2">
                    <a:lumMod val="50000"/>
                  </a:schemeClr>
                </a:solidFill>
                <a:latin typeface="Avenir Next LT Pro" panose="020B0504020202020204" pitchFamily="34" charset="0"/>
              </a:rPr>
              <a:t>Without damaging important content</a:t>
            </a:r>
          </a:p>
        </p:txBody>
      </p:sp>
      <p:sp>
        <p:nvSpPr>
          <p:cNvPr id="6" name="Rectangle 5">
            <a:extLst>
              <a:ext uri="{FF2B5EF4-FFF2-40B4-BE49-F238E27FC236}">
                <a16:creationId xmlns:a16="http://schemas.microsoft.com/office/drawing/2014/main" id="{5B584C51-A56D-4D52-3DE8-68AEEDD342BF}"/>
              </a:ext>
            </a:extLst>
          </p:cNvPr>
          <p:cNvSpPr/>
          <p:nvPr/>
        </p:nvSpPr>
        <p:spPr>
          <a:xfrm>
            <a:off x="2515532" y="2112251"/>
            <a:ext cx="3754945" cy="398555"/>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6"/>
                </a:solidFill>
                <a:latin typeface="Avenir Next LT Pro" panose="020B0504020202020204" pitchFamily="34" charset="0"/>
              </a:rPr>
              <a:t>Temporal coherency</a:t>
            </a:r>
          </a:p>
        </p:txBody>
      </p:sp>
      <p:sp>
        <p:nvSpPr>
          <p:cNvPr id="7" name="Rectangle 6">
            <a:extLst>
              <a:ext uri="{FF2B5EF4-FFF2-40B4-BE49-F238E27FC236}">
                <a16:creationId xmlns:a16="http://schemas.microsoft.com/office/drawing/2014/main" id="{4BB6A3A0-5AA9-DBA0-62D3-37C695943F31}"/>
              </a:ext>
            </a:extLst>
          </p:cNvPr>
          <p:cNvSpPr/>
          <p:nvPr/>
        </p:nvSpPr>
        <p:spPr>
          <a:xfrm>
            <a:off x="2515531" y="2651661"/>
            <a:ext cx="5430790" cy="398555"/>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5"/>
                </a:solidFill>
                <a:latin typeface="Avenir Next LT Pro" panose="020B0504020202020204" pitchFamily="34" charset="0"/>
              </a:rPr>
              <a:t>Adaptable to diverse video contents</a:t>
            </a:r>
          </a:p>
        </p:txBody>
      </p:sp>
      <p:sp>
        <p:nvSpPr>
          <p:cNvPr id="8" name="Rectangle 7">
            <a:extLst>
              <a:ext uri="{FF2B5EF4-FFF2-40B4-BE49-F238E27FC236}">
                <a16:creationId xmlns:a16="http://schemas.microsoft.com/office/drawing/2014/main" id="{5BECC962-3026-5962-CB1D-102147F0A12D}"/>
              </a:ext>
            </a:extLst>
          </p:cNvPr>
          <p:cNvSpPr/>
          <p:nvPr/>
        </p:nvSpPr>
        <p:spPr>
          <a:xfrm>
            <a:off x="2509024" y="3211243"/>
            <a:ext cx="5249727" cy="398555"/>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rgbClr val="7030A0"/>
                </a:solidFill>
                <a:latin typeface="Avenir Next LT Pro" panose="020B0504020202020204" pitchFamily="34" charset="0"/>
              </a:rPr>
              <a:t>Tolerate various aspect ratios</a:t>
            </a:r>
          </a:p>
        </p:txBody>
      </p:sp>
      <p:sp>
        <p:nvSpPr>
          <p:cNvPr id="9" name="Rectangle 8">
            <a:extLst>
              <a:ext uri="{FF2B5EF4-FFF2-40B4-BE49-F238E27FC236}">
                <a16:creationId xmlns:a16="http://schemas.microsoft.com/office/drawing/2014/main" id="{82DF49FF-357C-40DF-8AA5-31BF88DFAC6C}"/>
              </a:ext>
            </a:extLst>
          </p:cNvPr>
          <p:cNvSpPr/>
          <p:nvPr/>
        </p:nvSpPr>
        <p:spPr>
          <a:xfrm>
            <a:off x="2515531" y="3770826"/>
            <a:ext cx="2244360" cy="398555"/>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a:solidFill>
                  <a:schemeClr val="accent2">
                    <a:lumMod val="75000"/>
                  </a:schemeClr>
                </a:solidFill>
                <a:latin typeface="Avenir Next LT Pro" panose="020B0504020202020204" pitchFamily="34" charset="0"/>
              </a:rPr>
              <a:t>Fast </a:t>
            </a:r>
          </a:p>
        </p:txBody>
      </p:sp>
      <p:sp>
        <p:nvSpPr>
          <p:cNvPr id="10" name="Rectangle 9">
            <a:extLst>
              <a:ext uri="{FF2B5EF4-FFF2-40B4-BE49-F238E27FC236}">
                <a16:creationId xmlns:a16="http://schemas.microsoft.com/office/drawing/2014/main" id="{C84F5BE4-4662-8AA0-7015-6848C9D8EF98}"/>
              </a:ext>
            </a:extLst>
          </p:cNvPr>
          <p:cNvSpPr/>
          <p:nvPr/>
        </p:nvSpPr>
        <p:spPr>
          <a:xfrm>
            <a:off x="1034721" y="1581150"/>
            <a:ext cx="1474303" cy="2570233"/>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600">
                <a:solidFill>
                  <a:schemeClr val="tx1"/>
                </a:solidFill>
                <a:latin typeface="Avenir Next LT Pro" panose="020B0504020202020204" pitchFamily="34" charset="0"/>
              </a:rPr>
              <a:t>?</a:t>
            </a:r>
          </a:p>
        </p:txBody>
      </p:sp>
    </p:spTree>
    <p:extLst>
      <p:ext uri="{BB962C8B-B14F-4D97-AF65-F5344CB8AC3E}">
        <p14:creationId xmlns:p14="http://schemas.microsoft.com/office/powerpoint/2010/main" val="1180440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EA0EE1-4219-CB6F-770F-43DC4CC11A39}"/>
              </a:ext>
            </a:extLst>
          </p:cNvPr>
          <p:cNvSpPr>
            <a:spLocks noGrp="1"/>
          </p:cNvSpPr>
          <p:nvPr>
            <p:ph type="sldNum" sz="quarter" idx="12"/>
          </p:nvPr>
        </p:nvSpPr>
        <p:spPr/>
        <p:txBody>
          <a:bodyPr/>
          <a:lstStyle/>
          <a:p>
            <a:r>
              <a:rPr lang="en-US"/>
              <a:t>Slide </a:t>
            </a:r>
            <a:fld id="{CB2120E0-8FF9-480B-9492-11076B6A8DC2}" type="slidenum">
              <a:rPr lang="en-US" smtClean="0"/>
              <a:pPr/>
              <a:t>11</a:t>
            </a:fld>
            <a:endParaRPr lang="en-US"/>
          </a:p>
        </p:txBody>
      </p:sp>
      <p:sp>
        <p:nvSpPr>
          <p:cNvPr id="4" name="Title 3">
            <a:extLst>
              <a:ext uri="{FF2B5EF4-FFF2-40B4-BE49-F238E27FC236}">
                <a16:creationId xmlns:a16="http://schemas.microsoft.com/office/drawing/2014/main" id="{8BC18E90-3F5C-256C-2D4A-2432F740C3A0}"/>
              </a:ext>
            </a:extLst>
          </p:cNvPr>
          <p:cNvSpPr>
            <a:spLocks noGrp="1"/>
          </p:cNvSpPr>
          <p:nvPr>
            <p:ph type="title"/>
          </p:nvPr>
        </p:nvSpPr>
        <p:spPr/>
        <p:txBody>
          <a:bodyPr/>
          <a:lstStyle/>
          <a:p>
            <a:r>
              <a:rPr lang="en-US"/>
              <a:t>Our approach</a:t>
            </a:r>
          </a:p>
        </p:txBody>
      </p:sp>
      <p:grpSp>
        <p:nvGrpSpPr>
          <p:cNvPr id="6" name="Graphic 441" descr="Chevron arrows outline">
            <a:extLst>
              <a:ext uri="{FF2B5EF4-FFF2-40B4-BE49-F238E27FC236}">
                <a16:creationId xmlns:a16="http://schemas.microsoft.com/office/drawing/2014/main" id="{0A32101D-5100-4B7B-B66D-8881A071E495}"/>
              </a:ext>
            </a:extLst>
          </p:cNvPr>
          <p:cNvGrpSpPr/>
          <p:nvPr/>
        </p:nvGrpSpPr>
        <p:grpSpPr>
          <a:xfrm>
            <a:off x="4001714" y="1850380"/>
            <a:ext cx="345479" cy="232208"/>
            <a:chOff x="3992087" y="3063421"/>
            <a:chExt cx="332517" cy="267698"/>
          </a:xfrm>
          <a:solidFill>
            <a:schemeClr val="tx1"/>
          </a:solidFill>
        </p:grpSpPr>
        <p:sp>
          <p:nvSpPr>
            <p:cNvPr id="22" name="Freeform: Shape 21">
              <a:extLst>
                <a:ext uri="{FF2B5EF4-FFF2-40B4-BE49-F238E27FC236}">
                  <a16:creationId xmlns:a16="http://schemas.microsoft.com/office/drawing/2014/main" id="{D5B1033D-B053-C147-7A69-8FC3BC28D800}"/>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23" name="Freeform: Shape 22">
              <a:extLst>
                <a:ext uri="{FF2B5EF4-FFF2-40B4-BE49-F238E27FC236}">
                  <a16:creationId xmlns:a16="http://schemas.microsoft.com/office/drawing/2014/main" id="{1C763A9F-5928-F223-D7AE-0B230CD218EF}"/>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24" name="Freeform: Shape 23">
              <a:extLst>
                <a:ext uri="{FF2B5EF4-FFF2-40B4-BE49-F238E27FC236}">
                  <a16:creationId xmlns:a16="http://schemas.microsoft.com/office/drawing/2014/main" id="{3A14BC82-597A-F9EA-D7A6-916409ACC8CD}"/>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grpSp>
        <p:nvGrpSpPr>
          <p:cNvPr id="7" name="Graphic 441" descr="Chevron arrows outline">
            <a:extLst>
              <a:ext uri="{FF2B5EF4-FFF2-40B4-BE49-F238E27FC236}">
                <a16:creationId xmlns:a16="http://schemas.microsoft.com/office/drawing/2014/main" id="{37F310AE-4C35-32AC-0270-51F149C39BAB}"/>
              </a:ext>
            </a:extLst>
          </p:cNvPr>
          <p:cNvGrpSpPr/>
          <p:nvPr/>
        </p:nvGrpSpPr>
        <p:grpSpPr>
          <a:xfrm>
            <a:off x="6986018" y="1837561"/>
            <a:ext cx="345479" cy="232208"/>
            <a:chOff x="3992087" y="3063421"/>
            <a:chExt cx="332517" cy="267698"/>
          </a:xfrm>
          <a:solidFill>
            <a:schemeClr val="tx1"/>
          </a:solidFill>
        </p:grpSpPr>
        <p:sp>
          <p:nvSpPr>
            <p:cNvPr id="19" name="Freeform: Shape 18">
              <a:extLst>
                <a:ext uri="{FF2B5EF4-FFF2-40B4-BE49-F238E27FC236}">
                  <a16:creationId xmlns:a16="http://schemas.microsoft.com/office/drawing/2014/main" id="{C667B56A-923A-4B1C-2AED-0060C58B0B6E}"/>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20" name="Freeform: Shape 19">
              <a:extLst>
                <a:ext uri="{FF2B5EF4-FFF2-40B4-BE49-F238E27FC236}">
                  <a16:creationId xmlns:a16="http://schemas.microsoft.com/office/drawing/2014/main" id="{17B8DAC1-94BA-EC16-F68B-85DA80BA0C6B}"/>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21" name="Freeform: Shape 20">
              <a:extLst>
                <a:ext uri="{FF2B5EF4-FFF2-40B4-BE49-F238E27FC236}">
                  <a16:creationId xmlns:a16="http://schemas.microsoft.com/office/drawing/2014/main" id="{76EC340C-2013-252B-CF6B-84143290DF07}"/>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sp>
        <p:nvSpPr>
          <p:cNvPr id="8" name="TextBox 7">
            <a:extLst>
              <a:ext uri="{FF2B5EF4-FFF2-40B4-BE49-F238E27FC236}">
                <a16:creationId xmlns:a16="http://schemas.microsoft.com/office/drawing/2014/main" id="{889907BA-AE89-25B7-66CA-2833FB017F84}"/>
              </a:ext>
            </a:extLst>
          </p:cNvPr>
          <p:cNvSpPr txBox="1"/>
          <p:nvPr/>
        </p:nvSpPr>
        <p:spPr>
          <a:xfrm>
            <a:off x="2413074" y="1837561"/>
            <a:ext cx="1435572" cy="307777"/>
          </a:xfrm>
          <a:prstGeom prst="rect">
            <a:avLst/>
          </a:prstGeom>
          <a:noFill/>
          <a:ln w="19050">
            <a:solidFill>
              <a:schemeClr val="accent6"/>
            </a:solidFill>
            <a:prstDash val="sysDot"/>
          </a:ln>
        </p:spPr>
        <p:txBody>
          <a:bodyPr wrap="square" rtlCol="0">
            <a:spAutoFit/>
          </a:bodyPr>
          <a:lstStyle/>
          <a:p>
            <a:pPr algn="ctr"/>
            <a:r>
              <a:rPr lang="en-US" sz="1400" b="1">
                <a:latin typeface="Avenir Next LT Pro" panose="020B0504020202020204" pitchFamily="34" charset="0"/>
                <a:cs typeface="Arial" panose="020B0604020202020204" pitchFamily="34" charset="0"/>
              </a:rPr>
              <a:t>Aspect ratio</a:t>
            </a:r>
          </a:p>
        </p:txBody>
      </p:sp>
      <p:pic>
        <p:nvPicPr>
          <p:cNvPr id="9" name="Graphic 8" descr="Add with solid fill">
            <a:extLst>
              <a:ext uri="{FF2B5EF4-FFF2-40B4-BE49-F238E27FC236}">
                <a16:creationId xmlns:a16="http://schemas.microsoft.com/office/drawing/2014/main" id="{17E2477D-33BB-2D62-B107-722CDE88F3E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944556" y="1828163"/>
            <a:ext cx="326571" cy="326571"/>
          </a:xfrm>
          <a:prstGeom prst="rect">
            <a:avLst/>
          </a:prstGeom>
        </p:spPr>
      </p:pic>
      <p:grpSp>
        <p:nvGrpSpPr>
          <p:cNvPr id="10" name="Group 9">
            <a:extLst>
              <a:ext uri="{FF2B5EF4-FFF2-40B4-BE49-F238E27FC236}">
                <a16:creationId xmlns:a16="http://schemas.microsoft.com/office/drawing/2014/main" id="{D5C23DEC-E726-3694-7267-6B335830DE84}"/>
              </a:ext>
            </a:extLst>
          </p:cNvPr>
          <p:cNvGrpSpPr/>
          <p:nvPr/>
        </p:nvGrpSpPr>
        <p:grpSpPr>
          <a:xfrm>
            <a:off x="4509947" y="1511366"/>
            <a:ext cx="2327155" cy="984184"/>
            <a:chOff x="1984203" y="2835342"/>
            <a:chExt cx="2327155" cy="984184"/>
          </a:xfrm>
        </p:grpSpPr>
        <p:sp>
          <p:nvSpPr>
            <p:cNvPr id="17" name="Rectangle 16">
              <a:extLst>
                <a:ext uri="{FF2B5EF4-FFF2-40B4-BE49-F238E27FC236}">
                  <a16:creationId xmlns:a16="http://schemas.microsoft.com/office/drawing/2014/main" id="{6BB97735-AFDD-9E8C-C459-E46022B286B4}"/>
                </a:ext>
              </a:extLst>
            </p:cNvPr>
            <p:cNvSpPr/>
            <p:nvPr/>
          </p:nvSpPr>
          <p:spPr>
            <a:xfrm>
              <a:off x="1984203" y="2835342"/>
              <a:ext cx="2327155" cy="984184"/>
            </a:xfrm>
            <a:prstGeom prst="rect">
              <a:avLst/>
            </a:prstGeom>
            <a:solidFill>
              <a:schemeClr val="accent1">
                <a:lumMod val="7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18" name="TextBox 17">
              <a:extLst>
                <a:ext uri="{FF2B5EF4-FFF2-40B4-BE49-F238E27FC236}">
                  <a16:creationId xmlns:a16="http://schemas.microsoft.com/office/drawing/2014/main" id="{CD591AE4-64E2-68B4-0515-69104912A763}"/>
                </a:ext>
              </a:extLst>
            </p:cNvPr>
            <p:cNvSpPr txBox="1"/>
            <p:nvPr/>
          </p:nvSpPr>
          <p:spPr>
            <a:xfrm>
              <a:off x="2154431" y="2981326"/>
              <a:ext cx="2008995" cy="738664"/>
            </a:xfrm>
            <a:prstGeom prst="rect">
              <a:avLst/>
            </a:prstGeom>
            <a:solidFill>
              <a:schemeClr val="bg2">
                <a:lumMod val="90000"/>
              </a:schemeClr>
            </a:solidFill>
          </p:spPr>
          <p:txBody>
            <a:bodyPr wrap="square" rtlCol="0">
              <a:spAutoFit/>
            </a:bodyPr>
            <a:lstStyle/>
            <a:p>
              <a:pPr algn="ctr"/>
              <a:r>
                <a:rPr lang="en-US" sz="1400" b="1">
                  <a:latin typeface="Avenir Next LT Pro" panose="020B0504020202020204" pitchFamily="34" charset="0"/>
                  <a:cs typeface="Arial" panose="020B0604020202020204" pitchFamily="34" charset="0"/>
                </a:rPr>
                <a:t>End-to-end</a:t>
              </a:r>
            </a:p>
            <a:p>
              <a:pPr algn="ctr"/>
              <a:r>
                <a:rPr lang="en-US" sz="1400" b="1">
                  <a:latin typeface="Avenir Next LT Pro" panose="020B0504020202020204" pitchFamily="34" charset="0"/>
                  <a:cs typeface="Arial" panose="020B0604020202020204" pitchFamily="34" charset="0"/>
                </a:rPr>
                <a:t>Video Resizing Model</a:t>
              </a:r>
            </a:p>
          </p:txBody>
        </p:sp>
      </p:grpSp>
      <p:sp>
        <p:nvSpPr>
          <p:cNvPr id="11" name="Rectangle 10">
            <a:extLst>
              <a:ext uri="{FF2B5EF4-FFF2-40B4-BE49-F238E27FC236}">
                <a16:creationId xmlns:a16="http://schemas.microsoft.com/office/drawing/2014/main" id="{1BBCB1EE-11E1-E98D-0B78-D042343E2F2F}"/>
              </a:ext>
            </a:extLst>
          </p:cNvPr>
          <p:cNvSpPr/>
          <p:nvPr/>
        </p:nvSpPr>
        <p:spPr>
          <a:xfrm>
            <a:off x="533973" y="1606801"/>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12" name="Rectangle 11">
            <a:extLst>
              <a:ext uri="{FF2B5EF4-FFF2-40B4-BE49-F238E27FC236}">
                <a16:creationId xmlns:a16="http://schemas.microsoft.com/office/drawing/2014/main" id="{EC1ADDB4-072A-35A8-413C-937871ED6ECC}"/>
              </a:ext>
            </a:extLst>
          </p:cNvPr>
          <p:cNvSpPr/>
          <p:nvPr/>
        </p:nvSpPr>
        <p:spPr>
          <a:xfrm>
            <a:off x="609710" y="1661158"/>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13" name="Rectangle 12">
            <a:extLst>
              <a:ext uri="{FF2B5EF4-FFF2-40B4-BE49-F238E27FC236}">
                <a16:creationId xmlns:a16="http://schemas.microsoft.com/office/drawing/2014/main" id="{1EE26B05-6394-3A98-E65D-722375860C40}"/>
              </a:ext>
            </a:extLst>
          </p:cNvPr>
          <p:cNvSpPr/>
          <p:nvPr/>
        </p:nvSpPr>
        <p:spPr>
          <a:xfrm>
            <a:off x="716455" y="1733363"/>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panose="020B0504020202020204" pitchFamily="34" charset="0"/>
              </a:rPr>
              <a:t>Input frames</a:t>
            </a:r>
          </a:p>
        </p:txBody>
      </p:sp>
      <p:sp>
        <p:nvSpPr>
          <p:cNvPr id="14" name="Rectangle 13">
            <a:extLst>
              <a:ext uri="{FF2B5EF4-FFF2-40B4-BE49-F238E27FC236}">
                <a16:creationId xmlns:a16="http://schemas.microsoft.com/office/drawing/2014/main" id="{196032F7-5AF9-CCA5-E417-C64EDCDCA769}"/>
              </a:ext>
            </a:extLst>
          </p:cNvPr>
          <p:cNvSpPr/>
          <p:nvPr/>
        </p:nvSpPr>
        <p:spPr>
          <a:xfrm>
            <a:off x="7467694" y="1690101"/>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15" name="Rectangle 14">
            <a:extLst>
              <a:ext uri="{FF2B5EF4-FFF2-40B4-BE49-F238E27FC236}">
                <a16:creationId xmlns:a16="http://schemas.microsoft.com/office/drawing/2014/main" id="{158B6889-3E67-3422-3A4C-3027B1356B42}"/>
              </a:ext>
            </a:extLst>
          </p:cNvPr>
          <p:cNvSpPr/>
          <p:nvPr/>
        </p:nvSpPr>
        <p:spPr>
          <a:xfrm>
            <a:off x="7543431" y="1744458"/>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16" name="Rectangle 15">
            <a:extLst>
              <a:ext uri="{FF2B5EF4-FFF2-40B4-BE49-F238E27FC236}">
                <a16:creationId xmlns:a16="http://schemas.microsoft.com/office/drawing/2014/main" id="{C61699EB-F2F2-CC3A-4C7F-4C407D50F406}"/>
              </a:ext>
            </a:extLst>
          </p:cNvPr>
          <p:cNvSpPr/>
          <p:nvPr/>
        </p:nvSpPr>
        <p:spPr>
          <a:xfrm>
            <a:off x="7650176" y="1816663"/>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panose="020B0504020202020204" pitchFamily="34" charset="0"/>
              </a:rPr>
              <a:t>Resized frames</a:t>
            </a:r>
          </a:p>
        </p:txBody>
      </p:sp>
      <p:pic>
        <p:nvPicPr>
          <p:cNvPr id="47" name="Picture 46">
            <a:extLst>
              <a:ext uri="{FF2B5EF4-FFF2-40B4-BE49-F238E27FC236}">
                <a16:creationId xmlns:a16="http://schemas.microsoft.com/office/drawing/2014/main" id="{514F2830-A213-DB84-D1E7-FFC03A85B4AF}"/>
              </a:ext>
            </a:extLst>
          </p:cNvPr>
          <p:cNvPicPr>
            <a:picLocks noChangeAspect="1"/>
          </p:cNvPicPr>
          <p:nvPr/>
        </p:nvPicPr>
        <p:blipFill>
          <a:blip r:embed="rId4">
            <a:alphaModFix amt="20000"/>
          </a:blip>
          <a:stretch>
            <a:fillRect/>
          </a:stretch>
        </p:blipFill>
        <p:spPr>
          <a:xfrm>
            <a:off x="472309" y="3284539"/>
            <a:ext cx="8199382" cy="1134248"/>
          </a:xfrm>
          <a:prstGeom prst="rect">
            <a:avLst/>
          </a:prstGeom>
        </p:spPr>
      </p:pic>
      <p:sp>
        <p:nvSpPr>
          <p:cNvPr id="48" name="Arrow: Up 47">
            <a:extLst>
              <a:ext uri="{FF2B5EF4-FFF2-40B4-BE49-F238E27FC236}">
                <a16:creationId xmlns:a16="http://schemas.microsoft.com/office/drawing/2014/main" id="{680CF1E5-FB01-CFBD-5C18-479AD9C4D975}"/>
              </a:ext>
            </a:extLst>
          </p:cNvPr>
          <p:cNvSpPr/>
          <p:nvPr/>
        </p:nvSpPr>
        <p:spPr>
          <a:xfrm>
            <a:off x="4149183" y="2733430"/>
            <a:ext cx="702202" cy="356755"/>
          </a:xfrm>
          <a:prstGeom prst="upArrow">
            <a:avLst/>
          </a:prstGeom>
          <a:solidFill>
            <a:schemeClr val="accent3">
              <a:lumMod val="20000"/>
              <a:lumOff val="80000"/>
            </a:schemeClr>
          </a:solidFill>
          <a:ln>
            <a:solidFill>
              <a:schemeClr val="accent5">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6416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3CBC95-AD01-A91A-D35F-A8F90B009E7E}"/>
              </a:ext>
            </a:extLst>
          </p:cNvPr>
          <p:cNvSpPr>
            <a:spLocks noGrp="1"/>
          </p:cNvSpPr>
          <p:nvPr>
            <p:ph type="sldNum" sz="quarter" idx="12"/>
          </p:nvPr>
        </p:nvSpPr>
        <p:spPr/>
        <p:txBody>
          <a:bodyPr/>
          <a:lstStyle/>
          <a:p>
            <a:r>
              <a:rPr lang="en-US"/>
              <a:t>Slide </a:t>
            </a:r>
            <a:fld id="{CB2120E0-8FF9-480B-9492-11076B6A8DC2}" type="slidenum">
              <a:rPr lang="en-US" smtClean="0"/>
              <a:pPr/>
              <a:t>12</a:t>
            </a:fld>
            <a:endParaRPr lang="en-US"/>
          </a:p>
        </p:txBody>
      </p:sp>
      <p:sp>
        <p:nvSpPr>
          <p:cNvPr id="4" name="Title 3">
            <a:extLst>
              <a:ext uri="{FF2B5EF4-FFF2-40B4-BE49-F238E27FC236}">
                <a16:creationId xmlns:a16="http://schemas.microsoft.com/office/drawing/2014/main" id="{6B4509C6-F6D6-C14A-671F-1F3AEBD1EA2F}"/>
              </a:ext>
            </a:extLst>
          </p:cNvPr>
          <p:cNvSpPr>
            <a:spLocks noGrp="1"/>
          </p:cNvSpPr>
          <p:nvPr>
            <p:ph type="title"/>
          </p:nvPr>
        </p:nvSpPr>
        <p:spPr/>
        <p:txBody>
          <a:bodyPr/>
          <a:lstStyle/>
          <a:p>
            <a:r>
              <a:rPr lang="en-US"/>
              <a:t>Advantages</a:t>
            </a:r>
          </a:p>
        </p:txBody>
      </p:sp>
      <p:sp>
        <p:nvSpPr>
          <p:cNvPr id="6" name="Rectangle 5">
            <a:extLst>
              <a:ext uri="{FF2B5EF4-FFF2-40B4-BE49-F238E27FC236}">
                <a16:creationId xmlns:a16="http://schemas.microsoft.com/office/drawing/2014/main" id="{9B64737E-E82F-77F2-646F-3842DA690172}"/>
              </a:ext>
            </a:extLst>
          </p:cNvPr>
          <p:cNvSpPr/>
          <p:nvPr/>
        </p:nvSpPr>
        <p:spPr>
          <a:xfrm>
            <a:off x="3254902" y="3309069"/>
            <a:ext cx="2333896" cy="992777"/>
          </a:xfrm>
          <a:prstGeom prst="rect">
            <a:avLst/>
          </a:prstGeom>
          <a:no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tx1"/>
                </a:solidFill>
                <a:latin typeface="Avenir Next LT Pro" panose="020B0504020202020204" pitchFamily="34" charset="0"/>
              </a:rPr>
              <a:t>Pre-processing</a:t>
            </a:r>
          </a:p>
        </p:txBody>
      </p:sp>
      <p:sp>
        <p:nvSpPr>
          <p:cNvPr id="7" name="Rectangle 6">
            <a:extLst>
              <a:ext uri="{FF2B5EF4-FFF2-40B4-BE49-F238E27FC236}">
                <a16:creationId xmlns:a16="http://schemas.microsoft.com/office/drawing/2014/main" id="{4765CEB1-12FC-5165-9477-18A951DA603F}"/>
              </a:ext>
            </a:extLst>
          </p:cNvPr>
          <p:cNvSpPr/>
          <p:nvPr/>
        </p:nvSpPr>
        <p:spPr>
          <a:xfrm>
            <a:off x="1328643" y="2614722"/>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8" name="Rectangle 7">
            <a:extLst>
              <a:ext uri="{FF2B5EF4-FFF2-40B4-BE49-F238E27FC236}">
                <a16:creationId xmlns:a16="http://schemas.microsoft.com/office/drawing/2014/main" id="{6E902C3D-3994-4286-8138-D75335CFBFFE}"/>
              </a:ext>
            </a:extLst>
          </p:cNvPr>
          <p:cNvSpPr/>
          <p:nvPr/>
        </p:nvSpPr>
        <p:spPr>
          <a:xfrm>
            <a:off x="1404380" y="2669079"/>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9" name="Rectangle 8">
            <a:extLst>
              <a:ext uri="{FF2B5EF4-FFF2-40B4-BE49-F238E27FC236}">
                <a16:creationId xmlns:a16="http://schemas.microsoft.com/office/drawing/2014/main" id="{5965060C-8F9A-44CF-3171-6B1B95A6F3BB}"/>
              </a:ext>
            </a:extLst>
          </p:cNvPr>
          <p:cNvSpPr/>
          <p:nvPr/>
        </p:nvSpPr>
        <p:spPr>
          <a:xfrm>
            <a:off x="1511125" y="2741284"/>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panose="020B0504020202020204" pitchFamily="34" charset="0"/>
              </a:rPr>
              <a:t>Input frames</a:t>
            </a:r>
          </a:p>
        </p:txBody>
      </p:sp>
      <p:grpSp>
        <p:nvGrpSpPr>
          <p:cNvPr id="10" name="Graphic 441" descr="Chevron arrows outline">
            <a:extLst>
              <a:ext uri="{FF2B5EF4-FFF2-40B4-BE49-F238E27FC236}">
                <a16:creationId xmlns:a16="http://schemas.microsoft.com/office/drawing/2014/main" id="{276B0798-9F69-F339-0A20-F31A9FF67528}"/>
              </a:ext>
            </a:extLst>
          </p:cNvPr>
          <p:cNvGrpSpPr/>
          <p:nvPr/>
        </p:nvGrpSpPr>
        <p:grpSpPr>
          <a:xfrm>
            <a:off x="2713456" y="2849978"/>
            <a:ext cx="345479" cy="232208"/>
            <a:chOff x="3992087" y="3063421"/>
            <a:chExt cx="332517" cy="267698"/>
          </a:xfrm>
          <a:solidFill>
            <a:schemeClr val="tx1"/>
          </a:solidFill>
        </p:grpSpPr>
        <p:sp>
          <p:nvSpPr>
            <p:cNvPr id="26" name="Freeform: Shape 25">
              <a:extLst>
                <a:ext uri="{FF2B5EF4-FFF2-40B4-BE49-F238E27FC236}">
                  <a16:creationId xmlns:a16="http://schemas.microsoft.com/office/drawing/2014/main" id="{E697A541-74E2-D3A5-1824-A7EFA1203EF3}"/>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27" name="Freeform: Shape 26">
              <a:extLst>
                <a:ext uri="{FF2B5EF4-FFF2-40B4-BE49-F238E27FC236}">
                  <a16:creationId xmlns:a16="http://schemas.microsoft.com/office/drawing/2014/main" id="{10719716-3E54-1176-92F9-FCF285897F00}"/>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28" name="Freeform: Shape 27">
              <a:extLst>
                <a:ext uri="{FF2B5EF4-FFF2-40B4-BE49-F238E27FC236}">
                  <a16:creationId xmlns:a16="http://schemas.microsoft.com/office/drawing/2014/main" id="{570DE347-CF9E-B195-E0D1-8E9284DE0DBA}"/>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sp>
        <p:nvSpPr>
          <p:cNvPr id="13" name="TextBox 12">
            <a:extLst>
              <a:ext uri="{FF2B5EF4-FFF2-40B4-BE49-F238E27FC236}">
                <a16:creationId xmlns:a16="http://schemas.microsoft.com/office/drawing/2014/main" id="{5D09C194-A462-4B31-0FCC-9EBDDF9BF70D}"/>
              </a:ext>
            </a:extLst>
          </p:cNvPr>
          <p:cNvSpPr txBox="1"/>
          <p:nvPr/>
        </p:nvSpPr>
        <p:spPr>
          <a:xfrm>
            <a:off x="1331899" y="1569482"/>
            <a:ext cx="2613554" cy="369332"/>
          </a:xfrm>
          <a:prstGeom prst="rect">
            <a:avLst/>
          </a:prstGeom>
          <a:noFill/>
          <a:ln w="19050">
            <a:noFill/>
            <a:prstDash val="sysDot"/>
          </a:ln>
        </p:spPr>
        <p:txBody>
          <a:bodyPr wrap="square" rtlCol="0">
            <a:spAutoFit/>
          </a:bodyPr>
          <a:lstStyle/>
          <a:p>
            <a:pPr algn="ctr"/>
            <a:r>
              <a:rPr lang="en-US" b="1">
                <a:latin typeface="Avenir Next LT Pro Light" panose="020B0304020202020204" pitchFamily="34" charset="0"/>
                <a:cs typeface="Arial" panose="020B0604020202020204" pitchFamily="34" charset="0"/>
              </a:rPr>
              <a:t>minutes/ frame</a:t>
            </a:r>
          </a:p>
        </p:txBody>
      </p:sp>
      <p:sp>
        <p:nvSpPr>
          <p:cNvPr id="14" name="TextBox 13">
            <a:extLst>
              <a:ext uri="{FF2B5EF4-FFF2-40B4-BE49-F238E27FC236}">
                <a16:creationId xmlns:a16="http://schemas.microsoft.com/office/drawing/2014/main" id="{8E7B446C-935C-1946-8809-6E4C34435E3B}"/>
              </a:ext>
            </a:extLst>
          </p:cNvPr>
          <p:cNvSpPr txBox="1"/>
          <p:nvPr/>
        </p:nvSpPr>
        <p:spPr>
          <a:xfrm>
            <a:off x="4962328" y="1569482"/>
            <a:ext cx="2613554" cy="369332"/>
          </a:xfrm>
          <a:prstGeom prst="rect">
            <a:avLst/>
          </a:prstGeom>
          <a:noFill/>
          <a:ln w="19050">
            <a:noFill/>
            <a:prstDash val="sysDot"/>
          </a:ln>
        </p:spPr>
        <p:txBody>
          <a:bodyPr wrap="square" rtlCol="0">
            <a:spAutoFit/>
          </a:bodyPr>
          <a:lstStyle/>
          <a:p>
            <a:pPr algn="ctr"/>
            <a:r>
              <a:rPr lang="en-US" b="1">
                <a:latin typeface="Avenir Next LT Pro Light" panose="020B0304020202020204" pitchFamily="34" charset="0"/>
                <a:cs typeface="Arial" panose="020B0604020202020204" pitchFamily="34" charset="0"/>
              </a:rPr>
              <a:t>~0.2 second/ frame</a:t>
            </a:r>
          </a:p>
        </p:txBody>
      </p:sp>
      <p:grpSp>
        <p:nvGrpSpPr>
          <p:cNvPr id="15" name="Graphic 441" descr="Chevron arrows outline">
            <a:extLst>
              <a:ext uri="{FF2B5EF4-FFF2-40B4-BE49-F238E27FC236}">
                <a16:creationId xmlns:a16="http://schemas.microsoft.com/office/drawing/2014/main" id="{C273BF9C-B0EB-6204-72AC-3EA7294C75B3}"/>
              </a:ext>
            </a:extLst>
          </p:cNvPr>
          <p:cNvGrpSpPr/>
          <p:nvPr/>
        </p:nvGrpSpPr>
        <p:grpSpPr>
          <a:xfrm>
            <a:off x="5803728" y="2849978"/>
            <a:ext cx="345479" cy="232208"/>
            <a:chOff x="3992087" y="3063421"/>
            <a:chExt cx="332517" cy="267698"/>
          </a:xfrm>
          <a:solidFill>
            <a:schemeClr val="tx1"/>
          </a:solidFill>
        </p:grpSpPr>
        <p:sp>
          <p:nvSpPr>
            <p:cNvPr id="21" name="Freeform: Shape 20">
              <a:extLst>
                <a:ext uri="{FF2B5EF4-FFF2-40B4-BE49-F238E27FC236}">
                  <a16:creationId xmlns:a16="http://schemas.microsoft.com/office/drawing/2014/main" id="{69BCE16E-3002-B247-F351-DFA76116C8C9}"/>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22" name="Freeform: Shape 21">
              <a:extLst>
                <a:ext uri="{FF2B5EF4-FFF2-40B4-BE49-F238E27FC236}">
                  <a16:creationId xmlns:a16="http://schemas.microsoft.com/office/drawing/2014/main" id="{99B6FDA4-02E0-1DCC-C686-767D15747C66}"/>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23" name="Freeform: Shape 22">
              <a:extLst>
                <a:ext uri="{FF2B5EF4-FFF2-40B4-BE49-F238E27FC236}">
                  <a16:creationId xmlns:a16="http://schemas.microsoft.com/office/drawing/2014/main" id="{4245B1A8-C88A-A448-DDF0-9724EF866A45}"/>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sp>
        <p:nvSpPr>
          <p:cNvPr id="16" name="Rectangle 15">
            <a:extLst>
              <a:ext uri="{FF2B5EF4-FFF2-40B4-BE49-F238E27FC236}">
                <a16:creationId xmlns:a16="http://schemas.microsoft.com/office/drawing/2014/main" id="{C1C72DE6-8873-82A0-27CB-6007CBC95D01}"/>
              </a:ext>
            </a:extLst>
          </p:cNvPr>
          <p:cNvSpPr/>
          <p:nvPr/>
        </p:nvSpPr>
        <p:spPr>
          <a:xfrm>
            <a:off x="6250568" y="2702518"/>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17" name="Rectangle 16">
            <a:extLst>
              <a:ext uri="{FF2B5EF4-FFF2-40B4-BE49-F238E27FC236}">
                <a16:creationId xmlns:a16="http://schemas.microsoft.com/office/drawing/2014/main" id="{4E22A8B0-C146-FF09-C47C-135ADB862646}"/>
              </a:ext>
            </a:extLst>
          </p:cNvPr>
          <p:cNvSpPr/>
          <p:nvPr/>
        </p:nvSpPr>
        <p:spPr>
          <a:xfrm>
            <a:off x="6326305" y="2756875"/>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18" name="Rectangle 17">
            <a:extLst>
              <a:ext uri="{FF2B5EF4-FFF2-40B4-BE49-F238E27FC236}">
                <a16:creationId xmlns:a16="http://schemas.microsoft.com/office/drawing/2014/main" id="{1F8091B1-85AE-8F88-DACC-877C15276076}"/>
              </a:ext>
            </a:extLst>
          </p:cNvPr>
          <p:cNvSpPr/>
          <p:nvPr/>
        </p:nvSpPr>
        <p:spPr>
          <a:xfrm>
            <a:off x="6433050" y="2829080"/>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panose="020B0504020202020204" pitchFamily="34" charset="0"/>
              </a:rPr>
              <a:t>Resized frames</a:t>
            </a:r>
          </a:p>
        </p:txBody>
      </p:sp>
      <p:sp>
        <p:nvSpPr>
          <p:cNvPr id="20" name="TextBox 19">
            <a:extLst>
              <a:ext uri="{FF2B5EF4-FFF2-40B4-BE49-F238E27FC236}">
                <a16:creationId xmlns:a16="http://schemas.microsoft.com/office/drawing/2014/main" id="{14F6CAEC-FED0-F6F0-BB7D-233319DC602A}"/>
              </a:ext>
            </a:extLst>
          </p:cNvPr>
          <p:cNvSpPr txBox="1"/>
          <p:nvPr/>
        </p:nvSpPr>
        <p:spPr>
          <a:xfrm>
            <a:off x="1096202" y="1200150"/>
            <a:ext cx="6042353" cy="369332"/>
          </a:xfrm>
          <a:prstGeom prst="rect">
            <a:avLst/>
          </a:prstGeom>
          <a:noFill/>
          <a:ln w="19050">
            <a:noFill/>
            <a:prstDash val="sysDot"/>
          </a:ln>
        </p:spPr>
        <p:txBody>
          <a:bodyPr wrap="square" rtlCol="0">
            <a:spAutoFit/>
          </a:bodyPr>
          <a:lstStyle/>
          <a:p>
            <a:pPr algn="ctr"/>
            <a:r>
              <a:rPr lang="en-US" b="1">
                <a:latin typeface="Avenir Next LT Pro" panose="020B0504020202020204" pitchFamily="34" charset="0"/>
                <a:cs typeface="Arial" panose="020B0604020202020204" pitchFamily="34" charset="0"/>
              </a:rPr>
              <a:t>Conventional method           vs               Our RETVI</a:t>
            </a:r>
          </a:p>
        </p:txBody>
      </p:sp>
      <p:grpSp>
        <p:nvGrpSpPr>
          <p:cNvPr id="29" name="Group 28">
            <a:extLst>
              <a:ext uri="{FF2B5EF4-FFF2-40B4-BE49-F238E27FC236}">
                <a16:creationId xmlns:a16="http://schemas.microsoft.com/office/drawing/2014/main" id="{4CBEDF48-B4B1-E699-C903-DC1EB0DE5922}"/>
              </a:ext>
            </a:extLst>
          </p:cNvPr>
          <p:cNvGrpSpPr/>
          <p:nvPr/>
        </p:nvGrpSpPr>
        <p:grpSpPr>
          <a:xfrm>
            <a:off x="3247125" y="2278437"/>
            <a:ext cx="2327155" cy="984184"/>
            <a:chOff x="1984203" y="2835342"/>
            <a:chExt cx="2327155" cy="984184"/>
          </a:xfrm>
        </p:grpSpPr>
        <p:sp>
          <p:nvSpPr>
            <p:cNvPr id="30" name="Rectangle 29">
              <a:extLst>
                <a:ext uri="{FF2B5EF4-FFF2-40B4-BE49-F238E27FC236}">
                  <a16:creationId xmlns:a16="http://schemas.microsoft.com/office/drawing/2014/main" id="{7E19DDB0-C779-B82A-FE6D-257CB60A81D9}"/>
                </a:ext>
              </a:extLst>
            </p:cNvPr>
            <p:cNvSpPr/>
            <p:nvPr/>
          </p:nvSpPr>
          <p:spPr>
            <a:xfrm>
              <a:off x="1984203" y="2835342"/>
              <a:ext cx="2327155" cy="984184"/>
            </a:xfrm>
            <a:prstGeom prst="rect">
              <a:avLst/>
            </a:prstGeom>
            <a:solidFill>
              <a:schemeClr val="accent1">
                <a:lumMod val="75000"/>
              </a:schemeClr>
            </a:solidFill>
            <a:ln w="19050">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1" name="TextBox 30">
              <a:extLst>
                <a:ext uri="{FF2B5EF4-FFF2-40B4-BE49-F238E27FC236}">
                  <a16:creationId xmlns:a16="http://schemas.microsoft.com/office/drawing/2014/main" id="{79F72776-5A6E-1B3F-B9BB-7BEF856672FF}"/>
                </a:ext>
              </a:extLst>
            </p:cNvPr>
            <p:cNvSpPr txBox="1"/>
            <p:nvPr/>
          </p:nvSpPr>
          <p:spPr>
            <a:xfrm>
              <a:off x="2154431" y="2981326"/>
              <a:ext cx="2008995" cy="738664"/>
            </a:xfrm>
            <a:prstGeom prst="rect">
              <a:avLst/>
            </a:prstGeom>
            <a:solidFill>
              <a:schemeClr val="bg2">
                <a:lumMod val="90000"/>
              </a:schemeClr>
            </a:solidFill>
          </p:spPr>
          <p:txBody>
            <a:bodyPr wrap="square" rtlCol="0">
              <a:spAutoFit/>
            </a:bodyPr>
            <a:lstStyle/>
            <a:p>
              <a:pPr algn="ctr"/>
              <a:r>
                <a:rPr lang="en-US" sz="1400" b="1">
                  <a:latin typeface="Avenir Next LT Pro" panose="020B0504020202020204" pitchFamily="34" charset="0"/>
                  <a:cs typeface="Arial" panose="020B0604020202020204" pitchFamily="34" charset="0"/>
                </a:rPr>
                <a:t>End-to-end</a:t>
              </a:r>
            </a:p>
            <a:p>
              <a:pPr algn="ctr"/>
              <a:r>
                <a:rPr lang="en-US" sz="1400" b="1">
                  <a:latin typeface="Avenir Next LT Pro" panose="020B0504020202020204" pitchFamily="34" charset="0"/>
                  <a:cs typeface="Arial" panose="020B0604020202020204" pitchFamily="34" charset="0"/>
                </a:rPr>
                <a:t>Video Resizing Model</a:t>
              </a:r>
            </a:p>
          </p:txBody>
        </p:sp>
      </p:grpSp>
      <p:pic>
        <p:nvPicPr>
          <p:cNvPr id="33" name="Graphic 32" descr="Close outline">
            <a:extLst>
              <a:ext uri="{FF2B5EF4-FFF2-40B4-BE49-F238E27FC236}">
                <a16:creationId xmlns:a16="http://schemas.microsoft.com/office/drawing/2014/main" id="{5B51EB13-A032-7BC2-3D49-9DE19C743FA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810000" y="3335291"/>
            <a:ext cx="1447800" cy="990600"/>
          </a:xfrm>
          <a:prstGeom prst="rect">
            <a:avLst/>
          </a:prstGeom>
        </p:spPr>
      </p:pic>
    </p:spTree>
    <p:extLst>
      <p:ext uri="{BB962C8B-B14F-4D97-AF65-F5344CB8AC3E}">
        <p14:creationId xmlns:p14="http://schemas.microsoft.com/office/powerpoint/2010/main" val="523500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ABF0F6A-2807-58B1-D727-0AFFB9ECBD05}"/>
              </a:ext>
            </a:extLst>
          </p:cNvPr>
          <p:cNvSpPr>
            <a:spLocks noGrp="1"/>
          </p:cNvSpPr>
          <p:nvPr>
            <p:ph type="title"/>
          </p:nvPr>
        </p:nvSpPr>
        <p:spPr>
          <a:xfrm>
            <a:off x="609602" y="361950"/>
            <a:ext cx="7924799" cy="685800"/>
          </a:xfrm>
        </p:spPr>
        <p:txBody>
          <a:bodyPr/>
          <a:lstStyle/>
          <a:p>
            <a:r>
              <a:rPr lang="en-US"/>
              <a:t>Our framework</a:t>
            </a:r>
          </a:p>
        </p:txBody>
      </p:sp>
      <p:pic>
        <p:nvPicPr>
          <p:cNvPr id="7" name="Picture 6">
            <a:extLst>
              <a:ext uri="{FF2B5EF4-FFF2-40B4-BE49-F238E27FC236}">
                <a16:creationId xmlns:a16="http://schemas.microsoft.com/office/drawing/2014/main" id="{FFF616F7-7F52-54A1-A15E-97797B5E9596}"/>
              </a:ext>
            </a:extLst>
          </p:cNvPr>
          <p:cNvPicPr>
            <a:picLocks noChangeAspect="1"/>
          </p:cNvPicPr>
          <p:nvPr/>
        </p:nvPicPr>
        <p:blipFill>
          <a:blip r:embed="rId3"/>
          <a:stretch>
            <a:fillRect/>
          </a:stretch>
        </p:blipFill>
        <p:spPr>
          <a:xfrm>
            <a:off x="205741" y="1352550"/>
            <a:ext cx="8305800" cy="2243234"/>
          </a:xfrm>
          <a:prstGeom prst="rect">
            <a:avLst/>
          </a:prstGeom>
        </p:spPr>
      </p:pic>
    </p:spTree>
    <p:extLst>
      <p:ext uri="{BB962C8B-B14F-4D97-AF65-F5344CB8AC3E}">
        <p14:creationId xmlns:p14="http://schemas.microsoft.com/office/powerpoint/2010/main" val="29076980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3">
            <a:extLst>
              <a:ext uri="{FF2B5EF4-FFF2-40B4-BE49-F238E27FC236}">
                <a16:creationId xmlns:a16="http://schemas.microsoft.com/office/drawing/2014/main" id="{0F585E9F-0351-E6DD-C0A6-15B52B82D70D}"/>
              </a:ext>
            </a:extLst>
          </p:cNvPr>
          <p:cNvSpPr>
            <a:spLocks noGrp="1"/>
          </p:cNvSpPr>
          <p:nvPr>
            <p:ph type="title"/>
          </p:nvPr>
        </p:nvSpPr>
        <p:spPr>
          <a:xfrm>
            <a:off x="609602" y="361950"/>
            <a:ext cx="7924799" cy="685800"/>
          </a:xfrm>
        </p:spPr>
        <p:txBody>
          <a:bodyPr/>
          <a:lstStyle/>
          <a:p>
            <a:r>
              <a:rPr lang="en-US"/>
              <a:t>Our framework – </a:t>
            </a:r>
            <a:r>
              <a:rPr lang="en-US" sz="2800">
                <a:solidFill>
                  <a:schemeClr val="accent1">
                    <a:lumMod val="60000"/>
                    <a:lumOff val="40000"/>
                  </a:schemeClr>
                </a:solidFill>
              </a:rPr>
              <a:t>Training phase</a:t>
            </a:r>
            <a:endParaRPr lang="en-US">
              <a:solidFill>
                <a:schemeClr val="accent1">
                  <a:lumMod val="60000"/>
                  <a:lumOff val="40000"/>
                </a:schemeClr>
              </a:solidFill>
            </a:endParaRPr>
          </a:p>
        </p:txBody>
      </p:sp>
      <p:pic>
        <p:nvPicPr>
          <p:cNvPr id="44" name="Picture 43">
            <a:extLst>
              <a:ext uri="{FF2B5EF4-FFF2-40B4-BE49-F238E27FC236}">
                <a16:creationId xmlns:a16="http://schemas.microsoft.com/office/drawing/2014/main" id="{99065232-783A-2C36-01C6-4AA897A93FB6}"/>
              </a:ext>
            </a:extLst>
          </p:cNvPr>
          <p:cNvPicPr>
            <a:picLocks noChangeAspect="1"/>
          </p:cNvPicPr>
          <p:nvPr/>
        </p:nvPicPr>
        <p:blipFill>
          <a:blip r:embed="rId3"/>
          <a:stretch>
            <a:fillRect/>
          </a:stretch>
        </p:blipFill>
        <p:spPr>
          <a:xfrm>
            <a:off x="0" y="1276417"/>
            <a:ext cx="9144000" cy="2590666"/>
          </a:xfrm>
          <a:prstGeom prst="rect">
            <a:avLst/>
          </a:prstGeom>
        </p:spPr>
      </p:pic>
    </p:spTree>
    <p:extLst>
      <p:ext uri="{BB962C8B-B14F-4D97-AF65-F5344CB8AC3E}">
        <p14:creationId xmlns:p14="http://schemas.microsoft.com/office/powerpoint/2010/main" val="321017559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DD2E16-E2E0-395B-8B60-30E631143A9D}"/>
              </a:ext>
            </a:extLst>
          </p:cNvPr>
          <p:cNvSpPr>
            <a:spLocks noGrp="1"/>
          </p:cNvSpPr>
          <p:nvPr>
            <p:ph type="sldNum" sz="quarter" idx="12"/>
          </p:nvPr>
        </p:nvSpPr>
        <p:spPr/>
        <p:txBody>
          <a:bodyPr/>
          <a:lstStyle/>
          <a:p>
            <a:r>
              <a:rPr lang="en-US"/>
              <a:t>Slide </a:t>
            </a:r>
            <a:fld id="{CB2120E0-8FF9-480B-9492-11076B6A8DC2}" type="slidenum">
              <a:rPr lang="en-US" smtClean="0"/>
              <a:pPr/>
              <a:t>15</a:t>
            </a:fld>
            <a:endParaRPr lang="en-US"/>
          </a:p>
        </p:txBody>
      </p:sp>
      <p:sp>
        <p:nvSpPr>
          <p:cNvPr id="4" name="Title 3">
            <a:extLst>
              <a:ext uri="{FF2B5EF4-FFF2-40B4-BE49-F238E27FC236}">
                <a16:creationId xmlns:a16="http://schemas.microsoft.com/office/drawing/2014/main" id="{4540CE3E-4001-97D9-C32E-071CBDB1A5F6}"/>
              </a:ext>
            </a:extLst>
          </p:cNvPr>
          <p:cNvSpPr>
            <a:spLocks noGrp="1"/>
          </p:cNvSpPr>
          <p:nvPr>
            <p:ph type="title"/>
          </p:nvPr>
        </p:nvSpPr>
        <p:spPr/>
        <p:txBody>
          <a:bodyPr/>
          <a:lstStyle/>
          <a:p>
            <a:r>
              <a:rPr lang="en-US"/>
              <a:t>Our framework – </a:t>
            </a:r>
            <a:r>
              <a:rPr lang="en-US" sz="2800">
                <a:solidFill>
                  <a:schemeClr val="accent1">
                    <a:lumMod val="60000"/>
                    <a:lumOff val="40000"/>
                  </a:schemeClr>
                </a:solidFill>
              </a:rPr>
              <a:t>Inference</a:t>
            </a:r>
            <a:endParaRPr lang="en-US"/>
          </a:p>
        </p:txBody>
      </p:sp>
      <p:grpSp>
        <p:nvGrpSpPr>
          <p:cNvPr id="5" name="Group 4">
            <a:extLst>
              <a:ext uri="{FF2B5EF4-FFF2-40B4-BE49-F238E27FC236}">
                <a16:creationId xmlns:a16="http://schemas.microsoft.com/office/drawing/2014/main" id="{23CABD1C-B086-4C8F-E28C-E51FB5D21945}"/>
              </a:ext>
            </a:extLst>
          </p:cNvPr>
          <p:cNvGrpSpPr/>
          <p:nvPr/>
        </p:nvGrpSpPr>
        <p:grpSpPr>
          <a:xfrm>
            <a:off x="381000" y="1851905"/>
            <a:ext cx="8412370" cy="1439689"/>
            <a:chOff x="-2073131" y="3156231"/>
            <a:chExt cx="8412370" cy="1439689"/>
          </a:xfrm>
        </p:grpSpPr>
        <p:sp>
          <p:nvSpPr>
            <p:cNvPr id="6" name="Rectangle 5">
              <a:extLst>
                <a:ext uri="{FF2B5EF4-FFF2-40B4-BE49-F238E27FC236}">
                  <a16:creationId xmlns:a16="http://schemas.microsoft.com/office/drawing/2014/main" id="{0BC401FC-12CF-BA6B-073A-8AFE3D55959D}"/>
                </a:ext>
              </a:extLst>
            </p:cNvPr>
            <p:cNvSpPr/>
            <p:nvPr/>
          </p:nvSpPr>
          <p:spPr>
            <a:xfrm>
              <a:off x="-1718919" y="3385105"/>
              <a:ext cx="984489" cy="56958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D91D939-9443-9BC8-5F4E-792EFDB0DD8D}"/>
                </a:ext>
              </a:extLst>
            </p:cNvPr>
            <p:cNvSpPr txBox="1"/>
            <p:nvPr/>
          </p:nvSpPr>
          <p:spPr>
            <a:xfrm>
              <a:off x="-1727797" y="4040510"/>
              <a:ext cx="1205912" cy="276999"/>
            </a:xfrm>
            <a:prstGeom prst="rect">
              <a:avLst/>
            </a:prstGeom>
            <a:noFill/>
          </p:spPr>
          <p:txBody>
            <a:bodyPr wrap="square">
              <a:spAutoFit/>
            </a:bodyPr>
            <a:lstStyle/>
            <a:p>
              <a:r>
                <a:rPr lang="en-US" sz="1200">
                  <a:latin typeface="Arial" panose="020B0604020202020204" pitchFamily="34" charset="0"/>
                  <a:cs typeface="Arial" panose="020B0604020202020204" pitchFamily="34" charset="0"/>
                </a:rPr>
                <a:t>Original Video</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727EA19-2F3D-8E53-3267-B3E2E65FC1AD}"/>
                    </a:ext>
                  </a:extLst>
                </p:cNvPr>
                <p:cNvSpPr txBox="1"/>
                <p:nvPr/>
              </p:nvSpPr>
              <p:spPr>
                <a:xfrm>
                  <a:off x="-232798" y="3581360"/>
                  <a:ext cx="767373" cy="425268"/>
                </a:xfrm>
                <a:prstGeom prst="roundRect">
                  <a:avLst/>
                </a:prstGeom>
                <a:noFill/>
                <a:ln w="1905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14:m>
                    <m:oMathPara xmlns:m="http://schemas.openxmlformats.org/officeDocument/2006/math">
                      <m:oMathParaPr>
                        <m:jc m:val="centerGroup"/>
                      </m:oMathParaPr>
                      <m:oMath xmlns:m="http://schemas.openxmlformats.org/officeDocument/2006/math">
                        <m:r>
                          <a:rPr lang="en-US" sz="2800" b="1" i="1" smtClean="0">
                            <a:solidFill>
                              <a:schemeClr val="tx1"/>
                            </a:solidFill>
                            <a:latin typeface="Cambria Math" panose="02040503050406030204" pitchFamily="18" charset="0"/>
                          </a:rPr>
                          <m:t>𝒓</m:t>
                        </m:r>
                      </m:oMath>
                    </m:oMathPara>
                  </a14:m>
                  <a:endParaRPr lang="en-US" sz="2800" b="1">
                    <a:solidFill>
                      <a:schemeClr val="tx1"/>
                    </a:solidFill>
                  </a:endParaRPr>
                </a:p>
              </p:txBody>
            </p:sp>
          </mc:Choice>
          <mc:Fallback xmlns="">
            <p:sp>
              <p:nvSpPr>
                <p:cNvPr id="8" name="TextBox 7">
                  <a:extLst>
                    <a:ext uri="{FF2B5EF4-FFF2-40B4-BE49-F238E27FC236}">
                      <a16:creationId xmlns:a16="http://schemas.microsoft.com/office/drawing/2014/main" id="{4727EA19-2F3D-8E53-3267-B3E2E65FC1AD}"/>
                    </a:ext>
                  </a:extLst>
                </p:cNvPr>
                <p:cNvSpPr txBox="1">
                  <a:spLocks noRot="1" noChangeAspect="1" noMove="1" noResize="1" noEditPoints="1" noAdjustHandles="1" noChangeArrowheads="1" noChangeShapeType="1" noTextEdit="1"/>
                </p:cNvSpPr>
                <p:nvPr/>
              </p:nvSpPr>
              <p:spPr>
                <a:xfrm>
                  <a:off x="-232798" y="3581360"/>
                  <a:ext cx="767373" cy="425268"/>
                </a:xfrm>
                <a:prstGeom prst="roundRect">
                  <a:avLst/>
                </a:prstGeom>
                <a:blipFill>
                  <a:blip r:embed="rId2"/>
                  <a:stretch>
                    <a:fillRect/>
                  </a:stretch>
                </a:blipFill>
                <a:ln w="19050">
                  <a:solidFill>
                    <a:schemeClr val="bg2">
                      <a:lumMod val="75000"/>
                    </a:schemeClr>
                  </a:solidFill>
                </a:ln>
              </p:spPr>
              <p:txBody>
                <a:bodyPr/>
                <a:lstStyle/>
                <a:p>
                  <a:r>
                    <a:rPr lang="en-US">
                      <a:noFill/>
                    </a:rPr>
                    <a:t> </a:t>
                  </a:r>
                </a:p>
              </p:txBody>
            </p:sp>
          </mc:Fallback>
        </mc:AlternateContent>
        <p:pic>
          <p:nvPicPr>
            <p:cNvPr id="9" name="Picture 8" descr="A picture containing outdoor, grass, road, riding&#10;&#10;Description automatically generated">
              <a:extLst>
                <a:ext uri="{FF2B5EF4-FFF2-40B4-BE49-F238E27FC236}">
                  <a16:creationId xmlns:a16="http://schemas.microsoft.com/office/drawing/2014/main" id="{419CA3F8-10CD-80E1-5A4D-B21BEC9E9B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1833" y="3472193"/>
              <a:ext cx="984489" cy="569580"/>
            </a:xfrm>
            <a:prstGeom prst="rect">
              <a:avLst/>
            </a:prstGeom>
          </p:spPr>
        </p:pic>
        <p:grpSp>
          <p:nvGrpSpPr>
            <p:cNvPr id="10" name="Group 9">
              <a:extLst>
                <a:ext uri="{FF2B5EF4-FFF2-40B4-BE49-F238E27FC236}">
                  <a16:creationId xmlns:a16="http://schemas.microsoft.com/office/drawing/2014/main" id="{016DA173-0AE0-BCD1-6F37-123D71D23DB9}"/>
                </a:ext>
              </a:extLst>
            </p:cNvPr>
            <p:cNvGrpSpPr/>
            <p:nvPr/>
          </p:nvGrpSpPr>
          <p:grpSpPr>
            <a:xfrm>
              <a:off x="2613653" y="3590985"/>
              <a:ext cx="575551" cy="423398"/>
              <a:chOff x="4485142" y="3126107"/>
              <a:chExt cx="575551" cy="423398"/>
            </a:xfrm>
          </p:grpSpPr>
          <p:sp>
            <p:nvSpPr>
              <p:cNvPr id="25" name="Rectangle 24">
                <a:extLst>
                  <a:ext uri="{FF2B5EF4-FFF2-40B4-BE49-F238E27FC236}">
                    <a16:creationId xmlns:a16="http://schemas.microsoft.com/office/drawing/2014/main" id="{70FD6076-16AB-354C-A604-377CEC912A62}"/>
                  </a:ext>
                </a:extLst>
              </p:cNvPr>
              <p:cNvSpPr/>
              <p:nvPr/>
            </p:nvSpPr>
            <p:spPr>
              <a:xfrm>
                <a:off x="4485142" y="3154607"/>
                <a:ext cx="575550" cy="366396"/>
              </a:xfrm>
              <a:prstGeom prst="rect">
                <a:avLst/>
              </a:prstGeom>
              <a:no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tx1"/>
                    </a:solidFill>
                    <a:latin typeface="Amasis MT Pro" panose="02040504050005020304" pitchFamily="18" charset="0"/>
                    <a:cs typeface="Angsana New" panose="02020603050405020304" pitchFamily="18" charset="-34"/>
                  </a:rPr>
                  <a:t>H</a:t>
                </a:r>
              </a:p>
            </p:txBody>
          </p:sp>
          <p:sp>
            <p:nvSpPr>
              <p:cNvPr id="26" name="Double Bracket 25">
                <a:extLst>
                  <a:ext uri="{FF2B5EF4-FFF2-40B4-BE49-F238E27FC236}">
                    <a16:creationId xmlns:a16="http://schemas.microsoft.com/office/drawing/2014/main" id="{A79CC28E-D4EF-C04E-E68D-3D2E0019DE06}"/>
                  </a:ext>
                </a:extLst>
              </p:cNvPr>
              <p:cNvSpPr/>
              <p:nvPr/>
            </p:nvSpPr>
            <p:spPr>
              <a:xfrm>
                <a:off x="4485143" y="3126107"/>
                <a:ext cx="575550" cy="423398"/>
              </a:xfrm>
              <a:prstGeom prst="bracketPair">
                <a:avLst/>
              </a:prstGeom>
              <a:noFill/>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11" name="TextBox 10">
              <a:extLst>
                <a:ext uri="{FF2B5EF4-FFF2-40B4-BE49-F238E27FC236}">
                  <a16:creationId xmlns:a16="http://schemas.microsoft.com/office/drawing/2014/main" id="{38EC5252-1048-2512-71C7-9D62354A2B57}"/>
                </a:ext>
              </a:extLst>
            </p:cNvPr>
            <p:cNvSpPr txBox="1"/>
            <p:nvPr/>
          </p:nvSpPr>
          <p:spPr>
            <a:xfrm>
              <a:off x="1070112" y="3648796"/>
              <a:ext cx="1176720" cy="307777"/>
            </a:xfrm>
            <a:prstGeom prst="rect">
              <a:avLst/>
            </a:prstGeom>
            <a:solidFill>
              <a:srgbClr val="0070C0"/>
            </a:solidFill>
          </p:spPr>
          <p:txBody>
            <a:bodyPr wrap="square">
              <a:spAutoFit/>
            </a:bodyPr>
            <a:lstStyle/>
            <a:p>
              <a:pPr algn="ctr"/>
              <a:r>
                <a:rPr lang="en-US" sz="1400" b="1">
                  <a:solidFill>
                    <a:schemeClr val="bg1"/>
                  </a:solidFill>
                  <a:latin typeface="Arial" panose="020B0604020202020204" pitchFamily="34" charset="0"/>
                  <a:cs typeface="Arial" panose="020B0604020202020204" pitchFamily="34" charset="0"/>
                </a:rPr>
                <a:t>RETVI</a:t>
              </a:r>
            </a:p>
          </p:txBody>
        </p:sp>
        <p:sp>
          <p:nvSpPr>
            <p:cNvPr id="12" name="TextBox 11">
              <a:extLst>
                <a:ext uri="{FF2B5EF4-FFF2-40B4-BE49-F238E27FC236}">
                  <a16:creationId xmlns:a16="http://schemas.microsoft.com/office/drawing/2014/main" id="{3B6DFEE5-BC0F-8A91-A5B2-67800CB13663}"/>
                </a:ext>
              </a:extLst>
            </p:cNvPr>
            <p:cNvSpPr txBox="1"/>
            <p:nvPr/>
          </p:nvSpPr>
          <p:spPr>
            <a:xfrm>
              <a:off x="3542997" y="3666214"/>
              <a:ext cx="1287678" cy="307777"/>
            </a:xfrm>
            <a:prstGeom prst="rect">
              <a:avLst/>
            </a:prstGeom>
            <a:solidFill>
              <a:srgbClr val="0070C0"/>
            </a:solidFill>
          </p:spPr>
          <p:txBody>
            <a:bodyPr wrap="square">
              <a:spAutoFit/>
            </a:bodyPr>
            <a:lstStyle/>
            <a:p>
              <a:pPr algn="ctr"/>
              <a:r>
                <a:rPr lang="en-US" sz="1400" b="1">
                  <a:solidFill>
                    <a:schemeClr val="bg1"/>
                  </a:solidFill>
                  <a:cs typeface="Angsana New" panose="02020603050405020304" pitchFamily="18" charset="-34"/>
                </a:rPr>
                <a:t>Deformation</a:t>
              </a:r>
              <a:endParaRPr lang="en-US" sz="1400">
                <a:solidFill>
                  <a:schemeClr val="bg1"/>
                </a:solidFill>
              </a:endParaRPr>
            </a:p>
          </p:txBody>
        </p:sp>
        <p:sp>
          <p:nvSpPr>
            <p:cNvPr id="13" name="TextBox 12">
              <a:extLst>
                <a:ext uri="{FF2B5EF4-FFF2-40B4-BE49-F238E27FC236}">
                  <a16:creationId xmlns:a16="http://schemas.microsoft.com/office/drawing/2014/main" id="{4F426E35-EDDE-90C3-9C35-4A67FF51C15C}"/>
                </a:ext>
              </a:extLst>
            </p:cNvPr>
            <p:cNvSpPr txBox="1"/>
            <p:nvPr/>
          </p:nvSpPr>
          <p:spPr>
            <a:xfrm>
              <a:off x="4902719" y="4076690"/>
              <a:ext cx="1436520" cy="307777"/>
            </a:xfrm>
            <a:prstGeom prst="rect">
              <a:avLst/>
            </a:prstGeom>
            <a:noFill/>
          </p:spPr>
          <p:txBody>
            <a:bodyPr wrap="square">
              <a:spAutoFit/>
            </a:bodyPr>
            <a:lstStyle/>
            <a:p>
              <a:pPr algn="ctr"/>
              <a:r>
                <a:rPr lang="en-US" sz="1400" b="1">
                  <a:cs typeface="Angsana New" panose="02020603050405020304" pitchFamily="18" charset="-34"/>
                </a:rPr>
                <a:t>Resized video</a:t>
              </a:r>
              <a:endParaRPr lang="en-US" sz="1400"/>
            </a:p>
          </p:txBody>
        </p:sp>
        <p:cxnSp>
          <p:nvCxnSpPr>
            <p:cNvPr id="14" name="Straight Arrow Connector 13">
              <a:extLst>
                <a:ext uri="{FF2B5EF4-FFF2-40B4-BE49-F238E27FC236}">
                  <a16:creationId xmlns:a16="http://schemas.microsoft.com/office/drawing/2014/main" id="{B4AC2AE7-176A-8BB1-BEA4-BECCC2D1FCF3}"/>
                </a:ext>
              </a:extLst>
            </p:cNvPr>
            <p:cNvCxnSpPr>
              <a:cxnSpLocks/>
            </p:cNvCxnSpPr>
            <p:nvPr/>
          </p:nvCxnSpPr>
          <p:spPr>
            <a:xfrm>
              <a:off x="4851756" y="3823628"/>
              <a:ext cx="311730"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498434A-EDB8-A498-7115-6CF8E7C8EF69}"/>
                </a:ext>
              </a:extLst>
            </p:cNvPr>
            <p:cNvSpPr/>
            <p:nvPr/>
          </p:nvSpPr>
          <p:spPr>
            <a:xfrm>
              <a:off x="5246118" y="3422116"/>
              <a:ext cx="698321" cy="569580"/>
            </a:xfrm>
            <a:prstGeom prst="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outdoor, grass, road, riding&#10;&#10;Description automatically generated">
              <a:extLst>
                <a:ext uri="{FF2B5EF4-FFF2-40B4-BE49-F238E27FC236}">
                  <a16:creationId xmlns:a16="http://schemas.microsoft.com/office/drawing/2014/main" id="{768419FE-831F-BF36-0697-08445B66BF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3204" y="3509204"/>
              <a:ext cx="698321" cy="569580"/>
            </a:xfrm>
            <a:prstGeom prst="rect">
              <a:avLst/>
            </a:prstGeom>
          </p:spPr>
        </p:pic>
        <p:sp>
          <p:nvSpPr>
            <p:cNvPr id="17" name="TextBox 16">
              <a:extLst>
                <a:ext uri="{FF2B5EF4-FFF2-40B4-BE49-F238E27FC236}">
                  <a16:creationId xmlns:a16="http://schemas.microsoft.com/office/drawing/2014/main" id="{33F35E66-F7C7-2A53-3295-24D4C3D0695D}"/>
                </a:ext>
              </a:extLst>
            </p:cNvPr>
            <p:cNvSpPr txBox="1"/>
            <p:nvPr/>
          </p:nvSpPr>
          <p:spPr>
            <a:xfrm>
              <a:off x="-646163" y="3445477"/>
              <a:ext cx="390840" cy="646331"/>
            </a:xfrm>
            <a:prstGeom prst="rect">
              <a:avLst/>
            </a:prstGeom>
            <a:noFill/>
          </p:spPr>
          <p:txBody>
            <a:bodyPr wrap="square">
              <a:spAutoFit/>
            </a:bodyPr>
            <a:lstStyle/>
            <a:p>
              <a:r>
                <a:rPr lang="en-US" sz="3600" b="1"/>
                <a:t>+</a:t>
              </a:r>
            </a:p>
          </p:txBody>
        </p:sp>
        <p:sp>
          <p:nvSpPr>
            <p:cNvPr id="18" name="Rectangle: Diagonal Corners Snipped 17">
              <a:extLst>
                <a:ext uri="{FF2B5EF4-FFF2-40B4-BE49-F238E27FC236}">
                  <a16:creationId xmlns:a16="http://schemas.microsoft.com/office/drawing/2014/main" id="{EC9371AA-49EC-2A1A-EB0B-94DA20246C72}"/>
                </a:ext>
              </a:extLst>
            </p:cNvPr>
            <p:cNvSpPr/>
            <p:nvPr/>
          </p:nvSpPr>
          <p:spPr>
            <a:xfrm>
              <a:off x="-2073131" y="3156231"/>
              <a:ext cx="8342235" cy="1282008"/>
            </a:xfrm>
            <a:prstGeom prst="snip2DiagRect">
              <a:avLst>
                <a:gd name="adj1" fmla="val 0"/>
                <a:gd name="adj2" fmla="val 0"/>
              </a:avLst>
            </a:prstGeom>
            <a:noFill/>
            <a:ln w="19050">
              <a:solidFill>
                <a:schemeClr val="accent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A4B9F42-F62F-63CD-BFC0-96BF1A2C0E61}"/>
                </a:ext>
              </a:extLst>
            </p:cNvPr>
            <p:cNvSpPr txBox="1"/>
            <p:nvPr/>
          </p:nvSpPr>
          <p:spPr>
            <a:xfrm>
              <a:off x="1611420" y="4288143"/>
              <a:ext cx="1116049" cy="307777"/>
            </a:xfrm>
            <a:prstGeom prst="rect">
              <a:avLst/>
            </a:prstGeom>
            <a:solidFill>
              <a:schemeClr val="bg1"/>
            </a:solidFill>
            <a:ln w="19050">
              <a:solidFill>
                <a:schemeClr val="accent1"/>
              </a:solidFill>
              <a:prstDash val="sysDot"/>
            </a:ln>
          </p:spPr>
          <p:txBody>
            <a:bodyPr wrap="square">
              <a:spAutoFit/>
            </a:bodyPr>
            <a:lstStyle/>
            <a:p>
              <a:pPr algn="ctr"/>
              <a:r>
                <a:rPr lang="en-US" sz="1400" b="1">
                  <a:cs typeface="Angsana New" panose="02020603050405020304" pitchFamily="18" charset="-34"/>
                </a:rPr>
                <a:t>Inference</a:t>
              </a:r>
              <a:endParaRPr lang="en-US" sz="1400"/>
            </a:p>
          </p:txBody>
        </p:sp>
        <p:cxnSp>
          <p:nvCxnSpPr>
            <p:cNvPr id="20" name="Straight Arrow Connector 19">
              <a:extLst>
                <a:ext uri="{FF2B5EF4-FFF2-40B4-BE49-F238E27FC236}">
                  <a16:creationId xmlns:a16="http://schemas.microsoft.com/office/drawing/2014/main" id="{EF73DA77-69AE-F29C-B8AF-A2F746892202}"/>
                </a:ext>
              </a:extLst>
            </p:cNvPr>
            <p:cNvCxnSpPr>
              <a:cxnSpLocks/>
            </p:cNvCxnSpPr>
            <p:nvPr/>
          </p:nvCxnSpPr>
          <p:spPr>
            <a:xfrm>
              <a:off x="3222559" y="3817097"/>
              <a:ext cx="311730"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5D5D0BB2-444E-8D24-912B-ECED44DD880B}"/>
                </a:ext>
              </a:extLst>
            </p:cNvPr>
            <p:cNvCxnSpPr>
              <a:cxnSpLocks/>
            </p:cNvCxnSpPr>
            <p:nvPr/>
          </p:nvCxnSpPr>
          <p:spPr>
            <a:xfrm>
              <a:off x="2267091" y="3799679"/>
              <a:ext cx="311730"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4A2E67A9-0427-BD27-712C-48967878125B}"/>
                </a:ext>
              </a:extLst>
            </p:cNvPr>
            <p:cNvSpPr/>
            <p:nvPr/>
          </p:nvSpPr>
          <p:spPr>
            <a:xfrm>
              <a:off x="-1896290" y="3243550"/>
              <a:ext cx="2597581" cy="1102991"/>
            </a:xfrm>
            <a:prstGeom prst="rect">
              <a:avLst/>
            </a:prstGeom>
            <a:noFill/>
            <a:ln w="1905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F6C1E770-7D23-589E-057C-DC1BDE68EFC6}"/>
                </a:ext>
              </a:extLst>
            </p:cNvPr>
            <p:cNvSpPr txBox="1"/>
            <p:nvPr/>
          </p:nvSpPr>
          <p:spPr>
            <a:xfrm>
              <a:off x="-382815" y="4037778"/>
              <a:ext cx="1059673" cy="276999"/>
            </a:xfrm>
            <a:prstGeom prst="rect">
              <a:avLst/>
            </a:prstGeom>
            <a:noFill/>
          </p:spPr>
          <p:txBody>
            <a:bodyPr wrap="square">
              <a:spAutoFit/>
            </a:bodyPr>
            <a:lstStyle/>
            <a:p>
              <a:pPr algn="ctr"/>
              <a:r>
                <a:rPr lang="en-US" sz="1200">
                  <a:latin typeface="Arial" panose="020B0604020202020204" pitchFamily="34" charset="0"/>
                  <a:cs typeface="Arial" panose="020B0604020202020204" pitchFamily="34" charset="0"/>
                </a:rPr>
                <a:t>Target ratio</a:t>
              </a:r>
            </a:p>
          </p:txBody>
        </p:sp>
        <p:cxnSp>
          <p:nvCxnSpPr>
            <p:cNvPr id="24" name="Straight Arrow Connector 23">
              <a:extLst>
                <a:ext uri="{FF2B5EF4-FFF2-40B4-BE49-F238E27FC236}">
                  <a16:creationId xmlns:a16="http://schemas.microsoft.com/office/drawing/2014/main" id="{9F4F8F2A-48C0-EA5A-3AA1-1509AC2B89F2}"/>
                </a:ext>
              </a:extLst>
            </p:cNvPr>
            <p:cNvCxnSpPr>
              <a:cxnSpLocks/>
            </p:cNvCxnSpPr>
            <p:nvPr/>
          </p:nvCxnSpPr>
          <p:spPr>
            <a:xfrm>
              <a:off x="744349" y="3805553"/>
              <a:ext cx="311730" cy="0"/>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61720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57F769B-223B-439C-D2AD-4174610A2B34}"/>
              </a:ext>
            </a:extLst>
          </p:cNvPr>
          <p:cNvSpPr>
            <a:spLocks noGrp="1"/>
          </p:cNvSpPr>
          <p:nvPr>
            <p:ph type="sldNum" sz="quarter" idx="12"/>
          </p:nvPr>
        </p:nvSpPr>
        <p:spPr/>
        <p:txBody>
          <a:bodyPr/>
          <a:lstStyle/>
          <a:p>
            <a:r>
              <a:rPr lang="en-US"/>
              <a:t>Slide </a:t>
            </a:r>
            <a:fld id="{CB2120E0-8FF9-480B-9492-11076B6A8DC2}" type="slidenum">
              <a:rPr lang="en-US" smtClean="0"/>
              <a:pPr/>
              <a:t>16</a:t>
            </a:fld>
            <a:endParaRPr lang="en-US"/>
          </a:p>
        </p:txBody>
      </p:sp>
      <p:sp>
        <p:nvSpPr>
          <p:cNvPr id="4" name="Title 3">
            <a:extLst>
              <a:ext uri="{FF2B5EF4-FFF2-40B4-BE49-F238E27FC236}">
                <a16:creationId xmlns:a16="http://schemas.microsoft.com/office/drawing/2014/main" id="{A65D75B6-FEEC-3AC2-E0D2-962EFBD56D1B}"/>
              </a:ext>
            </a:extLst>
          </p:cNvPr>
          <p:cNvSpPr>
            <a:spLocks noGrp="1"/>
          </p:cNvSpPr>
          <p:nvPr>
            <p:ph type="title"/>
          </p:nvPr>
        </p:nvSpPr>
        <p:spPr/>
        <p:txBody>
          <a:bodyPr/>
          <a:lstStyle/>
          <a:p>
            <a:r>
              <a:rPr lang="en-US"/>
              <a:t>Our framework – </a:t>
            </a:r>
            <a:r>
              <a:rPr lang="en-US" sz="2800" b="0">
                <a:solidFill>
                  <a:schemeClr val="accent1">
                    <a:lumMod val="60000"/>
                    <a:lumOff val="40000"/>
                  </a:schemeClr>
                </a:solidFill>
              </a:rPr>
              <a:t>Resizing strategy</a:t>
            </a:r>
            <a:endParaRPr lang="en-US" b="0">
              <a:solidFill>
                <a:schemeClr val="accent1">
                  <a:lumMod val="60000"/>
                  <a:lumOff val="40000"/>
                </a:schemeClr>
              </a:solidFill>
            </a:endParaRPr>
          </a:p>
        </p:txBody>
      </p:sp>
      <p:pic>
        <p:nvPicPr>
          <p:cNvPr id="3" name="Picture 2" descr="A diagram of a graph&#10;&#10;Description automatically generated">
            <a:extLst>
              <a:ext uri="{FF2B5EF4-FFF2-40B4-BE49-F238E27FC236}">
                <a16:creationId xmlns:a16="http://schemas.microsoft.com/office/drawing/2014/main" id="{F3641D56-D30B-8E7A-5EE2-631F36DA28C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218" y="1329557"/>
            <a:ext cx="8423564" cy="3502429"/>
          </a:xfrm>
          <a:prstGeom prst="rect">
            <a:avLst/>
          </a:prstGeom>
        </p:spPr>
      </p:pic>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86973335-3583-2AF8-014B-C731E3780998}"/>
                  </a:ext>
                </a:extLst>
              </p:cNvPr>
              <p:cNvSpPr/>
              <p:nvPr/>
            </p:nvSpPr>
            <p:spPr>
              <a:xfrm>
                <a:off x="5825130" y="1066402"/>
                <a:ext cx="1151340" cy="225011"/>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200" b="1" i="1" smtClean="0">
                          <a:solidFill>
                            <a:srgbClr val="C00000"/>
                          </a:solidFill>
                          <a:latin typeface="Cambria Math" panose="02040503050406030204" pitchFamily="18" charset="0"/>
                          <a:cs typeface="Angsana New" panose="02020603050405020304" pitchFamily="18" charset="-34"/>
                        </a:rPr>
                        <m:t>𝒔𝒆𝒆𝒅</m:t>
                      </m:r>
                      <m:r>
                        <a:rPr lang="en-US" sz="1200" b="0" i="1" smtClean="0">
                          <a:solidFill>
                            <a:schemeClr val="tx1"/>
                          </a:solidFill>
                          <a:latin typeface="Cambria Math" panose="02040503050406030204" pitchFamily="18" charset="0"/>
                          <a:cs typeface="Angsana New" panose="02020603050405020304" pitchFamily="18" charset="-34"/>
                        </a:rPr>
                        <m:t> </m:t>
                      </m:r>
                      <m:r>
                        <a:rPr lang="en-US" sz="1200" b="0" i="1" smtClean="0">
                          <a:solidFill>
                            <a:schemeClr val="tx1"/>
                          </a:solidFill>
                          <a:latin typeface="Cambria Math" panose="02040503050406030204" pitchFamily="18" charset="0"/>
                          <a:cs typeface="Angsana New" panose="02020603050405020304" pitchFamily="18" charset="-34"/>
                        </a:rPr>
                        <m:t>𝑠</m:t>
                      </m:r>
                      <m:r>
                        <a:rPr lang="en-US" sz="1200" b="0" i="1" smtClean="0">
                          <a:solidFill>
                            <a:schemeClr val="tx1"/>
                          </a:solidFill>
                          <a:latin typeface="Cambria Math" panose="02040503050406030204" pitchFamily="18" charset="0"/>
                          <a:cs typeface="Angsana New" panose="02020603050405020304" pitchFamily="18" charset="-34"/>
                        </a:rPr>
                        <m:t>(</m:t>
                      </m:r>
                      <m:sSub>
                        <m:sSubPr>
                          <m:ctrlPr>
                            <a:rPr lang="en-US" sz="1200" b="0" i="1" smtClean="0">
                              <a:solidFill>
                                <a:schemeClr val="tx1"/>
                              </a:solidFill>
                              <a:latin typeface="Cambria Math" panose="02040503050406030204" pitchFamily="18" charset="0"/>
                              <a:cs typeface="Angsana New" panose="02020603050405020304" pitchFamily="18" charset="-34"/>
                            </a:rPr>
                          </m:ctrlPr>
                        </m:sSubPr>
                        <m:e>
                          <m:r>
                            <a:rPr lang="en-US" sz="1200" b="0" i="1" smtClean="0">
                              <a:solidFill>
                                <a:schemeClr val="tx1"/>
                              </a:solidFill>
                              <a:latin typeface="Cambria Math" panose="02040503050406030204" pitchFamily="18" charset="0"/>
                              <a:cs typeface="Angsana New" panose="02020603050405020304" pitchFamily="18" charset="-34"/>
                            </a:rPr>
                            <m:t>𝑐</m:t>
                          </m:r>
                        </m:e>
                        <m:sub>
                          <m:r>
                            <a:rPr lang="en-US" sz="1200" b="0" i="1" smtClean="0">
                              <a:solidFill>
                                <a:schemeClr val="tx1"/>
                              </a:solidFill>
                              <a:latin typeface="Cambria Math" panose="02040503050406030204" pitchFamily="18" charset="0"/>
                              <a:cs typeface="Angsana New" panose="02020603050405020304" pitchFamily="18" charset="-34"/>
                            </a:rPr>
                            <m:t>𝑠</m:t>
                          </m:r>
                        </m:sub>
                      </m:sSub>
                      <m:r>
                        <a:rPr lang="en-US" sz="1200" b="0" i="1" smtClean="0">
                          <a:solidFill>
                            <a:schemeClr val="tx1"/>
                          </a:solidFill>
                          <a:latin typeface="Cambria Math" panose="02040503050406030204" pitchFamily="18" charset="0"/>
                          <a:cs typeface="Angsana New" panose="02020603050405020304" pitchFamily="18" charset="-34"/>
                        </a:rPr>
                        <m:t>, </m:t>
                      </m:r>
                      <m:sSub>
                        <m:sSubPr>
                          <m:ctrlPr>
                            <a:rPr lang="en-US" sz="1200" b="0" i="1" smtClean="0">
                              <a:solidFill>
                                <a:schemeClr val="tx1"/>
                              </a:solidFill>
                              <a:latin typeface="Cambria Math" panose="02040503050406030204" pitchFamily="18" charset="0"/>
                              <a:cs typeface="Angsana New" panose="02020603050405020304" pitchFamily="18" charset="-34"/>
                            </a:rPr>
                          </m:ctrlPr>
                        </m:sSubPr>
                        <m:e>
                          <m:r>
                            <a:rPr lang="en-US" sz="1200" b="0" i="1" smtClean="0">
                              <a:solidFill>
                                <a:schemeClr val="tx1"/>
                              </a:solidFill>
                              <a:latin typeface="Cambria Math" panose="02040503050406030204" pitchFamily="18" charset="0"/>
                              <a:cs typeface="Angsana New" panose="02020603050405020304" pitchFamily="18" charset="-34"/>
                            </a:rPr>
                            <m:t>𝑒</m:t>
                          </m:r>
                        </m:e>
                        <m:sub>
                          <m:r>
                            <a:rPr lang="en-US" sz="1200" b="0" i="1" smtClean="0">
                              <a:solidFill>
                                <a:schemeClr val="tx1"/>
                              </a:solidFill>
                              <a:latin typeface="Cambria Math" panose="02040503050406030204" pitchFamily="18" charset="0"/>
                              <a:cs typeface="Angsana New" panose="02020603050405020304" pitchFamily="18" charset="-34"/>
                            </a:rPr>
                            <m:t>𝑠</m:t>
                          </m:r>
                        </m:sub>
                      </m:sSub>
                      <m:r>
                        <a:rPr lang="en-US" sz="1200" b="0" i="1" smtClean="0">
                          <a:solidFill>
                            <a:schemeClr val="tx1"/>
                          </a:solidFill>
                          <a:latin typeface="Cambria Math" panose="02040503050406030204" pitchFamily="18" charset="0"/>
                          <a:cs typeface="Angsana New" panose="02020603050405020304" pitchFamily="18" charset="-34"/>
                        </a:rPr>
                        <m:t>)</m:t>
                      </m:r>
                    </m:oMath>
                  </m:oMathPara>
                </a14:m>
                <a:endParaRPr lang="en-US" sz="1200">
                  <a:solidFill>
                    <a:schemeClr val="tx1"/>
                  </a:solidFill>
                  <a:latin typeface="Abadi" panose="020B0604020104020204" pitchFamily="34" charset="0"/>
                  <a:cs typeface="Angsana New" panose="02020603050405020304" pitchFamily="18" charset="-34"/>
                </a:endParaRPr>
              </a:p>
            </p:txBody>
          </p:sp>
        </mc:Choice>
        <mc:Fallback xmlns="">
          <p:sp>
            <p:nvSpPr>
              <p:cNvPr id="5" name="Rectangle 4">
                <a:extLst>
                  <a:ext uri="{FF2B5EF4-FFF2-40B4-BE49-F238E27FC236}">
                    <a16:creationId xmlns:a16="http://schemas.microsoft.com/office/drawing/2014/main" id="{86973335-3583-2AF8-014B-C731E3780998}"/>
                  </a:ext>
                </a:extLst>
              </p:cNvPr>
              <p:cNvSpPr>
                <a:spLocks noRot="1" noChangeAspect="1" noMove="1" noResize="1" noEditPoints="1" noAdjustHandles="1" noChangeArrowheads="1" noChangeShapeType="1" noTextEdit="1"/>
              </p:cNvSpPr>
              <p:nvPr/>
            </p:nvSpPr>
            <p:spPr>
              <a:xfrm>
                <a:off x="5825130" y="1066402"/>
                <a:ext cx="1151340" cy="225011"/>
              </a:xfrm>
              <a:prstGeom prst="rect">
                <a:avLst/>
              </a:prstGeom>
              <a:blipFill>
                <a:blip r:embed="rId4"/>
                <a:stretch>
                  <a:fillRect b="-24324"/>
                </a:stretch>
              </a:blipFill>
              <a:ln w="19050">
                <a:noFill/>
              </a:ln>
            </p:spPr>
            <p:txBody>
              <a:bodyPr/>
              <a:lstStyle/>
              <a:p>
                <a:r>
                  <a:rPr lang="en-US">
                    <a:noFill/>
                  </a:rPr>
                  <a:t> </a:t>
                </a:r>
              </a:p>
            </p:txBody>
          </p:sp>
        </mc:Fallback>
      </mc:AlternateContent>
      <p:cxnSp>
        <p:nvCxnSpPr>
          <p:cNvPr id="8" name="Straight Arrow Connector 7">
            <a:extLst>
              <a:ext uri="{FF2B5EF4-FFF2-40B4-BE49-F238E27FC236}">
                <a16:creationId xmlns:a16="http://schemas.microsoft.com/office/drawing/2014/main" id="{E2BCA0F3-7008-2C74-41F8-AE47CDB705CB}"/>
              </a:ext>
            </a:extLst>
          </p:cNvPr>
          <p:cNvCxnSpPr>
            <a:cxnSpLocks/>
          </p:cNvCxnSpPr>
          <p:nvPr/>
        </p:nvCxnSpPr>
        <p:spPr>
          <a:xfrm flipH="1">
            <a:off x="6096000" y="1291413"/>
            <a:ext cx="76200" cy="289737"/>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140732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3CF2C6-B902-07EF-A0AA-0A7546B2E47D}"/>
              </a:ext>
            </a:extLst>
          </p:cNvPr>
          <p:cNvSpPr>
            <a:spLocks noGrp="1"/>
          </p:cNvSpPr>
          <p:nvPr>
            <p:ph type="sldNum" sz="quarter" idx="12"/>
          </p:nvPr>
        </p:nvSpPr>
        <p:spPr/>
        <p:txBody>
          <a:bodyPr/>
          <a:lstStyle/>
          <a:p>
            <a:r>
              <a:rPr lang="en-US"/>
              <a:t>Slide </a:t>
            </a:r>
            <a:fld id="{CB2120E0-8FF9-480B-9492-11076B6A8DC2}" type="slidenum">
              <a:rPr lang="en-US" smtClean="0"/>
              <a:pPr/>
              <a:t>17</a:t>
            </a:fld>
            <a:endParaRPr lang="en-US"/>
          </a:p>
        </p:txBody>
      </p:sp>
      <p:sp>
        <p:nvSpPr>
          <p:cNvPr id="3" name="Content Placeholder 2">
            <a:extLst>
              <a:ext uri="{FF2B5EF4-FFF2-40B4-BE49-F238E27FC236}">
                <a16:creationId xmlns:a16="http://schemas.microsoft.com/office/drawing/2014/main" id="{EFE9EF0D-B853-EA0D-EE59-A8342D43DE42}"/>
              </a:ext>
            </a:extLst>
          </p:cNvPr>
          <p:cNvSpPr>
            <a:spLocks noGrp="1"/>
          </p:cNvSpPr>
          <p:nvPr>
            <p:ph sz="quarter" idx="1"/>
          </p:nvPr>
        </p:nvSpPr>
        <p:spPr/>
        <p:txBody>
          <a:bodyPr/>
          <a:lstStyle/>
          <a:p>
            <a:pPr marL="118527" indent="0">
              <a:buNone/>
            </a:pPr>
            <a:r>
              <a:rPr lang="en-US"/>
              <a:t>Total loss function:</a:t>
            </a:r>
          </a:p>
          <a:p>
            <a:pPr marL="118527" indent="0">
              <a:buNone/>
            </a:pPr>
            <a:endParaRPr lang="en-US"/>
          </a:p>
        </p:txBody>
      </p:sp>
      <p:sp>
        <p:nvSpPr>
          <p:cNvPr id="4" name="Title 3">
            <a:extLst>
              <a:ext uri="{FF2B5EF4-FFF2-40B4-BE49-F238E27FC236}">
                <a16:creationId xmlns:a16="http://schemas.microsoft.com/office/drawing/2014/main" id="{6715DEDE-B214-919B-E32E-E5B6C4438C6D}"/>
              </a:ext>
            </a:extLst>
          </p:cNvPr>
          <p:cNvSpPr>
            <a:spLocks noGrp="1"/>
          </p:cNvSpPr>
          <p:nvPr>
            <p:ph type="title"/>
          </p:nvPr>
        </p:nvSpPr>
        <p:spPr/>
        <p:txBody>
          <a:bodyPr/>
          <a:lstStyle/>
          <a:p>
            <a:r>
              <a:rPr lang="en-US"/>
              <a:t>Loss function</a:t>
            </a:r>
          </a:p>
        </p:txBody>
      </p:sp>
      <p:pic>
        <p:nvPicPr>
          <p:cNvPr id="6" name="Picture 5">
            <a:extLst>
              <a:ext uri="{FF2B5EF4-FFF2-40B4-BE49-F238E27FC236}">
                <a16:creationId xmlns:a16="http://schemas.microsoft.com/office/drawing/2014/main" id="{F8E5F35F-3AE3-7321-977B-87280856E3A4}"/>
              </a:ext>
            </a:extLst>
          </p:cNvPr>
          <p:cNvPicPr>
            <a:picLocks noChangeAspect="1"/>
          </p:cNvPicPr>
          <p:nvPr/>
        </p:nvPicPr>
        <p:blipFill>
          <a:blip r:embed="rId2"/>
          <a:stretch>
            <a:fillRect/>
          </a:stretch>
        </p:blipFill>
        <p:spPr>
          <a:xfrm>
            <a:off x="596248" y="1679227"/>
            <a:ext cx="8130201" cy="678250"/>
          </a:xfrm>
          <a:prstGeom prst="rect">
            <a:avLst/>
          </a:prstGeom>
        </p:spPr>
      </p:pic>
      <p:sp>
        <p:nvSpPr>
          <p:cNvPr id="5" name="Rectangle 4">
            <a:extLst>
              <a:ext uri="{FF2B5EF4-FFF2-40B4-BE49-F238E27FC236}">
                <a16:creationId xmlns:a16="http://schemas.microsoft.com/office/drawing/2014/main" id="{A1433ACF-6357-951B-A021-9A3AFAE91FEB}"/>
              </a:ext>
            </a:extLst>
          </p:cNvPr>
          <p:cNvSpPr/>
          <p:nvPr/>
        </p:nvSpPr>
        <p:spPr>
          <a:xfrm>
            <a:off x="3507059" y="2838195"/>
            <a:ext cx="1219200" cy="2998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Light" panose="020B0304020202020204" pitchFamily="34" charset="0"/>
              </a:rPr>
              <a:t>Critical region</a:t>
            </a:r>
          </a:p>
        </p:txBody>
      </p:sp>
      <p:sp>
        <p:nvSpPr>
          <p:cNvPr id="9" name="Rectangle 8">
            <a:extLst>
              <a:ext uri="{FF2B5EF4-FFF2-40B4-BE49-F238E27FC236}">
                <a16:creationId xmlns:a16="http://schemas.microsoft.com/office/drawing/2014/main" id="{4798BD8C-BF94-AAF9-34FD-2739FD01EB53}"/>
              </a:ext>
            </a:extLst>
          </p:cNvPr>
          <p:cNvSpPr/>
          <p:nvPr/>
        </p:nvSpPr>
        <p:spPr>
          <a:xfrm>
            <a:off x="4755996" y="3207426"/>
            <a:ext cx="1499837" cy="2998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Light" panose="020B0304020202020204" pitchFamily="34" charset="0"/>
              </a:rPr>
              <a:t>Global integrity</a:t>
            </a:r>
          </a:p>
        </p:txBody>
      </p:sp>
      <p:sp>
        <p:nvSpPr>
          <p:cNvPr id="11" name="Rectangle 10">
            <a:extLst>
              <a:ext uri="{FF2B5EF4-FFF2-40B4-BE49-F238E27FC236}">
                <a16:creationId xmlns:a16="http://schemas.microsoft.com/office/drawing/2014/main" id="{FF98DA11-4AE4-3B32-3550-5467CE0F7AF5}"/>
              </a:ext>
            </a:extLst>
          </p:cNvPr>
          <p:cNvSpPr/>
          <p:nvPr/>
        </p:nvSpPr>
        <p:spPr>
          <a:xfrm>
            <a:off x="5943600" y="3578301"/>
            <a:ext cx="1905000" cy="2998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Light" panose="020B0304020202020204" pitchFamily="34" charset="0"/>
              </a:rPr>
              <a:t>Temporal consistency</a:t>
            </a:r>
          </a:p>
        </p:txBody>
      </p:sp>
      <p:sp>
        <p:nvSpPr>
          <p:cNvPr id="12" name="Rectangle 11">
            <a:extLst>
              <a:ext uri="{FF2B5EF4-FFF2-40B4-BE49-F238E27FC236}">
                <a16:creationId xmlns:a16="http://schemas.microsoft.com/office/drawing/2014/main" id="{A79275D6-DD58-0B81-F359-9D55548B5BCD}"/>
              </a:ext>
            </a:extLst>
          </p:cNvPr>
          <p:cNvSpPr/>
          <p:nvPr/>
        </p:nvSpPr>
        <p:spPr>
          <a:xfrm>
            <a:off x="7797800" y="3057496"/>
            <a:ext cx="1143000" cy="29986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Light" panose="020B0304020202020204" pitchFamily="34" charset="0"/>
              </a:rPr>
              <a:t>Fidelity</a:t>
            </a:r>
          </a:p>
        </p:txBody>
      </p:sp>
      <p:cxnSp>
        <p:nvCxnSpPr>
          <p:cNvPr id="16" name="Straight Connector 15">
            <a:extLst>
              <a:ext uri="{FF2B5EF4-FFF2-40B4-BE49-F238E27FC236}">
                <a16:creationId xmlns:a16="http://schemas.microsoft.com/office/drawing/2014/main" id="{56B74672-575B-8377-695F-A5DF343A5989}"/>
              </a:ext>
            </a:extLst>
          </p:cNvPr>
          <p:cNvCxnSpPr>
            <a:stCxn id="5" idx="0"/>
          </p:cNvCxnSpPr>
          <p:nvPr/>
        </p:nvCxnSpPr>
        <p:spPr>
          <a:xfrm flipV="1">
            <a:off x="4116659" y="2266950"/>
            <a:ext cx="0" cy="571245"/>
          </a:xfrm>
          <a:prstGeom prst="line">
            <a:avLst/>
          </a:prstGeom>
          <a:ln w="1270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67BB1D-7627-6B06-7FF9-6F6005DFF533}"/>
              </a:ext>
            </a:extLst>
          </p:cNvPr>
          <p:cNvCxnSpPr>
            <a:cxnSpLocks/>
          </p:cNvCxnSpPr>
          <p:nvPr/>
        </p:nvCxnSpPr>
        <p:spPr>
          <a:xfrm flipV="1">
            <a:off x="5498480" y="2266950"/>
            <a:ext cx="0" cy="940476"/>
          </a:xfrm>
          <a:prstGeom prst="line">
            <a:avLst/>
          </a:prstGeom>
          <a:ln w="1270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78EA938-8649-2461-4135-A2413285DD57}"/>
              </a:ext>
            </a:extLst>
          </p:cNvPr>
          <p:cNvCxnSpPr>
            <a:cxnSpLocks/>
            <a:stCxn id="11" idx="0"/>
          </p:cNvCxnSpPr>
          <p:nvPr/>
        </p:nvCxnSpPr>
        <p:spPr>
          <a:xfrm flipH="1" flipV="1">
            <a:off x="6880766" y="2266950"/>
            <a:ext cx="15334" cy="1311351"/>
          </a:xfrm>
          <a:prstGeom prst="line">
            <a:avLst/>
          </a:prstGeom>
          <a:ln w="1270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085A7F-20F1-E7C1-AF30-2FA365590B31}"/>
              </a:ext>
            </a:extLst>
          </p:cNvPr>
          <p:cNvCxnSpPr>
            <a:cxnSpLocks/>
            <a:stCxn id="12" idx="0"/>
          </p:cNvCxnSpPr>
          <p:nvPr/>
        </p:nvCxnSpPr>
        <p:spPr>
          <a:xfrm flipV="1">
            <a:off x="8369300" y="2221166"/>
            <a:ext cx="0" cy="836330"/>
          </a:xfrm>
          <a:prstGeom prst="line">
            <a:avLst/>
          </a:prstGeom>
          <a:ln w="12700">
            <a:solidFill>
              <a:schemeClr val="bg1">
                <a:lumMod val="75000"/>
              </a:schemeClr>
            </a:solidFill>
            <a:prstDash val="dash"/>
            <a:headEnd type="oval" w="med" len="med"/>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28952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75E8BA5-2CCA-8CCE-0B8A-1D1A90749A4B}"/>
              </a:ext>
            </a:extLst>
          </p:cNvPr>
          <p:cNvSpPr>
            <a:spLocks noGrp="1"/>
          </p:cNvSpPr>
          <p:nvPr>
            <p:ph type="sldNum" sz="quarter" idx="12"/>
          </p:nvPr>
        </p:nvSpPr>
        <p:spPr/>
        <p:txBody>
          <a:bodyPr/>
          <a:lstStyle/>
          <a:p>
            <a:r>
              <a:rPr lang="en-US"/>
              <a:t>Slide </a:t>
            </a:r>
            <a:fld id="{CB2120E0-8FF9-480B-9492-11076B6A8DC2}" type="slidenum">
              <a:rPr lang="en-US" smtClean="0"/>
              <a:pPr/>
              <a:t>18</a:t>
            </a:fld>
            <a:endParaRPr lang="en-US"/>
          </a:p>
        </p:txBody>
      </p:sp>
      <p:sp>
        <p:nvSpPr>
          <p:cNvPr id="3" name="Content Placeholder 2">
            <a:extLst>
              <a:ext uri="{FF2B5EF4-FFF2-40B4-BE49-F238E27FC236}">
                <a16:creationId xmlns:a16="http://schemas.microsoft.com/office/drawing/2014/main" id="{39C30AF9-EB66-5237-CEB0-8483DBA63CA7}"/>
              </a:ext>
            </a:extLst>
          </p:cNvPr>
          <p:cNvSpPr>
            <a:spLocks noGrp="1"/>
          </p:cNvSpPr>
          <p:nvPr>
            <p:ph sz="quarter" idx="1"/>
          </p:nvPr>
        </p:nvSpPr>
        <p:spPr/>
        <p:txBody>
          <a:bodyPr/>
          <a:lstStyle/>
          <a:p>
            <a:endParaRPr lang="en-US"/>
          </a:p>
        </p:txBody>
      </p:sp>
      <p:sp>
        <p:nvSpPr>
          <p:cNvPr id="4" name="Title 3">
            <a:extLst>
              <a:ext uri="{FF2B5EF4-FFF2-40B4-BE49-F238E27FC236}">
                <a16:creationId xmlns:a16="http://schemas.microsoft.com/office/drawing/2014/main" id="{07C702FA-1618-A628-7C6B-9AD8604FEC94}"/>
              </a:ext>
            </a:extLst>
          </p:cNvPr>
          <p:cNvSpPr>
            <a:spLocks noGrp="1"/>
          </p:cNvSpPr>
          <p:nvPr>
            <p:ph type="title"/>
          </p:nvPr>
        </p:nvSpPr>
        <p:spPr/>
        <p:txBody>
          <a:bodyPr/>
          <a:lstStyle/>
          <a:p>
            <a:r>
              <a:rPr lang="en-US"/>
              <a:t>Loss function</a:t>
            </a:r>
          </a:p>
        </p:txBody>
      </p:sp>
      <p:pic>
        <p:nvPicPr>
          <p:cNvPr id="5" name="Picture 4">
            <a:extLst>
              <a:ext uri="{FF2B5EF4-FFF2-40B4-BE49-F238E27FC236}">
                <a16:creationId xmlns:a16="http://schemas.microsoft.com/office/drawing/2014/main" id="{E1789355-D09B-054B-4E24-586569CF7EE6}"/>
              </a:ext>
            </a:extLst>
          </p:cNvPr>
          <p:cNvPicPr>
            <a:picLocks noChangeAspect="1"/>
          </p:cNvPicPr>
          <p:nvPr/>
        </p:nvPicPr>
        <p:blipFill>
          <a:blip r:embed="rId3"/>
          <a:stretch>
            <a:fillRect/>
          </a:stretch>
        </p:blipFill>
        <p:spPr>
          <a:xfrm>
            <a:off x="429119" y="1733550"/>
            <a:ext cx="8116433" cy="1124107"/>
          </a:xfrm>
          <a:prstGeom prst="rect">
            <a:avLst/>
          </a:prstGeom>
        </p:spPr>
      </p:pic>
      <p:pic>
        <p:nvPicPr>
          <p:cNvPr id="6" name="Picture 5">
            <a:extLst>
              <a:ext uri="{FF2B5EF4-FFF2-40B4-BE49-F238E27FC236}">
                <a16:creationId xmlns:a16="http://schemas.microsoft.com/office/drawing/2014/main" id="{EB91EBC2-6B0E-4A3E-0DD1-81880DA79EF6}"/>
              </a:ext>
            </a:extLst>
          </p:cNvPr>
          <p:cNvPicPr>
            <a:picLocks noChangeAspect="1"/>
          </p:cNvPicPr>
          <p:nvPr/>
        </p:nvPicPr>
        <p:blipFill>
          <a:blip r:embed="rId4"/>
          <a:stretch>
            <a:fillRect/>
          </a:stretch>
        </p:blipFill>
        <p:spPr>
          <a:xfrm>
            <a:off x="511928" y="1285421"/>
            <a:ext cx="3657600" cy="405441"/>
          </a:xfrm>
          <a:prstGeom prst="rect">
            <a:avLst/>
          </a:prstGeom>
        </p:spPr>
      </p:pic>
    </p:spTree>
    <p:extLst>
      <p:ext uri="{BB962C8B-B14F-4D97-AF65-F5344CB8AC3E}">
        <p14:creationId xmlns:p14="http://schemas.microsoft.com/office/powerpoint/2010/main" val="4039813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07C1CF8-0430-8C0B-FE67-61926E4AD22F}"/>
              </a:ext>
            </a:extLst>
          </p:cNvPr>
          <p:cNvSpPr>
            <a:spLocks noGrp="1"/>
          </p:cNvSpPr>
          <p:nvPr>
            <p:ph type="sldNum" sz="quarter" idx="12"/>
          </p:nvPr>
        </p:nvSpPr>
        <p:spPr/>
        <p:txBody>
          <a:bodyPr/>
          <a:lstStyle/>
          <a:p>
            <a:r>
              <a:rPr lang="en-US"/>
              <a:t>Slide </a:t>
            </a:r>
            <a:fld id="{CB2120E0-8FF9-480B-9492-11076B6A8DC2}" type="slidenum">
              <a:rPr lang="en-US" smtClean="0"/>
              <a:pPr/>
              <a:t>19</a:t>
            </a:fld>
            <a:endParaRPr lang="en-US"/>
          </a:p>
        </p:txBody>
      </p:sp>
      <p:sp>
        <p:nvSpPr>
          <p:cNvPr id="4" name="Title 3">
            <a:extLst>
              <a:ext uri="{FF2B5EF4-FFF2-40B4-BE49-F238E27FC236}">
                <a16:creationId xmlns:a16="http://schemas.microsoft.com/office/drawing/2014/main" id="{283C8EA2-13D2-BB4F-83F4-7B4A1F62D4A3}"/>
              </a:ext>
            </a:extLst>
          </p:cNvPr>
          <p:cNvSpPr>
            <a:spLocks noGrp="1"/>
          </p:cNvSpPr>
          <p:nvPr>
            <p:ph type="title"/>
          </p:nvPr>
        </p:nvSpPr>
        <p:spPr/>
        <p:txBody>
          <a:bodyPr/>
          <a:lstStyle/>
          <a:p>
            <a:endParaRPr lang="en-US"/>
          </a:p>
        </p:txBody>
      </p:sp>
      <p:pic>
        <p:nvPicPr>
          <p:cNvPr id="5" name="Picture 4" descr="A picture containing window&#10;&#10;Description automatically generated">
            <a:extLst>
              <a:ext uri="{FF2B5EF4-FFF2-40B4-BE49-F238E27FC236}">
                <a16:creationId xmlns:a16="http://schemas.microsoft.com/office/drawing/2014/main" id="{AC9A6838-6DD3-A862-0914-AC6B8AC623CE}"/>
              </a:ext>
            </a:extLst>
          </p:cNvPr>
          <p:cNvPicPr>
            <a:picLocks noChangeAspect="1"/>
          </p:cNvPicPr>
          <p:nvPr/>
        </p:nvPicPr>
        <p:blipFill rotWithShape="1">
          <a:blip r:embed="rId2">
            <a:extLst>
              <a:ext uri="{28A0092B-C50C-407E-A947-70E740481C1C}">
                <a14:useLocalDpi xmlns:a14="http://schemas.microsoft.com/office/drawing/2010/main" val="0"/>
              </a:ext>
            </a:extLst>
          </a:blip>
          <a:srcRect l="20390" r="21428"/>
          <a:stretch/>
        </p:blipFill>
        <p:spPr>
          <a:xfrm>
            <a:off x="5312015" y="1569523"/>
            <a:ext cx="3125259" cy="2004454"/>
          </a:xfrm>
          <a:prstGeom prst="rect">
            <a:avLst/>
          </a:prstGeom>
        </p:spPr>
      </p:pic>
      <p:cxnSp>
        <p:nvCxnSpPr>
          <p:cNvPr id="6" name="Straight Arrow Connector 5">
            <a:extLst>
              <a:ext uri="{FF2B5EF4-FFF2-40B4-BE49-F238E27FC236}">
                <a16:creationId xmlns:a16="http://schemas.microsoft.com/office/drawing/2014/main" id="{39E3EBDA-180D-99BA-DE03-AC246F4F375C}"/>
              </a:ext>
            </a:extLst>
          </p:cNvPr>
          <p:cNvCxnSpPr>
            <a:cxnSpLocks/>
          </p:cNvCxnSpPr>
          <p:nvPr/>
        </p:nvCxnSpPr>
        <p:spPr>
          <a:xfrm flipH="1">
            <a:off x="6019786" y="2163882"/>
            <a:ext cx="182880" cy="156754"/>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EA6CCF3C-B2B4-3810-9879-2E8E8D0E085D}"/>
              </a:ext>
            </a:extLst>
          </p:cNvPr>
          <p:cNvCxnSpPr>
            <a:cxnSpLocks/>
          </p:cNvCxnSpPr>
          <p:nvPr/>
        </p:nvCxnSpPr>
        <p:spPr>
          <a:xfrm flipH="1">
            <a:off x="7245948" y="2139620"/>
            <a:ext cx="165462" cy="139337"/>
          </a:xfrm>
          <a:prstGeom prst="straightConnector1">
            <a:avLst/>
          </a:prstGeom>
          <a:ln w="28575">
            <a:solidFill>
              <a:srgbClr val="92D05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737CF56-BA65-91EA-5B62-529BE1E0B966}"/>
                  </a:ext>
                </a:extLst>
              </p:cNvPr>
              <p:cNvSpPr txBox="1"/>
              <p:nvPr/>
            </p:nvSpPr>
            <p:spPr>
              <a:xfrm>
                <a:off x="6019787" y="3573976"/>
                <a:ext cx="1779964" cy="369332"/>
              </a:xfrm>
              <a:prstGeom prst="rect">
                <a:avLst/>
              </a:prstGeom>
              <a:noFill/>
            </p:spPr>
            <p:txBody>
              <a:bodyPr wrap="square" rtlCol="0">
                <a:spAutoFit/>
              </a:bodyPr>
              <a:lstStyle/>
              <a:p>
                <a:pPr algn="ctr"/>
                <a:r>
                  <a:rPr lang="en-US">
                    <a:latin typeface="Arial Nova" panose="020B0504020202020204" pitchFamily="34" charset="0"/>
                    <a:cs typeface="Aldhabi" panose="01000000000000000000" pitchFamily="2" charset="-78"/>
                  </a:rPr>
                  <a:t>Without </a:t>
                </a:r>
                <a14:m>
                  <m:oMath xmlns:m="http://schemas.openxmlformats.org/officeDocument/2006/math">
                    <m:sSub>
                      <m:sSubPr>
                        <m:ctrlPr>
                          <a:rPr lang="en-US" i="1" smtClean="0">
                            <a:latin typeface="Cambria Math" panose="02040503050406030204" pitchFamily="18" charset="0"/>
                            <a:cs typeface="Aldhabi" panose="01000000000000000000" pitchFamily="2" charset="-78"/>
                          </a:rPr>
                        </m:ctrlPr>
                      </m:sSubPr>
                      <m:e>
                        <m:r>
                          <a:rPr lang="en-US" b="0" i="1" smtClean="0">
                            <a:latin typeface="Cambria Math" panose="02040503050406030204" pitchFamily="18" charset="0"/>
                            <a:ea typeface="Cambria Math" panose="02040503050406030204" pitchFamily="18" charset="0"/>
                            <a:cs typeface="Aldhabi" panose="01000000000000000000" pitchFamily="2" charset="-78"/>
                          </a:rPr>
                          <m:t>ℒ</m:t>
                        </m:r>
                      </m:e>
                      <m:sub>
                        <m:r>
                          <a:rPr lang="en-US" b="0" i="1" smtClean="0">
                            <a:latin typeface="Cambria Math" panose="02040503050406030204" pitchFamily="18" charset="0"/>
                            <a:cs typeface="Aldhabi" panose="01000000000000000000" pitchFamily="2" charset="-78"/>
                          </a:rPr>
                          <m:t>𝑐𝑟𝑖</m:t>
                        </m:r>
                      </m:sub>
                    </m:sSub>
                  </m:oMath>
                </a14:m>
                <a:endParaRPr lang="en-US">
                  <a:latin typeface="Arial Nova" panose="020B0504020202020204" pitchFamily="34" charset="0"/>
                  <a:cs typeface="Aldhabi" panose="01000000000000000000" pitchFamily="2" charset="-78"/>
                </a:endParaRPr>
              </a:p>
            </p:txBody>
          </p:sp>
        </mc:Choice>
        <mc:Fallback xmlns="">
          <p:sp>
            <p:nvSpPr>
              <p:cNvPr id="8" name="TextBox 7">
                <a:extLst>
                  <a:ext uri="{FF2B5EF4-FFF2-40B4-BE49-F238E27FC236}">
                    <a16:creationId xmlns:a16="http://schemas.microsoft.com/office/drawing/2014/main" id="{1737CF56-BA65-91EA-5B62-529BE1E0B966}"/>
                  </a:ext>
                </a:extLst>
              </p:cNvPr>
              <p:cNvSpPr txBox="1">
                <a:spLocks noRot="1" noChangeAspect="1" noMove="1" noResize="1" noEditPoints="1" noAdjustHandles="1" noChangeArrowheads="1" noChangeShapeType="1" noTextEdit="1"/>
              </p:cNvSpPr>
              <p:nvPr/>
            </p:nvSpPr>
            <p:spPr>
              <a:xfrm>
                <a:off x="6019787" y="3573976"/>
                <a:ext cx="1779964" cy="369332"/>
              </a:xfrm>
              <a:prstGeom prst="rect">
                <a:avLst/>
              </a:prstGeom>
              <a:blipFill>
                <a:blip r:embed="rId3"/>
                <a:stretch>
                  <a:fillRect t="-6557" b="-26230"/>
                </a:stretch>
              </a:blipFill>
            </p:spPr>
            <p:txBody>
              <a:bodyPr/>
              <a:lstStyle/>
              <a:p>
                <a:r>
                  <a:rPr lang="en-US">
                    <a:noFill/>
                  </a:rPr>
                  <a:t> </a:t>
                </a:r>
              </a:p>
            </p:txBody>
          </p:sp>
        </mc:Fallback>
      </mc:AlternateContent>
      <p:cxnSp>
        <p:nvCxnSpPr>
          <p:cNvPr id="9" name="Straight Arrow Connector 8">
            <a:extLst>
              <a:ext uri="{FF2B5EF4-FFF2-40B4-BE49-F238E27FC236}">
                <a16:creationId xmlns:a16="http://schemas.microsoft.com/office/drawing/2014/main" id="{C2892BAC-DA61-543A-3572-0170E890E328}"/>
              </a:ext>
            </a:extLst>
          </p:cNvPr>
          <p:cNvCxnSpPr>
            <a:cxnSpLocks/>
          </p:cNvCxnSpPr>
          <p:nvPr/>
        </p:nvCxnSpPr>
        <p:spPr>
          <a:xfrm>
            <a:off x="6181742" y="3113118"/>
            <a:ext cx="1048418" cy="0"/>
          </a:xfrm>
          <a:prstGeom prst="straightConnector1">
            <a:avLst/>
          </a:prstGeom>
          <a:ln>
            <a:solidFill>
              <a:srgbClr val="92D050"/>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 name="Picture 9" descr="A person standing in front of a window&#10;&#10;Description automatically generated with low confidence">
            <a:extLst>
              <a:ext uri="{FF2B5EF4-FFF2-40B4-BE49-F238E27FC236}">
                <a16:creationId xmlns:a16="http://schemas.microsoft.com/office/drawing/2014/main" id="{9BFC6E4F-5AFF-9418-24E8-59D0D0BC3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7819" y="1569523"/>
            <a:ext cx="4788801" cy="1990345"/>
          </a:xfrm>
          <a:prstGeom prst="rect">
            <a:avLst/>
          </a:prstGeom>
        </p:spPr>
      </p:pic>
      <p:sp>
        <p:nvSpPr>
          <p:cNvPr id="11" name="TextBox 10">
            <a:extLst>
              <a:ext uri="{FF2B5EF4-FFF2-40B4-BE49-F238E27FC236}">
                <a16:creationId xmlns:a16="http://schemas.microsoft.com/office/drawing/2014/main" id="{0C207CEF-1FE5-7F36-1BD4-E8E651040F1B}"/>
              </a:ext>
            </a:extLst>
          </p:cNvPr>
          <p:cNvSpPr txBox="1"/>
          <p:nvPr/>
        </p:nvSpPr>
        <p:spPr>
          <a:xfrm>
            <a:off x="1897049" y="3530547"/>
            <a:ext cx="1897531" cy="369332"/>
          </a:xfrm>
          <a:prstGeom prst="rect">
            <a:avLst/>
          </a:prstGeom>
          <a:noFill/>
        </p:spPr>
        <p:txBody>
          <a:bodyPr wrap="square" rtlCol="0">
            <a:spAutoFit/>
          </a:bodyPr>
          <a:lstStyle/>
          <a:p>
            <a:pPr algn="ctr"/>
            <a:r>
              <a:rPr lang="en-US">
                <a:latin typeface="Arial Nova" panose="020B0504020202020204" pitchFamily="34" charset="0"/>
                <a:cs typeface="Aldhabi" panose="01000000000000000000" pitchFamily="2" charset="-78"/>
              </a:rPr>
              <a:t>Input frame</a:t>
            </a:r>
          </a:p>
        </p:txBody>
      </p:sp>
    </p:spTree>
    <p:extLst>
      <p:ext uri="{BB962C8B-B14F-4D97-AF65-F5344CB8AC3E}">
        <p14:creationId xmlns:p14="http://schemas.microsoft.com/office/powerpoint/2010/main" val="3939676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FD1AF7-D81E-37AA-7106-3DE994F30CB6}"/>
            </a:ext>
          </a:extLst>
        </p:cNvPr>
        <p:cNvGrpSpPr/>
        <p:nvPr/>
      </p:nvGrpSpPr>
      <p:grpSpPr>
        <a:xfrm>
          <a:off x="0" y="0"/>
          <a:ext cx="0" cy="0"/>
          <a:chOff x="0" y="0"/>
          <a:chExt cx="0" cy="0"/>
        </a:xfrm>
      </p:grpSpPr>
      <p:pic>
        <p:nvPicPr>
          <p:cNvPr id="2052" name="Picture 4" descr="What Is Screen Resolution, and Why Does It Matter? - Make Tech Easier">
            <a:extLst>
              <a:ext uri="{FF2B5EF4-FFF2-40B4-BE49-F238E27FC236}">
                <a16:creationId xmlns:a16="http://schemas.microsoft.com/office/drawing/2014/main" id="{6371F1C2-6C84-D211-EC8B-E40B83CA0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2533834"/>
            <a:ext cx="5226788" cy="2171516"/>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519D7404-C430-56B0-42D9-464EEC6347C9}"/>
              </a:ext>
            </a:extLst>
          </p:cNvPr>
          <p:cNvSpPr>
            <a:spLocks noGrp="1"/>
          </p:cNvSpPr>
          <p:nvPr>
            <p:ph type="sldNum" sz="quarter" idx="12"/>
          </p:nvPr>
        </p:nvSpPr>
        <p:spPr/>
        <p:txBody>
          <a:bodyPr/>
          <a:lstStyle/>
          <a:p>
            <a:r>
              <a:rPr lang="en-US"/>
              <a:t>Slide </a:t>
            </a:r>
            <a:fld id="{CB2120E0-8FF9-480B-9492-11076B6A8DC2}" type="slidenum">
              <a:rPr lang="en-US" smtClean="0"/>
              <a:pPr/>
              <a:t>2</a:t>
            </a:fld>
            <a:endParaRPr lang="en-US"/>
          </a:p>
        </p:txBody>
      </p:sp>
      <p:sp>
        <p:nvSpPr>
          <p:cNvPr id="4" name="Title 3">
            <a:extLst>
              <a:ext uri="{FF2B5EF4-FFF2-40B4-BE49-F238E27FC236}">
                <a16:creationId xmlns:a16="http://schemas.microsoft.com/office/drawing/2014/main" id="{EFA09936-F4AD-7004-EAFF-B49BD977F2E9}"/>
              </a:ext>
            </a:extLst>
          </p:cNvPr>
          <p:cNvSpPr>
            <a:spLocks noGrp="1"/>
          </p:cNvSpPr>
          <p:nvPr>
            <p:ph type="title"/>
          </p:nvPr>
        </p:nvSpPr>
        <p:spPr/>
        <p:txBody>
          <a:bodyPr/>
          <a:lstStyle/>
          <a:p>
            <a:r>
              <a:rPr lang="en-US"/>
              <a:t>What is Retargeting?</a:t>
            </a:r>
          </a:p>
        </p:txBody>
      </p:sp>
      <p:pic>
        <p:nvPicPr>
          <p:cNvPr id="2050" name="Picture 2" descr="Video Resolution Explained: The Ultimate Guide for the Streamers">
            <a:extLst>
              <a:ext uri="{FF2B5EF4-FFF2-40B4-BE49-F238E27FC236}">
                <a16:creationId xmlns:a16="http://schemas.microsoft.com/office/drawing/2014/main" id="{0046A10E-9E07-8B16-0B9C-04E05201240B}"/>
              </a:ext>
            </a:extLst>
          </p:cNvPr>
          <p:cNvPicPr>
            <a:picLocks noChangeAspect="1" noChangeArrowheads="1"/>
          </p:cNvPicPr>
          <p:nvPr/>
        </p:nvPicPr>
        <p:blipFill>
          <a:blip r:embed="rId4" cstate="print">
            <a:alphaModFix amt="70000"/>
            <a:extLst>
              <a:ext uri="{28A0092B-C50C-407E-A947-70E740481C1C}">
                <a14:useLocalDpi xmlns:a14="http://schemas.microsoft.com/office/drawing/2010/main" val="0"/>
              </a:ext>
            </a:extLst>
          </a:blip>
          <a:srcRect/>
          <a:stretch>
            <a:fillRect/>
          </a:stretch>
        </p:blipFill>
        <p:spPr bwMode="auto">
          <a:xfrm>
            <a:off x="533400" y="1200150"/>
            <a:ext cx="4208594" cy="21715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5" name="Graphic 4" descr="Back outline">
            <a:extLst>
              <a:ext uri="{FF2B5EF4-FFF2-40B4-BE49-F238E27FC236}">
                <a16:creationId xmlns:a16="http://schemas.microsoft.com/office/drawing/2014/main" id="{977BA469-769B-B4E1-75A8-7B35E61373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907437">
            <a:off x="4475215" y="1189401"/>
            <a:ext cx="1488156" cy="1746666"/>
          </a:xfrm>
          <a:prstGeom prst="rect">
            <a:avLst/>
          </a:prstGeom>
        </p:spPr>
      </p:pic>
    </p:spTree>
    <p:extLst>
      <p:ext uri="{BB962C8B-B14F-4D97-AF65-F5344CB8AC3E}">
        <p14:creationId xmlns:p14="http://schemas.microsoft.com/office/powerpoint/2010/main" val="24714887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B2659A-F9C2-6F36-3FF0-0186100D3D77}"/>
              </a:ext>
            </a:extLst>
          </p:cNvPr>
          <p:cNvSpPr>
            <a:spLocks noGrp="1"/>
          </p:cNvSpPr>
          <p:nvPr>
            <p:ph type="sldNum" sz="quarter" idx="12"/>
          </p:nvPr>
        </p:nvSpPr>
        <p:spPr/>
        <p:txBody>
          <a:bodyPr/>
          <a:lstStyle/>
          <a:p>
            <a:r>
              <a:rPr lang="en-US"/>
              <a:t>Slide </a:t>
            </a:r>
            <a:fld id="{CB2120E0-8FF9-480B-9492-11076B6A8DC2}" type="slidenum">
              <a:rPr lang="en-US" smtClean="0"/>
              <a:pPr/>
              <a:t>20</a:t>
            </a:fld>
            <a:endParaRPr lang="en-US"/>
          </a:p>
        </p:txBody>
      </p:sp>
      <p:sp>
        <p:nvSpPr>
          <p:cNvPr id="4" name="Title 3">
            <a:extLst>
              <a:ext uri="{FF2B5EF4-FFF2-40B4-BE49-F238E27FC236}">
                <a16:creationId xmlns:a16="http://schemas.microsoft.com/office/drawing/2014/main" id="{363D9BE0-6156-E50B-9217-790307438A44}"/>
              </a:ext>
            </a:extLst>
          </p:cNvPr>
          <p:cNvSpPr>
            <a:spLocks noGrp="1"/>
          </p:cNvSpPr>
          <p:nvPr>
            <p:ph type="title"/>
          </p:nvPr>
        </p:nvSpPr>
        <p:spPr/>
        <p:txBody>
          <a:bodyPr/>
          <a:lstStyle/>
          <a:p>
            <a:r>
              <a:rPr lang="en-US"/>
              <a:t>Loss function</a:t>
            </a:r>
          </a:p>
        </p:txBody>
      </p:sp>
      <p:pic>
        <p:nvPicPr>
          <p:cNvPr id="6" name="Picture 5">
            <a:extLst>
              <a:ext uri="{FF2B5EF4-FFF2-40B4-BE49-F238E27FC236}">
                <a16:creationId xmlns:a16="http://schemas.microsoft.com/office/drawing/2014/main" id="{72FA1E3B-D4BB-B5F5-9D90-24B4772C9C09}"/>
              </a:ext>
            </a:extLst>
          </p:cNvPr>
          <p:cNvPicPr>
            <a:picLocks noChangeAspect="1"/>
          </p:cNvPicPr>
          <p:nvPr/>
        </p:nvPicPr>
        <p:blipFill>
          <a:blip r:embed="rId3"/>
          <a:stretch>
            <a:fillRect/>
          </a:stretch>
        </p:blipFill>
        <p:spPr>
          <a:xfrm>
            <a:off x="533400" y="1319406"/>
            <a:ext cx="4114798" cy="406400"/>
          </a:xfrm>
          <a:prstGeom prst="rect">
            <a:avLst/>
          </a:prstGeom>
        </p:spPr>
      </p:pic>
      <p:pic>
        <p:nvPicPr>
          <p:cNvPr id="8" name="Picture 7">
            <a:extLst>
              <a:ext uri="{FF2B5EF4-FFF2-40B4-BE49-F238E27FC236}">
                <a16:creationId xmlns:a16="http://schemas.microsoft.com/office/drawing/2014/main" id="{B0A78B41-37D6-A5D0-940C-D6371E016E00}"/>
              </a:ext>
            </a:extLst>
          </p:cNvPr>
          <p:cNvPicPr>
            <a:picLocks noChangeAspect="1"/>
          </p:cNvPicPr>
          <p:nvPr/>
        </p:nvPicPr>
        <p:blipFill>
          <a:blip r:embed="rId4"/>
          <a:srcRect l="33236" t="72523"/>
          <a:stretch/>
        </p:blipFill>
        <p:spPr>
          <a:xfrm>
            <a:off x="2057399" y="1958278"/>
            <a:ext cx="4592010" cy="685800"/>
          </a:xfrm>
          <a:prstGeom prst="rect">
            <a:avLst/>
          </a:prstGeom>
        </p:spPr>
      </p:pic>
      <p:pic>
        <p:nvPicPr>
          <p:cNvPr id="10" name="Picture 9">
            <a:extLst>
              <a:ext uri="{FF2B5EF4-FFF2-40B4-BE49-F238E27FC236}">
                <a16:creationId xmlns:a16="http://schemas.microsoft.com/office/drawing/2014/main" id="{3F4BB849-92DD-8E83-E22A-B7B802606E73}"/>
              </a:ext>
            </a:extLst>
          </p:cNvPr>
          <p:cNvPicPr>
            <a:picLocks noChangeAspect="1"/>
          </p:cNvPicPr>
          <p:nvPr/>
        </p:nvPicPr>
        <p:blipFill>
          <a:blip r:embed="rId4"/>
          <a:srcRect l="36706" b="55088"/>
          <a:stretch/>
        </p:blipFill>
        <p:spPr>
          <a:xfrm>
            <a:off x="2176702" y="2876550"/>
            <a:ext cx="4353405" cy="1120949"/>
          </a:xfrm>
          <a:prstGeom prst="rect">
            <a:avLst/>
          </a:prstGeom>
        </p:spPr>
      </p:pic>
    </p:spTree>
    <p:extLst>
      <p:ext uri="{BB962C8B-B14F-4D97-AF65-F5344CB8AC3E}">
        <p14:creationId xmlns:p14="http://schemas.microsoft.com/office/powerpoint/2010/main" val="18523195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B8BA2B7-E237-C067-1900-CA61732BA96E}"/>
              </a:ext>
            </a:extLst>
          </p:cNvPr>
          <p:cNvSpPr>
            <a:spLocks noGrp="1"/>
          </p:cNvSpPr>
          <p:nvPr>
            <p:ph type="sldNum" sz="quarter" idx="12"/>
          </p:nvPr>
        </p:nvSpPr>
        <p:spPr/>
        <p:txBody>
          <a:bodyPr/>
          <a:lstStyle/>
          <a:p>
            <a:r>
              <a:rPr lang="en-US"/>
              <a:t>Slide </a:t>
            </a:r>
            <a:fld id="{CB2120E0-8FF9-480B-9492-11076B6A8DC2}" type="slidenum">
              <a:rPr lang="en-US" smtClean="0"/>
              <a:pPr/>
              <a:t>21</a:t>
            </a:fld>
            <a:endParaRPr lang="en-US"/>
          </a:p>
        </p:txBody>
      </p:sp>
      <p:sp>
        <p:nvSpPr>
          <p:cNvPr id="4" name="Title 3">
            <a:extLst>
              <a:ext uri="{FF2B5EF4-FFF2-40B4-BE49-F238E27FC236}">
                <a16:creationId xmlns:a16="http://schemas.microsoft.com/office/drawing/2014/main" id="{BCC2F80E-76B8-94DE-07DF-750872322D71}"/>
              </a:ext>
            </a:extLst>
          </p:cNvPr>
          <p:cNvSpPr>
            <a:spLocks noGrp="1"/>
          </p:cNvSpPr>
          <p:nvPr>
            <p:ph type="title"/>
          </p:nvPr>
        </p:nvSpPr>
        <p:spPr/>
        <p:txBody>
          <a:bodyPr/>
          <a:lstStyle/>
          <a:p>
            <a:endParaRPr lang="en-US"/>
          </a:p>
        </p:txBody>
      </p:sp>
      <p:pic>
        <p:nvPicPr>
          <p:cNvPr id="5" name="Picture 4" descr="A picture containing dress&#10;&#10;Description automatically generated">
            <a:extLst>
              <a:ext uri="{FF2B5EF4-FFF2-40B4-BE49-F238E27FC236}">
                <a16:creationId xmlns:a16="http://schemas.microsoft.com/office/drawing/2014/main" id="{2D9660BA-053C-5F60-D792-804E2831B957}"/>
              </a:ext>
            </a:extLst>
          </p:cNvPr>
          <p:cNvPicPr>
            <a:picLocks noChangeAspect="1"/>
          </p:cNvPicPr>
          <p:nvPr/>
        </p:nvPicPr>
        <p:blipFill rotWithShape="1">
          <a:blip r:embed="rId2">
            <a:extLst>
              <a:ext uri="{28A0092B-C50C-407E-A947-70E740481C1C}">
                <a14:useLocalDpi xmlns:a14="http://schemas.microsoft.com/office/drawing/2010/main" val="0"/>
              </a:ext>
            </a:extLst>
          </a:blip>
          <a:srcRect l="24762" r="17177"/>
          <a:stretch/>
        </p:blipFill>
        <p:spPr>
          <a:xfrm>
            <a:off x="5334000" y="1735823"/>
            <a:ext cx="3068617" cy="2004455"/>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A3DAF5D-1FE8-A90D-68F0-464E32350BE3}"/>
                  </a:ext>
                </a:extLst>
              </p:cNvPr>
              <p:cNvSpPr txBox="1"/>
              <p:nvPr/>
            </p:nvSpPr>
            <p:spPr>
              <a:xfrm>
                <a:off x="5919542" y="3740278"/>
                <a:ext cx="1897531" cy="391902"/>
              </a:xfrm>
              <a:prstGeom prst="rect">
                <a:avLst/>
              </a:prstGeom>
              <a:noFill/>
            </p:spPr>
            <p:txBody>
              <a:bodyPr wrap="square" rtlCol="0">
                <a:spAutoFit/>
              </a:bodyPr>
              <a:lstStyle/>
              <a:p>
                <a:pPr algn="ctr"/>
                <a:r>
                  <a:rPr lang="en-US">
                    <a:latin typeface="Arial Nova" panose="020B0504020202020204" pitchFamily="34" charset="0"/>
                    <a:cs typeface="Aldhabi" panose="01000000000000000000" pitchFamily="2" charset="-78"/>
                  </a:rPr>
                  <a:t> Without </a:t>
                </a:r>
                <a14:m>
                  <m:oMath xmlns:m="http://schemas.openxmlformats.org/officeDocument/2006/math">
                    <m:sSub>
                      <m:sSubPr>
                        <m:ctrlPr>
                          <a:rPr lang="en-US" i="1" smtClean="0">
                            <a:latin typeface="Cambria Math" panose="02040503050406030204" pitchFamily="18" charset="0"/>
                            <a:cs typeface="Aldhabi" panose="01000000000000000000" pitchFamily="2" charset="-78"/>
                          </a:rPr>
                        </m:ctrlPr>
                      </m:sSubPr>
                      <m:e>
                        <m:r>
                          <a:rPr lang="en-US" b="0" i="1" smtClean="0">
                            <a:latin typeface="Cambria Math" panose="02040503050406030204" pitchFamily="18" charset="0"/>
                            <a:ea typeface="Cambria Math" panose="02040503050406030204" pitchFamily="18" charset="0"/>
                            <a:cs typeface="Aldhabi" panose="01000000000000000000" pitchFamily="2" charset="-78"/>
                          </a:rPr>
                          <m:t>ℒ</m:t>
                        </m:r>
                      </m:e>
                      <m:sub>
                        <m:r>
                          <a:rPr lang="en-US" b="0" i="1" smtClean="0">
                            <a:latin typeface="Cambria Math" panose="02040503050406030204" pitchFamily="18" charset="0"/>
                            <a:cs typeface="Aldhabi" panose="01000000000000000000" pitchFamily="2" charset="-78"/>
                          </a:rPr>
                          <m:t>𝑔𝑙𝑜</m:t>
                        </m:r>
                      </m:sub>
                    </m:sSub>
                  </m:oMath>
                </a14:m>
                <a:endParaRPr lang="en-US">
                  <a:latin typeface="Arial Nova" panose="020B0504020202020204" pitchFamily="34" charset="0"/>
                  <a:cs typeface="Aldhabi" panose="01000000000000000000" pitchFamily="2" charset="-78"/>
                </a:endParaRPr>
              </a:p>
            </p:txBody>
          </p:sp>
        </mc:Choice>
        <mc:Fallback xmlns="">
          <p:sp>
            <p:nvSpPr>
              <p:cNvPr id="6" name="TextBox 5">
                <a:extLst>
                  <a:ext uri="{FF2B5EF4-FFF2-40B4-BE49-F238E27FC236}">
                    <a16:creationId xmlns:a16="http://schemas.microsoft.com/office/drawing/2014/main" id="{1A3DAF5D-1FE8-A90D-68F0-464E32350BE3}"/>
                  </a:ext>
                </a:extLst>
              </p:cNvPr>
              <p:cNvSpPr txBox="1">
                <a:spLocks noRot="1" noChangeAspect="1" noMove="1" noResize="1" noEditPoints="1" noAdjustHandles="1" noChangeArrowheads="1" noChangeShapeType="1" noTextEdit="1"/>
              </p:cNvSpPr>
              <p:nvPr/>
            </p:nvSpPr>
            <p:spPr>
              <a:xfrm>
                <a:off x="5919542" y="3740278"/>
                <a:ext cx="1897531" cy="391902"/>
              </a:xfrm>
              <a:prstGeom prst="rect">
                <a:avLst/>
              </a:prstGeom>
              <a:blipFill>
                <a:blip r:embed="rId3"/>
                <a:stretch>
                  <a:fillRect t="-9375" b="-18750"/>
                </a:stretch>
              </a:blipFill>
            </p:spPr>
            <p:txBody>
              <a:bodyPr/>
              <a:lstStyle/>
              <a:p>
                <a:r>
                  <a:rPr lang="en-US">
                    <a:noFill/>
                  </a:rPr>
                  <a:t> </a:t>
                </a:r>
              </a:p>
            </p:txBody>
          </p:sp>
        </mc:Fallback>
      </mc:AlternateContent>
      <p:pic>
        <p:nvPicPr>
          <p:cNvPr id="7" name="Picture 6" descr="A person standing in front of a window&#10;&#10;Description automatically generated with low confidence">
            <a:extLst>
              <a:ext uri="{FF2B5EF4-FFF2-40B4-BE49-F238E27FC236}">
                <a16:creationId xmlns:a16="http://schemas.microsoft.com/office/drawing/2014/main" id="{1ED92DE1-AE5F-B76C-304C-77C2D051C7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1735823"/>
            <a:ext cx="4788801" cy="1990345"/>
          </a:xfrm>
          <a:prstGeom prst="rect">
            <a:avLst/>
          </a:prstGeom>
        </p:spPr>
      </p:pic>
      <p:sp>
        <p:nvSpPr>
          <p:cNvPr id="8" name="TextBox 7">
            <a:extLst>
              <a:ext uri="{FF2B5EF4-FFF2-40B4-BE49-F238E27FC236}">
                <a16:creationId xmlns:a16="http://schemas.microsoft.com/office/drawing/2014/main" id="{BDF67ADF-8231-A0D8-623F-49B61EA779A7}"/>
              </a:ext>
            </a:extLst>
          </p:cNvPr>
          <p:cNvSpPr txBox="1"/>
          <p:nvPr/>
        </p:nvSpPr>
        <p:spPr>
          <a:xfrm>
            <a:off x="1966430" y="3696847"/>
            <a:ext cx="1897531" cy="369332"/>
          </a:xfrm>
          <a:prstGeom prst="rect">
            <a:avLst/>
          </a:prstGeom>
          <a:noFill/>
        </p:spPr>
        <p:txBody>
          <a:bodyPr wrap="square" rtlCol="0">
            <a:spAutoFit/>
          </a:bodyPr>
          <a:lstStyle/>
          <a:p>
            <a:pPr algn="ctr"/>
            <a:r>
              <a:rPr lang="en-US">
                <a:latin typeface="Arial Nova" panose="020B0504020202020204" pitchFamily="34" charset="0"/>
                <a:cs typeface="Aldhabi" panose="01000000000000000000" pitchFamily="2" charset="-78"/>
              </a:rPr>
              <a:t>Input frame</a:t>
            </a:r>
          </a:p>
        </p:txBody>
      </p:sp>
    </p:spTree>
    <p:extLst>
      <p:ext uri="{BB962C8B-B14F-4D97-AF65-F5344CB8AC3E}">
        <p14:creationId xmlns:p14="http://schemas.microsoft.com/office/powerpoint/2010/main" val="17100476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2777B0-E8A9-6717-7B3F-817BD284A74A}"/>
              </a:ext>
            </a:extLst>
          </p:cNvPr>
          <p:cNvSpPr>
            <a:spLocks noGrp="1"/>
          </p:cNvSpPr>
          <p:nvPr>
            <p:ph type="sldNum" sz="quarter" idx="12"/>
          </p:nvPr>
        </p:nvSpPr>
        <p:spPr/>
        <p:txBody>
          <a:bodyPr/>
          <a:lstStyle/>
          <a:p>
            <a:r>
              <a:rPr lang="en-US"/>
              <a:t>Slide </a:t>
            </a:r>
            <a:fld id="{CB2120E0-8FF9-480B-9492-11076B6A8DC2}" type="slidenum">
              <a:rPr lang="en-US" smtClean="0"/>
              <a:pPr/>
              <a:t>22</a:t>
            </a:fld>
            <a:endParaRPr lang="en-US"/>
          </a:p>
        </p:txBody>
      </p:sp>
      <p:sp>
        <p:nvSpPr>
          <p:cNvPr id="4" name="Title 3">
            <a:extLst>
              <a:ext uri="{FF2B5EF4-FFF2-40B4-BE49-F238E27FC236}">
                <a16:creationId xmlns:a16="http://schemas.microsoft.com/office/drawing/2014/main" id="{F88F0CC0-75A4-84F4-71DF-6D119BE15F4F}"/>
              </a:ext>
            </a:extLst>
          </p:cNvPr>
          <p:cNvSpPr>
            <a:spLocks noGrp="1"/>
          </p:cNvSpPr>
          <p:nvPr>
            <p:ph type="title"/>
          </p:nvPr>
        </p:nvSpPr>
        <p:spPr/>
        <p:txBody>
          <a:bodyPr/>
          <a:lstStyle/>
          <a:p>
            <a:r>
              <a:rPr lang="en-US"/>
              <a:t>Loss function</a:t>
            </a:r>
          </a:p>
        </p:txBody>
      </p:sp>
      <p:pic>
        <p:nvPicPr>
          <p:cNvPr id="6" name="Picture 5">
            <a:extLst>
              <a:ext uri="{FF2B5EF4-FFF2-40B4-BE49-F238E27FC236}">
                <a16:creationId xmlns:a16="http://schemas.microsoft.com/office/drawing/2014/main" id="{17737791-20C3-3488-B44B-B4225C89C4B2}"/>
              </a:ext>
            </a:extLst>
          </p:cNvPr>
          <p:cNvPicPr>
            <a:picLocks noChangeAspect="1"/>
          </p:cNvPicPr>
          <p:nvPr/>
        </p:nvPicPr>
        <p:blipFill>
          <a:blip r:embed="rId3"/>
          <a:stretch>
            <a:fillRect/>
          </a:stretch>
        </p:blipFill>
        <p:spPr>
          <a:xfrm>
            <a:off x="533400" y="1200150"/>
            <a:ext cx="5209476" cy="409837"/>
          </a:xfrm>
          <a:prstGeom prst="rect">
            <a:avLst/>
          </a:prstGeom>
        </p:spPr>
      </p:pic>
      <p:pic>
        <p:nvPicPr>
          <p:cNvPr id="8" name="Picture 7">
            <a:extLst>
              <a:ext uri="{FF2B5EF4-FFF2-40B4-BE49-F238E27FC236}">
                <a16:creationId xmlns:a16="http://schemas.microsoft.com/office/drawing/2014/main" id="{88A3327B-F7D0-079E-DE56-49B3DA419277}"/>
              </a:ext>
            </a:extLst>
          </p:cNvPr>
          <p:cNvPicPr>
            <a:picLocks noChangeAspect="1"/>
          </p:cNvPicPr>
          <p:nvPr/>
        </p:nvPicPr>
        <p:blipFill>
          <a:blip r:embed="rId4"/>
          <a:stretch>
            <a:fillRect/>
          </a:stretch>
        </p:blipFill>
        <p:spPr>
          <a:xfrm>
            <a:off x="195739" y="1722874"/>
            <a:ext cx="8795861" cy="600558"/>
          </a:xfrm>
          <a:prstGeom prst="rect">
            <a:avLst/>
          </a:prstGeom>
        </p:spPr>
      </p:pic>
      <p:pic>
        <p:nvPicPr>
          <p:cNvPr id="10" name="Picture 9">
            <a:extLst>
              <a:ext uri="{FF2B5EF4-FFF2-40B4-BE49-F238E27FC236}">
                <a16:creationId xmlns:a16="http://schemas.microsoft.com/office/drawing/2014/main" id="{93E6B331-F3DA-0A56-FA36-601A48B477F1}"/>
              </a:ext>
            </a:extLst>
          </p:cNvPr>
          <p:cNvPicPr>
            <a:picLocks noChangeAspect="1"/>
          </p:cNvPicPr>
          <p:nvPr/>
        </p:nvPicPr>
        <p:blipFill>
          <a:blip r:embed="rId5"/>
          <a:stretch>
            <a:fillRect/>
          </a:stretch>
        </p:blipFill>
        <p:spPr>
          <a:xfrm>
            <a:off x="342900" y="2545644"/>
            <a:ext cx="8458200" cy="2139427"/>
          </a:xfrm>
          <a:prstGeom prst="rect">
            <a:avLst/>
          </a:prstGeom>
        </p:spPr>
      </p:pic>
      <p:sp>
        <p:nvSpPr>
          <p:cNvPr id="5" name="TextBox 4">
            <a:extLst>
              <a:ext uri="{FF2B5EF4-FFF2-40B4-BE49-F238E27FC236}">
                <a16:creationId xmlns:a16="http://schemas.microsoft.com/office/drawing/2014/main" id="{77BBD8E1-66C3-7F8C-F3BB-5231E9BCD490}"/>
              </a:ext>
            </a:extLst>
          </p:cNvPr>
          <p:cNvSpPr txBox="1"/>
          <p:nvPr/>
        </p:nvSpPr>
        <p:spPr>
          <a:xfrm>
            <a:off x="3581400" y="4737610"/>
            <a:ext cx="5867400" cy="338554"/>
          </a:xfrm>
          <a:prstGeom prst="rect">
            <a:avLst/>
          </a:prstGeom>
          <a:noFill/>
        </p:spPr>
        <p:txBody>
          <a:bodyPr wrap="square">
            <a:spAutoFit/>
          </a:bodyPr>
          <a:lstStyle/>
          <a:p>
            <a:r>
              <a:rPr lang="en-US" sz="1600">
                <a:latin typeface="Avenir Next LT Pro" panose="020B0504020202020204" pitchFamily="34" charset="0"/>
                <a:hlinkClick r:id="rId6"/>
              </a:rPr>
              <a:t>http://graphics.csie.ncku.edu.tw/RETVI/TemporalLoss.mp4</a:t>
            </a:r>
            <a:endParaRPr lang="en-US" sz="1600">
              <a:latin typeface="Avenir Next LT Pro" panose="020B0504020202020204" pitchFamily="34" charset="0"/>
            </a:endParaRPr>
          </a:p>
        </p:txBody>
      </p:sp>
    </p:spTree>
    <p:extLst>
      <p:ext uri="{BB962C8B-B14F-4D97-AF65-F5344CB8AC3E}">
        <p14:creationId xmlns:p14="http://schemas.microsoft.com/office/powerpoint/2010/main" val="13744426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48695E1-DB6E-D965-6BFD-A51927FC47E0}"/>
              </a:ext>
            </a:extLst>
          </p:cNvPr>
          <p:cNvSpPr>
            <a:spLocks noGrp="1"/>
          </p:cNvSpPr>
          <p:nvPr>
            <p:ph type="sldNum" sz="quarter" idx="12"/>
          </p:nvPr>
        </p:nvSpPr>
        <p:spPr/>
        <p:txBody>
          <a:bodyPr/>
          <a:lstStyle/>
          <a:p>
            <a:r>
              <a:rPr lang="en-US"/>
              <a:t>Slide </a:t>
            </a:r>
            <a:fld id="{CB2120E0-8FF9-480B-9492-11076B6A8DC2}" type="slidenum">
              <a:rPr lang="en-US" smtClean="0"/>
              <a:pPr/>
              <a:t>23</a:t>
            </a:fld>
            <a:endParaRPr lang="en-US"/>
          </a:p>
        </p:txBody>
      </p:sp>
      <p:sp>
        <p:nvSpPr>
          <p:cNvPr id="4" name="Title 3">
            <a:extLst>
              <a:ext uri="{FF2B5EF4-FFF2-40B4-BE49-F238E27FC236}">
                <a16:creationId xmlns:a16="http://schemas.microsoft.com/office/drawing/2014/main" id="{357EF45F-8BF5-A2B2-D19B-6659E751FF5A}"/>
              </a:ext>
            </a:extLst>
          </p:cNvPr>
          <p:cNvSpPr>
            <a:spLocks noGrp="1"/>
          </p:cNvSpPr>
          <p:nvPr>
            <p:ph type="title"/>
          </p:nvPr>
        </p:nvSpPr>
        <p:spPr/>
        <p:txBody>
          <a:bodyPr/>
          <a:lstStyle/>
          <a:p>
            <a:r>
              <a:rPr lang="en-US"/>
              <a:t>Loss function</a:t>
            </a:r>
          </a:p>
        </p:txBody>
      </p:sp>
      <p:pic>
        <p:nvPicPr>
          <p:cNvPr id="6" name="Picture 5">
            <a:extLst>
              <a:ext uri="{FF2B5EF4-FFF2-40B4-BE49-F238E27FC236}">
                <a16:creationId xmlns:a16="http://schemas.microsoft.com/office/drawing/2014/main" id="{B14B1B89-BCD9-90A1-8A0E-5A828327151D}"/>
              </a:ext>
            </a:extLst>
          </p:cNvPr>
          <p:cNvPicPr>
            <a:picLocks noChangeAspect="1"/>
          </p:cNvPicPr>
          <p:nvPr/>
        </p:nvPicPr>
        <p:blipFill>
          <a:blip r:embed="rId3"/>
          <a:stretch>
            <a:fillRect/>
          </a:stretch>
        </p:blipFill>
        <p:spPr>
          <a:xfrm>
            <a:off x="533400" y="1303683"/>
            <a:ext cx="3395544" cy="471188"/>
          </a:xfrm>
          <a:prstGeom prst="rect">
            <a:avLst/>
          </a:prstGeom>
        </p:spPr>
      </p:pic>
      <p:pic>
        <p:nvPicPr>
          <p:cNvPr id="8" name="Picture 7">
            <a:extLst>
              <a:ext uri="{FF2B5EF4-FFF2-40B4-BE49-F238E27FC236}">
                <a16:creationId xmlns:a16="http://schemas.microsoft.com/office/drawing/2014/main" id="{04513D27-E6C7-D975-9479-1F48DAE454E6}"/>
              </a:ext>
            </a:extLst>
          </p:cNvPr>
          <p:cNvPicPr>
            <a:picLocks noChangeAspect="1"/>
          </p:cNvPicPr>
          <p:nvPr/>
        </p:nvPicPr>
        <p:blipFill>
          <a:blip r:embed="rId4"/>
          <a:stretch>
            <a:fillRect/>
          </a:stretch>
        </p:blipFill>
        <p:spPr>
          <a:xfrm>
            <a:off x="1783262" y="2012726"/>
            <a:ext cx="5577475" cy="840095"/>
          </a:xfrm>
          <a:prstGeom prst="rect">
            <a:avLst/>
          </a:prstGeom>
        </p:spPr>
      </p:pic>
      <p:pic>
        <p:nvPicPr>
          <p:cNvPr id="10" name="Picture 9">
            <a:extLst>
              <a:ext uri="{FF2B5EF4-FFF2-40B4-BE49-F238E27FC236}">
                <a16:creationId xmlns:a16="http://schemas.microsoft.com/office/drawing/2014/main" id="{F4DA95BE-0644-0EFE-5861-60AE22B8768C}"/>
              </a:ext>
            </a:extLst>
          </p:cNvPr>
          <p:cNvPicPr>
            <a:picLocks noChangeAspect="1"/>
          </p:cNvPicPr>
          <p:nvPr/>
        </p:nvPicPr>
        <p:blipFill>
          <a:blip r:embed="rId5"/>
          <a:stretch>
            <a:fillRect/>
          </a:stretch>
        </p:blipFill>
        <p:spPr>
          <a:xfrm>
            <a:off x="609602" y="2852821"/>
            <a:ext cx="8305800" cy="1219602"/>
          </a:xfrm>
          <a:prstGeom prst="rect">
            <a:avLst/>
          </a:prstGeom>
        </p:spPr>
      </p:pic>
    </p:spTree>
    <p:extLst>
      <p:ext uri="{BB962C8B-B14F-4D97-AF65-F5344CB8AC3E}">
        <p14:creationId xmlns:p14="http://schemas.microsoft.com/office/powerpoint/2010/main" val="2444940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43C696-7BAB-2F2A-875E-53480B2D58ED}"/>
              </a:ext>
            </a:extLst>
          </p:cNvPr>
          <p:cNvSpPr>
            <a:spLocks noGrp="1"/>
          </p:cNvSpPr>
          <p:nvPr>
            <p:ph type="sldNum" sz="quarter" idx="12"/>
          </p:nvPr>
        </p:nvSpPr>
        <p:spPr/>
        <p:txBody>
          <a:bodyPr/>
          <a:lstStyle/>
          <a:p>
            <a:r>
              <a:rPr lang="en-US"/>
              <a:t>Slide </a:t>
            </a:r>
            <a:fld id="{CB2120E0-8FF9-480B-9492-11076B6A8DC2}" type="slidenum">
              <a:rPr lang="en-US" smtClean="0"/>
              <a:pPr/>
              <a:t>24</a:t>
            </a:fld>
            <a:endParaRPr lang="en-US"/>
          </a:p>
        </p:txBody>
      </p:sp>
      <p:sp>
        <p:nvSpPr>
          <p:cNvPr id="4" name="Title 3">
            <a:extLst>
              <a:ext uri="{FF2B5EF4-FFF2-40B4-BE49-F238E27FC236}">
                <a16:creationId xmlns:a16="http://schemas.microsoft.com/office/drawing/2014/main" id="{AF30EAB7-3101-AA4B-6062-2B7848311964}"/>
              </a:ext>
            </a:extLst>
          </p:cNvPr>
          <p:cNvSpPr>
            <a:spLocks noGrp="1"/>
          </p:cNvSpPr>
          <p:nvPr>
            <p:ph type="title"/>
          </p:nvPr>
        </p:nvSpPr>
        <p:spPr/>
        <p:txBody>
          <a:bodyPr/>
          <a:lstStyle/>
          <a:p>
            <a:endParaRPr lang="en-US"/>
          </a:p>
        </p:txBody>
      </p:sp>
      <p:pic>
        <p:nvPicPr>
          <p:cNvPr id="5" name="Picture 4" descr="A person standing in front of a yellow wall&#10;&#10;Description automatically generated">
            <a:extLst>
              <a:ext uri="{FF2B5EF4-FFF2-40B4-BE49-F238E27FC236}">
                <a16:creationId xmlns:a16="http://schemas.microsoft.com/office/drawing/2014/main" id="{CAAE47C2-B404-C74B-7F33-654A6AF94B2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384" y="1570574"/>
            <a:ext cx="3137017" cy="200235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2423D57F-6A58-794A-C0DA-66A3B5C706B6}"/>
                  </a:ext>
                </a:extLst>
              </p:cNvPr>
              <p:cNvSpPr txBox="1"/>
              <p:nvPr/>
            </p:nvSpPr>
            <p:spPr>
              <a:xfrm>
                <a:off x="6138855" y="3572925"/>
                <a:ext cx="1779964" cy="391582"/>
              </a:xfrm>
              <a:prstGeom prst="rect">
                <a:avLst/>
              </a:prstGeom>
              <a:noFill/>
            </p:spPr>
            <p:txBody>
              <a:bodyPr wrap="square" rtlCol="0">
                <a:spAutoFit/>
              </a:bodyPr>
              <a:lstStyle/>
              <a:p>
                <a:pPr algn="ctr"/>
                <a:r>
                  <a:rPr lang="en-US">
                    <a:latin typeface="Arial Nova" panose="020B0504020202020204" pitchFamily="34" charset="0"/>
                    <a:cs typeface="Aldhabi" panose="01000000000000000000" pitchFamily="2" charset="-78"/>
                  </a:rPr>
                  <a:t> Without </a:t>
                </a:r>
                <a14:m>
                  <m:oMath xmlns:m="http://schemas.openxmlformats.org/officeDocument/2006/math">
                    <m:sSub>
                      <m:sSubPr>
                        <m:ctrlPr>
                          <a:rPr lang="en-US" i="1" smtClean="0">
                            <a:latin typeface="Cambria Math" panose="02040503050406030204" pitchFamily="18" charset="0"/>
                            <a:cs typeface="Aldhabi" panose="01000000000000000000" pitchFamily="2" charset="-78"/>
                          </a:rPr>
                        </m:ctrlPr>
                      </m:sSubPr>
                      <m:e>
                        <m:r>
                          <a:rPr lang="en-US" b="0" i="1" smtClean="0">
                            <a:latin typeface="Cambria Math" panose="02040503050406030204" pitchFamily="18" charset="0"/>
                            <a:ea typeface="Cambria Math" panose="02040503050406030204" pitchFamily="18" charset="0"/>
                            <a:cs typeface="Aldhabi" panose="01000000000000000000" pitchFamily="2" charset="-78"/>
                          </a:rPr>
                          <m:t>ℒ</m:t>
                        </m:r>
                      </m:e>
                      <m:sub>
                        <m:r>
                          <a:rPr lang="en-US" b="0" i="1" smtClean="0">
                            <a:latin typeface="Cambria Math" panose="02040503050406030204" pitchFamily="18" charset="0"/>
                            <a:ea typeface="Cambria Math" panose="02040503050406030204" pitchFamily="18" charset="0"/>
                            <a:cs typeface="Aldhabi" panose="01000000000000000000" pitchFamily="2" charset="-78"/>
                          </a:rPr>
                          <m:t>𝑓𝑖𝑑</m:t>
                        </m:r>
                      </m:sub>
                    </m:sSub>
                  </m:oMath>
                </a14:m>
                <a:endParaRPr lang="en-US">
                  <a:latin typeface="Arial Nova" panose="020B0504020202020204" pitchFamily="34" charset="0"/>
                  <a:cs typeface="Aldhabi" panose="01000000000000000000" pitchFamily="2" charset="-78"/>
                </a:endParaRPr>
              </a:p>
            </p:txBody>
          </p:sp>
        </mc:Choice>
        <mc:Fallback xmlns="">
          <p:sp>
            <p:nvSpPr>
              <p:cNvPr id="6" name="TextBox 5">
                <a:extLst>
                  <a:ext uri="{FF2B5EF4-FFF2-40B4-BE49-F238E27FC236}">
                    <a16:creationId xmlns:a16="http://schemas.microsoft.com/office/drawing/2014/main" id="{2423D57F-6A58-794A-C0DA-66A3B5C706B6}"/>
                  </a:ext>
                </a:extLst>
              </p:cNvPr>
              <p:cNvSpPr txBox="1">
                <a:spLocks noRot="1" noChangeAspect="1" noMove="1" noResize="1" noEditPoints="1" noAdjustHandles="1" noChangeArrowheads="1" noChangeShapeType="1" noTextEdit="1"/>
              </p:cNvSpPr>
              <p:nvPr/>
            </p:nvSpPr>
            <p:spPr>
              <a:xfrm>
                <a:off x="6138855" y="3572925"/>
                <a:ext cx="1779964" cy="391582"/>
              </a:xfrm>
              <a:prstGeom prst="rect">
                <a:avLst/>
              </a:prstGeom>
              <a:blipFill>
                <a:blip r:embed="rId3"/>
                <a:stretch>
                  <a:fillRect t="-7813" b="-18750"/>
                </a:stretch>
              </a:blipFill>
            </p:spPr>
            <p:txBody>
              <a:bodyPr/>
              <a:lstStyle/>
              <a:p>
                <a:r>
                  <a:rPr lang="en-US">
                    <a:noFill/>
                  </a:rPr>
                  <a:t> </a:t>
                </a:r>
              </a:p>
            </p:txBody>
          </p:sp>
        </mc:Fallback>
      </mc:AlternateContent>
      <p:pic>
        <p:nvPicPr>
          <p:cNvPr id="7" name="Picture 6" descr="A person standing in front of a window&#10;&#10;Description automatically generated with low confidence">
            <a:extLst>
              <a:ext uri="{FF2B5EF4-FFF2-40B4-BE49-F238E27FC236}">
                <a16:creationId xmlns:a16="http://schemas.microsoft.com/office/drawing/2014/main" id="{DC2C9088-3CF8-1C86-268E-CCB77E61A5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 y="1570574"/>
            <a:ext cx="4800600" cy="1995249"/>
          </a:xfrm>
          <a:prstGeom prst="rect">
            <a:avLst/>
          </a:prstGeom>
        </p:spPr>
      </p:pic>
      <p:sp>
        <p:nvSpPr>
          <p:cNvPr id="8" name="TextBox 7">
            <a:extLst>
              <a:ext uri="{FF2B5EF4-FFF2-40B4-BE49-F238E27FC236}">
                <a16:creationId xmlns:a16="http://schemas.microsoft.com/office/drawing/2014/main" id="{0CE9BAEB-5B2A-61B3-5348-7855E807E9B0}"/>
              </a:ext>
            </a:extLst>
          </p:cNvPr>
          <p:cNvSpPr txBox="1"/>
          <p:nvPr/>
        </p:nvSpPr>
        <p:spPr>
          <a:xfrm>
            <a:off x="2042630" y="3531598"/>
            <a:ext cx="1897531" cy="369332"/>
          </a:xfrm>
          <a:prstGeom prst="rect">
            <a:avLst/>
          </a:prstGeom>
          <a:noFill/>
        </p:spPr>
        <p:txBody>
          <a:bodyPr wrap="square" rtlCol="0">
            <a:spAutoFit/>
          </a:bodyPr>
          <a:lstStyle/>
          <a:p>
            <a:pPr algn="ctr"/>
            <a:r>
              <a:rPr lang="en-US">
                <a:latin typeface="Arial Nova" panose="020B0504020202020204" pitchFamily="34" charset="0"/>
                <a:cs typeface="Aldhabi" panose="01000000000000000000" pitchFamily="2" charset="-78"/>
              </a:rPr>
              <a:t>Input frame</a:t>
            </a:r>
          </a:p>
        </p:txBody>
      </p:sp>
    </p:spTree>
    <p:extLst>
      <p:ext uri="{BB962C8B-B14F-4D97-AF65-F5344CB8AC3E}">
        <p14:creationId xmlns:p14="http://schemas.microsoft.com/office/powerpoint/2010/main" val="11115287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9141BB-DD68-4E80-CECF-87249DC54B07}"/>
              </a:ext>
            </a:extLst>
          </p:cNvPr>
          <p:cNvSpPr>
            <a:spLocks noGrp="1"/>
          </p:cNvSpPr>
          <p:nvPr>
            <p:ph type="sldNum" sz="quarter" idx="12"/>
          </p:nvPr>
        </p:nvSpPr>
        <p:spPr/>
        <p:txBody>
          <a:bodyPr/>
          <a:lstStyle/>
          <a:p>
            <a:r>
              <a:rPr lang="en-US"/>
              <a:t>Slide </a:t>
            </a:r>
            <a:fld id="{CB2120E0-8FF9-480B-9492-11076B6A8DC2}" type="slidenum">
              <a:rPr lang="en-US" smtClean="0"/>
              <a:pPr/>
              <a:t>25</a:t>
            </a:fld>
            <a:endParaRPr lang="en-US"/>
          </a:p>
        </p:txBody>
      </p:sp>
      <p:sp>
        <p:nvSpPr>
          <p:cNvPr id="3" name="Content Placeholder 2">
            <a:extLst>
              <a:ext uri="{FF2B5EF4-FFF2-40B4-BE49-F238E27FC236}">
                <a16:creationId xmlns:a16="http://schemas.microsoft.com/office/drawing/2014/main" id="{28C9E4AC-7017-69BE-427A-55E3193C4533}"/>
              </a:ext>
            </a:extLst>
          </p:cNvPr>
          <p:cNvSpPr>
            <a:spLocks noGrp="1"/>
          </p:cNvSpPr>
          <p:nvPr>
            <p:ph sz="quarter" idx="1"/>
          </p:nvPr>
        </p:nvSpPr>
        <p:spPr/>
        <p:txBody>
          <a:bodyPr/>
          <a:lstStyle/>
          <a:p>
            <a:pPr marL="118527" indent="0">
              <a:buNone/>
            </a:pPr>
            <a:r>
              <a:rPr lang="en-US"/>
              <a:t>Project website: </a:t>
            </a:r>
            <a:r>
              <a:rPr lang="en-US" sz="2400" b="1">
                <a:solidFill>
                  <a:schemeClr val="accent5">
                    <a:lumMod val="75000"/>
                  </a:schemeClr>
                </a:solidFill>
                <a:latin typeface="Avenir Next LT Pro Light" panose="020B0304020202020204" pitchFamily="34" charset="0"/>
                <a:hlinkClick r:id="rId2"/>
              </a:rPr>
              <a:t>http://graphics.csie.ncku.edu.tw/RETVI</a:t>
            </a:r>
            <a:endParaRPr lang="en-US" sz="2400" b="1">
              <a:solidFill>
                <a:schemeClr val="accent5">
                  <a:lumMod val="75000"/>
                </a:schemeClr>
              </a:solidFill>
              <a:latin typeface="Avenir Next LT Pro Light" panose="020B0304020202020204" pitchFamily="34" charset="0"/>
            </a:endParaRPr>
          </a:p>
          <a:p>
            <a:pPr marL="118527" indent="0">
              <a:buNone/>
            </a:pPr>
            <a:endParaRPr lang="en-US"/>
          </a:p>
        </p:txBody>
      </p:sp>
      <p:sp>
        <p:nvSpPr>
          <p:cNvPr id="4" name="Title 3">
            <a:extLst>
              <a:ext uri="{FF2B5EF4-FFF2-40B4-BE49-F238E27FC236}">
                <a16:creationId xmlns:a16="http://schemas.microsoft.com/office/drawing/2014/main" id="{A6973836-01C2-B6DC-32F9-1F91A359B0E6}"/>
              </a:ext>
            </a:extLst>
          </p:cNvPr>
          <p:cNvSpPr>
            <a:spLocks noGrp="1"/>
          </p:cNvSpPr>
          <p:nvPr>
            <p:ph type="title"/>
          </p:nvPr>
        </p:nvSpPr>
        <p:spPr/>
        <p:txBody>
          <a:bodyPr/>
          <a:lstStyle/>
          <a:p>
            <a:r>
              <a:rPr lang="en-US"/>
              <a:t>Results</a:t>
            </a:r>
          </a:p>
        </p:txBody>
      </p:sp>
    </p:spTree>
    <p:extLst>
      <p:ext uri="{BB962C8B-B14F-4D97-AF65-F5344CB8AC3E}">
        <p14:creationId xmlns:p14="http://schemas.microsoft.com/office/powerpoint/2010/main" val="2560965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B3C2F4F-990E-F4BD-474C-80C72D69310D}"/>
              </a:ext>
            </a:extLst>
          </p:cNvPr>
          <p:cNvSpPr/>
          <p:nvPr/>
        </p:nvSpPr>
        <p:spPr>
          <a:xfrm>
            <a:off x="533400" y="742950"/>
            <a:ext cx="8153400" cy="507101"/>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9A1A87D-643F-C57E-E561-56E77B843B9B}"/>
              </a:ext>
            </a:extLst>
          </p:cNvPr>
          <p:cNvSpPr txBox="1"/>
          <p:nvPr/>
        </p:nvSpPr>
        <p:spPr>
          <a:xfrm>
            <a:off x="1676400" y="600696"/>
            <a:ext cx="5807709" cy="1200329"/>
          </a:xfrm>
          <a:prstGeom prst="rect">
            <a:avLst/>
          </a:prstGeom>
          <a:noFill/>
        </p:spPr>
        <p:txBody>
          <a:bodyPr wrap="square" rtlCol="0">
            <a:spAutoFit/>
          </a:bodyPr>
          <a:lstStyle/>
          <a:p>
            <a:pPr algn="ctr"/>
            <a:r>
              <a:rPr lang="en-US" sz="3600" b="1">
                <a:latin typeface="Avenir Next LT Pro" panose="020B0504020202020204" pitchFamily="34" charset="0"/>
              </a:rPr>
              <a:t>Thanks for your listening</a:t>
            </a:r>
          </a:p>
          <a:p>
            <a:pPr algn="ctr"/>
            <a:endParaRPr lang="en-US" sz="3600" b="1">
              <a:latin typeface="Avenir Next LT Pro" panose="020B0504020202020204" pitchFamily="34" charset="0"/>
            </a:endParaRPr>
          </a:p>
        </p:txBody>
      </p:sp>
      <p:cxnSp>
        <p:nvCxnSpPr>
          <p:cNvPr id="6" name="Straight Connector 5">
            <a:extLst>
              <a:ext uri="{FF2B5EF4-FFF2-40B4-BE49-F238E27FC236}">
                <a16:creationId xmlns:a16="http://schemas.microsoft.com/office/drawing/2014/main" id="{D05B46D3-2E49-AE1A-BD0B-1B6767FBD3E7}"/>
              </a:ext>
            </a:extLst>
          </p:cNvPr>
          <p:cNvCxnSpPr>
            <a:cxnSpLocks/>
          </p:cNvCxnSpPr>
          <p:nvPr/>
        </p:nvCxnSpPr>
        <p:spPr>
          <a:xfrm>
            <a:off x="1978288" y="514350"/>
            <a:ext cx="5282189" cy="0"/>
          </a:xfrm>
          <a:prstGeom prst="line">
            <a:avLst/>
          </a:prstGeom>
          <a:solidFill>
            <a:srgbClr val="800080"/>
          </a:solidFill>
          <a:ln w="28575" cmpd="dbl">
            <a:solidFill>
              <a:srgbClr val="80008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7B513D8-8B90-B1BB-D7F7-AD2F8E0D6AD1}"/>
              </a:ext>
            </a:extLst>
          </p:cNvPr>
          <p:cNvSpPr txBox="1"/>
          <p:nvPr/>
        </p:nvSpPr>
        <p:spPr>
          <a:xfrm>
            <a:off x="1342782" y="1509921"/>
            <a:ext cx="6553199" cy="1061829"/>
          </a:xfrm>
          <a:prstGeom prst="rect">
            <a:avLst/>
          </a:prstGeom>
          <a:noFill/>
        </p:spPr>
        <p:txBody>
          <a:bodyPr wrap="square" rtlCol="0">
            <a:spAutoFit/>
          </a:bodyPr>
          <a:lstStyle/>
          <a:p>
            <a:pPr algn="ctr">
              <a:lnSpc>
                <a:spcPts val="2700"/>
              </a:lnSpc>
            </a:pPr>
            <a:r>
              <a:rPr lang="en-US" b="1">
                <a:solidFill>
                  <a:schemeClr val="tx2">
                    <a:lumMod val="90000"/>
                  </a:schemeClr>
                </a:solidFill>
                <a:latin typeface="Avenir Next LT Pro Light" panose="020B0304020202020204" pitchFamily="34" charset="0"/>
              </a:rPr>
              <a:t>More results could be explored at our project website:</a:t>
            </a:r>
          </a:p>
          <a:p>
            <a:pPr algn="ctr">
              <a:lnSpc>
                <a:spcPts val="2700"/>
              </a:lnSpc>
            </a:pPr>
            <a:r>
              <a:rPr lang="en-US" sz="2800" b="1">
                <a:solidFill>
                  <a:schemeClr val="accent5">
                    <a:lumMod val="75000"/>
                  </a:schemeClr>
                </a:solidFill>
                <a:latin typeface="Avenir Next LT Pro Light" panose="020B0304020202020204" pitchFamily="34" charset="0"/>
              </a:rPr>
              <a:t>http://graphics.csie.ncku.edu.tw/RETVI</a:t>
            </a:r>
          </a:p>
          <a:p>
            <a:pPr algn="ctr"/>
            <a:endParaRPr lang="en-US" b="1">
              <a:solidFill>
                <a:schemeClr val="accent4">
                  <a:lumMod val="60000"/>
                  <a:lumOff val="40000"/>
                </a:schemeClr>
              </a:solidFill>
              <a:latin typeface="Avenir Next LT Pro Light" panose="020B0304020202020204" pitchFamily="34" charset="0"/>
            </a:endParaRPr>
          </a:p>
        </p:txBody>
      </p:sp>
      <p:cxnSp>
        <p:nvCxnSpPr>
          <p:cNvPr id="9" name="Straight Connector 8">
            <a:extLst>
              <a:ext uri="{FF2B5EF4-FFF2-40B4-BE49-F238E27FC236}">
                <a16:creationId xmlns:a16="http://schemas.microsoft.com/office/drawing/2014/main" id="{24B78DB9-F006-C8AE-80EE-A64593E46702}"/>
              </a:ext>
            </a:extLst>
          </p:cNvPr>
          <p:cNvCxnSpPr>
            <a:cxnSpLocks/>
          </p:cNvCxnSpPr>
          <p:nvPr/>
        </p:nvCxnSpPr>
        <p:spPr>
          <a:xfrm>
            <a:off x="1978288" y="1388993"/>
            <a:ext cx="5282189" cy="0"/>
          </a:xfrm>
          <a:prstGeom prst="line">
            <a:avLst/>
          </a:prstGeom>
          <a:solidFill>
            <a:srgbClr val="800080"/>
          </a:solidFill>
          <a:ln w="28575" cmpd="dbl">
            <a:solidFill>
              <a:srgbClr val="80008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3" name="Picture 2" descr="A qr code with a white background&#10;&#10;AI-generated content may be incorrect.">
            <a:extLst>
              <a:ext uri="{FF2B5EF4-FFF2-40B4-BE49-F238E27FC236}">
                <a16:creationId xmlns:a16="http://schemas.microsoft.com/office/drawing/2014/main" id="{AF4A6E45-F2E5-CE13-84DF-3B52F062D1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5200" y="2285821"/>
            <a:ext cx="2286000" cy="2286000"/>
          </a:xfrm>
          <a:prstGeom prst="rect">
            <a:avLst/>
          </a:prstGeom>
        </p:spPr>
      </p:pic>
    </p:spTree>
    <p:extLst>
      <p:ext uri="{BB962C8B-B14F-4D97-AF65-F5344CB8AC3E}">
        <p14:creationId xmlns:p14="http://schemas.microsoft.com/office/powerpoint/2010/main" val="236550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par>
                          <p:cTn id="11" fill="hold">
                            <p:stCondLst>
                              <p:cond delay="500"/>
                            </p:stCondLst>
                            <p:childTnLst>
                              <p:par>
                                <p:cTn id="12" presetID="9"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dissolve">
                                      <p:cBhvr>
                                        <p:cTn id="14" dur="1000"/>
                                        <p:tgtEl>
                                          <p:spTgt spid="4">
                                            <p:txEl>
                                              <p:pRg st="0" end="0"/>
                                            </p:txEl>
                                          </p:spTgt>
                                        </p:tgtEl>
                                      </p:cBhvr>
                                    </p:animEffect>
                                  </p:childTnLst>
                                </p:cTn>
                              </p:par>
                            </p:childTnLst>
                          </p:cTn>
                        </p:par>
                        <p:par>
                          <p:cTn id="15" fill="hold">
                            <p:stCondLst>
                              <p:cond delay="1500"/>
                            </p:stCondLst>
                            <p:childTnLst>
                              <p:par>
                                <p:cTn id="16" presetID="16" presetClass="entr" presetSubtype="2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LOAD Blog - The 4 Key Benefits of Implementing VR/AR in Your Company.">
            <a:extLst>
              <a:ext uri="{FF2B5EF4-FFF2-40B4-BE49-F238E27FC236}">
                <a16:creationId xmlns:a16="http://schemas.microsoft.com/office/drawing/2014/main" id="{1D7D1163-51F2-E5F6-4162-9BF51A0A3714}"/>
              </a:ext>
            </a:extLst>
          </p:cNvPr>
          <p:cNvPicPr>
            <a:picLocks noChangeAspect="1" noChangeArrowheads="1"/>
          </p:cNvPicPr>
          <p:nvPr/>
        </p:nvPicPr>
        <p:blipFill rotWithShape="1">
          <a:blip r:embed="rId3" cstate="print">
            <a:alphaModFix amt="35000"/>
            <a:extLst>
              <a:ext uri="{28A0092B-C50C-407E-A947-70E740481C1C}">
                <a14:useLocalDpi xmlns:a14="http://schemas.microsoft.com/office/drawing/2010/main" val="0"/>
              </a:ext>
            </a:extLst>
          </a:blip>
          <a:srcRect b="1612"/>
          <a:stretch/>
        </p:blipFill>
        <p:spPr bwMode="auto">
          <a:xfrm>
            <a:off x="-11151" y="0"/>
            <a:ext cx="9155151"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D06D4639-9528-258A-967E-2565249DAD59}"/>
              </a:ext>
            </a:extLst>
          </p:cNvPr>
          <p:cNvSpPr>
            <a:spLocks noGrp="1"/>
          </p:cNvSpPr>
          <p:nvPr>
            <p:ph sz="quarter" idx="1"/>
          </p:nvPr>
        </p:nvSpPr>
        <p:spPr>
          <a:xfrm>
            <a:off x="152400" y="1371577"/>
            <a:ext cx="6477000" cy="3571874"/>
          </a:xfrm>
        </p:spPr>
        <p:txBody>
          <a:bodyPr/>
          <a:lstStyle/>
          <a:p>
            <a:r>
              <a:rPr lang="en-US"/>
              <a:t>Adapt video content in real-time based on use actions or analytical queries (</a:t>
            </a:r>
            <a:r>
              <a:rPr lang="en-US">
                <a:solidFill>
                  <a:schemeClr val="accent1"/>
                </a:solidFill>
              </a:rPr>
              <a:t>AQ</a:t>
            </a:r>
            <a:r>
              <a:rPr lang="en-US"/>
              <a:t>).</a:t>
            </a:r>
          </a:p>
          <a:p>
            <a:r>
              <a:rPr lang="en-US"/>
              <a:t>Seamlessly integrated with </a:t>
            </a:r>
            <a:r>
              <a:rPr lang="en-US">
                <a:solidFill>
                  <a:schemeClr val="accent1"/>
                </a:solidFill>
              </a:rPr>
              <a:t>AR</a:t>
            </a:r>
            <a:r>
              <a:rPr lang="en-US"/>
              <a:t> environment.</a:t>
            </a:r>
          </a:p>
          <a:p>
            <a:r>
              <a:rPr lang="en-US"/>
              <a:t>Dynamically adjusts the content of </a:t>
            </a:r>
            <a:r>
              <a:rPr lang="en-US">
                <a:solidFill>
                  <a:schemeClr val="accent1"/>
                </a:solidFill>
              </a:rPr>
              <a:t>VR</a:t>
            </a:r>
            <a:r>
              <a:rPr lang="en-US"/>
              <a:t> videos.</a:t>
            </a:r>
          </a:p>
        </p:txBody>
      </p:sp>
      <p:sp>
        <p:nvSpPr>
          <p:cNvPr id="2" name="Slide Number Placeholder 1">
            <a:extLst>
              <a:ext uri="{FF2B5EF4-FFF2-40B4-BE49-F238E27FC236}">
                <a16:creationId xmlns:a16="http://schemas.microsoft.com/office/drawing/2014/main" id="{243B61C4-13C6-C644-95A8-BD2C648DA647}"/>
              </a:ext>
            </a:extLst>
          </p:cNvPr>
          <p:cNvSpPr>
            <a:spLocks noGrp="1"/>
          </p:cNvSpPr>
          <p:nvPr>
            <p:ph type="sldNum" sz="quarter" idx="12"/>
          </p:nvPr>
        </p:nvSpPr>
        <p:spPr/>
        <p:txBody>
          <a:bodyPr/>
          <a:lstStyle/>
          <a:p>
            <a:r>
              <a:rPr lang="en-US"/>
              <a:t>Slide </a:t>
            </a:r>
            <a:fld id="{CB2120E0-8FF9-480B-9492-11076B6A8DC2}" type="slidenum">
              <a:rPr lang="en-US" smtClean="0"/>
              <a:pPr/>
              <a:t>3</a:t>
            </a:fld>
            <a:endParaRPr lang="en-US"/>
          </a:p>
        </p:txBody>
      </p:sp>
      <p:sp>
        <p:nvSpPr>
          <p:cNvPr id="4" name="Title 3">
            <a:extLst>
              <a:ext uri="{FF2B5EF4-FFF2-40B4-BE49-F238E27FC236}">
                <a16:creationId xmlns:a16="http://schemas.microsoft.com/office/drawing/2014/main" id="{50932F22-E3A0-4943-03C0-280326F5AFFF}"/>
              </a:ext>
            </a:extLst>
          </p:cNvPr>
          <p:cNvSpPr>
            <a:spLocks noGrp="1"/>
          </p:cNvSpPr>
          <p:nvPr>
            <p:ph type="title"/>
          </p:nvPr>
        </p:nvSpPr>
        <p:spPr/>
        <p:txBody>
          <a:bodyPr/>
          <a:lstStyle/>
          <a:p>
            <a:r>
              <a:rPr lang="en-US"/>
              <a:t>Why Retargeting?</a:t>
            </a:r>
          </a:p>
        </p:txBody>
      </p:sp>
    </p:spTree>
    <p:extLst>
      <p:ext uri="{BB962C8B-B14F-4D97-AF65-F5344CB8AC3E}">
        <p14:creationId xmlns:p14="http://schemas.microsoft.com/office/powerpoint/2010/main" val="40152383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EE204-ABCE-F6B7-3562-6EC206F4FA4E}"/>
              </a:ext>
            </a:extLst>
          </p:cNvPr>
          <p:cNvPicPr>
            <a:picLocks noChangeAspect="1"/>
          </p:cNvPicPr>
          <p:nvPr/>
        </p:nvPicPr>
        <p:blipFill>
          <a:blip r:embed="rId3">
            <a:alphaModFix amt="50000"/>
          </a:blip>
          <a:stretch>
            <a:fillRect/>
          </a:stretch>
        </p:blipFill>
        <p:spPr>
          <a:xfrm>
            <a:off x="1447800" y="996013"/>
            <a:ext cx="6495107" cy="2105448"/>
          </a:xfrm>
          <a:prstGeom prst="rect">
            <a:avLst/>
          </a:prstGeom>
        </p:spPr>
      </p:pic>
      <p:pic>
        <p:nvPicPr>
          <p:cNvPr id="6" name="Picture 5">
            <a:extLst>
              <a:ext uri="{FF2B5EF4-FFF2-40B4-BE49-F238E27FC236}">
                <a16:creationId xmlns:a16="http://schemas.microsoft.com/office/drawing/2014/main" id="{612BC3FD-D62C-FE54-2130-013213DE075C}"/>
              </a:ext>
            </a:extLst>
          </p:cNvPr>
          <p:cNvPicPr>
            <a:picLocks noChangeAspect="1"/>
          </p:cNvPicPr>
          <p:nvPr/>
        </p:nvPicPr>
        <p:blipFill>
          <a:blip r:embed="rId4">
            <a:alphaModFix amt="85000"/>
          </a:blip>
          <a:srcRect l="-1175" t="-1324" r="1175" b="33359"/>
          <a:stretch/>
        </p:blipFill>
        <p:spPr>
          <a:xfrm>
            <a:off x="333174" y="2474741"/>
            <a:ext cx="2410026" cy="1849609"/>
          </a:xfrm>
          <a:prstGeom prst="rect">
            <a:avLst/>
          </a:prstGeom>
        </p:spPr>
      </p:pic>
      <p:pic>
        <p:nvPicPr>
          <p:cNvPr id="9" name="Picture 8">
            <a:extLst>
              <a:ext uri="{FF2B5EF4-FFF2-40B4-BE49-F238E27FC236}">
                <a16:creationId xmlns:a16="http://schemas.microsoft.com/office/drawing/2014/main" id="{CC9EC65A-369D-C6DF-22C0-5C7FFB766835}"/>
              </a:ext>
            </a:extLst>
          </p:cNvPr>
          <p:cNvPicPr>
            <a:picLocks noChangeAspect="1"/>
          </p:cNvPicPr>
          <p:nvPr/>
        </p:nvPicPr>
        <p:blipFill>
          <a:blip r:embed="rId5">
            <a:alphaModFix amt="50000"/>
          </a:blip>
          <a:stretch>
            <a:fillRect/>
          </a:stretch>
        </p:blipFill>
        <p:spPr>
          <a:xfrm>
            <a:off x="5576722" y="2516287"/>
            <a:ext cx="3076161" cy="1808063"/>
          </a:xfrm>
          <a:prstGeom prst="rect">
            <a:avLst/>
          </a:prstGeom>
        </p:spPr>
      </p:pic>
      <p:sp>
        <p:nvSpPr>
          <p:cNvPr id="2" name="Slide Number Placeholder 1">
            <a:extLst>
              <a:ext uri="{FF2B5EF4-FFF2-40B4-BE49-F238E27FC236}">
                <a16:creationId xmlns:a16="http://schemas.microsoft.com/office/drawing/2014/main" id="{508C3801-8E92-4C30-09B0-CF2E25CECB87}"/>
              </a:ext>
            </a:extLst>
          </p:cNvPr>
          <p:cNvSpPr>
            <a:spLocks noGrp="1"/>
          </p:cNvSpPr>
          <p:nvPr>
            <p:ph type="sldNum" sz="quarter" idx="12"/>
          </p:nvPr>
        </p:nvSpPr>
        <p:spPr/>
        <p:txBody>
          <a:bodyPr/>
          <a:lstStyle/>
          <a:p>
            <a:r>
              <a:rPr lang="en-US"/>
              <a:t>Slide </a:t>
            </a:r>
            <a:fld id="{CB2120E0-8FF9-480B-9492-11076B6A8DC2}" type="slidenum">
              <a:rPr lang="en-US" smtClean="0"/>
              <a:pPr/>
              <a:t>4</a:t>
            </a:fld>
            <a:endParaRPr lang="en-US"/>
          </a:p>
        </p:txBody>
      </p:sp>
      <p:sp>
        <p:nvSpPr>
          <p:cNvPr id="4" name="Title 3">
            <a:extLst>
              <a:ext uri="{FF2B5EF4-FFF2-40B4-BE49-F238E27FC236}">
                <a16:creationId xmlns:a16="http://schemas.microsoft.com/office/drawing/2014/main" id="{4F092AE7-F940-D6D2-D17F-2C33A8783449}"/>
              </a:ext>
            </a:extLst>
          </p:cNvPr>
          <p:cNvSpPr>
            <a:spLocks noGrp="1"/>
          </p:cNvSpPr>
          <p:nvPr>
            <p:ph type="title"/>
          </p:nvPr>
        </p:nvSpPr>
        <p:spPr/>
        <p:txBody>
          <a:bodyPr/>
          <a:lstStyle/>
          <a:p>
            <a:r>
              <a:rPr lang="en-US"/>
              <a:t>Why Retargeting?</a:t>
            </a:r>
          </a:p>
        </p:txBody>
      </p:sp>
      <p:pic>
        <p:nvPicPr>
          <p:cNvPr id="1028" name="Picture 4" descr="4 Cách edit Video TikTok trên điện ...">
            <a:extLst>
              <a:ext uri="{FF2B5EF4-FFF2-40B4-BE49-F238E27FC236}">
                <a16:creationId xmlns:a16="http://schemas.microsoft.com/office/drawing/2014/main" id="{BAFA960C-8694-D9E4-3F13-3932224CE99C}"/>
              </a:ext>
            </a:extLst>
          </p:cNvPr>
          <p:cNvPicPr>
            <a:picLocks noChangeAspect="1" noChangeArrowheads="1"/>
          </p:cNvPicPr>
          <p:nvPr/>
        </p:nvPicPr>
        <p:blipFill rotWithShape="1">
          <a:blip r:embed="rId6">
            <a:alphaModFix amt="85000"/>
            <a:extLst>
              <a:ext uri="{28A0092B-C50C-407E-A947-70E740481C1C}">
                <a14:useLocalDpi xmlns:a14="http://schemas.microsoft.com/office/drawing/2010/main" val="0"/>
              </a:ext>
            </a:extLst>
          </a:blip>
          <a:srcRect r="12239"/>
          <a:stretch/>
        </p:blipFill>
        <p:spPr bwMode="auto">
          <a:xfrm>
            <a:off x="2743200" y="2516287"/>
            <a:ext cx="2833522" cy="18080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83602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CA291-CB97-6C70-6E6F-62D4C63ADA5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4C4765-22EE-869C-0009-EE05F98C3832}"/>
              </a:ext>
            </a:extLst>
          </p:cNvPr>
          <p:cNvSpPr>
            <a:spLocks noGrp="1"/>
          </p:cNvSpPr>
          <p:nvPr>
            <p:ph type="sldNum" sz="quarter" idx="12"/>
          </p:nvPr>
        </p:nvSpPr>
        <p:spPr/>
        <p:txBody>
          <a:bodyPr/>
          <a:lstStyle/>
          <a:p>
            <a:r>
              <a:rPr lang="en-US"/>
              <a:t>Slide </a:t>
            </a:r>
            <a:fld id="{CB2120E0-8FF9-480B-9492-11076B6A8DC2}" type="slidenum">
              <a:rPr lang="en-US" smtClean="0"/>
              <a:pPr/>
              <a:t>5</a:t>
            </a:fld>
            <a:endParaRPr lang="en-US"/>
          </a:p>
        </p:txBody>
      </p:sp>
      <p:sp>
        <p:nvSpPr>
          <p:cNvPr id="4" name="Title 3">
            <a:extLst>
              <a:ext uri="{FF2B5EF4-FFF2-40B4-BE49-F238E27FC236}">
                <a16:creationId xmlns:a16="http://schemas.microsoft.com/office/drawing/2014/main" id="{0EADDB7C-EC72-E24C-DC41-7C967562425A}"/>
              </a:ext>
            </a:extLst>
          </p:cNvPr>
          <p:cNvSpPr>
            <a:spLocks noGrp="1"/>
          </p:cNvSpPr>
          <p:nvPr>
            <p:ph type="title"/>
          </p:nvPr>
        </p:nvSpPr>
        <p:spPr/>
        <p:txBody>
          <a:bodyPr/>
          <a:lstStyle/>
          <a:p>
            <a:r>
              <a:rPr lang="en-US"/>
              <a:t>Existing Approaches</a:t>
            </a:r>
          </a:p>
        </p:txBody>
      </p:sp>
      <p:grpSp>
        <p:nvGrpSpPr>
          <p:cNvPr id="3" name="Group 2">
            <a:extLst>
              <a:ext uri="{FF2B5EF4-FFF2-40B4-BE49-F238E27FC236}">
                <a16:creationId xmlns:a16="http://schemas.microsoft.com/office/drawing/2014/main" id="{B1B0C606-32B8-35BD-4477-F205D4E29DF7}"/>
              </a:ext>
            </a:extLst>
          </p:cNvPr>
          <p:cNvGrpSpPr/>
          <p:nvPr/>
        </p:nvGrpSpPr>
        <p:grpSpPr>
          <a:xfrm>
            <a:off x="228600" y="1657350"/>
            <a:ext cx="8757016" cy="992777"/>
            <a:chOff x="228600" y="1657350"/>
            <a:chExt cx="8757016" cy="992777"/>
          </a:xfrm>
        </p:grpSpPr>
        <p:sp>
          <p:nvSpPr>
            <p:cNvPr id="29" name="Rectangle 28">
              <a:extLst>
                <a:ext uri="{FF2B5EF4-FFF2-40B4-BE49-F238E27FC236}">
                  <a16:creationId xmlns:a16="http://schemas.microsoft.com/office/drawing/2014/main" id="{C9567C03-FC69-FEF1-6138-47AB00554E74}"/>
                </a:ext>
              </a:extLst>
            </p:cNvPr>
            <p:cNvSpPr/>
            <p:nvPr/>
          </p:nvSpPr>
          <p:spPr>
            <a:xfrm>
              <a:off x="2074237" y="1657350"/>
              <a:ext cx="2333896" cy="992777"/>
            </a:xfrm>
            <a:prstGeom prst="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venir Next LT Pro" panose="020B0504020202020204" pitchFamily="34" charset="0"/>
                </a:rPr>
                <a:t>Pre-processing</a:t>
              </a:r>
            </a:p>
          </p:txBody>
        </p:sp>
        <p:sp>
          <p:nvSpPr>
            <p:cNvPr id="30" name="Rectangle 29">
              <a:extLst>
                <a:ext uri="{FF2B5EF4-FFF2-40B4-BE49-F238E27FC236}">
                  <a16:creationId xmlns:a16="http://schemas.microsoft.com/office/drawing/2014/main" id="{0EF49683-3332-3B05-DC22-5E7D20B22BC3}"/>
                </a:ext>
              </a:extLst>
            </p:cNvPr>
            <p:cNvSpPr/>
            <p:nvPr/>
          </p:nvSpPr>
          <p:spPr>
            <a:xfrm>
              <a:off x="4937768" y="1657350"/>
              <a:ext cx="2419592" cy="992777"/>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venir Next LT Pro" panose="020B0504020202020204" pitchFamily="34" charset="0"/>
                </a:rPr>
                <a:t>Resizing</a:t>
              </a:r>
            </a:p>
          </p:txBody>
        </p:sp>
        <p:sp>
          <p:nvSpPr>
            <p:cNvPr id="31" name="Rectangle 30">
              <a:extLst>
                <a:ext uri="{FF2B5EF4-FFF2-40B4-BE49-F238E27FC236}">
                  <a16:creationId xmlns:a16="http://schemas.microsoft.com/office/drawing/2014/main" id="{D9313FB4-4DE4-0091-67A9-6896676924A4}"/>
                </a:ext>
              </a:extLst>
            </p:cNvPr>
            <p:cNvSpPr/>
            <p:nvPr/>
          </p:nvSpPr>
          <p:spPr>
            <a:xfrm>
              <a:off x="228600" y="1811541"/>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2" name="Rectangle 31">
              <a:extLst>
                <a:ext uri="{FF2B5EF4-FFF2-40B4-BE49-F238E27FC236}">
                  <a16:creationId xmlns:a16="http://schemas.microsoft.com/office/drawing/2014/main" id="{1A20071F-E8E8-41CD-8D53-120E71B8DE9D}"/>
                </a:ext>
              </a:extLst>
            </p:cNvPr>
            <p:cNvSpPr/>
            <p:nvPr/>
          </p:nvSpPr>
          <p:spPr>
            <a:xfrm>
              <a:off x="304337" y="1865898"/>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3" name="Rectangle 32">
              <a:extLst>
                <a:ext uri="{FF2B5EF4-FFF2-40B4-BE49-F238E27FC236}">
                  <a16:creationId xmlns:a16="http://schemas.microsoft.com/office/drawing/2014/main" id="{4DE3D76A-5CAE-EDD4-8923-1610826ACD2E}"/>
                </a:ext>
              </a:extLst>
            </p:cNvPr>
            <p:cNvSpPr/>
            <p:nvPr/>
          </p:nvSpPr>
          <p:spPr>
            <a:xfrm>
              <a:off x="411082" y="1938103"/>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panose="020B0504020202020204" pitchFamily="34" charset="0"/>
                </a:rPr>
                <a:t>Input frames</a:t>
              </a:r>
            </a:p>
          </p:txBody>
        </p:sp>
        <p:sp>
          <p:nvSpPr>
            <p:cNvPr id="34" name="Rectangle 33">
              <a:extLst>
                <a:ext uri="{FF2B5EF4-FFF2-40B4-BE49-F238E27FC236}">
                  <a16:creationId xmlns:a16="http://schemas.microsoft.com/office/drawing/2014/main" id="{79B8AAC7-B4E5-76C5-EB59-F8CA9553CE6E}"/>
                </a:ext>
              </a:extLst>
            </p:cNvPr>
            <p:cNvSpPr/>
            <p:nvPr/>
          </p:nvSpPr>
          <p:spPr>
            <a:xfrm>
              <a:off x="7918910" y="1822906"/>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5" name="Rectangle 34">
              <a:extLst>
                <a:ext uri="{FF2B5EF4-FFF2-40B4-BE49-F238E27FC236}">
                  <a16:creationId xmlns:a16="http://schemas.microsoft.com/office/drawing/2014/main" id="{65DB9959-1EC2-0C04-A536-7D7089E5C76A}"/>
                </a:ext>
              </a:extLst>
            </p:cNvPr>
            <p:cNvSpPr/>
            <p:nvPr/>
          </p:nvSpPr>
          <p:spPr>
            <a:xfrm>
              <a:off x="7994647" y="1877263"/>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6" name="Rectangle 35">
              <a:extLst>
                <a:ext uri="{FF2B5EF4-FFF2-40B4-BE49-F238E27FC236}">
                  <a16:creationId xmlns:a16="http://schemas.microsoft.com/office/drawing/2014/main" id="{8368FE8B-8CB4-9B9F-0907-D55CE8AD2D2B}"/>
                </a:ext>
              </a:extLst>
            </p:cNvPr>
            <p:cNvSpPr/>
            <p:nvPr/>
          </p:nvSpPr>
          <p:spPr>
            <a:xfrm>
              <a:off x="8101392" y="1949468"/>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panose="020B0504020202020204" pitchFamily="34" charset="0"/>
                </a:rPr>
                <a:t>Resized frames</a:t>
              </a:r>
            </a:p>
          </p:txBody>
        </p:sp>
        <p:grpSp>
          <p:nvGrpSpPr>
            <p:cNvPr id="37" name="Graphic 441" descr="Chevron arrows outline">
              <a:extLst>
                <a:ext uri="{FF2B5EF4-FFF2-40B4-BE49-F238E27FC236}">
                  <a16:creationId xmlns:a16="http://schemas.microsoft.com/office/drawing/2014/main" id="{851A57B0-D229-9F98-F5D0-7E4739904436}"/>
                </a:ext>
              </a:extLst>
            </p:cNvPr>
            <p:cNvGrpSpPr/>
            <p:nvPr/>
          </p:nvGrpSpPr>
          <p:grpSpPr>
            <a:xfrm>
              <a:off x="1613413" y="2046797"/>
              <a:ext cx="345479" cy="232208"/>
              <a:chOff x="3992087" y="3063421"/>
              <a:chExt cx="332517" cy="267698"/>
            </a:xfrm>
            <a:solidFill>
              <a:schemeClr val="tx1"/>
            </a:solidFill>
          </p:grpSpPr>
          <p:sp>
            <p:nvSpPr>
              <p:cNvPr id="49" name="Freeform: Shape 48">
                <a:extLst>
                  <a:ext uri="{FF2B5EF4-FFF2-40B4-BE49-F238E27FC236}">
                    <a16:creationId xmlns:a16="http://schemas.microsoft.com/office/drawing/2014/main" id="{2FAFCFD2-14A7-D49C-A83B-B8DD4041FC9A}"/>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50" name="Freeform: Shape 49">
                <a:extLst>
                  <a:ext uri="{FF2B5EF4-FFF2-40B4-BE49-F238E27FC236}">
                    <a16:creationId xmlns:a16="http://schemas.microsoft.com/office/drawing/2014/main" id="{C7F61F91-AD01-0351-90FE-2433DE9074F0}"/>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51" name="Freeform: Shape 50">
                <a:extLst>
                  <a:ext uri="{FF2B5EF4-FFF2-40B4-BE49-F238E27FC236}">
                    <a16:creationId xmlns:a16="http://schemas.microsoft.com/office/drawing/2014/main" id="{98314B48-C554-C692-12E2-179FC4FB7888}"/>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grpSp>
          <p:nvGrpSpPr>
            <p:cNvPr id="38" name="Graphic 441" descr="Chevron arrows outline">
              <a:extLst>
                <a:ext uri="{FF2B5EF4-FFF2-40B4-BE49-F238E27FC236}">
                  <a16:creationId xmlns:a16="http://schemas.microsoft.com/office/drawing/2014/main" id="{C70827D9-FAEA-758A-9C5B-E18C50414A85}"/>
                </a:ext>
              </a:extLst>
            </p:cNvPr>
            <p:cNvGrpSpPr/>
            <p:nvPr/>
          </p:nvGrpSpPr>
          <p:grpSpPr>
            <a:xfrm>
              <a:off x="4485543" y="1992440"/>
              <a:ext cx="345479" cy="232208"/>
              <a:chOff x="3992087" y="3063421"/>
              <a:chExt cx="332517" cy="267698"/>
            </a:xfrm>
            <a:solidFill>
              <a:schemeClr val="tx1"/>
            </a:solidFill>
          </p:grpSpPr>
          <p:sp>
            <p:nvSpPr>
              <p:cNvPr id="46" name="Freeform: Shape 45">
                <a:extLst>
                  <a:ext uri="{FF2B5EF4-FFF2-40B4-BE49-F238E27FC236}">
                    <a16:creationId xmlns:a16="http://schemas.microsoft.com/office/drawing/2014/main" id="{E249F783-BB18-F13D-1C05-53ECEE98583C}"/>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47" name="Freeform: Shape 46">
                <a:extLst>
                  <a:ext uri="{FF2B5EF4-FFF2-40B4-BE49-F238E27FC236}">
                    <a16:creationId xmlns:a16="http://schemas.microsoft.com/office/drawing/2014/main" id="{91352C63-AAF2-8E83-FC98-18520962D69B}"/>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48" name="Freeform: Shape 47">
                <a:extLst>
                  <a:ext uri="{FF2B5EF4-FFF2-40B4-BE49-F238E27FC236}">
                    <a16:creationId xmlns:a16="http://schemas.microsoft.com/office/drawing/2014/main" id="{45D3E46B-9FA1-EA0A-30C2-08F1B96BFFD0}"/>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grpSp>
          <p:nvGrpSpPr>
            <p:cNvPr id="39" name="Graphic 441" descr="Chevron arrows outline">
              <a:extLst>
                <a:ext uri="{FF2B5EF4-FFF2-40B4-BE49-F238E27FC236}">
                  <a16:creationId xmlns:a16="http://schemas.microsoft.com/office/drawing/2014/main" id="{0672E4D9-907C-19B3-44AF-241CCD997B77}"/>
                </a:ext>
              </a:extLst>
            </p:cNvPr>
            <p:cNvGrpSpPr/>
            <p:nvPr/>
          </p:nvGrpSpPr>
          <p:grpSpPr>
            <a:xfrm>
              <a:off x="7441522" y="2006073"/>
              <a:ext cx="345479" cy="232208"/>
              <a:chOff x="3992087" y="3063421"/>
              <a:chExt cx="332517" cy="267698"/>
            </a:xfrm>
            <a:solidFill>
              <a:schemeClr val="tx1"/>
            </a:solidFill>
          </p:grpSpPr>
          <p:sp>
            <p:nvSpPr>
              <p:cNvPr id="43" name="Freeform: Shape 42">
                <a:extLst>
                  <a:ext uri="{FF2B5EF4-FFF2-40B4-BE49-F238E27FC236}">
                    <a16:creationId xmlns:a16="http://schemas.microsoft.com/office/drawing/2014/main" id="{C11FC635-3D4D-9EF2-9A86-93DAFF0E0BB4}"/>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44" name="Freeform: Shape 43">
                <a:extLst>
                  <a:ext uri="{FF2B5EF4-FFF2-40B4-BE49-F238E27FC236}">
                    <a16:creationId xmlns:a16="http://schemas.microsoft.com/office/drawing/2014/main" id="{3AD2EA7C-C97A-F003-2D9F-6AC886E230C4}"/>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45" name="Freeform: Shape 44">
                <a:extLst>
                  <a:ext uri="{FF2B5EF4-FFF2-40B4-BE49-F238E27FC236}">
                    <a16:creationId xmlns:a16="http://schemas.microsoft.com/office/drawing/2014/main" id="{7565682B-3042-DDEE-485C-C3E18236F386}"/>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grpSp>
      <p:sp>
        <p:nvSpPr>
          <p:cNvPr id="41" name="TextBox 40">
            <a:extLst>
              <a:ext uri="{FF2B5EF4-FFF2-40B4-BE49-F238E27FC236}">
                <a16:creationId xmlns:a16="http://schemas.microsoft.com/office/drawing/2014/main" id="{8A0D86CC-1E3D-F5AB-80EB-AC077D0F518C}"/>
              </a:ext>
            </a:extLst>
          </p:cNvPr>
          <p:cNvSpPr txBox="1"/>
          <p:nvPr/>
        </p:nvSpPr>
        <p:spPr>
          <a:xfrm>
            <a:off x="2238104" y="2728203"/>
            <a:ext cx="2333896" cy="1063048"/>
          </a:xfrm>
          <a:prstGeom prst="rect">
            <a:avLst/>
          </a:prstGeom>
          <a:noFill/>
        </p:spPr>
        <p:txBody>
          <a:bodyPr wrap="square">
            <a:spAutoFit/>
          </a:bodyPr>
          <a:lstStyle/>
          <a:p>
            <a:pPr marL="230188" indent="-230188">
              <a:lnSpc>
                <a:spcPts val="1700"/>
              </a:lnSpc>
              <a:spcBef>
                <a:spcPts val="600"/>
              </a:spcBef>
              <a:spcAft>
                <a:spcPts val="600"/>
              </a:spcAft>
              <a:buFont typeface="Wingdings" panose="05000000000000000000" pitchFamily="2" charset="2"/>
              <a:buChar char="§"/>
            </a:pPr>
            <a:r>
              <a:rPr lang="en-US" sz="2000">
                <a:latin typeface="Avenir Next LT Pro Light" panose="020B0304020202020204" pitchFamily="34" charset="0"/>
              </a:rPr>
              <a:t>Saliency map</a:t>
            </a:r>
          </a:p>
          <a:p>
            <a:pPr marL="230188" indent="-230188">
              <a:lnSpc>
                <a:spcPts val="1700"/>
              </a:lnSpc>
              <a:spcBef>
                <a:spcPts val="600"/>
              </a:spcBef>
              <a:spcAft>
                <a:spcPts val="600"/>
              </a:spcAft>
              <a:buFont typeface="Wingdings" panose="05000000000000000000" pitchFamily="2" charset="2"/>
              <a:buChar char="§"/>
            </a:pPr>
            <a:r>
              <a:rPr lang="en-US" sz="2000">
                <a:latin typeface="Avenir Next LT Pro Light" panose="020B0304020202020204" pitchFamily="34" charset="0"/>
              </a:rPr>
              <a:t>Segmentation</a:t>
            </a:r>
          </a:p>
          <a:p>
            <a:pPr marL="230188" indent="-230188">
              <a:lnSpc>
                <a:spcPts val="1700"/>
              </a:lnSpc>
              <a:spcBef>
                <a:spcPts val="600"/>
              </a:spcBef>
              <a:spcAft>
                <a:spcPts val="600"/>
              </a:spcAft>
              <a:buFont typeface="Wingdings" panose="05000000000000000000" pitchFamily="2" charset="2"/>
              <a:buChar char="§"/>
            </a:pPr>
            <a:r>
              <a:rPr lang="en-US" sz="2000">
                <a:latin typeface="Avenir Next LT Pro Light" panose="020B0304020202020204" pitchFamily="34" charset="0"/>
              </a:rPr>
              <a:t>Optical flow</a:t>
            </a:r>
          </a:p>
        </p:txBody>
      </p:sp>
    </p:spTree>
    <p:extLst>
      <p:ext uri="{BB962C8B-B14F-4D97-AF65-F5344CB8AC3E}">
        <p14:creationId xmlns:p14="http://schemas.microsoft.com/office/powerpoint/2010/main" val="23397068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39339-EFFB-C613-8150-38DF797755A9}"/>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86CBD4-8AA0-ACD1-2C79-709073FA3190}"/>
              </a:ext>
            </a:extLst>
          </p:cNvPr>
          <p:cNvSpPr>
            <a:spLocks noGrp="1"/>
          </p:cNvSpPr>
          <p:nvPr>
            <p:ph type="sldNum" sz="quarter" idx="12"/>
          </p:nvPr>
        </p:nvSpPr>
        <p:spPr/>
        <p:txBody>
          <a:bodyPr/>
          <a:lstStyle/>
          <a:p>
            <a:r>
              <a:rPr lang="en-US"/>
              <a:t>Slide </a:t>
            </a:r>
            <a:fld id="{CB2120E0-8FF9-480B-9492-11076B6A8DC2}" type="slidenum">
              <a:rPr lang="en-US" smtClean="0"/>
              <a:pPr/>
              <a:t>6</a:t>
            </a:fld>
            <a:endParaRPr lang="en-US"/>
          </a:p>
        </p:txBody>
      </p:sp>
      <p:sp>
        <p:nvSpPr>
          <p:cNvPr id="4" name="Title 3">
            <a:extLst>
              <a:ext uri="{FF2B5EF4-FFF2-40B4-BE49-F238E27FC236}">
                <a16:creationId xmlns:a16="http://schemas.microsoft.com/office/drawing/2014/main" id="{DF9ED32D-F633-93D8-61A2-23BD93F61D6B}"/>
              </a:ext>
            </a:extLst>
          </p:cNvPr>
          <p:cNvSpPr>
            <a:spLocks noGrp="1"/>
          </p:cNvSpPr>
          <p:nvPr>
            <p:ph type="title"/>
          </p:nvPr>
        </p:nvSpPr>
        <p:spPr/>
        <p:txBody>
          <a:bodyPr/>
          <a:lstStyle/>
          <a:p>
            <a:r>
              <a:rPr lang="en-US"/>
              <a:t>Existing Approaches </a:t>
            </a:r>
            <a:r>
              <a:rPr lang="en-US" sz="2800" b="0">
                <a:solidFill>
                  <a:schemeClr val="accent1">
                    <a:lumMod val="60000"/>
                    <a:lumOff val="40000"/>
                  </a:schemeClr>
                </a:solidFill>
              </a:rPr>
              <a:t>- Drawbacks</a:t>
            </a:r>
          </a:p>
        </p:txBody>
      </p:sp>
      <p:sp>
        <p:nvSpPr>
          <p:cNvPr id="29" name="Rectangle 28">
            <a:extLst>
              <a:ext uri="{FF2B5EF4-FFF2-40B4-BE49-F238E27FC236}">
                <a16:creationId xmlns:a16="http://schemas.microsoft.com/office/drawing/2014/main" id="{0B5D2392-AB31-8E98-7267-6AA0E693272C}"/>
              </a:ext>
            </a:extLst>
          </p:cNvPr>
          <p:cNvSpPr/>
          <p:nvPr/>
        </p:nvSpPr>
        <p:spPr>
          <a:xfrm>
            <a:off x="2074237" y="2346902"/>
            <a:ext cx="2333896" cy="992777"/>
          </a:xfrm>
          <a:prstGeom prst="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venir Next LT Pro" panose="020B0504020202020204" pitchFamily="34" charset="0"/>
              </a:rPr>
              <a:t>Pre-processing</a:t>
            </a:r>
          </a:p>
        </p:txBody>
      </p:sp>
      <p:sp>
        <p:nvSpPr>
          <p:cNvPr id="30" name="Rectangle 29">
            <a:extLst>
              <a:ext uri="{FF2B5EF4-FFF2-40B4-BE49-F238E27FC236}">
                <a16:creationId xmlns:a16="http://schemas.microsoft.com/office/drawing/2014/main" id="{F2372C86-3539-E4D2-FA2A-F3A2F8F3EC2B}"/>
              </a:ext>
            </a:extLst>
          </p:cNvPr>
          <p:cNvSpPr/>
          <p:nvPr/>
        </p:nvSpPr>
        <p:spPr>
          <a:xfrm>
            <a:off x="4937768" y="2346902"/>
            <a:ext cx="2419592" cy="992777"/>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venir Next LT Pro" panose="020B0504020202020204" pitchFamily="34" charset="0"/>
              </a:rPr>
              <a:t>Resizing</a:t>
            </a:r>
          </a:p>
        </p:txBody>
      </p:sp>
      <p:sp>
        <p:nvSpPr>
          <p:cNvPr id="31" name="Rectangle 30">
            <a:extLst>
              <a:ext uri="{FF2B5EF4-FFF2-40B4-BE49-F238E27FC236}">
                <a16:creationId xmlns:a16="http://schemas.microsoft.com/office/drawing/2014/main" id="{CA073B01-50EC-D441-7FC1-08A063ABC61D}"/>
              </a:ext>
            </a:extLst>
          </p:cNvPr>
          <p:cNvSpPr/>
          <p:nvPr/>
        </p:nvSpPr>
        <p:spPr>
          <a:xfrm>
            <a:off x="228600" y="2501093"/>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2" name="Rectangle 31">
            <a:extLst>
              <a:ext uri="{FF2B5EF4-FFF2-40B4-BE49-F238E27FC236}">
                <a16:creationId xmlns:a16="http://schemas.microsoft.com/office/drawing/2014/main" id="{B378D071-8192-1544-5788-90F7AFB90533}"/>
              </a:ext>
            </a:extLst>
          </p:cNvPr>
          <p:cNvSpPr/>
          <p:nvPr/>
        </p:nvSpPr>
        <p:spPr>
          <a:xfrm>
            <a:off x="304337" y="2555450"/>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3" name="Rectangle 32">
            <a:extLst>
              <a:ext uri="{FF2B5EF4-FFF2-40B4-BE49-F238E27FC236}">
                <a16:creationId xmlns:a16="http://schemas.microsoft.com/office/drawing/2014/main" id="{5EAFDF1C-8CAC-DB0B-EDEB-71EF80B5BE68}"/>
              </a:ext>
            </a:extLst>
          </p:cNvPr>
          <p:cNvSpPr/>
          <p:nvPr/>
        </p:nvSpPr>
        <p:spPr>
          <a:xfrm>
            <a:off x="411082" y="2627655"/>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panose="020B0504020202020204" pitchFamily="34" charset="0"/>
              </a:rPr>
              <a:t>Input frames</a:t>
            </a:r>
          </a:p>
        </p:txBody>
      </p:sp>
      <p:sp>
        <p:nvSpPr>
          <p:cNvPr id="34" name="Rectangle 33">
            <a:extLst>
              <a:ext uri="{FF2B5EF4-FFF2-40B4-BE49-F238E27FC236}">
                <a16:creationId xmlns:a16="http://schemas.microsoft.com/office/drawing/2014/main" id="{BBCAB11C-5FB3-B477-7842-B8A969A1DF81}"/>
              </a:ext>
            </a:extLst>
          </p:cNvPr>
          <p:cNvSpPr/>
          <p:nvPr/>
        </p:nvSpPr>
        <p:spPr>
          <a:xfrm>
            <a:off x="7918910" y="2512458"/>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5" name="Rectangle 34">
            <a:extLst>
              <a:ext uri="{FF2B5EF4-FFF2-40B4-BE49-F238E27FC236}">
                <a16:creationId xmlns:a16="http://schemas.microsoft.com/office/drawing/2014/main" id="{4837451F-FD8C-42B2-9532-7BCB7C686470}"/>
              </a:ext>
            </a:extLst>
          </p:cNvPr>
          <p:cNvSpPr/>
          <p:nvPr/>
        </p:nvSpPr>
        <p:spPr>
          <a:xfrm>
            <a:off x="7994647" y="2566815"/>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6" name="Rectangle 35">
            <a:extLst>
              <a:ext uri="{FF2B5EF4-FFF2-40B4-BE49-F238E27FC236}">
                <a16:creationId xmlns:a16="http://schemas.microsoft.com/office/drawing/2014/main" id="{184B5E62-077A-14D2-B3B7-2BA9E59BFBA5}"/>
              </a:ext>
            </a:extLst>
          </p:cNvPr>
          <p:cNvSpPr/>
          <p:nvPr/>
        </p:nvSpPr>
        <p:spPr>
          <a:xfrm>
            <a:off x="8101392" y="2639020"/>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panose="020B0504020202020204" pitchFamily="34" charset="0"/>
              </a:rPr>
              <a:t>Resized frames</a:t>
            </a:r>
          </a:p>
        </p:txBody>
      </p:sp>
      <p:grpSp>
        <p:nvGrpSpPr>
          <p:cNvPr id="37" name="Graphic 441" descr="Chevron arrows outline">
            <a:extLst>
              <a:ext uri="{FF2B5EF4-FFF2-40B4-BE49-F238E27FC236}">
                <a16:creationId xmlns:a16="http://schemas.microsoft.com/office/drawing/2014/main" id="{B61C59CB-0FAD-0C9A-B36A-8ACFCA46DC0E}"/>
              </a:ext>
            </a:extLst>
          </p:cNvPr>
          <p:cNvGrpSpPr/>
          <p:nvPr/>
        </p:nvGrpSpPr>
        <p:grpSpPr>
          <a:xfrm>
            <a:off x="1613413" y="2736349"/>
            <a:ext cx="345479" cy="232208"/>
            <a:chOff x="3992087" y="3063421"/>
            <a:chExt cx="332517" cy="267698"/>
          </a:xfrm>
          <a:solidFill>
            <a:schemeClr val="tx1"/>
          </a:solidFill>
        </p:grpSpPr>
        <p:sp>
          <p:nvSpPr>
            <p:cNvPr id="49" name="Freeform: Shape 48">
              <a:extLst>
                <a:ext uri="{FF2B5EF4-FFF2-40B4-BE49-F238E27FC236}">
                  <a16:creationId xmlns:a16="http://schemas.microsoft.com/office/drawing/2014/main" id="{B7809662-B028-6D2F-2564-2E480BF9BA7A}"/>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50" name="Freeform: Shape 49">
              <a:extLst>
                <a:ext uri="{FF2B5EF4-FFF2-40B4-BE49-F238E27FC236}">
                  <a16:creationId xmlns:a16="http://schemas.microsoft.com/office/drawing/2014/main" id="{2E9DAFE9-E6DD-5F8B-75B1-E370E27114FB}"/>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51" name="Freeform: Shape 50">
              <a:extLst>
                <a:ext uri="{FF2B5EF4-FFF2-40B4-BE49-F238E27FC236}">
                  <a16:creationId xmlns:a16="http://schemas.microsoft.com/office/drawing/2014/main" id="{473873A1-C571-BEFE-5555-F9AE0BCA7598}"/>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grpSp>
        <p:nvGrpSpPr>
          <p:cNvPr id="38" name="Graphic 441" descr="Chevron arrows outline">
            <a:extLst>
              <a:ext uri="{FF2B5EF4-FFF2-40B4-BE49-F238E27FC236}">
                <a16:creationId xmlns:a16="http://schemas.microsoft.com/office/drawing/2014/main" id="{1B51AFFF-EA18-7694-1903-C0AA6FB9E105}"/>
              </a:ext>
            </a:extLst>
          </p:cNvPr>
          <p:cNvGrpSpPr/>
          <p:nvPr/>
        </p:nvGrpSpPr>
        <p:grpSpPr>
          <a:xfrm>
            <a:off x="4485543" y="2681992"/>
            <a:ext cx="345479" cy="232208"/>
            <a:chOff x="3992087" y="3063421"/>
            <a:chExt cx="332517" cy="267698"/>
          </a:xfrm>
          <a:solidFill>
            <a:schemeClr val="tx1"/>
          </a:solidFill>
        </p:grpSpPr>
        <p:sp>
          <p:nvSpPr>
            <p:cNvPr id="46" name="Freeform: Shape 45">
              <a:extLst>
                <a:ext uri="{FF2B5EF4-FFF2-40B4-BE49-F238E27FC236}">
                  <a16:creationId xmlns:a16="http://schemas.microsoft.com/office/drawing/2014/main" id="{BB09B8B1-1B9C-2AAE-64AD-388CD7996428}"/>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47" name="Freeform: Shape 46">
              <a:extLst>
                <a:ext uri="{FF2B5EF4-FFF2-40B4-BE49-F238E27FC236}">
                  <a16:creationId xmlns:a16="http://schemas.microsoft.com/office/drawing/2014/main" id="{8CADD0B7-4E25-9AA5-F1F8-4C8F55F40DB0}"/>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48" name="Freeform: Shape 47">
              <a:extLst>
                <a:ext uri="{FF2B5EF4-FFF2-40B4-BE49-F238E27FC236}">
                  <a16:creationId xmlns:a16="http://schemas.microsoft.com/office/drawing/2014/main" id="{F423030C-B255-1FE6-4891-E32849B27D40}"/>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grpSp>
        <p:nvGrpSpPr>
          <p:cNvPr id="39" name="Graphic 441" descr="Chevron arrows outline">
            <a:extLst>
              <a:ext uri="{FF2B5EF4-FFF2-40B4-BE49-F238E27FC236}">
                <a16:creationId xmlns:a16="http://schemas.microsoft.com/office/drawing/2014/main" id="{AF66FDAF-8AFB-DD9B-01FB-B2EADF763316}"/>
              </a:ext>
            </a:extLst>
          </p:cNvPr>
          <p:cNvGrpSpPr/>
          <p:nvPr/>
        </p:nvGrpSpPr>
        <p:grpSpPr>
          <a:xfrm>
            <a:off x="7441522" y="2695625"/>
            <a:ext cx="345479" cy="232208"/>
            <a:chOff x="3992087" y="3063421"/>
            <a:chExt cx="332517" cy="267698"/>
          </a:xfrm>
          <a:solidFill>
            <a:schemeClr val="tx1"/>
          </a:solidFill>
        </p:grpSpPr>
        <p:sp>
          <p:nvSpPr>
            <p:cNvPr id="43" name="Freeform: Shape 42">
              <a:extLst>
                <a:ext uri="{FF2B5EF4-FFF2-40B4-BE49-F238E27FC236}">
                  <a16:creationId xmlns:a16="http://schemas.microsoft.com/office/drawing/2014/main" id="{7833ACC7-0A88-6762-2EFE-F7FF379A605E}"/>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44" name="Freeform: Shape 43">
              <a:extLst>
                <a:ext uri="{FF2B5EF4-FFF2-40B4-BE49-F238E27FC236}">
                  <a16:creationId xmlns:a16="http://schemas.microsoft.com/office/drawing/2014/main" id="{B66670F4-3FAC-E5E8-7CE8-1DD7369D6579}"/>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45" name="Freeform: Shape 44">
              <a:extLst>
                <a:ext uri="{FF2B5EF4-FFF2-40B4-BE49-F238E27FC236}">
                  <a16:creationId xmlns:a16="http://schemas.microsoft.com/office/drawing/2014/main" id="{2BE1BC6E-5373-17BF-2C64-2AB060D568C9}"/>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sp>
        <p:nvSpPr>
          <p:cNvPr id="41" name="TextBox 40">
            <a:extLst>
              <a:ext uri="{FF2B5EF4-FFF2-40B4-BE49-F238E27FC236}">
                <a16:creationId xmlns:a16="http://schemas.microsoft.com/office/drawing/2014/main" id="{2BF30726-4FE3-96A2-B97A-9243EF059341}"/>
              </a:ext>
            </a:extLst>
          </p:cNvPr>
          <p:cNvSpPr txBox="1"/>
          <p:nvPr/>
        </p:nvSpPr>
        <p:spPr>
          <a:xfrm>
            <a:off x="2074237" y="3489902"/>
            <a:ext cx="2333896" cy="1063048"/>
          </a:xfrm>
          <a:prstGeom prst="rect">
            <a:avLst/>
          </a:prstGeom>
          <a:noFill/>
        </p:spPr>
        <p:txBody>
          <a:bodyPr wrap="square">
            <a:spAutoFit/>
          </a:bodyPr>
          <a:lstStyle/>
          <a:p>
            <a:pPr marL="230188" indent="-230188">
              <a:lnSpc>
                <a:spcPts val="1700"/>
              </a:lnSpc>
              <a:spcBef>
                <a:spcPts val="600"/>
              </a:spcBef>
              <a:spcAft>
                <a:spcPts val="600"/>
              </a:spcAft>
              <a:buFont typeface="Wingdings" panose="05000000000000000000" pitchFamily="2" charset="2"/>
              <a:buChar char="§"/>
            </a:pPr>
            <a:r>
              <a:rPr lang="en-US" sz="2000">
                <a:latin typeface="Avenir Next LT Pro Light" panose="020B0304020202020204" pitchFamily="34" charset="0"/>
              </a:rPr>
              <a:t>Saliency map</a:t>
            </a:r>
          </a:p>
          <a:p>
            <a:pPr marL="230188" indent="-230188">
              <a:lnSpc>
                <a:spcPts val="1700"/>
              </a:lnSpc>
              <a:spcBef>
                <a:spcPts val="600"/>
              </a:spcBef>
              <a:spcAft>
                <a:spcPts val="600"/>
              </a:spcAft>
              <a:buFont typeface="Wingdings" panose="05000000000000000000" pitchFamily="2" charset="2"/>
              <a:buChar char="§"/>
            </a:pPr>
            <a:r>
              <a:rPr lang="en-US" sz="2000">
                <a:latin typeface="Avenir Next LT Pro Light" panose="020B0304020202020204" pitchFamily="34" charset="0"/>
              </a:rPr>
              <a:t>Segmentation</a:t>
            </a:r>
          </a:p>
          <a:p>
            <a:pPr marL="230188" indent="-230188">
              <a:lnSpc>
                <a:spcPts val="1700"/>
              </a:lnSpc>
              <a:spcBef>
                <a:spcPts val="600"/>
              </a:spcBef>
              <a:spcAft>
                <a:spcPts val="600"/>
              </a:spcAft>
              <a:buFont typeface="Wingdings" panose="05000000000000000000" pitchFamily="2" charset="2"/>
              <a:buChar char="§"/>
            </a:pPr>
            <a:r>
              <a:rPr lang="en-US" sz="2000">
                <a:latin typeface="Avenir Next LT Pro Light" panose="020B0304020202020204" pitchFamily="34" charset="0"/>
              </a:rPr>
              <a:t>Optical flow</a:t>
            </a:r>
          </a:p>
        </p:txBody>
      </p:sp>
      <p:sp>
        <p:nvSpPr>
          <p:cNvPr id="3" name="Rectangle 2">
            <a:extLst>
              <a:ext uri="{FF2B5EF4-FFF2-40B4-BE49-F238E27FC236}">
                <a16:creationId xmlns:a16="http://schemas.microsoft.com/office/drawing/2014/main" id="{EA46804A-7315-B198-C9D5-3AD7C71805D9}"/>
              </a:ext>
            </a:extLst>
          </p:cNvPr>
          <p:cNvSpPr/>
          <p:nvPr/>
        </p:nvSpPr>
        <p:spPr>
          <a:xfrm>
            <a:off x="1972457" y="2071917"/>
            <a:ext cx="2497877" cy="2481033"/>
          </a:xfrm>
          <a:custGeom>
            <a:avLst/>
            <a:gdLst>
              <a:gd name="connsiteX0" fmla="*/ 0 w 2497877"/>
              <a:gd name="connsiteY0" fmla="*/ 0 h 2481033"/>
              <a:gd name="connsiteX1" fmla="*/ 449618 w 2497877"/>
              <a:gd name="connsiteY1" fmla="*/ 0 h 2481033"/>
              <a:gd name="connsiteX2" fmla="*/ 874257 w 2497877"/>
              <a:gd name="connsiteY2" fmla="*/ 0 h 2481033"/>
              <a:gd name="connsiteX3" fmla="*/ 1423790 w 2497877"/>
              <a:gd name="connsiteY3" fmla="*/ 0 h 2481033"/>
              <a:gd name="connsiteX4" fmla="*/ 1873408 w 2497877"/>
              <a:gd name="connsiteY4" fmla="*/ 0 h 2481033"/>
              <a:gd name="connsiteX5" fmla="*/ 2497877 w 2497877"/>
              <a:gd name="connsiteY5" fmla="*/ 0 h 2481033"/>
              <a:gd name="connsiteX6" fmla="*/ 2497877 w 2497877"/>
              <a:gd name="connsiteY6" fmla="*/ 496207 h 2481033"/>
              <a:gd name="connsiteX7" fmla="*/ 2497877 w 2497877"/>
              <a:gd name="connsiteY7" fmla="*/ 1042034 h 2481033"/>
              <a:gd name="connsiteX8" fmla="*/ 2497877 w 2497877"/>
              <a:gd name="connsiteY8" fmla="*/ 1513430 h 2481033"/>
              <a:gd name="connsiteX9" fmla="*/ 2497877 w 2497877"/>
              <a:gd name="connsiteY9" fmla="*/ 2034447 h 2481033"/>
              <a:gd name="connsiteX10" fmla="*/ 2497877 w 2497877"/>
              <a:gd name="connsiteY10" fmla="*/ 2481033 h 2481033"/>
              <a:gd name="connsiteX11" fmla="*/ 2048259 w 2497877"/>
              <a:gd name="connsiteY11" fmla="*/ 2481033 h 2481033"/>
              <a:gd name="connsiteX12" fmla="*/ 1573663 w 2497877"/>
              <a:gd name="connsiteY12" fmla="*/ 2481033 h 2481033"/>
              <a:gd name="connsiteX13" fmla="*/ 1099066 w 2497877"/>
              <a:gd name="connsiteY13" fmla="*/ 2481033 h 2481033"/>
              <a:gd name="connsiteX14" fmla="*/ 674427 w 2497877"/>
              <a:gd name="connsiteY14" fmla="*/ 2481033 h 2481033"/>
              <a:gd name="connsiteX15" fmla="*/ 0 w 2497877"/>
              <a:gd name="connsiteY15" fmla="*/ 2481033 h 2481033"/>
              <a:gd name="connsiteX16" fmla="*/ 0 w 2497877"/>
              <a:gd name="connsiteY16" fmla="*/ 1984826 h 2481033"/>
              <a:gd name="connsiteX17" fmla="*/ 0 w 2497877"/>
              <a:gd name="connsiteY17" fmla="*/ 1513430 h 2481033"/>
              <a:gd name="connsiteX18" fmla="*/ 0 w 2497877"/>
              <a:gd name="connsiteY18" fmla="*/ 967603 h 2481033"/>
              <a:gd name="connsiteX19" fmla="*/ 0 w 2497877"/>
              <a:gd name="connsiteY19" fmla="*/ 521017 h 2481033"/>
              <a:gd name="connsiteX20" fmla="*/ 0 w 2497877"/>
              <a:gd name="connsiteY20" fmla="*/ 0 h 2481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97877" h="2481033" extrusionOk="0">
                <a:moveTo>
                  <a:pt x="0" y="0"/>
                </a:moveTo>
                <a:cubicBezTo>
                  <a:pt x="155580" y="-5384"/>
                  <a:pt x="302395" y="26388"/>
                  <a:pt x="449618" y="0"/>
                </a:cubicBezTo>
                <a:cubicBezTo>
                  <a:pt x="596841" y="-26388"/>
                  <a:pt x="735326" y="48714"/>
                  <a:pt x="874257" y="0"/>
                </a:cubicBezTo>
                <a:cubicBezTo>
                  <a:pt x="1013188" y="-48714"/>
                  <a:pt x="1205598" y="51989"/>
                  <a:pt x="1423790" y="0"/>
                </a:cubicBezTo>
                <a:cubicBezTo>
                  <a:pt x="1641982" y="-51989"/>
                  <a:pt x="1768701" y="32380"/>
                  <a:pt x="1873408" y="0"/>
                </a:cubicBezTo>
                <a:cubicBezTo>
                  <a:pt x="1978115" y="-32380"/>
                  <a:pt x="2349977" y="21600"/>
                  <a:pt x="2497877" y="0"/>
                </a:cubicBezTo>
                <a:cubicBezTo>
                  <a:pt x="2509228" y="229521"/>
                  <a:pt x="2445974" y="339708"/>
                  <a:pt x="2497877" y="496207"/>
                </a:cubicBezTo>
                <a:cubicBezTo>
                  <a:pt x="2549780" y="652706"/>
                  <a:pt x="2456307" y="867732"/>
                  <a:pt x="2497877" y="1042034"/>
                </a:cubicBezTo>
                <a:cubicBezTo>
                  <a:pt x="2539447" y="1216336"/>
                  <a:pt x="2481953" y="1335105"/>
                  <a:pt x="2497877" y="1513430"/>
                </a:cubicBezTo>
                <a:cubicBezTo>
                  <a:pt x="2513801" y="1691755"/>
                  <a:pt x="2464680" y="1820387"/>
                  <a:pt x="2497877" y="2034447"/>
                </a:cubicBezTo>
                <a:cubicBezTo>
                  <a:pt x="2531074" y="2248507"/>
                  <a:pt x="2465219" y="2322341"/>
                  <a:pt x="2497877" y="2481033"/>
                </a:cubicBezTo>
                <a:cubicBezTo>
                  <a:pt x="2314182" y="2501842"/>
                  <a:pt x="2198419" y="2477057"/>
                  <a:pt x="2048259" y="2481033"/>
                </a:cubicBezTo>
                <a:cubicBezTo>
                  <a:pt x="1898099" y="2485009"/>
                  <a:pt x="1792784" y="2428926"/>
                  <a:pt x="1573663" y="2481033"/>
                </a:cubicBezTo>
                <a:cubicBezTo>
                  <a:pt x="1354542" y="2533140"/>
                  <a:pt x="1332997" y="2448388"/>
                  <a:pt x="1099066" y="2481033"/>
                </a:cubicBezTo>
                <a:cubicBezTo>
                  <a:pt x="865135" y="2513678"/>
                  <a:pt x="837800" y="2460675"/>
                  <a:pt x="674427" y="2481033"/>
                </a:cubicBezTo>
                <a:cubicBezTo>
                  <a:pt x="511054" y="2501391"/>
                  <a:pt x="331930" y="2449440"/>
                  <a:pt x="0" y="2481033"/>
                </a:cubicBezTo>
                <a:cubicBezTo>
                  <a:pt x="-10594" y="2329742"/>
                  <a:pt x="49164" y="2197892"/>
                  <a:pt x="0" y="1984826"/>
                </a:cubicBezTo>
                <a:cubicBezTo>
                  <a:pt x="-49164" y="1771760"/>
                  <a:pt x="25168" y="1660882"/>
                  <a:pt x="0" y="1513430"/>
                </a:cubicBezTo>
                <a:cubicBezTo>
                  <a:pt x="-25168" y="1365978"/>
                  <a:pt x="19996" y="1234036"/>
                  <a:pt x="0" y="967603"/>
                </a:cubicBezTo>
                <a:cubicBezTo>
                  <a:pt x="-19996" y="701170"/>
                  <a:pt x="4397" y="651746"/>
                  <a:pt x="0" y="521017"/>
                </a:cubicBezTo>
                <a:cubicBezTo>
                  <a:pt x="-4397" y="390288"/>
                  <a:pt x="13388" y="248885"/>
                  <a:pt x="0" y="0"/>
                </a:cubicBezTo>
                <a:close/>
              </a:path>
            </a:pathLst>
          </a:custGeom>
          <a:noFill/>
          <a:ln w="19050">
            <a:solidFill>
              <a:srgbClr val="C00000"/>
            </a:solidFill>
            <a:prstDash val="sysDot"/>
            <a:extLst>
              <a:ext uri="{C807C97D-BFC1-408E-A445-0C87EB9F89A2}">
                <ask:lineSketchStyleProps xmlns:ask="http://schemas.microsoft.com/office/drawing/2018/sketchyshapes" sd="2608469711">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5" name="Picture 2" descr="Data Replication: Key Advantages &amp;amp; Disadvantages">
            <a:extLst>
              <a:ext uri="{FF2B5EF4-FFF2-40B4-BE49-F238E27FC236}">
                <a16:creationId xmlns:a16="http://schemas.microsoft.com/office/drawing/2014/main" id="{B0033E5B-B72E-B6CC-4C72-4878C8B0C1A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0" y="1011405"/>
            <a:ext cx="1797051" cy="1168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5212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AD862-F244-FE04-04B5-78B8B6FCFEA4}"/>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8EF598C-C75B-352E-FC1E-A94A00697F55}"/>
              </a:ext>
            </a:extLst>
          </p:cNvPr>
          <p:cNvSpPr>
            <a:spLocks noGrp="1"/>
          </p:cNvSpPr>
          <p:nvPr>
            <p:ph type="sldNum" sz="quarter" idx="12"/>
          </p:nvPr>
        </p:nvSpPr>
        <p:spPr/>
        <p:txBody>
          <a:bodyPr/>
          <a:lstStyle/>
          <a:p>
            <a:r>
              <a:rPr lang="en-US"/>
              <a:t>Slide </a:t>
            </a:r>
            <a:fld id="{CB2120E0-8FF9-480B-9492-11076B6A8DC2}" type="slidenum">
              <a:rPr lang="en-US" smtClean="0"/>
              <a:pPr/>
              <a:t>7</a:t>
            </a:fld>
            <a:endParaRPr lang="en-US"/>
          </a:p>
        </p:txBody>
      </p:sp>
      <p:sp>
        <p:nvSpPr>
          <p:cNvPr id="4" name="Title 3">
            <a:extLst>
              <a:ext uri="{FF2B5EF4-FFF2-40B4-BE49-F238E27FC236}">
                <a16:creationId xmlns:a16="http://schemas.microsoft.com/office/drawing/2014/main" id="{9508C5A3-162F-C924-317F-8AD662E61058}"/>
              </a:ext>
            </a:extLst>
          </p:cNvPr>
          <p:cNvSpPr>
            <a:spLocks noGrp="1"/>
          </p:cNvSpPr>
          <p:nvPr>
            <p:ph type="title"/>
          </p:nvPr>
        </p:nvSpPr>
        <p:spPr/>
        <p:txBody>
          <a:bodyPr/>
          <a:lstStyle/>
          <a:p>
            <a:r>
              <a:rPr lang="en-US"/>
              <a:t>Existing Approaches </a:t>
            </a:r>
            <a:r>
              <a:rPr lang="en-US" sz="3200" b="0">
                <a:solidFill>
                  <a:schemeClr val="accent1">
                    <a:lumMod val="60000"/>
                    <a:lumOff val="40000"/>
                  </a:schemeClr>
                </a:solidFill>
              </a:rPr>
              <a:t>- </a:t>
            </a:r>
            <a:r>
              <a:rPr lang="en-US" sz="2800" b="0">
                <a:solidFill>
                  <a:schemeClr val="accent1">
                    <a:lumMod val="60000"/>
                    <a:lumOff val="40000"/>
                  </a:schemeClr>
                </a:solidFill>
              </a:rPr>
              <a:t>Drawbacks</a:t>
            </a:r>
            <a:endParaRPr lang="en-US"/>
          </a:p>
        </p:txBody>
      </p:sp>
      <p:sp>
        <p:nvSpPr>
          <p:cNvPr id="29" name="Rectangle 28">
            <a:extLst>
              <a:ext uri="{FF2B5EF4-FFF2-40B4-BE49-F238E27FC236}">
                <a16:creationId xmlns:a16="http://schemas.microsoft.com/office/drawing/2014/main" id="{AEC2707F-F7A4-93BD-E06F-F7CBC89F8298}"/>
              </a:ext>
            </a:extLst>
          </p:cNvPr>
          <p:cNvSpPr/>
          <p:nvPr/>
        </p:nvSpPr>
        <p:spPr>
          <a:xfrm>
            <a:off x="2074237" y="1657350"/>
            <a:ext cx="2333896" cy="992777"/>
          </a:xfrm>
          <a:prstGeom prst="rect">
            <a:avLst/>
          </a:prstGeom>
          <a:noFill/>
          <a:ln w="762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venir Next LT Pro" panose="020B0504020202020204" pitchFamily="34" charset="0"/>
              </a:rPr>
              <a:t>Pre-processing</a:t>
            </a:r>
          </a:p>
        </p:txBody>
      </p:sp>
      <p:sp>
        <p:nvSpPr>
          <p:cNvPr id="30" name="Rectangle 29">
            <a:extLst>
              <a:ext uri="{FF2B5EF4-FFF2-40B4-BE49-F238E27FC236}">
                <a16:creationId xmlns:a16="http://schemas.microsoft.com/office/drawing/2014/main" id="{A817516D-46FC-D8BD-1DB3-C83538AFFA53}"/>
              </a:ext>
            </a:extLst>
          </p:cNvPr>
          <p:cNvSpPr/>
          <p:nvPr/>
        </p:nvSpPr>
        <p:spPr>
          <a:xfrm>
            <a:off x="4937768" y="1657350"/>
            <a:ext cx="2419592" cy="992777"/>
          </a:xfrm>
          <a:prstGeom prst="rect">
            <a:avLst/>
          </a:prstGeom>
          <a:noFill/>
          <a:ln w="762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solidFill>
                  <a:schemeClr val="tx1"/>
                </a:solidFill>
                <a:latin typeface="Avenir Next LT Pro" panose="020B0504020202020204" pitchFamily="34" charset="0"/>
              </a:rPr>
              <a:t>Resizing</a:t>
            </a:r>
          </a:p>
        </p:txBody>
      </p:sp>
      <p:sp>
        <p:nvSpPr>
          <p:cNvPr id="31" name="Rectangle 30">
            <a:extLst>
              <a:ext uri="{FF2B5EF4-FFF2-40B4-BE49-F238E27FC236}">
                <a16:creationId xmlns:a16="http://schemas.microsoft.com/office/drawing/2014/main" id="{77A788BE-809A-52A4-7CB0-E87C8AE8993F}"/>
              </a:ext>
            </a:extLst>
          </p:cNvPr>
          <p:cNvSpPr/>
          <p:nvPr/>
        </p:nvSpPr>
        <p:spPr>
          <a:xfrm>
            <a:off x="228600" y="1811541"/>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2" name="Rectangle 31">
            <a:extLst>
              <a:ext uri="{FF2B5EF4-FFF2-40B4-BE49-F238E27FC236}">
                <a16:creationId xmlns:a16="http://schemas.microsoft.com/office/drawing/2014/main" id="{290CC8CC-795F-71C9-07B5-A25AF83B4B2F}"/>
              </a:ext>
            </a:extLst>
          </p:cNvPr>
          <p:cNvSpPr/>
          <p:nvPr/>
        </p:nvSpPr>
        <p:spPr>
          <a:xfrm>
            <a:off x="304337" y="1865898"/>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3" name="Rectangle 32">
            <a:extLst>
              <a:ext uri="{FF2B5EF4-FFF2-40B4-BE49-F238E27FC236}">
                <a16:creationId xmlns:a16="http://schemas.microsoft.com/office/drawing/2014/main" id="{43723249-972B-34D8-79CF-5813251F416A}"/>
              </a:ext>
            </a:extLst>
          </p:cNvPr>
          <p:cNvSpPr/>
          <p:nvPr/>
        </p:nvSpPr>
        <p:spPr>
          <a:xfrm>
            <a:off x="411082" y="1938103"/>
            <a:ext cx="1135450"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panose="020B0504020202020204" pitchFamily="34" charset="0"/>
              </a:rPr>
              <a:t>Input frames</a:t>
            </a:r>
          </a:p>
        </p:txBody>
      </p:sp>
      <p:sp>
        <p:nvSpPr>
          <p:cNvPr id="34" name="Rectangle 33">
            <a:extLst>
              <a:ext uri="{FF2B5EF4-FFF2-40B4-BE49-F238E27FC236}">
                <a16:creationId xmlns:a16="http://schemas.microsoft.com/office/drawing/2014/main" id="{4282883F-292E-2FE1-2F66-D7D09488A317}"/>
              </a:ext>
            </a:extLst>
          </p:cNvPr>
          <p:cNvSpPr/>
          <p:nvPr/>
        </p:nvSpPr>
        <p:spPr>
          <a:xfrm>
            <a:off x="7848600" y="1822906"/>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5" name="Rectangle 34">
            <a:extLst>
              <a:ext uri="{FF2B5EF4-FFF2-40B4-BE49-F238E27FC236}">
                <a16:creationId xmlns:a16="http://schemas.microsoft.com/office/drawing/2014/main" id="{7A64BD9C-69C6-7CE8-5B3B-02FBF6F2F4DD}"/>
              </a:ext>
            </a:extLst>
          </p:cNvPr>
          <p:cNvSpPr/>
          <p:nvPr/>
        </p:nvSpPr>
        <p:spPr>
          <a:xfrm>
            <a:off x="7924337" y="1877263"/>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Avenir Next LT Pro" panose="020B0504020202020204" pitchFamily="34" charset="0"/>
            </a:endParaRPr>
          </a:p>
        </p:txBody>
      </p:sp>
      <p:sp>
        <p:nvSpPr>
          <p:cNvPr id="36" name="Rectangle 35">
            <a:extLst>
              <a:ext uri="{FF2B5EF4-FFF2-40B4-BE49-F238E27FC236}">
                <a16:creationId xmlns:a16="http://schemas.microsoft.com/office/drawing/2014/main" id="{A09538ED-A9F5-7397-9320-BF8F0F8ED890}"/>
              </a:ext>
            </a:extLst>
          </p:cNvPr>
          <p:cNvSpPr/>
          <p:nvPr/>
        </p:nvSpPr>
        <p:spPr>
          <a:xfrm>
            <a:off x="8031082" y="1949468"/>
            <a:ext cx="884224" cy="506211"/>
          </a:xfrm>
          <a:prstGeom prst="rect">
            <a:avLst/>
          </a:prstGeom>
          <a:solidFill>
            <a:schemeClr val="bg2">
              <a:lumMod val="60000"/>
              <a:lumOff val="40000"/>
            </a:schemeClr>
          </a:solidFill>
          <a:ln>
            <a:solidFill>
              <a:schemeClr val="tx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a:solidFill>
                  <a:schemeClr val="tx1"/>
                </a:solidFill>
                <a:latin typeface="Avenir Next LT Pro" panose="020B0504020202020204" pitchFamily="34" charset="0"/>
              </a:rPr>
              <a:t>Resized frames</a:t>
            </a:r>
          </a:p>
        </p:txBody>
      </p:sp>
      <p:grpSp>
        <p:nvGrpSpPr>
          <p:cNvPr id="37" name="Graphic 441" descr="Chevron arrows outline">
            <a:extLst>
              <a:ext uri="{FF2B5EF4-FFF2-40B4-BE49-F238E27FC236}">
                <a16:creationId xmlns:a16="http://schemas.microsoft.com/office/drawing/2014/main" id="{29870A77-AE2B-A5A5-0BD2-C89FDC007F6C}"/>
              </a:ext>
            </a:extLst>
          </p:cNvPr>
          <p:cNvGrpSpPr/>
          <p:nvPr/>
        </p:nvGrpSpPr>
        <p:grpSpPr>
          <a:xfrm>
            <a:off x="1613413" y="2046797"/>
            <a:ext cx="345479" cy="232208"/>
            <a:chOff x="3992087" y="3063421"/>
            <a:chExt cx="332517" cy="267698"/>
          </a:xfrm>
          <a:solidFill>
            <a:schemeClr val="tx1"/>
          </a:solidFill>
        </p:grpSpPr>
        <p:sp>
          <p:nvSpPr>
            <p:cNvPr id="49" name="Freeform: Shape 48">
              <a:extLst>
                <a:ext uri="{FF2B5EF4-FFF2-40B4-BE49-F238E27FC236}">
                  <a16:creationId xmlns:a16="http://schemas.microsoft.com/office/drawing/2014/main" id="{CDF6E4C6-E724-71E2-17C6-6236396BE6F2}"/>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50" name="Freeform: Shape 49">
              <a:extLst>
                <a:ext uri="{FF2B5EF4-FFF2-40B4-BE49-F238E27FC236}">
                  <a16:creationId xmlns:a16="http://schemas.microsoft.com/office/drawing/2014/main" id="{336DE406-3D10-4552-21B0-7DBB728A4217}"/>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51" name="Freeform: Shape 50">
              <a:extLst>
                <a:ext uri="{FF2B5EF4-FFF2-40B4-BE49-F238E27FC236}">
                  <a16:creationId xmlns:a16="http://schemas.microsoft.com/office/drawing/2014/main" id="{2A8BB616-4762-8D8C-1076-EBD73D38673F}"/>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grpSp>
        <p:nvGrpSpPr>
          <p:cNvPr id="38" name="Graphic 441" descr="Chevron arrows outline">
            <a:extLst>
              <a:ext uri="{FF2B5EF4-FFF2-40B4-BE49-F238E27FC236}">
                <a16:creationId xmlns:a16="http://schemas.microsoft.com/office/drawing/2014/main" id="{772B6CA0-3F2B-234F-71DE-5501242F7B7F}"/>
              </a:ext>
            </a:extLst>
          </p:cNvPr>
          <p:cNvGrpSpPr/>
          <p:nvPr/>
        </p:nvGrpSpPr>
        <p:grpSpPr>
          <a:xfrm>
            <a:off x="4485543" y="1992440"/>
            <a:ext cx="345479" cy="232208"/>
            <a:chOff x="3992087" y="3063421"/>
            <a:chExt cx="332517" cy="267698"/>
          </a:xfrm>
          <a:solidFill>
            <a:schemeClr val="tx1"/>
          </a:solidFill>
        </p:grpSpPr>
        <p:sp>
          <p:nvSpPr>
            <p:cNvPr id="46" name="Freeform: Shape 45">
              <a:extLst>
                <a:ext uri="{FF2B5EF4-FFF2-40B4-BE49-F238E27FC236}">
                  <a16:creationId xmlns:a16="http://schemas.microsoft.com/office/drawing/2014/main" id="{104E5A41-7600-3D84-40DC-AB23FC11219E}"/>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47" name="Freeform: Shape 46">
              <a:extLst>
                <a:ext uri="{FF2B5EF4-FFF2-40B4-BE49-F238E27FC236}">
                  <a16:creationId xmlns:a16="http://schemas.microsoft.com/office/drawing/2014/main" id="{16C08F0E-C6DD-E0DE-868B-15196A190FE9}"/>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48" name="Freeform: Shape 47">
              <a:extLst>
                <a:ext uri="{FF2B5EF4-FFF2-40B4-BE49-F238E27FC236}">
                  <a16:creationId xmlns:a16="http://schemas.microsoft.com/office/drawing/2014/main" id="{ECD74574-5132-E3E7-0AF8-9BF615B32A11}"/>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grpSp>
        <p:nvGrpSpPr>
          <p:cNvPr id="39" name="Graphic 441" descr="Chevron arrows outline">
            <a:extLst>
              <a:ext uri="{FF2B5EF4-FFF2-40B4-BE49-F238E27FC236}">
                <a16:creationId xmlns:a16="http://schemas.microsoft.com/office/drawing/2014/main" id="{48EF0290-8E19-B72A-C216-378A49BD2A2A}"/>
              </a:ext>
            </a:extLst>
          </p:cNvPr>
          <p:cNvGrpSpPr/>
          <p:nvPr/>
        </p:nvGrpSpPr>
        <p:grpSpPr>
          <a:xfrm>
            <a:off x="7441522" y="2006073"/>
            <a:ext cx="345479" cy="232208"/>
            <a:chOff x="3992087" y="3063421"/>
            <a:chExt cx="332517" cy="267698"/>
          </a:xfrm>
          <a:solidFill>
            <a:schemeClr val="tx1"/>
          </a:solidFill>
        </p:grpSpPr>
        <p:sp>
          <p:nvSpPr>
            <p:cNvPr id="43" name="Freeform: Shape 42">
              <a:extLst>
                <a:ext uri="{FF2B5EF4-FFF2-40B4-BE49-F238E27FC236}">
                  <a16:creationId xmlns:a16="http://schemas.microsoft.com/office/drawing/2014/main" id="{5CD8FA68-A49E-5AB7-D8DB-EEBC4604E4BD}"/>
                </a:ext>
              </a:extLst>
            </p:cNvPr>
            <p:cNvSpPr/>
            <p:nvPr/>
          </p:nvSpPr>
          <p:spPr>
            <a:xfrm>
              <a:off x="3992087"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44" name="Freeform: Shape 43">
              <a:extLst>
                <a:ext uri="{FF2B5EF4-FFF2-40B4-BE49-F238E27FC236}">
                  <a16:creationId xmlns:a16="http://schemas.microsoft.com/office/drawing/2014/main" id="{BF719508-7B3C-0A79-DF92-1D89F63C9E01}"/>
                </a:ext>
              </a:extLst>
            </p:cNvPr>
            <p:cNvSpPr/>
            <p:nvPr/>
          </p:nvSpPr>
          <p:spPr>
            <a:xfrm>
              <a:off x="4104408"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sp>
          <p:nvSpPr>
            <p:cNvPr id="45" name="Freeform: Shape 44">
              <a:extLst>
                <a:ext uri="{FF2B5EF4-FFF2-40B4-BE49-F238E27FC236}">
                  <a16:creationId xmlns:a16="http://schemas.microsoft.com/office/drawing/2014/main" id="{8BC0504E-C15B-128C-DD86-665A09B4D374}"/>
                </a:ext>
              </a:extLst>
            </p:cNvPr>
            <p:cNvSpPr/>
            <p:nvPr/>
          </p:nvSpPr>
          <p:spPr>
            <a:xfrm>
              <a:off x="4216730" y="3063421"/>
              <a:ext cx="107875" cy="267698"/>
            </a:xfrm>
            <a:custGeom>
              <a:avLst/>
              <a:gdLst>
                <a:gd name="connsiteX0" fmla="*/ 0 w 107875"/>
                <a:gd name="connsiteY0" fmla="*/ 5616 h 267698"/>
                <a:gd name="connsiteX1" fmla="*/ 96175 w 107875"/>
                <a:gd name="connsiteY1" fmla="*/ 133849 h 267698"/>
                <a:gd name="connsiteX2" fmla="*/ 0 w 107875"/>
                <a:gd name="connsiteY2" fmla="*/ 262083 h 267698"/>
                <a:gd name="connsiteX3" fmla="*/ 7488 w 107875"/>
                <a:gd name="connsiteY3" fmla="*/ 267699 h 267698"/>
                <a:gd name="connsiteX4" fmla="*/ 107875 w 107875"/>
                <a:gd name="connsiteY4" fmla="*/ 133849 h 267698"/>
                <a:gd name="connsiteX5" fmla="*/ 7488 w 107875"/>
                <a:gd name="connsiteY5" fmla="*/ 0 h 267698"/>
                <a:gd name="connsiteX6" fmla="*/ 0 w 107875"/>
                <a:gd name="connsiteY6" fmla="*/ 5616 h 267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875" h="267698">
                  <a:moveTo>
                    <a:pt x="0" y="5616"/>
                  </a:moveTo>
                  <a:lnTo>
                    <a:pt x="96175" y="133849"/>
                  </a:lnTo>
                  <a:lnTo>
                    <a:pt x="0" y="262083"/>
                  </a:lnTo>
                  <a:lnTo>
                    <a:pt x="7488" y="267699"/>
                  </a:lnTo>
                  <a:lnTo>
                    <a:pt x="107875" y="133849"/>
                  </a:lnTo>
                  <a:lnTo>
                    <a:pt x="7488" y="0"/>
                  </a:lnTo>
                  <a:lnTo>
                    <a:pt x="0" y="5616"/>
                  </a:lnTo>
                  <a:close/>
                </a:path>
              </a:pathLst>
            </a:custGeom>
            <a:grpFill/>
            <a:ln w="4663" cap="flat">
              <a:solidFill>
                <a:schemeClr val="tx1"/>
              </a:solidFill>
              <a:prstDash val="solid"/>
              <a:miter/>
            </a:ln>
          </p:spPr>
          <p:txBody>
            <a:bodyPr rtlCol="0" anchor="ctr"/>
            <a:lstStyle/>
            <a:p>
              <a:endParaRPr lang="en-US">
                <a:latin typeface="Avenir Next LT Pro" panose="020B0504020202020204" pitchFamily="34" charset="0"/>
              </a:endParaRPr>
            </a:p>
          </p:txBody>
        </p:sp>
      </p:grpSp>
      <p:sp>
        <p:nvSpPr>
          <p:cNvPr id="3" name="TextBox 2">
            <a:extLst>
              <a:ext uri="{FF2B5EF4-FFF2-40B4-BE49-F238E27FC236}">
                <a16:creationId xmlns:a16="http://schemas.microsoft.com/office/drawing/2014/main" id="{17D0DCCE-31AD-5C2A-BCE0-5D813E6D7AC8}"/>
              </a:ext>
            </a:extLst>
          </p:cNvPr>
          <p:cNvSpPr txBox="1"/>
          <p:nvPr/>
        </p:nvSpPr>
        <p:spPr>
          <a:xfrm>
            <a:off x="195827" y="2886170"/>
            <a:ext cx="9036990" cy="800219"/>
          </a:xfrm>
          <a:prstGeom prst="rect">
            <a:avLst/>
          </a:prstGeom>
          <a:noFill/>
        </p:spPr>
        <p:txBody>
          <a:bodyPr wrap="square">
            <a:spAutoFit/>
          </a:bodyPr>
          <a:lstStyle/>
          <a:p>
            <a:pPr algn="ctr">
              <a:spcBef>
                <a:spcPts val="600"/>
              </a:spcBef>
              <a:spcAft>
                <a:spcPts val="600"/>
              </a:spcAft>
            </a:pPr>
            <a:r>
              <a:rPr lang="en-US">
                <a:latin typeface="Avenir Next LT Pro Demi" panose="020B0704020202020204" pitchFamily="34" charset="0"/>
              </a:rPr>
              <a:t>Objects are distorted /shrinking</a:t>
            </a:r>
          </a:p>
          <a:p>
            <a:pPr algn="ctr">
              <a:spcBef>
                <a:spcPts val="600"/>
              </a:spcBef>
              <a:spcAft>
                <a:spcPts val="600"/>
              </a:spcAft>
            </a:pPr>
            <a:r>
              <a:rPr lang="en-US">
                <a:latin typeface="Avenir Next LT Pro Demi" panose="020B0704020202020204" pitchFamily="34" charset="0"/>
              </a:rPr>
              <a:t>Not adaptable to aspect ratios and video contents</a:t>
            </a:r>
          </a:p>
        </p:txBody>
      </p:sp>
      <p:pic>
        <p:nvPicPr>
          <p:cNvPr id="6" name="Graphic 5" descr="Marker with solid fill">
            <a:extLst>
              <a:ext uri="{FF2B5EF4-FFF2-40B4-BE49-F238E27FC236}">
                <a16:creationId xmlns:a16="http://schemas.microsoft.com/office/drawing/2014/main" id="{3891EF3F-8BCE-0021-B4BE-6036B479EF2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67000" y="2834878"/>
            <a:ext cx="383667" cy="383667"/>
          </a:xfrm>
          <a:prstGeom prst="rect">
            <a:avLst/>
          </a:prstGeom>
        </p:spPr>
      </p:pic>
      <p:pic>
        <p:nvPicPr>
          <p:cNvPr id="7" name="Graphic 6" descr="Marker with solid fill">
            <a:extLst>
              <a:ext uri="{FF2B5EF4-FFF2-40B4-BE49-F238E27FC236}">
                <a16:creationId xmlns:a16="http://schemas.microsoft.com/office/drawing/2014/main" id="{326C9CA5-0D72-4AA3-2C0E-4F62A759DB9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711019" y="3262730"/>
            <a:ext cx="383667" cy="383667"/>
          </a:xfrm>
          <a:prstGeom prst="rect">
            <a:avLst/>
          </a:prstGeom>
        </p:spPr>
      </p:pic>
    </p:spTree>
    <p:extLst>
      <p:ext uri="{BB962C8B-B14F-4D97-AF65-F5344CB8AC3E}">
        <p14:creationId xmlns:p14="http://schemas.microsoft.com/office/powerpoint/2010/main" val="1008671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AF653E-428D-CEC6-EF65-26981BA63C3C}"/>
              </a:ext>
            </a:extLst>
          </p:cNvPr>
          <p:cNvSpPr>
            <a:spLocks noGrp="1"/>
          </p:cNvSpPr>
          <p:nvPr>
            <p:ph type="sldNum" sz="quarter" idx="12"/>
          </p:nvPr>
        </p:nvSpPr>
        <p:spPr/>
        <p:txBody>
          <a:bodyPr/>
          <a:lstStyle/>
          <a:p>
            <a:r>
              <a:rPr lang="en-US"/>
              <a:t>Slide </a:t>
            </a:r>
            <a:fld id="{CB2120E0-8FF9-480B-9492-11076B6A8DC2}" type="slidenum">
              <a:rPr lang="en-US" smtClean="0"/>
              <a:pPr/>
              <a:t>8</a:t>
            </a:fld>
            <a:endParaRPr lang="en-US"/>
          </a:p>
        </p:txBody>
      </p:sp>
      <p:sp>
        <p:nvSpPr>
          <p:cNvPr id="4" name="Title 3">
            <a:extLst>
              <a:ext uri="{FF2B5EF4-FFF2-40B4-BE49-F238E27FC236}">
                <a16:creationId xmlns:a16="http://schemas.microsoft.com/office/drawing/2014/main" id="{15828B6E-4741-D886-357B-14E275986446}"/>
              </a:ext>
            </a:extLst>
          </p:cNvPr>
          <p:cNvSpPr>
            <a:spLocks noGrp="1"/>
          </p:cNvSpPr>
          <p:nvPr>
            <p:ph type="title"/>
          </p:nvPr>
        </p:nvSpPr>
        <p:spPr/>
        <p:txBody>
          <a:bodyPr/>
          <a:lstStyle/>
          <a:p>
            <a:r>
              <a:rPr lang="en-US"/>
              <a:t>Existing Approaches </a:t>
            </a:r>
            <a:r>
              <a:rPr lang="en-US" sz="3200" b="0">
                <a:solidFill>
                  <a:schemeClr val="accent1">
                    <a:lumMod val="60000"/>
                    <a:lumOff val="40000"/>
                  </a:schemeClr>
                </a:solidFill>
              </a:rPr>
              <a:t>- </a:t>
            </a:r>
            <a:r>
              <a:rPr lang="en-US" sz="2800" b="0">
                <a:solidFill>
                  <a:schemeClr val="accent1">
                    <a:lumMod val="60000"/>
                    <a:lumOff val="40000"/>
                  </a:schemeClr>
                </a:solidFill>
              </a:rPr>
              <a:t>Drawbacks</a:t>
            </a:r>
            <a:endParaRPr lang="en-US"/>
          </a:p>
        </p:txBody>
      </p:sp>
      <p:grpSp>
        <p:nvGrpSpPr>
          <p:cNvPr id="3" name="Group 2">
            <a:extLst>
              <a:ext uri="{FF2B5EF4-FFF2-40B4-BE49-F238E27FC236}">
                <a16:creationId xmlns:a16="http://schemas.microsoft.com/office/drawing/2014/main" id="{56ED3F64-A5DA-B9AF-271D-09BC164A27F5}"/>
              </a:ext>
            </a:extLst>
          </p:cNvPr>
          <p:cNvGrpSpPr/>
          <p:nvPr/>
        </p:nvGrpSpPr>
        <p:grpSpPr>
          <a:xfrm>
            <a:off x="0" y="1047750"/>
            <a:ext cx="9144000" cy="4162147"/>
            <a:chOff x="87920" y="2229198"/>
            <a:chExt cx="9221005" cy="4085947"/>
          </a:xfrm>
        </p:grpSpPr>
        <p:pic>
          <p:nvPicPr>
            <p:cNvPr id="8" name="Picture 7" descr="A picture containing person, indoor&#10;&#10;Description automatically generated">
              <a:extLst>
                <a:ext uri="{FF2B5EF4-FFF2-40B4-BE49-F238E27FC236}">
                  <a16:creationId xmlns:a16="http://schemas.microsoft.com/office/drawing/2014/main" id="{8D41CDDC-F8E6-9E97-E901-D097E92817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862" y="4140814"/>
              <a:ext cx="4387376" cy="1823822"/>
            </a:xfrm>
            <a:prstGeom prst="rect">
              <a:avLst/>
            </a:prstGeom>
            <a:ln>
              <a:solidFill>
                <a:schemeClr val="tx1"/>
              </a:solidFill>
            </a:ln>
          </p:spPr>
        </p:pic>
        <p:pic>
          <p:nvPicPr>
            <p:cNvPr id="9" name="Picture 8" descr="A picture containing person, indoor, door, hair&#10;&#10;Description automatically generated">
              <a:extLst>
                <a:ext uri="{FF2B5EF4-FFF2-40B4-BE49-F238E27FC236}">
                  <a16:creationId xmlns:a16="http://schemas.microsoft.com/office/drawing/2014/main" id="{D4D72627-EE0F-EFA2-5CFF-7461D1688F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5712" y="4140814"/>
              <a:ext cx="2183213" cy="1815113"/>
            </a:xfrm>
            <a:prstGeom prst="rect">
              <a:avLst/>
            </a:prstGeom>
            <a:ln>
              <a:solidFill>
                <a:schemeClr val="tx1"/>
              </a:solidFill>
            </a:ln>
          </p:spPr>
        </p:pic>
        <p:pic>
          <p:nvPicPr>
            <p:cNvPr id="11" name="Picture 10" descr="A picture containing person, indoor&#10;&#10;Description automatically generated">
              <a:extLst>
                <a:ext uri="{FF2B5EF4-FFF2-40B4-BE49-F238E27FC236}">
                  <a16:creationId xmlns:a16="http://schemas.microsoft.com/office/drawing/2014/main" id="{F3A73828-2479-26D6-951D-CD42A6E5E0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3708" y="4140814"/>
              <a:ext cx="2195311" cy="1823822"/>
            </a:xfrm>
            <a:prstGeom prst="rect">
              <a:avLst/>
            </a:prstGeom>
            <a:ln>
              <a:solidFill>
                <a:schemeClr val="tx1"/>
              </a:solidFill>
            </a:ln>
          </p:spPr>
        </p:pic>
        <p:pic>
          <p:nvPicPr>
            <p:cNvPr id="12" name="Picture 11" descr="A person looking through a window&#10;&#10;Description automatically generated with low confidence">
              <a:extLst>
                <a:ext uri="{FF2B5EF4-FFF2-40B4-BE49-F238E27FC236}">
                  <a16:creationId xmlns:a16="http://schemas.microsoft.com/office/drawing/2014/main" id="{C7A4AC84-2050-9AFB-F24E-940142E5C4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0324" y="2233803"/>
              <a:ext cx="2195311" cy="1825171"/>
            </a:xfrm>
            <a:prstGeom prst="rect">
              <a:avLst/>
            </a:prstGeom>
            <a:ln>
              <a:solidFill>
                <a:schemeClr val="tx1"/>
              </a:solidFill>
            </a:ln>
          </p:spPr>
        </p:pic>
        <p:pic>
          <p:nvPicPr>
            <p:cNvPr id="13" name="Picture 12" descr="A child looking through a window&#10;&#10;Description automatically generated with low confidence">
              <a:extLst>
                <a:ext uri="{FF2B5EF4-FFF2-40B4-BE49-F238E27FC236}">
                  <a16:creationId xmlns:a16="http://schemas.microsoft.com/office/drawing/2014/main" id="{F1B0AA19-0569-4AAD-ED90-B6B196A653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6474" y="2229198"/>
              <a:ext cx="4387376" cy="1823822"/>
            </a:xfrm>
            <a:prstGeom prst="rect">
              <a:avLst/>
            </a:prstGeom>
            <a:ln>
              <a:solidFill>
                <a:schemeClr val="tx1"/>
              </a:solidFill>
            </a:ln>
          </p:spPr>
        </p:pic>
        <p:pic>
          <p:nvPicPr>
            <p:cNvPr id="14" name="Picture 13" descr="A child looking through a window&#10;&#10;Description automatically generated with low confidence">
              <a:extLst>
                <a:ext uri="{FF2B5EF4-FFF2-40B4-BE49-F238E27FC236}">
                  <a16:creationId xmlns:a16="http://schemas.microsoft.com/office/drawing/2014/main" id="{D00DF360-D840-7158-69D8-C9D7121944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59943" y="2229198"/>
              <a:ext cx="2193688" cy="1823822"/>
            </a:xfrm>
            <a:prstGeom prst="rect">
              <a:avLst/>
            </a:prstGeom>
            <a:ln>
              <a:solidFill>
                <a:schemeClr val="tx1"/>
              </a:solidFill>
            </a:ln>
          </p:spPr>
        </p:pic>
        <p:sp>
          <p:nvSpPr>
            <p:cNvPr id="15" name="TextBox 14">
              <a:extLst>
                <a:ext uri="{FF2B5EF4-FFF2-40B4-BE49-F238E27FC236}">
                  <a16:creationId xmlns:a16="http://schemas.microsoft.com/office/drawing/2014/main" id="{701B29B6-A9BB-91CB-DBE0-C325815A5EC1}"/>
                </a:ext>
              </a:extLst>
            </p:cNvPr>
            <p:cNvSpPr txBox="1"/>
            <p:nvPr/>
          </p:nvSpPr>
          <p:spPr>
            <a:xfrm rot="16200000">
              <a:off x="-483184" y="2930038"/>
              <a:ext cx="1480761" cy="338554"/>
            </a:xfrm>
            <a:prstGeom prst="rect">
              <a:avLst/>
            </a:prstGeom>
            <a:noFill/>
          </p:spPr>
          <p:txBody>
            <a:bodyPr wrap="square" rtlCol="0">
              <a:spAutoFit/>
            </a:bodyPr>
            <a:lstStyle/>
            <a:p>
              <a:pPr algn="ctr"/>
              <a:r>
                <a:rPr lang="en-US" sz="1600">
                  <a:latin typeface="Arial Nova" panose="020B0504020202020204" pitchFamily="34" charset="0"/>
                  <a:cs typeface="Aldhabi" panose="01000000000000000000" pitchFamily="2" charset="-78"/>
                </a:rPr>
                <a:t>Frame #87</a:t>
              </a:r>
            </a:p>
          </p:txBody>
        </p:sp>
        <p:sp>
          <p:nvSpPr>
            <p:cNvPr id="17" name="TextBox 16">
              <a:extLst>
                <a:ext uri="{FF2B5EF4-FFF2-40B4-BE49-F238E27FC236}">
                  <a16:creationId xmlns:a16="http://schemas.microsoft.com/office/drawing/2014/main" id="{9B1F03D1-9BBC-3AD0-AD98-B6C19FD825CB}"/>
                </a:ext>
              </a:extLst>
            </p:cNvPr>
            <p:cNvSpPr txBox="1"/>
            <p:nvPr/>
          </p:nvSpPr>
          <p:spPr>
            <a:xfrm rot="16200000">
              <a:off x="-478035" y="4915776"/>
              <a:ext cx="1480761" cy="338554"/>
            </a:xfrm>
            <a:prstGeom prst="rect">
              <a:avLst/>
            </a:prstGeom>
            <a:noFill/>
          </p:spPr>
          <p:txBody>
            <a:bodyPr wrap="square" rtlCol="0">
              <a:spAutoFit/>
            </a:bodyPr>
            <a:lstStyle/>
            <a:p>
              <a:pPr algn="ctr"/>
              <a:r>
                <a:rPr lang="en-US" sz="1600">
                  <a:latin typeface="Arial Nova" panose="020B0504020202020204" pitchFamily="34" charset="0"/>
                  <a:cs typeface="Aldhabi" panose="01000000000000000000" pitchFamily="2" charset="-78"/>
                </a:rPr>
                <a:t>Frame #199</a:t>
              </a:r>
            </a:p>
          </p:txBody>
        </p:sp>
        <p:sp>
          <p:nvSpPr>
            <p:cNvPr id="18" name="TextBox 17">
              <a:extLst>
                <a:ext uri="{FF2B5EF4-FFF2-40B4-BE49-F238E27FC236}">
                  <a16:creationId xmlns:a16="http://schemas.microsoft.com/office/drawing/2014/main" id="{E2AA11E5-FAA7-87BC-7104-2AC0C7C53C04}"/>
                </a:ext>
              </a:extLst>
            </p:cNvPr>
            <p:cNvSpPr txBox="1"/>
            <p:nvPr/>
          </p:nvSpPr>
          <p:spPr>
            <a:xfrm>
              <a:off x="1895169" y="5976591"/>
              <a:ext cx="1733856" cy="338554"/>
            </a:xfrm>
            <a:prstGeom prst="rect">
              <a:avLst/>
            </a:prstGeom>
            <a:noFill/>
          </p:spPr>
          <p:txBody>
            <a:bodyPr wrap="square" rtlCol="0">
              <a:spAutoFit/>
            </a:bodyPr>
            <a:lstStyle/>
            <a:p>
              <a:pPr algn="ctr"/>
              <a:r>
                <a:rPr lang="en-US" sz="1600">
                  <a:latin typeface="Arial Nova" panose="020B0504020202020204" pitchFamily="34" charset="0"/>
                  <a:cs typeface="Aldhabi" panose="01000000000000000000" pitchFamily="2" charset="-78"/>
                </a:rPr>
                <a:t>Original frame</a:t>
              </a:r>
            </a:p>
          </p:txBody>
        </p:sp>
        <p:sp>
          <p:nvSpPr>
            <p:cNvPr id="19" name="TextBox 18">
              <a:extLst>
                <a:ext uri="{FF2B5EF4-FFF2-40B4-BE49-F238E27FC236}">
                  <a16:creationId xmlns:a16="http://schemas.microsoft.com/office/drawing/2014/main" id="{477082AB-0F55-CD2C-4F50-DE079CA074E9}"/>
                </a:ext>
              </a:extLst>
            </p:cNvPr>
            <p:cNvSpPr txBox="1"/>
            <p:nvPr/>
          </p:nvSpPr>
          <p:spPr>
            <a:xfrm>
              <a:off x="5045434" y="5955926"/>
              <a:ext cx="1940467" cy="338554"/>
            </a:xfrm>
            <a:prstGeom prst="rect">
              <a:avLst/>
            </a:prstGeom>
            <a:noFill/>
          </p:spPr>
          <p:txBody>
            <a:bodyPr wrap="square" rtlCol="0">
              <a:spAutoFit/>
            </a:bodyPr>
            <a:lstStyle/>
            <a:p>
              <a:pPr algn="ctr"/>
              <a:r>
                <a:rPr lang="en-US" sz="1600">
                  <a:latin typeface="Arial Nova" panose="020B0504020202020204" pitchFamily="34" charset="0"/>
                  <a:cs typeface="Aldhabi" panose="01000000000000000000" pitchFamily="2" charset="-78"/>
                </a:rPr>
                <a:t>Linear scale</a:t>
              </a:r>
            </a:p>
          </p:txBody>
        </p:sp>
        <p:sp>
          <p:nvSpPr>
            <p:cNvPr id="20" name="TextBox 19">
              <a:extLst>
                <a:ext uri="{FF2B5EF4-FFF2-40B4-BE49-F238E27FC236}">
                  <a16:creationId xmlns:a16="http://schemas.microsoft.com/office/drawing/2014/main" id="{C519BB6E-0C16-E075-9702-18D65B6569FE}"/>
                </a:ext>
              </a:extLst>
            </p:cNvPr>
            <p:cNvSpPr txBox="1"/>
            <p:nvPr/>
          </p:nvSpPr>
          <p:spPr>
            <a:xfrm>
              <a:off x="7237314" y="5955926"/>
              <a:ext cx="1940467" cy="338554"/>
            </a:xfrm>
            <a:prstGeom prst="rect">
              <a:avLst/>
            </a:prstGeom>
            <a:noFill/>
          </p:spPr>
          <p:txBody>
            <a:bodyPr wrap="square" rtlCol="0">
              <a:spAutoFit/>
            </a:bodyPr>
            <a:lstStyle/>
            <a:p>
              <a:pPr algn="ctr"/>
              <a:r>
                <a:rPr lang="en-US" sz="1600">
                  <a:latin typeface="Arial Nova" panose="020B0504020202020204" pitchFamily="34" charset="0"/>
                  <a:cs typeface="Aldhabi" panose="01000000000000000000" pitchFamily="2" charset="-78"/>
                </a:rPr>
                <a:t>[Lin et al.]</a:t>
              </a:r>
            </a:p>
          </p:txBody>
        </p:sp>
        <p:sp>
          <p:nvSpPr>
            <p:cNvPr id="21" name="Rectangle 20">
              <a:extLst>
                <a:ext uri="{FF2B5EF4-FFF2-40B4-BE49-F238E27FC236}">
                  <a16:creationId xmlns:a16="http://schemas.microsoft.com/office/drawing/2014/main" id="{93C87BB3-BBED-0F19-E9B5-734CD9261D52}"/>
                </a:ext>
              </a:extLst>
            </p:cNvPr>
            <p:cNvSpPr/>
            <p:nvPr/>
          </p:nvSpPr>
          <p:spPr>
            <a:xfrm>
              <a:off x="7237314" y="4149522"/>
              <a:ext cx="868461" cy="1498628"/>
            </a:xfrm>
            <a:prstGeom prst="rect">
              <a:avLst/>
            </a:prstGeom>
            <a:noFill/>
            <a:ln w="190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3" name="Rectangle 22">
              <a:extLst>
                <a:ext uri="{FF2B5EF4-FFF2-40B4-BE49-F238E27FC236}">
                  <a16:creationId xmlns:a16="http://schemas.microsoft.com/office/drawing/2014/main" id="{BD03400B-FD93-A5C1-8408-04062F12A79A}"/>
                </a:ext>
              </a:extLst>
            </p:cNvPr>
            <p:cNvSpPr/>
            <p:nvPr/>
          </p:nvSpPr>
          <p:spPr>
            <a:xfrm>
              <a:off x="7221926" y="2234618"/>
              <a:ext cx="401736" cy="1708753"/>
            </a:xfrm>
            <a:prstGeom prst="rect">
              <a:avLst/>
            </a:prstGeom>
            <a:noFill/>
            <a:ln w="19050">
              <a:solidFill>
                <a:srgbClr val="FF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grpSp>
    </p:spTree>
    <p:extLst>
      <p:ext uri="{BB962C8B-B14F-4D97-AF65-F5344CB8AC3E}">
        <p14:creationId xmlns:p14="http://schemas.microsoft.com/office/powerpoint/2010/main" val="925722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E554F3-0CB9-69E0-6345-D3A811789601}"/>
              </a:ext>
            </a:extLst>
          </p:cNvPr>
          <p:cNvSpPr>
            <a:spLocks noGrp="1"/>
          </p:cNvSpPr>
          <p:nvPr>
            <p:ph type="sldNum" sz="quarter" idx="12"/>
          </p:nvPr>
        </p:nvSpPr>
        <p:spPr/>
        <p:txBody>
          <a:bodyPr/>
          <a:lstStyle/>
          <a:p>
            <a:r>
              <a:rPr lang="en-US"/>
              <a:t>Slide </a:t>
            </a:r>
            <a:fld id="{CB2120E0-8FF9-480B-9492-11076B6A8DC2}" type="slidenum">
              <a:rPr lang="en-US" smtClean="0"/>
              <a:pPr/>
              <a:t>9</a:t>
            </a:fld>
            <a:endParaRPr lang="en-US"/>
          </a:p>
        </p:txBody>
      </p:sp>
      <p:sp>
        <p:nvSpPr>
          <p:cNvPr id="4" name="Title 3">
            <a:extLst>
              <a:ext uri="{FF2B5EF4-FFF2-40B4-BE49-F238E27FC236}">
                <a16:creationId xmlns:a16="http://schemas.microsoft.com/office/drawing/2014/main" id="{3AF41002-F946-0A1B-AD67-5AE4624304FE}"/>
              </a:ext>
            </a:extLst>
          </p:cNvPr>
          <p:cNvSpPr>
            <a:spLocks noGrp="1"/>
          </p:cNvSpPr>
          <p:nvPr>
            <p:ph type="title"/>
          </p:nvPr>
        </p:nvSpPr>
        <p:spPr/>
        <p:txBody>
          <a:bodyPr>
            <a:normAutofit/>
          </a:bodyPr>
          <a:lstStyle/>
          <a:p>
            <a:r>
              <a:rPr lang="en-US"/>
              <a:t>Existing approaches </a:t>
            </a:r>
            <a:r>
              <a:rPr lang="en-US" sz="3200" b="0">
                <a:solidFill>
                  <a:schemeClr val="accent1">
                    <a:lumMod val="60000"/>
                    <a:lumOff val="40000"/>
                  </a:schemeClr>
                </a:solidFill>
              </a:rPr>
              <a:t>- </a:t>
            </a:r>
            <a:r>
              <a:rPr lang="en-US" sz="2800" b="0">
                <a:solidFill>
                  <a:schemeClr val="accent1">
                    <a:lumMod val="60000"/>
                    <a:lumOff val="40000"/>
                  </a:schemeClr>
                </a:solidFill>
              </a:rPr>
              <a:t>Drawbacks</a:t>
            </a:r>
            <a:endParaRPr lang="en-US"/>
          </a:p>
        </p:txBody>
      </p:sp>
      <p:sp>
        <p:nvSpPr>
          <p:cNvPr id="6" name="Rectangle 5">
            <a:extLst>
              <a:ext uri="{FF2B5EF4-FFF2-40B4-BE49-F238E27FC236}">
                <a16:creationId xmlns:a16="http://schemas.microsoft.com/office/drawing/2014/main" id="{42AA6134-6911-34F3-D806-6BA566493CEA}"/>
              </a:ext>
            </a:extLst>
          </p:cNvPr>
          <p:cNvSpPr/>
          <p:nvPr/>
        </p:nvSpPr>
        <p:spPr>
          <a:xfrm>
            <a:off x="6966575" y="1200149"/>
            <a:ext cx="385242" cy="3011139"/>
          </a:xfrm>
          <a:prstGeom prst="rect">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a:solidFill>
                  <a:schemeClr val="tx1"/>
                </a:solidFill>
                <a:latin typeface="Avenir Next LT Pro" panose="020B0504020202020204" pitchFamily="34" charset="0"/>
              </a:rPr>
              <a:t>70.23 </a:t>
            </a:r>
            <a:r>
              <a:rPr lang="en-US" sz="1050">
                <a:solidFill>
                  <a:schemeClr val="tx1"/>
                </a:solidFill>
                <a:latin typeface="Avenir Next LT Pro" panose="020B0504020202020204" pitchFamily="34" charset="0"/>
              </a:rPr>
              <a:t>seconds</a:t>
            </a:r>
            <a:endParaRPr lang="en-US" sz="2000">
              <a:solidFill>
                <a:schemeClr val="tx1"/>
              </a:solidFill>
              <a:latin typeface="Avenir Next LT Pro" panose="020B0504020202020204" pitchFamily="34" charset="0"/>
            </a:endParaRPr>
          </a:p>
        </p:txBody>
      </p:sp>
      <p:sp>
        <p:nvSpPr>
          <p:cNvPr id="7" name="Rectangle 6">
            <a:extLst>
              <a:ext uri="{FF2B5EF4-FFF2-40B4-BE49-F238E27FC236}">
                <a16:creationId xmlns:a16="http://schemas.microsoft.com/office/drawing/2014/main" id="{23B39023-BF54-1483-3DBD-71B382373103}"/>
              </a:ext>
            </a:extLst>
          </p:cNvPr>
          <p:cNvSpPr/>
          <p:nvPr/>
        </p:nvSpPr>
        <p:spPr>
          <a:xfrm>
            <a:off x="5363903" y="2016246"/>
            <a:ext cx="385242" cy="2195044"/>
          </a:xfrm>
          <a:prstGeom prst="rect">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a:solidFill>
                  <a:schemeClr val="tx1"/>
                </a:solidFill>
                <a:latin typeface="Avenir Next LT Pro" panose="020B0504020202020204" pitchFamily="34" charset="0"/>
              </a:rPr>
              <a:t>51.59 </a:t>
            </a:r>
            <a:r>
              <a:rPr lang="en-US" sz="1050">
                <a:solidFill>
                  <a:schemeClr val="tx1"/>
                </a:solidFill>
                <a:latin typeface="Avenir Next LT Pro" panose="020B0504020202020204" pitchFamily="34" charset="0"/>
              </a:rPr>
              <a:t>seconds</a:t>
            </a:r>
            <a:endParaRPr lang="en-US" sz="2000">
              <a:solidFill>
                <a:schemeClr val="tx1"/>
              </a:solidFill>
              <a:latin typeface="Avenir Next LT Pro" panose="020B0504020202020204" pitchFamily="34" charset="0"/>
            </a:endParaRPr>
          </a:p>
        </p:txBody>
      </p:sp>
      <p:sp>
        <p:nvSpPr>
          <p:cNvPr id="8" name="Rectangle 7">
            <a:extLst>
              <a:ext uri="{FF2B5EF4-FFF2-40B4-BE49-F238E27FC236}">
                <a16:creationId xmlns:a16="http://schemas.microsoft.com/office/drawing/2014/main" id="{2367B7AF-E182-2C88-9E99-43F8960452C6}"/>
              </a:ext>
            </a:extLst>
          </p:cNvPr>
          <p:cNvSpPr/>
          <p:nvPr/>
        </p:nvSpPr>
        <p:spPr>
          <a:xfrm>
            <a:off x="3759361" y="3028949"/>
            <a:ext cx="385242" cy="1182339"/>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a:solidFill>
                  <a:schemeClr val="tx1"/>
                </a:solidFill>
                <a:latin typeface="Avenir Next LT Pro" panose="020B0504020202020204" pitchFamily="34" charset="0"/>
              </a:rPr>
              <a:t>4.37 </a:t>
            </a:r>
            <a:r>
              <a:rPr lang="en-US" sz="1050">
                <a:solidFill>
                  <a:schemeClr val="tx1"/>
                </a:solidFill>
                <a:latin typeface="Avenir Next LT Pro" panose="020B0504020202020204" pitchFamily="34" charset="0"/>
              </a:rPr>
              <a:t>seconds</a:t>
            </a:r>
            <a:endParaRPr lang="en-US" sz="2000">
              <a:solidFill>
                <a:schemeClr val="tx1"/>
              </a:solidFill>
              <a:latin typeface="Avenir Next LT Pro" panose="020B0504020202020204" pitchFamily="34" charset="0"/>
            </a:endParaRPr>
          </a:p>
        </p:txBody>
      </p:sp>
      <p:sp>
        <p:nvSpPr>
          <p:cNvPr id="9" name="Rectangle 8">
            <a:extLst>
              <a:ext uri="{FF2B5EF4-FFF2-40B4-BE49-F238E27FC236}">
                <a16:creationId xmlns:a16="http://schemas.microsoft.com/office/drawing/2014/main" id="{12C51945-A28A-F06D-818E-ADB28462C24A}"/>
              </a:ext>
            </a:extLst>
          </p:cNvPr>
          <p:cNvSpPr/>
          <p:nvPr/>
        </p:nvSpPr>
        <p:spPr>
          <a:xfrm>
            <a:off x="1980652" y="2647948"/>
            <a:ext cx="385242" cy="1563340"/>
          </a:xfrm>
          <a:prstGeom prst="rect">
            <a:avLst/>
          </a:prstGeom>
          <a:noFill/>
          <a:ln w="1905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US" sz="2000">
                <a:solidFill>
                  <a:schemeClr val="tx1"/>
                </a:solidFill>
                <a:latin typeface="Avenir Next LT Pro" panose="020B0504020202020204" pitchFamily="34" charset="0"/>
              </a:rPr>
              <a:t>28.81 </a:t>
            </a:r>
            <a:r>
              <a:rPr lang="en-US" sz="1050">
                <a:solidFill>
                  <a:schemeClr val="tx1"/>
                </a:solidFill>
                <a:latin typeface="Avenir Next LT Pro" panose="020B0504020202020204" pitchFamily="34" charset="0"/>
              </a:rPr>
              <a:t>seconds</a:t>
            </a:r>
            <a:endParaRPr lang="en-US" sz="2000">
              <a:solidFill>
                <a:schemeClr val="tx1"/>
              </a:solidFill>
              <a:latin typeface="Avenir Next LT Pro" panose="020B0504020202020204" pitchFamily="34" charset="0"/>
            </a:endParaRPr>
          </a:p>
        </p:txBody>
      </p:sp>
      <p:sp>
        <p:nvSpPr>
          <p:cNvPr id="10" name="Flowchart: Alternate Process 9">
            <a:extLst>
              <a:ext uri="{FF2B5EF4-FFF2-40B4-BE49-F238E27FC236}">
                <a16:creationId xmlns:a16="http://schemas.microsoft.com/office/drawing/2014/main" id="{B3D59288-C44D-54ED-4203-02B18A6C5D61}"/>
              </a:ext>
            </a:extLst>
          </p:cNvPr>
          <p:cNvSpPr/>
          <p:nvPr/>
        </p:nvSpPr>
        <p:spPr>
          <a:xfrm>
            <a:off x="1206652" y="4211293"/>
            <a:ext cx="1855303" cy="398555"/>
          </a:xfrm>
          <a:prstGeom prst="flowChartAlternateProcess">
            <a:avLst/>
          </a:prstGeom>
          <a:noFill/>
          <a:ln w="28575">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venir Next LT Pro" panose="020B0504020202020204" pitchFamily="34" charset="0"/>
              </a:rPr>
              <a:t>WSSDCNN</a:t>
            </a:r>
          </a:p>
        </p:txBody>
      </p:sp>
      <p:sp>
        <p:nvSpPr>
          <p:cNvPr id="11" name="Flowchart: Alternate Process 10">
            <a:extLst>
              <a:ext uri="{FF2B5EF4-FFF2-40B4-BE49-F238E27FC236}">
                <a16:creationId xmlns:a16="http://schemas.microsoft.com/office/drawing/2014/main" id="{A998EA7E-530B-F069-AAA5-3FC902A3A513}"/>
              </a:ext>
            </a:extLst>
          </p:cNvPr>
          <p:cNvSpPr/>
          <p:nvPr/>
        </p:nvSpPr>
        <p:spPr>
          <a:xfrm>
            <a:off x="3198361" y="4211290"/>
            <a:ext cx="1523973" cy="398555"/>
          </a:xfrm>
          <a:prstGeom prst="flowChartAlternateProcess">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venir Next LT Pro" panose="020B0504020202020204" pitchFamily="34" charset="0"/>
              </a:rPr>
              <a:t>Cycle-IR</a:t>
            </a:r>
          </a:p>
        </p:txBody>
      </p:sp>
      <p:sp>
        <p:nvSpPr>
          <p:cNvPr id="12" name="Flowchart: Alternate Process 11">
            <a:extLst>
              <a:ext uri="{FF2B5EF4-FFF2-40B4-BE49-F238E27FC236}">
                <a16:creationId xmlns:a16="http://schemas.microsoft.com/office/drawing/2014/main" id="{F29A9343-46FD-485F-1BE3-DF2AAA9B1AF1}"/>
              </a:ext>
            </a:extLst>
          </p:cNvPr>
          <p:cNvSpPr/>
          <p:nvPr/>
        </p:nvSpPr>
        <p:spPr>
          <a:xfrm>
            <a:off x="6413374" y="4211290"/>
            <a:ext cx="1523974" cy="398555"/>
          </a:xfrm>
          <a:prstGeom prst="flowChartAlternateProcess">
            <a:avLst/>
          </a:prstGeom>
          <a:noFill/>
          <a:ln w="28575">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venir Next LT Pro" panose="020B0504020202020204" pitchFamily="34" charset="0"/>
              </a:rPr>
              <a:t>SAMIR</a:t>
            </a:r>
          </a:p>
        </p:txBody>
      </p:sp>
      <p:sp>
        <p:nvSpPr>
          <p:cNvPr id="13" name="Flowchart: Alternate Process 12">
            <a:extLst>
              <a:ext uri="{FF2B5EF4-FFF2-40B4-BE49-F238E27FC236}">
                <a16:creationId xmlns:a16="http://schemas.microsoft.com/office/drawing/2014/main" id="{FA70927F-3D8D-BFD4-BAC0-D7EC45FEFC5A}"/>
              </a:ext>
            </a:extLst>
          </p:cNvPr>
          <p:cNvSpPr/>
          <p:nvPr/>
        </p:nvSpPr>
        <p:spPr>
          <a:xfrm>
            <a:off x="4804840" y="4211291"/>
            <a:ext cx="1526028" cy="398555"/>
          </a:xfrm>
          <a:prstGeom prst="flowChartAlternateProcess">
            <a:avLst/>
          </a:prstGeom>
          <a:no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Avenir Next LT Pro" panose="020B0504020202020204" pitchFamily="34" charset="0"/>
              </a:rPr>
              <a:t>DeepIR</a:t>
            </a:r>
          </a:p>
        </p:txBody>
      </p:sp>
      <p:sp>
        <p:nvSpPr>
          <p:cNvPr id="15" name="TextBox 14">
            <a:extLst>
              <a:ext uri="{FF2B5EF4-FFF2-40B4-BE49-F238E27FC236}">
                <a16:creationId xmlns:a16="http://schemas.microsoft.com/office/drawing/2014/main" id="{D9AD242D-62A4-A6B9-2B71-443B1FB94666}"/>
              </a:ext>
            </a:extLst>
          </p:cNvPr>
          <p:cNvSpPr txBox="1"/>
          <p:nvPr/>
        </p:nvSpPr>
        <p:spPr>
          <a:xfrm>
            <a:off x="1541242" y="1262512"/>
            <a:ext cx="5206722" cy="369332"/>
          </a:xfrm>
          <a:custGeom>
            <a:avLst/>
            <a:gdLst>
              <a:gd name="connsiteX0" fmla="*/ 0 w 5206722"/>
              <a:gd name="connsiteY0" fmla="*/ 0 h 369332"/>
              <a:gd name="connsiteX1" fmla="*/ 630592 w 5206722"/>
              <a:gd name="connsiteY1" fmla="*/ 0 h 369332"/>
              <a:gd name="connsiteX2" fmla="*/ 1261184 w 5206722"/>
              <a:gd name="connsiteY2" fmla="*/ 0 h 369332"/>
              <a:gd name="connsiteX3" fmla="*/ 1787641 w 5206722"/>
              <a:gd name="connsiteY3" fmla="*/ 0 h 369332"/>
              <a:gd name="connsiteX4" fmla="*/ 2418233 w 5206722"/>
              <a:gd name="connsiteY4" fmla="*/ 0 h 369332"/>
              <a:gd name="connsiteX5" fmla="*/ 2892623 w 5206722"/>
              <a:gd name="connsiteY5" fmla="*/ 0 h 369332"/>
              <a:gd name="connsiteX6" fmla="*/ 3575282 w 5206722"/>
              <a:gd name="connsiteY6" fmla="*/ 0 h 369332"/>
              <a:gd name="connsiteX7" fmla="*/ 4101740 w 5206722"/>
              <a:gd name="connsiteY7" fmla="*/ 0 h 369332"/>
              <a:gd name="connsiteX8" fmla="*/ 5206722 w 5206722"/>
              <a:gd name="connsiteY8" fmla="*/ 0 h 369332"/>
              <a:gd name="connsiteX9" fmla="*/ 5206722 w 5206722"/>
              <a:gd name="connsiteY9" fmla="*/ 369332 h 369332"/>
              <a:gd name="connsiteX10" fmla="*/ 4732332 w 5206722"/>
              <a:gd name="connsiteY10" fmla="*/ 369332 h 369332"/>
              <a:gd name="connsiteX11" fmla="*/ 4257942 w 5206722"/>
              <a:gd name="connsiteY11" fmla="*/ 369332 h 369332"/>
              <a:gd name="connsiteX12" fmla="*/ 3627350 w 5206722"/>
              <a:gd name="connsiteY12" fmla="*/ 369332 h 369332"/>
              <a:gd name="connsiteX13" fmla="*/ 2944691 w 5206722"/>
              <a:gd name="connsiteY13" fmla="*/ 369332 h 369332"/>
              <a:gd name="connsiteX14" fmla="*/ 2314099 w 5206722"/>
              <a:gd name="connsiteY14" fmla="*/ 369332 h 369332"/>
              <a:gd name="connsiteX15" fmla="*/ 1839708 w 5206722"/>
              <a:gd name="connsiteY15" fmla="*/ 369332 h 369332"/>
              <a:gd name="connsiteX16" fmla="*/ 1157049 w 5206722"/>
              <a:gd name="connsiteY16" fmla="*/ 369332 h 369332"/>
              <a:gd name="connsiteX17" fmla="*/ 682659 w 5206722"/>
              <a:gd name="connsiteY17" fmla="*/ 369332 h 369332"/>
              <a:gd name="connsiteX18" fmla="*/ 0 w 5206722"/>
              <a:gd name="connsiteY18" fmla="*/ 369332 h 369332"/>
              <a:gd name="connsiteX19" fmla="*/ 0 w 5206722"/>
              <a:gd name="connsiteY19" fmla="*/ 0 h 369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206722" h="369332" fill="none" extrusionOk="0">
                <a:moveTo>
                  <a:pt x="0" y="0"/>
                </a:moveTo>
                <a:cubicBezTo>
                  <a:pt x="164789" y="-24430"/>
                  <a:pt x="338417" y="36591"/>
                  <a:pt x="630592" y="0"/>
                </a:cubicBezTo>
                <a:cubicBezTo>
                  <a:pt x="922767" y="-36591"/>
                  <a:pt x="974483" y="73730"/>
                  <a:pt x="1261184" y="0"/>
                </a:cubicBezTo>
                <a:cubicBezTo>
                  <a:pt x="1547885" y="-73730"/>
                  <a:pt x="1642225" y="29135"/>
                  <a:pt x="1787641" y="0"/>
                </a:cubicBezTo>
                <a:cubicBezTo>
                  <a:pt x="1933057" y="-29135"/>
                  <a:pt x="2220214" y="28006"/>
                  <a:pt x="2418233" y="0"/>
                </a:cubicBezTo>
                <a:cubicBezTo>
                  <a:pt x="2616252" y="-28006"/>
                  <a:pt x="2677501" y="52074"/>
                  <a:pt x="2892623" y="0"/>
                </a:cubicBezTo>
                <a:cubicBezTo>
                  <a:pt x="3107745" y="-52074"/>
                  <a:pt x="3300301" y="70335"/>
                  <a:pt x="3575282" y="0"/>
                </a:cubicBezTo>
                <a:cubicBezTo>
                  <a:pt x="3850263" y="-70335"/>
                  <a:pt x="3864420" y="52103"/>
                  <a:pt x="4101740" y="0"/>
                </a:cubicBezTo>
                <a:cubicBezTo>
                  <a:pt x="4339060" y="-52103"/>
                  <a:pt x="4805660" y="28714"/>
                  <a:pt x="5206722" y="0"/>
                </a:cubicBezTo>
                <a:cubicBezTo>
                  <a:pt x="5213067" y="123619"/>
                  <a:pt x="5174794" y="197921"/>
                  <a:pt x="5206722" y="369332"/>
                </a:cubicBezTo>
                <a:cubicBezTo>
                  <a:pt x="5110938" y="378221"/>
                  <a:pt x="4905384" y="318539"/>
                  <a:pt x="4732332" y="369332"/>
                </a:cubicBezTo>
                <a:cubicBezTo>
                  <a:pt x="4559280" y="420125"/>
                  <a:pt x="4483741" y="315546"/>
                  <a:pt x="4257942" y="369332"/>
                </a:cubicBezTo>
                <a:cubicBezTo>
                  <a:pt x="4032143" y="423118"/>
                  <a:pt x="3818916" y="346958"/>
                  <a:pt x="3627350" y="369332"/>
                </a:cubicBezTo>
                <a:cubicBezTo>
                  <a:pt x="3435784" y="391706"/>
                  <a:pt x="3176948" y="327664"/>
                  <a:pt x="2944691" y="369332"/>
                </a:cubicBezTo>
                <a:cubicBezTo>
                  <a:pt x="2712434" y="411000"/>
                  <a:pt x="2612029" y="360956"/>
                  <a:pt x="2314099" y="369332"/>
                </a:cubicBezTo>
                <a:cubicBezTo>
                  <a:pt x="2016169" y="377708"/>
                  <a:pt x="2009861" y="357426"/>
                  <a:pt x="1839708" y="369332"/>
                </a:cubicBezTo>
                <a:cubicBezTo>
                  <a:pt x="1669555" y="381238"/>
                  <a:pt x="1363197" y="314335"/>
                  <a:pt x="1157049" y="369332"/>
                </a:cubicBezTo>
                <a:cubicBezTo>
                  <a:pt x="950901" y="424329"/>
                  <a:pt x="873223" y="327112"/>
                  <a:pt x="682659" y="369332"/>
                </a:cubicBezTo>
                <a:cubicBezTo>
                  <a:pt x="492095" y="411552"/>
                  <a:pt x="232550" y="292369"/>
                  <a:pt x="0" y="369332"/>
                </a:cubicBezTo>
                <a:cubicBezTo>
                  <a:pt x="-7385" y="267248"/>
                  <a:pt x="14142" y="114320"/>
                  <a:pt x="0" y="0"/>
                </a:cubicBezTo>
                <a:close/>
              </a:path>
              <a:path w="5206722" h="369332" stroke="0" extrusionOk="0">
                <a:moveTo>
                  <a:pt x="0" y="0"/>
                </a:moveTo>
                <a:cubicBezTo>
                  <a:pt x="209660" y="-903"/>
                  <a:pt x="499384" y="29259"/>
                  <a:pt x="682659" y="0"/>
                </a:cubicBezTo>
                <a:cubicBezTo>
                  <a:pt x="865934" y="-29259"/>
                  <a:pt x="1035937" y="2286"/>
                  <a:pt x="1313251" y="0"/>
                </a:cubicBezTo>
                <a:cubicBezTo>
                  <a:pt x="1590565" y="-2286"/>
                  <a:pt x="1692139" y="18575"/>
                  <a:pt x="1787641" y="0"/>
                </a:cubicBezTo>
                <a:cubicBezTo>
                  <a:pt x="1883143" y="-18575"/>
                  <a:pt x="2322969" y="23783"/>
                  <a:pt x="2470300" y="0"/>
                </a:cubicBezTo>
                <a:cubicBezTo>
                  <a:pt x="2617631" y="-23783"/>
                  <a:pt x="2815221" y="11769"/>
                  <a:pt x="3048825" y="0"/>
                </a:cubicBezTo>
                <a:cubicBezTo>
                  <a:pt x="3282429" y="-11769"/>
                  <a:pt x="3362176" y="28867"/>
                  <a:pt x="3471148" y="0"/>
                </a:cubicBezTo>
                <a:cubicBezTo>
                  <a:pt x="3580120" y="-28867"/>
                  <a:pt x="3741780" y="18449"/>
                  <a:pt x="3893471" y="0"/>
                </a:cubicBezTo>
                <a:cubicBezTo>
                  <a:pt x="4045162" y="-18449"/>
                  <a:pt x="4226542" y="954"/>
                  <a:pt x="4367861" y="0"/>
                </a:cubicBezTo>
                <a:cubicBezTo>
                  <a:pt x="4509180" y="-954"/>
                  <a:pt x="4867907" y="4411"/>
                  <a:pt x="5206722" y="0"/>
                </a:cubicBezTo>
                <a:cubicBezTo>
                  <a:pt x="5224972" y="150141"/>
                  <a:pt x="5204893" y="224554"/>
                  <a:pt x="5206722" y="369332"/>
                </a:cubicBezTo>
                <a:cubicBezTo>
                  <a:pt x="4932565" y="440889"/>
                  <a:pt x="4710291" y="347614"/>
                  <a:pt x="4576130" y="369332"/>
                </a:cubicBezTo>
                <a:cubicBezTo>
                  <a:pt x="4441969" y="391050"/>
                  <a:pt x="4259317" y="351493"/>
                  <a:pt x="4049673" y="369332"/>
                </a:cubicBezTo>
                <a:cubicBezTo>
                  <a:pt x="3840029" y="387171"/>
                  <a:pt x="3720240" y="314895"/>
                  <a:pt x="3471148" y="369332"/>
                </a:cubicBezTo>
                <a:cubicBezTo>
                  <a:pt x="3222056" y="423769"/>
                  <a:pt x="3216077" y="353478"/>
                  <a:pt x="3048825" y="369332"/>
                </a:cubicBezTo>
                <a:cubicBezTo>
                  <a:pt x="2881573" y="385186"/>
                  <a:pt x="2570057" y="293403"/>
                  <a:pt x="2366166" y="369332"/>
                </a:cubicBezTo>
                <a:cubicBezTo>
                  <a:pt x="2162275" y="445261"/>
                  <a:pt x="1999868" y="305131"/>
                  <a:pt x="1787641" y="369332"/>
                </a:cubicBezTo>
                <a:cubicBezTo>
                  <a:pt x="1575414" y="433533"/>
                  <a:pt x="1292210" y="307688"/>
                  <a:pt x="1104982" y="369332"/>
                </a:cubicBezTo>
                <a:cubicBezTo>
                  <a:pt x="917754" y="430976"/>
                  <a:pt x="223833" y="320050"/>
                  <a:pt x="0" y="369332"/>
                </a:cubicBezTo>
                <a:cubicBezTo>
                  <a:pt x="-8995" y="279374"/>
                  <a:pt x="19337" y="76089"/>
                  <a:pt x="0" y="0"/>
                </a:cubicBezTo>
                <a:close/>
              </a:path>
            </a:pathLst>
          </a:custGeom>
          <a:solidFill>
            <a:schemeClr val="bg1">
              <a:lumMod val="85000"/>
              <a:lumOff val="15000"/>
            </a:schemeClr>
          </a:solidFill>
          <a:ln w="12700">
            <a:solidFill>
              <a:srgbClr val="FF0000"/>
            </a:solidFill>
            <a:prstDash val="solid"/>
            <a:extLst>
              <a:ext uri="{C807C97D-BFC1-408E-A445-0C87EB9F89A2}">
                <ask:lineSketchStyleProps xmlns:ask="http://schemas.microsoft.com/office/drawing/2018/sketchyshapes" sd="1315512910">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b="1">
                <a:solidFill>
                  <a:schemeClr val="accent1">
                    <a:lumMod val="60000"/>
                    <a:lumOff val="40000"/>
                  </a:schemeClr>
                </a:solidFill>
                <a:latin typeface="Avenir Next LT Pro" panose="020B0504020202020204" pitchFamily="34" charset="0"/>
              </a:rPr>
              <a:t>Impractical to extend to video resizing!</a:t>
            </a:r>
          </a:p>
        </p:txBody>
      </p:sp>
    </p:spTree>
    <p:extLst>
      <p:ext uri="{BB962C8B-B14F-4D97-AF65-F5344CB8AC3E}">
        <p14:creationId xmlns:p14="http://schemas.microsoft.com/office/powerpoint/2010/main" val="366408799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45954</TotalTime>
  <Words>991</Words>
  <Application>Microsoft Office PowerPoint</Application>
  <PresentationFormat>On-screen Show (16:9)</PresentationFormat>
  <Paragraphs>151</Paragraphs>
  <Slides>26</Slides>
  <Notes>11</Notes>
  <HiddenSlides>0</HiddenSlides>
  <MMClips>3</MMClips>
  <ScaleCrop>false</ScaleCrop>
  <HeadingPairs>
    <vt:vector size="6" baseType="variant">
      <vt:variant>
        <vt:lpstr>Fonts Used</vt:lpstr>
      </vt:variant>
      <vt:variant>
        <vt:i4>24</vt:i4>
      </vt:variant>
      <vt:variant>
        <vt:lpstr>Theme</vt:lpstr>
      </vt:variant>
      <vt:variant>
        <vt:i4>1</vt:i4>
      </vt:variant>
      <vt:variant>
        <vt:lpstr>Slide Titles</vt:lpstr>
      </vt:variant>
      <vt:variant>
        <vt:i4>26</vt:i4>
      </vt:variant>
    </vt:vector>
  </HeadingPairs>
  <TitlesOfParts>
    <vt:vector size="51" baseType="lpstr">
      <vt:lpstr>CMBX10</vt:lpstr>
      <vt:lpstr>CMMI10</vt:lpstr>
      <vt:lpstr>CMR10</vt:lpstr>
      <vt:lpstr>CMR7</vt:lpstr>
      <vt:lpstr>CMSY10</vt:lpstr>
      <vt:lpstr>URWPalladioL-Ital</vt:lpstr>
      <vt:lpstr>URWPalladioL-Roma</vt:lpstr>
      <vt:lpstr>Abadi</vt:lpstr>
      <vt:lpstr>Amasis MT Pro</vt:lpstr>
      <vt:lpstr>Angsana New</vt:lpstr>
      <vt:lpstr>Aptos</vt:lpstr>
      <vt:lpstr>Arial</vt:lpstr>
      <vt:lpstr>Arial Nova</vt:lpstr>
      <vt:lpstr>Arial Nova Light</vt:lpstr>
      <vt:lpstr>Avenir Next LT Pro</vt:lpstr>
      <vt:lpstr>Avenir Next LT Pro Demi</vt:lpstr>
      <vt:lpstr>Avenir Next LT Pro Light</vt:lpstr>
      <vt:lpstr>Bookman Old Style</vt:lpstr>
      <vt:lpstr>Calibri</vt:lpstr>
      <vt:lpstr>Cambria Math</vt:lpstr>
      <vt:lpstr>Corbel</vt:lpstr>
      <vt:lpstr>Gill Sans MT</vt:lpstr>
      <vt:lpstr>Wingdings</vt:lpstr>
      <vt:lpstr>Wingdings 3</vt:lpstr>
      <vt:lpstr>Origin</vt:lpstr>
      <vt:lpstr>PowerPoint Presentation</vt:lpstr>
      <vt:lpstr>What is Retargeting?</vt:lpstr>
      <vt:lpstr>Why Retargeting?</vt:lpstr>
      <vt:lpstr>Why Retargeting?</vt:lpstr>
      <vt:lpstr>Existing Approaches</vt:lpstr>
      <vt:lpstr>Existing Approaches - Drawbacks</vt:lpstr>
      <vt:lpstr>Existing Approaches - Drawbacks</vt:lpstr>
      <vt:lpstr>Existing Approaches - Drawbacks</vt:lpstr>
      <vt:lpstr>Existing approaches - Drawbacks</vt:lpstr>
      <vt:lpstr>Challenges in Video Retargeting</vt:lpstr>
      <vt:lpstr>Our approach</vt:lpstr>
      <vt:lpstr>Advantages</vt:lpstr>
      <vt:lpstr>Our framework</vt:lpstr>
      <vt:lpstr>Our framework – Training phase</vt:lpstr>
      <vt:lpstr>Our framework – Inference</vt:lpstr>
      <vt:lpstr>Our framework – Resizing strategy</vt:lpstr>
      <vt:lpstr>Loss function</vt:lpstr>
      <vt:lpstr>Loss function</vt:lpstr>
      <vt:lpstr>PowerPoint Presentation</vt:lpstr>
      <vt:lpstr>Loss function</vt:lpstr>
      <vt:lpstr>PowerPoint Presentation</vt:lpstr>
      <vt:lpstr>Loss function</vt:lpstr>
      <vt:lpstr>Loss function</vt:lpstr>
      <vt:lpstr>PowerPoint Presentation</vt:lpstr>
      <vt:lpstr>Results</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 Ngoc Hanh</dc:creator>
  <cp:lastModifiedBy>Le Thi Ngoc Hanh</cp:lastModifiedBy>
  <cp:revision>5298</cp:revision>
  <dcterms:created xsi:type="dcterms:W3CDTF">2018-03-13T16:17:55Z</dcterms:created>
  <dcterms:modified xsi:type="dcterms:W3CDTF">2025-05-08T08:52:40Z</dcterms:modified>
</cp:coreProperties>
</file>