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9"/>
  </p:notesMasterIdLst>
  <p:sldIdLst>
    <p:sldId id="256" r:id="rId2"/>
    <p:sldId id="257" r:id="rId3"/>
    <p:sldId id="260" r:id="rId4"/>
    <p:sldId id="259" r:id="rId5"/>
    <p:sldId id="265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1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B58F9-D76C-4054-9BDF-D92C86BF3DD8}" type="datetimeFigureOut">
              <a:rPr lang="zh-CN" altLang="en-US" smtClean="0"/>
              <a:t>2025/4/10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B2162-38E7-4BCC-88FD-E51CA8CA1B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76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67A2DE-E736-43DE-A282-EF73D7C5E246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052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  <a:effectLst/>
        </p:spPr>
        <p:txBody>
          <a:bodyPr anchor="b">
            <a:norm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  <a:effectLst/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919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76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8670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3382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7215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1407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7315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0426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481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657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  <a:effectLst/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  <a:effectLst/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560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>
            <a:lvl1pPr>
              <a:defRPr>
                <a:effectLst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127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890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932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189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368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54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05567EF-C11D-4AC6-936C-EB672F26A9D4}" type="datetimeFigureOut">
              <a:rPr lang="zh-TW" altLang="en-US" smtClean="0"/>
              <a:t>2025/4/10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49B771D-5E59-40DB-898B-E3EF61B4E58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260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dl.acm.org/doi/10.1145/133994.1340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686CD2-543C-5EE7-C5C5-DC3C084A89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HW2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249A082-21EA-6A28-C2F2-9B1CBF929C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3887412"/>
            <a:ext cx="9440034" cy="1472762"/>
          </a:xfrm>
        </p:spPr>
        <p:txBody>
          <a:bodyPr>
            <a:normAutofit/>
          </a:bodyPr>
          <a:lstStyle/>
          <a:p>
            <a:r>
              <a:rPr lang="en-US" altLang="zh-CN" sz="20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2025/4/10</a:t>
            </a:r>
          </a:p>
          <a:p>
            <a:r>
              <a:rPr lang="zh-CN" altLang="en-US" sz="20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王語麟：</a:t>
            </a:r>
            <a:r>
              <a:rPr lang="en-US" altLang="zh-TW" sz="20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p76123031@gs.ncku.edu.tw</a:t>
            </a:r>
            <a:endParaRPr lang="zh-TW" altLang="en-US" sz="2000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zh-CN" altLang="en-US" sz="20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吳佩恩：</a:t>
            </a:r>
            <a:r>
              <a:rPr lang="en-US" altLang="zh-TW" sz="200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p76124817@gs.ncku.edu.tw</a:t>
            </a:r>
            <a:endParaRPr lang="zh-TW" altLang="en-US" sz="2000" dirty="0">
              <a:solidFill>
                <a:schemeClr val="tx2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821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B16788-E9E0-CBF6-87FE-7DD1DEA26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2" cy="970450"/>
          </a:xfrm>
        </p:spPr>
        <p:txBody>
          <a:bodyPr/>
          <a:lstStyle/>
          <a:p>
            <a:pPr algn="l"/>
            <a:r>
              <a:rPr lang="en-US" altLang="zh-TW" dirty="0"/>
              <a:t>Objectives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F61C3E0-5D67-8C20-3A4B-FD08E9A6A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0"/>
            <a:ext cx="7851596" cy="588755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Write an Image Morphing program based on the paper</a:t>
            </a:r>
          </a:p>
          <a:p>
            <a:pPr lvl="1"/>
            <a:r>
              <a:rPr lang="en-US" altLang="zh-TW" sz="2000" dirty="0"/>
              <a:t>“Feature-based image metamorphosis”</a:t>
            </a:r>
          </a:p>
          <a:p>
            <a:pPr lvl="1"/>
            <a:r>
              <a:rPr lang="en-US" altLang="zh-TW" sz="20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https://dl.acm.org/doi/10.1145/133994.134003</a:t>
            </a:r>
            <a:endParaRPr lang="en-US" altLang="zh-TW" sz="2000" dirty="0">
              <a:solidFill>
                <a:srgbClr val="FF0000"/>
              </a:solidFill>
            </a:endParaRPr>
          </a:p>
          <a:p>
            <a:r>
              <a:rPr lang="en-US" altLang="zh-TW" sz="2400" dirty="0"/>
              <a:t>Input</a:t>
            </a:r>
          </a:p>
          <a:p>
            <a:pPr lvl="1"/>
            <a:r>
              <a:rPr lang="en-US" altLang="zh-TW" sz="2000" dirty="0"/>
              <a:t>2 color images we offer.</a:t>
            </a:r>
          </a:p>
          <a:p>
            <a:pPr lvl="1"/>
            <a:r>
              <a:rPr lang="en-US" altLang="zh-TW" sz="2000" dirty="0"/>
              <a:t>Feature line segments.</a:t>
            </a:r>
            <a:br>
              <a:rPr lang="en-US" altLang="zh-TW" sz="2000" dirty="0"/>
            </a:br>
            <a:r>
              <a:rPr lang="en-US" altLang="zh-TW" sz="2000" dirty="0"/>
              <a:t>(You can put them in the code or let user draw on the GUI window)</a:t>
            </a:r>
          </a:p>
          <a:p>
            <a:pPr lvl="1"/>
            <a:r>
              <a:rPr lang="en-US" altLang="zh-TW" sz="2000" dirty="0"/>
              <a:t>Alpha value: 0 ~ 1</a:t>
            </a:r>
          </a:p>
          <a:p>
            <a:r>
              <a:rPr lang="en-US" altLang="zh-TW" sz="2400" dirty="0"/>
              <a:t>Output</a:t>
            </a:r>
            <a:endParaRPr lang="en-US" altLang="zh-TW" dirty="0"/>
          </a:p>
          <a:p>
            <a:pPr lvl="1"/>
            <a:r>
              <a:rPr lang="en-US" altLang="zh-TW" sz="2000" dirty="0"/>
              <a:t>Warped image (Before color blending).</a:t>
            </a:r>
          </a:p>
          <a:p>
            <a:pPr lvl="1"/>
            <a:r>
              <a:rPr lang="en-US" altLang="zh-TW" sz="2000" dirty="0"/>
              <a:t>Final result (After color blending).</a:t>
            </a:r>
          </a:p>
          <a:p>
            <a:pPr lvl="1"/>
            <a:endParaRPr lang="zh-TW" altLang="en-US" sz="2000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F621C79-388F-4231-3A11-BF10F40DA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664"/>
          <a:stretch/>
        </p:blipFill>
        <p:spPr>
          <a:xfrm>
            <a:off x="7851596" y="0"/>
            <a:ext cx="43404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91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36C0229-2A1B-153F-4BD5-7A1655277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Requirements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12E1B9-2E95-717B-ABC1-FE643709A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No limitation on Programming Language / OS</a:t>
            </a:r>
          </a:p>
          <a:p>
            <a:r>
              <a:rPr lang="en-US" altLang="zh-TW" sz="2400" dirty="0"/>
              <a:t>You </a:t>
            </a:r>
            <a:r>
              <a:rPr lang="en-US" altLang="zh-TW" sz="2400" b="1" dirty="0">
                <a:solidFill>
                  <a:srgbClr val="FF0000"/>
                </a:solidFill>
              </a:rPr>
              <a:t>MUST</a:t>
            </a:r>
            <a:r>
              <a:rPr lang="en-US" altLang="zh-TW" sz="2400" dirty="0"/>
              <a:t> implement the warping algorithm by yourself.</a:t>
            </a:r>
          </a:p>
          <a:p>
            <a:pPr lvl="1"/>
            <a:r>
              <a:rPr lang="en-US" altLang="zh-TW" sz="2000" dirty="0"/>
              <a:t>No warping function (cv::</a:t>
            </a:r>
            <a:r>
              <a:rPr lang="en-US" altLang="zh-TW" sz="2000" dirty="0" err="1"/>
              <a:t>warpPerspective</a:t>
            </a:r>
            <a:r>
              <a:rPr lang="en-US" altLang="zh-TW" sz="2000" dirty="0"/>
              <a:t>) </a:t>
            </a:r>
          </a:p>
          <a:p>
            <a:r>
              <a:rPr lang="en-US" altLang="zh-TW" sz="2400" dirty="0"/>
              <a:t>You </a:t>
            </a:r>
            <a:r>
              <a:rPr lang="en-US" altLang="zh-TW" sz="2400" b="1" dirty="0">
                <a:solidFill>
                  <a:srgbClr val="FF0000"/>
                </a:solidFill>
              </a:rPr>
              <a:t>MUST</a:t>
            </a:r>
            <a:r>
              <a:rPr lang="en-US" altLang="zh-TW" sz="2400" dirty="0"/>
              <a:t> implement the </a:t>
            </a:r>
            <a:r>
              <a:rPr lang="en-US" altLang="zh-TW" sz="2400" b="1" dirty="0">
                <a:solidFill>
                  <a:srgbClr val="FF0000"/>
                </a:solidFill>
              </a:rPr>
              <a:t>feature line </a:t>
            </a:r>
            <a:r>
              <a:rPr lang="en-US" altLang="zh-TW" sz="2400" dirty="0"/>
              <a:t>warping algorithm based on the paper.</a:t>
            </a:r>
          </a:p>
          <a:p>
            <a:r>
              <a:rPr lang="en-US" altLang="zh-TW" sz="2400" dirty="0"/>
              <a:t>Record your result from the start (entering command line etc.) and remember to also include any additional features to get extra points.</a:t>
            </a:r>
          </a:p>
          <a:p>
            <a:pPr lvl="1"/>
            <a:r>
              <a:rPr lang="en-US" altLang="zh-TW" sz="2000" b="1" dirty="0">
                <a:solidFill>
                  <a:srgbClr val="FF0000"/>
                </a:solidFill>
              </a:rPr>
              <a:t>Scoring heavily depends on the demo video</a:t>
            </a:r>
            <a:r>
              <a:rPr lang="en-US" altLang="zh-TW" sz="2000" dirty="0"/>
              <a:t>, so please double-check it before uploading.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309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82FB64-C62F-73C5-6668-2F8C6B41F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Bonus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AD6F5B8-AF04-0E63-65C2-8229B92FE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You will receive </a:t>
            </a:r>
            <a:r>
              <a:rPr lang="en-US" altLang="zh-TW" sz="2400" b="1" dirty="0">
                <a:solidFill>
                  <a:srgbClr val="FF0000"/>
                </a:solidFill>
              </a:rPr>
              <a:t>additional scores </a:t>
            </a:r>
            <a:r>
              <a:rPr lang="en-US" altLang="zh-TW" sz="2400" dirty="0"/>
              <a:t>if you successfully </a:t>
            </a:r>
            <a:r>
              <a:rPr lang="en-US" altLang="zh-TW" sz="2400" b="1" dirty="0">
                <a:solidFill>
                  <a:srgbClr val="FF0000"/>
                </a:solidFill>
              </a:rPr>
              <a:t>implement and demo</a:t>
            </a:r>
            <a:r>
              <a:rPr lang="en-US" altLang="zh-TW" sz="2400" b="1" dirty="0"/>
              <a:t> </a:t>
            </a:r>
            <a:r>
              <a:rPr lang="en-US" altLang="zh-TW" sz="2400" dirty="0"/>
              <a:t>the following features.</a:t>
            </a:r>
          </a:p>
          <a:p>
            <a:pPr marL="907200" lvl="1" indent="-457200">
              <a:buFont typeface="+mj-lt"/>
              <a:buAutoNum type="arabicPeriod"/>
            </a:pPr>
            <a:r>
              <a:rPr lang="en-US" altLang="zh-TW" sz="2000" dirty="0"/>
              <a:t>Users can draw feature lines on the GUI window.</a:t>
            </a:r>
          </a:p>
          <a:p>
            <a:pPr marL="907200" lvl="1" indent="-457200">
              <a:buFont typeface="+mj-lt"/>
              <a:buAutoNum type="arabicPeriod"/>
            </a:pPr>
            <a:r>
              <a:rPr lang="en-US" altLang="zh-TW" sz="2000" dirty="0"/>
              <a:t>Warping animation.</a:t>
            </a:r>
            <a:br>
              <a:rPr lang="en-US" altLang="zh-TW" sz="2000" dirty="0"/>
            </a:br>
            <a:r>
              <a:rPr lang="en-US" altLang="zh-TW" sz="2000" dirty="0"/>
              <a:t>(Show the morphing result with alpha value from 0 to 1 continuously)</a:t>
            </a:r>
            <a:br>
              <a:rPr lang="en-US" altLang="zh-TW" sz="2000" dirty="0"/>
            </a:br>
            <a:r>
              <a:rPr lang="en-US" altLang="zh-TW" sz="2000" dirty="0"/>
              <a:t>e.g., alpha={0, 0.1, 0.2, …, 0.9, 1.0}</a:t>
            </a:r>
          </a:p>
          <a:p>
            <a:pPr marL="907200" lvl="1" indent="-457200">
              <a:buFont typeface="+mj-lt"/>
              <a:buAutoNum type="arabicPeriod"/>
            </a:pPr>
            <a:r>
              <a:rPr lang="en-US" altLang="zh-TW" sz="2000" dirty="0"/>
              <a:t>Multiple image sequentially morphing animation. (using any 3 images)</a:t>
            </a:r>
            <a:br>
              <a:rPr lang="en-US" altLang="zh-TW" sz="2000" dirty="0"/>
            </a:br>
            <a:r>
              <a:rPr lang="en-US" altLang="zh-TW" sz="2000" dirty="0"/>
              <a:t>(Just like 2. but using 3 images, Image A → Image B → Image C)</a:t>
            </a:r>
          </a:p>
        </p:txBody>
      </p:sp>
    </p:spTree>
    <p:extLst>
      <p:ext uri="{BB962C8B-B14F-4D97-AF65-F5344CB8AC3E}">
        <p14:creationId xmlns:p14="http://schemas.microsoft.com/office/powerpoint/2010/main" val="3431464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70454A-44D6-822E-70E4-F7A5A8892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EFC6C01-DB23-BF10-7949-342E8F5E4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Scoring Standard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5AF9A8-27AB-363B-8E13-2C609AA1F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Basic level starts at </a:t>
            </a:r>
            <a:r>
              <a:rPr lang="en-US" altLang="zh-CN" sz="2400" b="1" dirty="0">
                <a:solidFill>
                  <a:srgbClr val="FF0000"/>
                </a:solidFill>
              </a:rPr>
              <a:t>70 points</a:t>
            </a:r>
            <a:r>
              <a:rPr lang="en-US" altLang="zh-CN" sz="2400" dirty="0"/>
              <a:t>, with </a:t>
            </a:r>
            <a:r>
              <a:rPr lang="en-US" altLang="zh-CN" sz="2400" b="1" dirty="0">
                <a:solidFill>
                  <a:srgbClr val="FF0000"/>
                </a:solidFill>
              </a:rPr>
              <a:t>5 points </a:t>
            </a:r>
            <a:r>
              <a:rPr lang="en-US" altLang="zh-CN" sz="2400" dirty="0"/>
              <a:t>added for each bonus item completed, up to a </a:t>
            </a:r>
            <a:r>
              <a:rPr lang="en-US" altLang="zh-CN" sz="2400" b="1" dirty="0">
                <a:solidFill>
                  <a:srgbClr val="FF0000"/>
                </a:solidFill>
              </a:rPr>
              <a:t>maximum of 90 points</a:t>
            </a:r>
          </a:p>
          <a:p>
            <a:r>
              <a:rPr lang="en-US" altLang="zh-CN" sz="2400" dirty="0"/>
              <a:t>Report scores contribute between </a:t>
            </a:r>
            <a:r>
              <a:rPr lang="en-US" altLang="zh-CN" sz="2400" b="1" dirty="0">
                <a:solidFill>
                  <a:srgbClr val="FF0000"/>
                </a:solidFill>
              </a:rPr>
              <a:t>1 to 3 points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6575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ED9671-DA0D-B1E3-248D-D78522F2A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Submission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23B6679-EC6F-2F4D-BC29-B9E584648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Compress your file into &lt;student ID&gt;_&lt;student Name&gt;.zip</a:t>
            </a:r>
          </a:p>
          <a:p>
            <a:pPr lvl="1"/>
            <a:r>
              <a:rPr lang="en-US" altLang="zh-TW" sz="2200" dirty="0"/>
              <a:t>e.g., P76123031_</a:t>
            </a:r>
            <a:r>
              <a:rPr lang="zh-CN" altLang="en-US" sz="2200" dirty="0"/>
              <a:t>王語麟</a:t>
            </a:r>
            <a:r>
              <a:rPr lang="en-US" altLang="zh-TW" sz="2200" dirty="0"/>
              <a:t>.zip</a:t>
            </a:r>
          </a:p>
          <a:p>
            <a:r>
              <a:rPr lang="en-US" altLang="zh-TW" sz="2400" dirty="0"/>
              <a:t>Your zip file should include:</a:t>
            </a:r>
          </a:p>
          <a:p>
            <a:pPr lvl="1"/>
            <a:r>
              <a:rPr lang="en-US" altLang="zh-TW" sz="2000" dirty="0"/>
              <a:t>Source Code</a:t>
            </a:r>
          </a:p>
          <a:p>
            <a:pPr lvl="1"/>
            <a:r>
              <a:rPr lang="en-US" altLang="zh-TW" sz="2000" dirty="0"/>
              <a:t>Demo Video</a:t>
            </a:r>
          </a:p>
          <a:p>
            <a:pPr lvl="1"/>
            <a:r>
              <a:rPr lang="en-US" altLang="zh-TW" sz="2000" dirty="0"/>
              <a:t>Report (pdf)</a:t>
            </a:r>
          </a:p>
          <a:p>
            <a:r>
              <a:rPr lang="en-US" altLang="zh-TW" sz="2400" dirty="0"/>
              <a:t>Upload to Moodle.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13112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E5F0A5-82EC-8D8E-E9FB-115691540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Deadline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520075B-027D-9867-004C-5EB5FC0E9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On time: 	</a:t>
            </a:r>
            <a:r>
              <a:rPr lang="en-US" altLang="zh-TW" b="1" dirty="0">
                <a:solidFill>
                  <a:srgbClr val="FF0000"/>
                </a:solidFill>
              </a:rPr>
              <a:t>2025/05/01 (</a:t>
            </a:r>
            <a:r>
              <a:rPr lang="en-US" altLang="zh-CN" b="1" dirty="0">
                <a:solidFill>
                  <a:srgbClr val="FF0000"/>
                </a:solidFill>
              </a:rPr>
              <a:t>Thur</a:t>
            </a:r>
            <a:r>
              <a:rPr lang="en-US" altLang="zh-TW" b="1" dirty="0">
                <a:solidFill>
                  <a:srgbClr val="FF0000"/>
                </a:solidFill>
              </a:rPr>
              <a:t>.) 23:55</a:t>
            </a:r>
          </a:p>
          <a:p>
            <a:r>
              <a:rPr lang="en-US" altLang="zh-TW" dirty="0"/>
              <a:t>After </a:t>
            </a:r>
            <a:r>
              <a:rPr lang="en-US" altLang="zh-TW" b="1" dirty="0">
                <a:solidFill>
                  <a:srgbClr val="FF0000"/>
                </a:solidFill>
              </a:rPr>
              <a:t>2025/05/01 (</a:t>
            </a:r>
            <a:r>
              <a:rPr lang="en-US" altLang="zh-CN" b="1" dirty="0">
                <a:solidFill>
                  <a:srgbClr val="FF0000"/>
                </a:solidFill>
              </a:rPr>
              <a:t>Thur</a:t>
            </a:r>
            <a:r>
              <a:rPr lang="en-US" altLang="zh-TW" b="1" dirty="0">
                <a:solidFill>
                  <a:srgbClr val="FF0000"/>
                </a:solidFill>
              </a:rPr>
              <a:t>.) 23:55</a:t>
            </a:r>
            <a:r>
              <a:rPr lang="en-US" altLang="zh-TW" dirty="0"/>
              <a:t>, I’ll score your homework, and announce the score on moodle.</a:t>
            </a:r>
          </a:p>
          <a:p>
            <a:r>
              <a:rPr lang="en-US" altLang="zh-TW" dirty="0"/>
              <a:t>If you have any problem with the score you get, please email to </a:t>
            </a:r>
            <a:r>
              <a:rPr lang="en-US" altLang="zh-CN" dirty="0"/>
              <a:t>TA </a:t>
            </a:r>
            <a:r>
              <a:rPr lang="en-US" altLang="zh-TW" dirty="0"/>
              <a:t>and resubmit the new version to moodle before </a:t>
            </a:r>
            <a:r>
              <a:rPr lang="en-US" altLang="zh-TW" b="1" dirty="0">
                <a:solidFill>
                  <a:srgbClr val="FF0000"/>
                </a:solidFill>
              </a:rPr>
              <a:t>2025/05/08 (Mon.) 23:55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10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mon">
  <a:themeElements>
    <a:clrScheme name="石板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常用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石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ommon" id="{0FE695B2-A1E8-41B4-BAB8-1B1E4A029DAB}" vid="{05990F3B-4F55-481D-ABB2-46C9B36DFD68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common</Template>
  <TotalTime>122</TotalTime>
  <Words>410</Words>
  <Application>Microsoft Office PowerPoint</Application>
  <PresentationFormat>宽屏</PresentationFormat>
  <Paragraphs>43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Times New Roman</vt:lpstr>
      <vt:lpstr>Wingdings 2</vt:lpstr>
      <vt:lpstr>common</vt:lpstr>
      <vt:lpstr>HW2</vt:lpstr>
      <vt:lpstr>Objectives</vt:lpstr>
      <vt:lpstr>Requirements</vt:lpstr>
      <vt:lpstr>Bonus</vt:lpstr>
      <vt:lpstr>Scoring Standard</vt:lpstr>
      <vt:lpstr>Submission</vt:lpstr>
      <vt:lpstr>Deadline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HW2</dc:title>
  <dc:creator>張浩綸</dc:creator>
  <cp:lastModifiedBy>语麟 王</cp:lastModifiedBy>
  <cp:revision>23</cp:revision>
  <dcterms:created xsi:type="dcterms:W3CDTF">2022-10-17T09:30:04Z</dcterms:created>
  <dcterms:modified xsi:type="dcterms:W3CDTF">2025-04-10T06:47:22Z</dcterms:modified>
</cp:coreProperties>
</file>