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theme/theme2.xml" ContentType="application/vnd.openxmlformats-officedocument.theme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saveSubsetFonts="1" autoCompressPictures="0">
  <p:sldMasterIdLst>
    <p:sldMasterId id="2147483648" r:id="rId1"/>
    <p:sldMasterId id="2147483651" r:id="rId2"/>
    <p:sldMasterId id="2147483658" r:id="rId3"/>
  </p:sldMasterIdLst>
  <p:notesMasterIdLst>
    <p:notesMasterId r:id="rId51"/>
  </p:notesMasterIdLst>
  <p:sldIdLst>
    <p:sldId id="256" r:id="rId4"/>
    <p:sldId id="257" r:id="rId5"/>
    <p:sldId id="258" r:id="rId6"/>
    <p:sldId id="259" r:id="rId7"/>
    <p:sldId id="260" r:id="rId8"/>
    <p:sldId id="261" r:id="rId9"/>
    <p:sldId id="262" r:id="rId10"/>
    <p:sldId id="263" r:id="rId11"/>
    <p:sldId id="264" r:id="rId12"/>
    <p:sldId id="265" r:id="rId13"/>
    <p:sldId id="266" r:id="rId14"/>
    <p:sldId id="267" r:id="rId15"/>
    <p:sldId id="268" r:id="rId16"/>
    <p:sldId id="269" r:id="rId17"/>
    <p:sldId id="270" r:id="rId18"/>
    <p:sldId id="271" r:id="rId19"/>
    <p:sldId id="272" r:id="rId20"/>
    <p:sldId id="273" r:id="rId21"/>
    <p:sldId id="274" r:id="rId22"/>
    <p:sldId id="275" r:id="rId23"/>
    <p:sldId id="276" r:id="rId24"/>
    <p:sldId id="277" r:id="rId25"/>
    <p:sldId id="278" r:id="rId26"/>
    <p:sldId id="279" r:id="rId27"/>
    <p:sldId id="280" r:id="rId28"/>
    <p:sldId id="281" r:id="rId29"/>
    <p:sldId id="282" r:id="rId30"/>
    <p:sldId id="283" r:id="rId31"/>
    <p:sldId id="284" r:id="rId32"/>
    <p:sldId id="285" r:id="rId33"/>
    <p:sldId id="286" r:id="rId34"/>
    <p:sldId id="287" r:id="rId35"/>
    <p:sldId id="288" r:id="rId36"/>
    <p:sldId id="289" r:id="rId37"/>
    <p:sldId id="290" r:id="rId38"/>
    <p:sldId id="291" r:id="rId39"/>
    <p:sldId id="292" r:id="rId40"/>
    <p:sldId id="293" r:id="rId41"/>
    <p:sldId id="294" r:id="rId42"/>
    <p:sldId id="295" r:id="rId43"/>
    <p:sldId id="296" r:id="rId44"/>
    <p:sldId id="297" r:id="rId45"/>
    <p:sldId id="298" r:id="rId46"/>
    <p:sldId id="299" r:id="rId47"/>
    <p:sldId id="300" r:id="rId48"/>
    <p:sldId id="301" r:id="rId49"/>
    <p:sldId id="302" r:id="rId50"/>
  </p:sldIdLst>
  <p:sldSz cx="12192000" cy="6858000"/>
  <p:notesSz cx="6858000" cy="9144000"/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000000"/>
          </p15:clr>
        </p15:guide>
        <p15:guide id="2" pos="3840">
          <p15:clr>
            <a:srgbClr val="000000"/>
          </p15:clr>
        </p15:guide>
      </p15:sldGuideLst>
    </p:ext>
    <p:ext uri="GoogleSlidesCustomDataVersion2">
      <go:slidesCustomData xmlns:go="http://customooxmlschemas.google.com/" xmlns:ahyp="http://schemas.microsoft.com/office/drawing/2018/hyperlinkcolor" xmlns:p15="http://schemas.microsoft.com/office/powerpoint/2012/main" xmlns:p14="http://schemas.microsoft.com/office/powerpoint/2010/main" xmlns:com="http://schemas.openxmlformats.org/drawingml/2006/compatibility" xmlns:pvml="urn:schemas-microsoft-com:office:powerpoint" xmlns:v="urn:schemas-microsoft-com:vml" xmlns:o="urn:schemas-microsoft-com:office:office" xmlns:dgm="http://schemas.openxmlformats.org/drawingml/2006/diagram" xmlns:c="http://schemas.openxmlformats.org/drawingml/2006/chart" xmlns:mv="urn:schemas-microsoft-com:mac:vml" xmlns:mc="http://schemas.openxmlformats.org/markup-compatibility/2006" xmlns="" r:id="rId55" roundtripDataSignature="AMtx7mgl9uQc6tTBa3sDGdgfO5opPziW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71745" autoAdjust="0"/>
  </p:normalViewPr>
  <p:slideViewPr>
    <p:cSldViewPr snapToGrid="0">
      <p:cViewPr varScale="1">
        <p:scale>
          <a:sx n="56" d="100"/>
          <a:sy n="56" d="100"/>
        </p:scale>
        <p:origin x="1685" y="38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-787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0.xml"/><Relationship Id="rId18" Type="http://schemas.openxmlformats.org/officeDocument/2006/relationships/slide" Target="slides/slide15.xml"/><Relationship Id="rId26" Type="http://schemas.openxmlformats.org/officeDocument/2006/relationships/slide" Target="slides/slide23.xml"/><Relationship Id="rId39" Type="http://schemas.openxmlformats.org/officeDocument/2006/relationships/slide" Target="slides/slide36.xml"/><Relationship Id="rId21" Type="http://schemas.openxmlformats.org/officeDocument/2006/relationships/slide" Target="slides/slide18.xml"/><Relationship Id="rId34" Type="http://schemas.openxmlformats.org/officeDocument/2006/relationships/slide" Target="slides/slide31.xml"/><Relationship Id="rId42" Type="http://schemas.openxmlformats.org/officeDocument/2006/relationships/slide" Target="slides/slide39.xml"/><Relationship Id="rId47" Type="http://schemas.openxmlformats.org/officeDocument/2006/relationships/slide" Target="slides/slide44.xml"/><Relationship Id="rId50" Type="http://schemas.openxmlformats.org/officeDocument/2006/relationships/slide" Target="slides/slide47.xml"/><Relationship Id="rId55" Type="http://customschemas.google.com/relationships/presentationmetadata" Target="metadata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5" Type="http://schemas.openxmlformats.org/officeDocument/2006/relationships/slide" Target="slides/slide22.xml"/><Relationship Id="rId33" Type="http://schemas.openxmlformats.org/officeDocument/2006/relationships/slide" Target="slides/slide30.xml"/><Relationship Id="rId38" Type="http://schemas.openxmlformats.org/officeDocument/2006/relationships/slide" Target="slides/slide35.xml"/><Relationship Id="rId46" Type="http://schemas.openxmlformats.org/officeDocument/2006/relationships/slide" Target="slides/slide43.xml"/><Relationship Id="rId59" Type="http://schemas.openxmlformats.org/officeDocument/2006/relationships/tableStyles" Target="tableStyles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slide" Target="slides/slide17.xml"/><Relationship Id="rId29" Type="http://schemas.openxmlformats.org/officeDocument/2006/relationships/slide" Target="slides/slide26.xml"/><Relationship Id="rId41" Type="http://schemas.openxmlformats.org/officeDocument/2006/relationships/slide" Target="slides/slide3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slide" Target="slides/slide21.xml"/><Relationship Id="rId32" Type="http://schemas.openxmlformats.org/officeDocument/2006/relationships/slide" Target="slides/slide29.xml"/><Relationship Id="rId37" Type="http://schemas.openxmlformats.org/officeDocument/2006/relationships/slide" Target="slides/slide34.xml"/><Relationship Id="rId40" Type="http://schemas.openxmlformats.org/officeDocument/2006/relationships/slide" Target="slides/slide37.xml"/><Relationship Id="rId45" Type="http://schemas.openxmlformats.org/officeDocument/2006/relationships/slide" Target="slides/slide42.xml"/><Relationship Id="rId58" Type="http://schemas.openxmlformats.org/officeDocument/2006/relationships/theme" Target="theme/theme1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slide" Target="slides/slide20.xml"/><Relationship Id="rId28" Type="http://schemas.openxmlformats.org/officeDocument/2006/relationships/slide" Target="slides/slide25.xml"/><Relationship Id="rId36" Type="http://schemas.openxmlformats.org/officeDocument/2006/relationships/slide" Target="slides/slide33.xml"/><Relationship Id="rId49" Type="http://schemas.openxmlformats.org/officeDocument/2006/relationships/slide" Target="slides/slide46.xml"/><Relationship Id="rId57" Type="http://schemas.openxmlformats.org/officeDocument/2006/relationships/viewProps" Target="viewProps.xml"/><Relationship Id="rId10" Type="http://schemas.openxmlformats.org/officeDocument/2006/relationships/slide" Target="slides/slide7.xml"/><Relationship Id="rId19" Type="http://schemas.openxmlformats.org/officeDocument/2006/relationships/slide" Target="slides/slide16.xml"/><Relationship Id="rId31" Type="http://schemas.openxmlformats.org/officeDocument/2006/relationships/slide" Target="slides/slide28.xml"/><Relationship Id="rId44" Type="http://schemas.openxmlformats.org/officeDocument/2006/relationships/slide" Target="slides/slide4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slide" Target="slides/slide19.xml"/><Relationship Id="rId27" Type="http://schemas.openxmlformats.org/officeDocument/2006/relationships/slide" Target="slides/slide24.xml"/><Relationship Id="rId30" Type="http://schemas.openxmlformats.org/officeDocument/2006/relationships/slide" Target="slides/slide27.xml"/><Relationship Id="rId35" Type="http://schemas.openxmlformats.org/officeDocument/2006/relationships/slide" Target="slides/slide32.xml"/><Relationship Id="rId43" Type="http://schemas.openxmlformats.org/officeDocument/2006/relationships/slide" Target="slides/slide40.xml"/><Relationship Id="rId48" Type="http://schemas.openxmlformats.org/officeDocument/2006/relationships/slide" Target="slides/slide45.xml"/><Relationship Id="rId56" Type="http://schemas.openxmlformats.org/officeDocument/2006/relationships/presProps" Target="presProps.xml"/><Relationship Id="rId8" Type="http://schemas.openxmlformats.org/officeDocument/2006/relationships/slide" Target="slides/slide5.xml"/><Relationship Id="rId51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" name="Google Shape;87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8" name="Google Shape;88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" name="Google Shape;93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4" name="Google Shape;94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" name="Google Shape;100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3" name="Google Shape;113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4" name="Google Shape;114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0" name="Google Shape;130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6" name="Google Shape;136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Google Shape;142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3" name="Google Shape;143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8" name="Google Shape;148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9" name="Google Shape;149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7" name="Google Shape;157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8" name="Google Shape;158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" name="Google Shape;163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4" name="Google Shape;164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1" name="Google Shape;17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72" name="Google Shape;17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2" name="Google Shape;182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3" name="Google Shape;183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8" name="Google Shape;188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89" name="Google Shape;189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5" name="Google Shape;195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0" name="Google Shape;200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1" name="Google Shape;201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3" name="Google Shape;213;p1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4" name="Google Shape;214;p1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9" name="Google Shape;219;p2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0" name="Google Shape;220;p2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26" name="Google Shape;226;p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1" name="Google Shape;231;p2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2" name="Google Shape;232;p2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7" name="Google Shape;237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38" name="Google Shape;238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3" name="Google Shape;243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4" name="Google Shape;244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0" name="Google Shape;250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5" name="Google Shape;255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6" name="Google Shape;256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7" name="Google Shape;267;p2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8" name="Google Shape;268;p2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4" name="Google Shape;274;p29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9" name="Google Shape;279;p3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0" name="Google Shape;280;p3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p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86" name="Google Shape;286;p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1" name="Google Shape;291;p3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2" name="Google Shape;292;p32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7" name="Google Shape;297;p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98" name="Google Shape;298;p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4" name="Google Shape;304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5" name="Google Shape;305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0" name="Google Shape;310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1" name="Google Shape;311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8" name="Google Shape;318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>
              <a:buFont typeface="+mj-lt"/>
              <a:buAutoNum type="arabicPeriod"/>
            </a:pPr>
            <a:r>
              <a:rPr lang="zh-TW" altLang="en-US" b="1" dirty="0"/>
              <a:t>前緩衝區（</a:t>
            </a:r>
            <a:r>
              <a:rPr lang="en-US" altLang="zh-TW" b="1" dirty="0"/>
              <a:t>Front Buffer</a:t>
            </a:r>
            <a:r>
              <a:rPr lang="zh-TW" altLang="en-US" b="1" dirty="0"/>
              <a:t>）</a:t>
            </a:r>
            <a:r>
              <a:rPr lang="zh-TW" altLang="en-US" dirty="0"/>
              <a:t>：顯示在螢幕上的圖像。</a:t>
            </a:r>
          </a:p>
          <a:p>
            <a:pPr>
              <a:buFont typeface="+mj-lt"/>
              <a:buAutoNum type="arabicPeriod"/>
            </a:pPr>
            <a:r>
              <a:rPr lang="zh-TW" altLang="en-US" b="1" dirty="0"/>
              <a:t>後緩衝區（</a:t>
            </a:r>
            <a:r>
              <a:rPr lang="en-US" altLang="zh-TW" b="1" dirty="0"/>
              <a:t>Back Buffer</a:t>
            </a:r>
            <a:r>
              <a:rPr lang="zh-TW" altLang="en-US" b="1" dirty="0"/>
              <a:t>）</a:t>
            </a:r>
            <a:r>
              <a:rPr lang="zh-TW" altLang="en-US" dirty="0"/>
              <a:t>：用來繪製新的圖像，這部分是不可見的。</a:t>
            </a:r>
            <a:endParaRPr lang="en-US" altLang="zh-TW" dirty="0"/>
          </a:p>
          <a:p>
            <a:pPr marL="158750" indent="0">
              <a:buFont typeface="+mj-lt"/>
              <a:buNone/>
            </a:pPr>
            <a:endParaRPr lang="en-US" altLang="zh-TW" dirty="0"/>
          </a:p>
          <a:p>
            <a:r>
              <a:rPr lang="zh-TW" altLang="en-US"/>
              <a:t>工作流程：</a:t>
            </a:r>
            <a:endParaRPr lang="zh-TW" altLang="en-US" dirty="0"/>
          </a:p>
          <a:p>
            <a:pPr>
              <a:buFont typeface="+mj-lt"/>
              <a:buAutoNum type="arabicPeriod"/>
            </a:pPr>
            <a:r>
              <a:rPr lang="zh-TW" altLang="en-US" b="1" dirty="0"/>
              <a:t>渲染過程</a:t>
            </a:r>
            <a:r>
              <a:rPr lang="zh-TW" altLang="en-US" dirty="0"/>
              <a:t>：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TW" altLang="en-US" dirty="0"/>
              <a:t>程式首先在後緩衝區繪製所有的圖像（這些操作對使用者不可見）。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TW" altLang="en-US" dirty="0"/>
              <a:t>當繪製完成，整個畫面已經更新好，可以顯示給使用者。</a:t>
            </a:r>
          </a:p>
          <a:p>
            <a:pPr>
              <a:buFont typeface="+mj-lt"/>
              <a:buAutoNum type="arabicPeriod"/>
            </a:pPr>
            <a:r>
              <a:rPr lang="zh-TW" altLang="en-US" b="1" dirty="0"/>
              <a:t>交換緩衝區</a:t>
            </a:r>
            <a:r>
              <a:rPr lang="zh-TW" altLang="en-US" dirty="0"/>
              <a:t>：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TW" altLang="en-US" dirty="0"/>
              <a:t>程式會交換前緩衝區和後緩衝區的指標（這通常稱為 </a:t>
            </a:r>
            <a:r>
              <a:rPr lang="en-US" altLang="zh-TW" b="1" dirty="0"/>
              <a:t>Buffer Swap</a:t>
            </a:r>
            <a:r>
              <a:rPr lang="zh-TW" altLang="en-US" dirty="0"/>
              <a:t>）。</a:t>
            </a:r>
          </a:p>
          <a:p>
            <a:pPr marL="742950" lvl="1" indent="-285750">
              <a:buFont typeface="+mj-lt"/>
              <a:buAutoNum type="arabicPeriod"/>
            </a:pPr>
            <a:r>
              <a:rPr lang="zh-TW" altLang="en-US" dirty="0"/>
              <a:t>這樣，後緩衝區的圖像就變成了前緩衝區，開始顯示在螢幕上，並且前緩衝區的內容會被丟棄或覆蓋，準備進行下一幀的繪製。</a:t>
            </a:r>
          </a:p>
          <a:p>
            <a:pPr marL="158750" indent="0">
              <a:buFont typeface="+mj-lt"/>
              <a:buNone/>
            </a:pPr>
            <a:endParaRPr lang="en-US" altLang="zh-TW" dirty="0"/>
          </a:p>
          <a:p>
            <a:pPr marL="158750" indent="0">
              <a:buFont typeface="+mj-lt"/>
              <a:buNone/>
            </a:pPr>
            <a:endParaRPr lang="zh-TW" altLang="en-US" dirty="0"/>
          </a:p>
          <a:p>
            <a:r>
              <a:rPr lang="zh-TW" altLang="en-US" b="1" dirty="0"/>
              <a:t>為什麼需要雙重緩衝？</a:t>
            </a:r>
          </a:p>
          <a:p>
            <a:r>
              <a:rPr lang="zh-TW" altLang="en-US" dirty="0"/>
              <a:t>如果不使用雙重緩衝而直接將繪製過程中的圖像輸出到前緩衝區，可能會導致以下問題：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畫面撕裂（</a:t>
            </a:r>
            <a:r>
              <a:rPr lang="en-US" altLang="zh-TW" b="1" dirty="0"/>
              <a:t>Screen Tearing</a:t>
            </a:r>
            <a:r>
              <a:rPr lang="zh-TW" altLang="en-US" b="1" dirty="0"/>
              <a:t>）</a:t>
            </a:r>
            <a:r>
              <a:rPr lang="zh-TW" altLang="en-US" dirty="0"/>
              <a:t>：在屏幕更新的過程中，顯示卡可能會在兩個幀之間更新畫面，這會導致畫面中出現不完整的圖像。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閃爍（</a:t>
            </a:r>
            <a:r>
              <a:rPr lang="en-US" altLang="zh-TW" b="1" dirty="0"/>
              <a:t>Flickering</a:t>
            </a:r>
            <a:r>
              <a:rPr lang="zh-TW" altLang="en-US" b="1" dirty="0"/>
              <a:t>）</a:t>
            </a:r>
            <a:r>
              <a:rPr lang="zh-TW" altLang="en-US" dirty="0"/>
              <a:t>：如果圖像在顯示時正在更新，會造成畫面閃爍，這會影響用戶的視覺體驗。</a:t>
            </a:r>
          </a:p>
        </p:txBody>
      </p:sp>
      <p:sp>
        <p:nvSpPr>
          <p:cNvPr id="319" name="Google Shape;319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TW" b="1" dirty="0"/>
              <a:t>1. Vertex Data</a:t>
            </a:r>
            <a:r>
              <a:rPr lang="zh-TW" altLang="en-US" b="1" dirty="0"/>
              <a:t>（頂點資料）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這是 </a:t>
            </a:r>
            <a:r>
              <a:rPr lang="en-US" altLang="zh-TW" dirty="0"/>
              <a:t>GPU </a:t>
            </a:r>
            <a:r>
              <a:rPr lang="zh-TW" altLang="en-US" dirty="0"/>
              <a:t>接收到的原始頂點數據，通常包含頂點座標、顏色、法線等資訊。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這些數據通常存儲在 </a:t>
            </a:r>
            <a:r>
              <a:rPr lang="en-US" altLang="zh-TW" b="1" dirty="0"/>
              <a:t>VBO</a:t>
            </a:r>
            <a:r>
              <a:rPr lang="zh-TW" altLang="en-US" b="1" dirty="0"/>
              <a:t>（</a:t>
            </a:r>
            <a:r>
              <a:rPr lang="en-US" altLang="zh-TW" b="1" dirty="0"/>
              <a:t>Vertex Buffer Object</a:t>
            </a:r>
            <a:r>
              <a:rPr lang="zh-TW" altLang="en-US" b="1" dirty="0"/>
              <a:t>）</a:t>
            </a:r>
            <a:r>
              <a:rPr lang="zh-TW" altLang="en-US" dirty="0"/>
              <a:t> 中，並通過 </a:t>
            </a:r>
            <a:r>
              <a:rPr lang="en-US" altLang="zh-TW" b="1" dirty="0"/>
              <a:t>VAO</a:t>
            </a:r>
            <a:r>
              <a:rPr lang="zh-TW" altLang="en-US" b="1" dirty="0"/>
              <a:t>（</a:t>
            </a:r>
            <a:r>
              <a:rPr lang="en-US" altLang="zh-TW" b="1" dirty="0"/>
              <a:t>Vertex Array Object</a:t>
            </a:r>
            <a:r>
              <a:rPr lang="zh-TW" altLang="en-US" b="1" dirty="0"/>
              <a:t>）</a:t>
            </a:r>
            <a:r>
              <a:rPr lang="zh-TW" altLang="en-US" dirty="0"/>
              <a:t> 進行管理。</a:t>
            </a:r>
            <a:endParaRPr lang="en-US" altLang="zh-TW" dirty="0"/>
          </a:p>
          <a:p>
            <a:pPr marL="158750" indent="0">
              <a:buFont typeface="Arial" panose="020B0604020202020204" pitchFamily="34" charset="0"/>
              <a:buNone/>
            </a:pPr>
            <a:endParaRPr lang="zh-TW" altLang="en-US" dirty="0"/>
          </a:p>
          <a:p>
            <a:r>
              <a:rPr lang="en-US" altLang="zh-TW" b="1" dirty="0"/>
              <a:t>2. Vertex Shader</a:t>
            </a:r>
            <a:r>
              <a:rPr lang="zh-TW" altLang="en-US" b="1" dirty="0"/>
              <a:t>（頂點著色器）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頂點著色器是渲染管線的第一個可程式化階段，每個頂點都會執行一次。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它的主要作用是 </a:t>
            </a:r>
            <a:r>
              <a:rPr lang="zh-TW" altLang="en-US" b="1" dirty="0"/>
              <a:t>轉換頂點座標</a:t>
            </a:r>
            <a:r>
              <a:rPr lang="zh-TW" altLang="en-US" dirty="0"/>
              <a:t>（從物件座標轉換到裁剪空間）。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它也可以進行 </a:t>
            </a:r>
            <a:r>
              <a:rPr lang="zh-TW" altLang="en-US" b="1" dirty="0"/>
              <a:t>光照計算</a:t>
            </a:r>
            <a:r>
              <a:rPr lang="zh-TW" altLang="en-US" dirty="0"/>
              <a:t>、</a:t>
            </a:r>
            <a:r>
              <a:rPr lang="zh-TW" altLang="en-US" b="1" dirty="0"/>
              <a:t>貼圖座標計算</a:t>
            </a:r>
            <a:r>
              <a:rPr lang="zh-TW" altLang="en-US" dirty="0"/>
              <a:t> 等操作。</a:t>
            </a:r>
            <a:endParaRPr lang="en-US" altLang="zh-TW" dirty="0"/>
          </a:p>
          <a:p>
            <a:pPr marL="158750" indent="0">
              <a:buFont typeface="Arial" panose="020B0604020202020204" pitchFamily="34" charset="0"/>
              <a:buNone/>
            </a:pPr>
            <a:endParaRPr lang="zh-TW" altLang="en-US" dirty="0"/>
          </a:p>
          <a:p>
            <a:r>
              <a:rPr lang="en-US" altLang="zh-TW" b="1" dirty="0"/>
              <a:t>3. Shape Assembly</a:t>
            </a:r>
            <a:r>
              <a:rPr lang="zh-TW" altLang="en-US" b="1" dirty="0"/>
              <a:t>（圖元組裝）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en-US" altLang="zh-TW" dirty="0"/>
              <a:t>OpenGL </a:t>
            </a:r>
            <a:r>
              <a:rPr lang="zh-TW" altLang="en-US" dirty="0"/>
              <a:t>根據頂點數據和繪製模式（如 </a:t>
            </a:r>
            <a:r>
              <a:rPr lang="en-US" altLang="zh-TW" dirty="0"/>
              <a:t>GL_TRIANGLES</a:t>
            </a:r>
            <a:r>
              <a:rPr lang="zh-TW" altLang="en-US" dirty="0"/>
              <a:t>）來形成幾何圖元（如三角形）。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這一步決定了頂點之間的連接方式，例如：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dirty="0"/>
              <a:t>三個頂點組成一個三角形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dirty="0"/>
              <a:t>兩個頂點組成一條線段</a:t>
            </a:r>
            <a:endParaRPr lang="en-US" altLang="zh-TW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zh-TW" altLang="en-US" dirty="0"/>
          </a:p>
          <a:p>
            <a:r>
              <a:rPr lang="en-US" altLang="zh-TW" b="1" dirty="0"/>
              <a:t>4. Geometry Shader</a:t>
            </a:r>
            <a:r>
              <a:rPr lang="zh-TW" altLang="en-US" b="1" dirty="0"/>
              <a:t>（幾何著色器）（可選）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幾何著色器能夠根據輸入的圖元 </a:t>
            </a:r>
            <a:r>
              <a:rPr lang="zh-TW" altLang="en-US" b="1" dirty="0"/>
              <a:t>生成新的頂點</a:t>
            </a:r>
            <a:r>
              <a:rPr lang="zh-TW" altLang="en-US" dirty="0"/>
              <a:t> 或 </a:t>
            </a:r>
            <a:r>
              <a:rPr lang="zh-TW" altLang="en-US" b="1" dirty="0"/>
              <a:t>改變圖元形狀</a:t>
            </a:r>
            <a:r>
              <a:rPr lang="zh-TW" altLang="en-US" dirty="0"/>
              <a:t>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例如，它可以：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dirty="0"/>
              <a:t>將一條線轉換為一個面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dirty="0"/>
              <a:t>在一個三角形內部產生額外的三角形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這個階段是 </a:t>
            </a:r>
            <a:r>
              <a:rPr lang="zh-TW" altLang="en-US" b="1" dirty="0"/>
              <a:t>可選的</a:t>
            </a:r>
            <a:r>
              <a:rPr lang="zh-TW" altLang="en-US" dirty="0"/>
              <a:t>，如果沒有指定，</a:t>
            </a:r>
            <a:r>
              <a:rPr lang="en-US" altLang="zh-TW" dirty="0"/>
              <a:t>OpenGL </a:t>
            </a:r>
            <a:r>
              <a:rPr lang="zh-TW" altLang="en-US" dirty="0"/>
              <a:t>會直接跳過它。</a:t>
            </a:r>
            <a:endParaRPr lang="en-US" altLang="zh-TW" dirty="0"/>
          </a:p>
          <a:p>
            <a:pPr marL="158750" indent="0">
              <a:buFont typeface="Arial" panose="020B0604020202020204" pitchFamily="34" charset="0"/>
              <a:buNone/>
            </a:pPr>
            <a:endParaRPr lang="zh-TW" altLang="en-US" dirty="0"/>
          </a:p>
          <a:p>
            <a:r>
              <a:rPr lang="en-US" altLang="zh-TW" b="1" dirty="0"/>
              <a:t>5. Rasterization</a:t>
            </a:r>
            <a:r>
              <a:rPr lang="zh-TW" altLang="en-US" b="1" dirty="0"/>
              <a:t>（光柵化）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將幾何圖元轉換為片段（</a:t>
            </a:r>
            <a:r>
              <a:rPr lang="en-US" altLang="zh-TW" dirty="0"/>
              <a:t>Fragment</a:t>
            </a:r>
            <a:r>
              <a:rPr lang="zh-TW" altLang="en-US" dirty="0"/>
              <a:t>），這些片段對應螢幕上的像素。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這個階段會進行 </a:t>
            </a:r>
            <a:r>
              <a:rPr lang="zh-TW" altLang="en-US" b="1" dirty="0"/>
              <a:t>剪裁（</a:t>
            </a:r>
            <a:r>
              <a:rPr lang="en-US" altLang="zh-TW" b="1" dirty="0"/>
              <a:t>Clipping</a:t>
            </a:r>
            <a:r>
              <a:rPr lang="zh-TW" altLang="en-US" b="1" dirty="0"/>
              <a:t>）</a:t>
            </a:r>
            <a:r>
              <a:rPr lang="zh-TW" altLang="en-US" dirty="0"/>
              <a:t> 和 </a:t>
            </a:r>
            <a:r>
              <a:rPr lang="zh-TW" altLang="en-US" b="1" dirty="0"/>
              <a:t>透視除法（</a:t>
            </a:r>
            <a:r>
              <a:rPr lang="en-US" altLang="zh-TW" b="1" dirty="0"/>
              <a:t>Perspective Division</a:t>
            </a:r>
            <a:r>
              <a:rPr lang="zh-TW" altLang="en-US" b="1" dirty="0"/>
              <a:t>）</a:t>
            </a:r>
            <a:r>
              <a:rPr lang="zh-TW" altLang="en-US" dirty="0"/>
              <a:t>，確保畫面不會超出範圍。</a:t>
            </a:r>
            <a:endParaRPr lang="en-US" altLang="zh-TW" dirty="0"/>
          </a:p>
          <a:p>
            <a:pPr marL="158750" indent="0">
              <a:buFont typeface="Arial" panose="020B0604020202020204" pitchFamily="34" charset="0"/>
              <a:buNone/>
            </a:pPr>
            <a:endParaRPr lang="zh-TW" altLang="en-US" dirty="0"/>
          </a:p>
          <a:p>
            <a:r>
              <a:rPr lang="en-US" altLang="zh-TW" b="1" dirty="0"/>
              <a:t>6. Fragment Shader</a:t>
            </a:r>
            <a:r>
              <a:rPr lang="zh-TW" altLang="en-US" b="1" dirty="0"/>
              <a:t>（片段著色器）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這是渲染管線的第二個可程式化階段，每個片段都會執行一次。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主要負責 </a:t>
            </a:r>
            <a:r>
              <a:rPr lang="zh-TW" altLang="en-US" b="1" dirty="0"/>
              <a:t>計算像素顏色</a:t>
            </a:r>
            <a:r>
              <a:rPr lang="zh-TW" altLang="en-US" dirty="0"/>
              <a:t>，可以進行：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dirty="0"/>
              <a:t>紋理貼圖（</a:t>
            </a:r>
            <a:r>
              <a:rPr lang="en-US" altLang="zh-TW" dirty="0"/>
              <a:t>Texture Mapping</a:t>
            </a:r>
            <a:r>
              <a:rPr lang="zh-TW" altLang="en-US" dirty="0"/>
              <a:t>）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dirty="0"/>
              <a:t>光照計算（</a:t>
            </a:r>
            <a:r>
              <a:rPr lang="en-US" altLang="zh-TW" dirty="0"/>
              <a:t>Lighting Calculation</a:t>
            </a:r>
            <a:r>
              <a:rPr lang="zh-TW" altLang="en-US" dirty="0"/>
              <a:t>）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dirty="0"/>
              <a:t>顏色插值（</a:t>
            </a:r>
            <a:r>
              <a:rPr lang="en-US" altLang="zh-TW" dirty="0"/>
              <a:t>Color Interpolation</a:t>
            </a:r>
            <a:r>
              <a:rPr lang="zh-TW" altLang="en-US" dirty="0"/>
              <a:t>）</a:t>
            </a:r>
            <a:endParaRPr lang="en-US" altLang="zh-TW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zh-TW" altLang="en-US" dirty="0"/>
          </a:p>
          <a:p>
            <a:r>
              <a:rPr lang="en-US" altLang="zh-TW" b="1" dirty="0"/>
              <a:t>7. Tests and Blending</a:t>
            </a:r>
            <a:r>
              <a:rPr lang="zh-TW" altLang="en-US" b="1" dirty="0"/>
              <a:t>（測試與混合）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這是最後的處理階段，在這裡會進行：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深度測試（</a:t>
            </a:r>
            <a:r>
              <a:rPr lang="en-US" altLang="zh-TW" b="1" dirty="0"/>
              <a:t>Depth Testing</a:t>
            </a:r>
            <a:r>
              <a:rPr lang="zh-TW" altLang="en-US" b="1" dirty="0"/>
              <a:t>）</a:t>
            </a:r>
            <a:r>
              <a:rPr lang="zh-TW" altLang="en-US" dirty="0"/>
              <a:t>：確保較近的物件覆蓋較遠的物件。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模板測試（</a:t>
            </a:r>
            <a:r>
              <a:rPr lang="en-US" altLang="zh-TW" b="1" dirty="0"/>
              <a:t>Stencil Testing</a:t>
            </a:r>
            <a:r>
              <a:rPr lang="zh-TW" altLang="en-US" b="1" dirty="0"/>
              <a:t>）</a:t>
            </a:r>
            <a:r>
              <a:rPr lang="zh-TW" altLang="en-US" dirty="0"/>
              <a:t>：用於特定遮罩效果，如鏡面反射。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混合（</a:t>
            </a:r>
            <a:r>
              <a:rPr lang="en-US" altLang="zh-TW" b="1" dirty="0"/>
              <a:t>Blending</a:t>
            </a:r>
            <a:r>
              <a:rPr lang="zh-TW" altLang="en-US" b="1" dirty="0"/>
              <a:t>）</a:t>
            </a:r>
            <a:r>
              <a:rPr lang="zh-TW" altLang="en-US" dirty="0"/>
              <a:t>：如透明度效果（</a:t>
            </a:r>
            <a:r>
              <a:rPr lang="en-US" altLang="zh-TW" dirty="0"/>
              <a:t>Alpha Blending</a:t>
            </a:r>
            <a:r>
              <a:rPr lang="zh-TW" altLang="en-US" dirty="0"/>
              <a:t>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dirty="0"/>
              <a:t>最終決定該片段的顏色是否應該顯示，以及如何與現有的像素混合。</a:t>
            </a:r>
            <a:endParaRPr lang="en-US" altLang="zh-TW" dirty="0"/>
          </a:p>
          <a:p>
            <a:pPr>
              <a:buFont typeface="Arial" panose="020B0604020202020204" pitchFamily="34" charset="0"/>
              <a:buChar char="•"/>
            </a:pPr>
            <a:endParaRPr lang="en-US" altLang="zh-TW" dirty="0"/>
          </a:p>
          <a:p>
            <a:pPr marL="158750" indent="0">
              <a:buFont typeface="Arial" panose="020B0604020202020204" pitchFamily="34" charset="0"/>
              <a:buNone/>
            </a:pPr>
            <a:endParaRPr lang="zh-TW" altLang="en-US" dirty="0"/>
          </a:p>
          <a:p>
            <a:r>
              <a:rPr lang="zh-TW" altLang="en-US" b="1" dirty="0"/>
              <a:t>總結</a:t>
            </a:r>
          </a:p>
          <a:p>
            <a:r>
              <a:rPr lang="zh-TW" altLang="en-US" dirty="0"/>
              <a:t>這張圖清楚地展示了 </a:t>
            </a:r>
            <a:r>
              <a:rPr lang="en-US" altLang="zh-TW" b="1" dirty="0"/>
              <a:t>OpenGL </a:t>
            </a:r>
            <a:r>
              <a:rPr lang="zh-TW" altLang="en-US" b="1" dirty="0"/>
              <a:t>渲染管線</a:t>
            </a:r>
            <a:r>
              <a:rPr lang="zh-TW" altLang="en-US" dirty="0"/>
              <a:t> 的運作方式，從原始的頂點資料開始，經過頂點處理、圖元組裝、幾何著色、光柵化、片段著色，再到最後的測試與混合，最終將結果顯示在螢幕上。</a:t>
            </a:r>
          </a:p>
          <a:p>
            <a:r>
              <a:rPr lang="zh-TW" altLang="en-US" dirty="0"/>
              <a:t>這個流程可以大致理解為：</a:t>
            </a:r>
          </a:p>
          <a:p>
            <a:pPr>
              <a:buFont typeface="+mj-lt"/>
              <a:buAutoNum type="arabicPeriod"/>
            </a:pPr>
            <a:r>
              <a:rPr lang="zh-TW" altLang="en-US" b="1" dirty="0"/>
              <a:t>輸入數據（頂點座標、顏色等）</a:t>
            </a:r>
            <a:endParaRPr lang="zh-TW" altLang="en-US" dirty="0"/>
          </a:p>
          <a:p>
            <a:pPr>
              <a:buFont typeface="+mj-lt"/>
              <a:buAutoNum type="arabicPeriod"/>
            </a:pPr>
            <a:r>
              <a:rPr lang="zh-TW" altLang="en-US" b="1" dirty="0"/>
              <a:t>變換與計算（頂點與片段著色器）</a:t>
            </a:r>
            <a:endParaRPr lang="zh-TW" altLang="en-US" dirty="0"/>
          </a:p>
          <a:p>
            <a:pPr>
              <a:buFont typeface="+mj-lt"/>
              <a:buAutoNum type="arabicPeriod"/>
            </a:pPr>
            <a:r>
              <a:rPr lang="zh-TW" altLang="en-US" b="1" dirty="0"/>
              <a:t>組裝圖元與光柵化</a:t>
            </a:r>
            <a:endParaRPr lang="zh-TW" altLang="en-US" dirty="0"/>
          </a:p>
          <a:p>
            <a:pPr>
              <a:buFont typeface="+mj-lt"/>
              <a:buAutoNum type="arabicPeriod"/>
            </a:pPr>
            <a:r>
              <a:rPr lang="zh-TW" altLang="en-US" b="1" dirty="0"/>
              <a:t>顯示最終結果</a:t>
            </a:r>
            <a:endParaRPr lang="zh-TW" altLang="en-US" dirty="0"/>
          </a:p>
          <a:p>
            <a:r>
              <a:rPr lang="zh-TW" altLang="en-US" dirty="0"/>
              <a:t>這些步驟組成了 </a:t>
            </a:r>
            <a:r>
              <a:rPr lang="en-US" altLang="zh-TW" b="1" dirty="0"/>
              <a:t>GPU </a:t>
            </a:r>
            <a:r>
              <a:rPr lang="zh-TW" altLang="en-US" b="1" dirty="0"/>
              <a:t>的渲染流程</a:t>
            </a:r>
            <a:r>
              <a:rPr lang="zh-TW" altLang="en-US" dirty="0"/>
              <a:t>，也是所有 </a:t>
            </a:r>
            <a:r>
              <a:rPr lang="en-US" altLang="zh-TW" dirty="0"/>
              <a:t>3D </a:t>
            </a:r>
            <a:r>
              <a:rPr lang="zh-TW" altLang="en-US" dirty="0"/>
              <a:t>圖形顯示的基礎。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25" name="Google Shape;325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2" name="Google Shape;332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33" name="Google Shape;333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VBO</a:t>
            </a:r>
            <a:r>
              <a:rPr lang="zh-TW" altLang="en-US" dirty="0"/>
              <a:t>（</a:t>
            </a:r>
            <a:r>
              <a:rPr lang="en-US" altLang="zh-TW" dirty="0"/>
              <a:t>Vertex Buffer Object</a:t>
            </a:r>
            <a:r>
              <a:rPr lang="zh-TW" altLang="en-US" dirty="0"/>
              <a:t>，頂點緩衝物件）是 </a:t>
            </a:r>
            <a:r>
              <a:rPr lang="en-US" altLang="zh-TW" dirty="0"/>
              <a:t>OpenGL </a:t>
            </a:r>
            <a:r>
              <a:rPr lang="zh-TW" altLang="en-US" dirty="0"/>
              <a:t>用來存儲頂點數據的緩衝區物件，主要作用是將頂點數據（如位置、法向量、紋理座標等）存入 </a:t>
            </a:r>
            <a:r>
              <a:rPr lang="en-US" altLang="zh-TW" dirty="0"/>
              <a:t>GPU </a:t>
            </a:r>
            <a:r>
              <a:rPr lang="zh-TW" altLang="en-US" dirty="0"/>
              <a:t>記憶體，以提高渲染性能。</a:t>
            </a:r>
            <a:endParaRPr dirty="0"/>
          </a:p>
        </p:txBody>
      </p:sp>
      <p:sp>
        <p:nvSpPr>
          <p:cNvPr id="340" name="Google Shape;340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7" name="Google Shape;347;p4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8" name="Google Shape;348;p40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4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dirty="0"/>
              <a:t>VAO</a:t>
            </a:r>
            <a:r>
              <a:rPr lang="zh-TW" altLang="en-US" dirty="0"/>
              <a:t>（</a:t>
            </a:r>
            <a:r>
              <a:rPr lang="en-US" altLang="zh-TW" dirty="0"/>
              <a:t>Vertex Array Object</a:t>
            </a:r>
            <a:r>
              <a:rPr lang="zh-TW" altLang="en-US" dirty="0"/>
              <a:t>，</a:t>
            </a:r>
            <a:r>
              <a:rPr lang="zh-TW" altLang="en-US" b="1" dirty="0"/>
              <a:t>頂點陣列物件</a:t>
            </a:r>
            <a:r>
              <a:rPr lang="zh-TW" altLang="en-US" dirty="0"/>
              <a:t>）是一種 </a:t>
            </a:r>
            <a:r>
              <a:rPr lang="en-US" altLang="zh-TW" dirty="0"/>
              <a:t>OpenGL </a:t>
            </a:r>
            <a:r>
              <a:rPr lang="zh-TW" altLang="en-US" dirty="0"/>
              <a:t>物件，它用來存儲 </a:t>
            </a:r>
            <a:r>
              <a:rPr lang="zh-TW" altLang="en-US" b="1" dirty="0"/>
              <a:t>頂點屬性</a:t>
            </a:r>
            <a:r>
              <a:rPr lang="zh-TW" altLang="en-US" dirty="0"/>
              <a:t>（如頂點座標、顏色、法向量、紋理座標等）的 </a:t>
            </a:r>
            <a:r>
              <a:rPr lang="zh-TW" altLang="en-US" b="1" dirty="0"/>
              <a:t>配置狀態</a:t>
            </a:r>
            <a:r>
              <a:rPr lang="zh-TW" altLang="en-US" dirty="0"/>
              <a:t>。</a:t>
            </a:r>
            <a:r>
              <a:rPr lang="en-US" altLang="zh-TW" dirty="0"/>
              <a:t>VAO </a:t>
            </a:r>
            <a:r>
              <a:rPr lang="zh-TW" altLang="en-US" dirty="0"/>
              <a:t>本身不存儲數據，而是記錄 </a:t>
            </a:r>
            <a:r>
              <a:rPr lang="en-US" altLang="zh-TW" dirty="0"/>
              <a:t>VBO </a:t>
            </a:r>
            <a:r>
              <a:rPr lang="zh-TW" altLang="en-US" dirty="0"/>
              <a:t>和 </a:t>
            </a:r>
            <a:r>
              <a:rPr lang="en-US" altLang="zh-TW" dirty="0"/>
              <a:t>EBO</a:t>
            </a:r>
            <a:r>
              <a:rPr lang="zh-TW" altLang="en-US" dirty="0"/>
              <a:t>（</a:t>
            </a:r>
            <a:r>
              <a:rPr lang="en-US" altLang="zh-TW" dirty="0"/>
              <a:t>Element Buffer Object</a:t>
            </a:r>
            <a:r>
              <a:rPr lang="zh-TW" altLang="en-US" dirty="0"/>
              <a:t>，索引緩衝物件）如何綁定和解釋數據。</a:t>
            </a:r>
            <a:endParaRPr lang="en-US" altLang="zh-TW" dirty="0"/>
          </a:p>
          <a:p>
            <a:r>
              <a:rPr lang="en-US" altLang="zh-TW" dirty="0"/>
              <a:t>VAO </a:t>
            </a:r>
            <a:r>
              <a:rPr lang="zh-TW" altLang="en-US" dirty="0"/>
              <a:t>的優點：</a:t>
            </a:r>
          </a:p>
          <a:p>
            <a:pPr>
              <a:buFont typeface="+mj-lt"/>
              <a:buAutoNum type="arabicPeriod"/>
            </a:pPr>
            <a:r>
              <a:rPr lang="zh-TW" altLang="en-US" b="1" dirty="0"/>
              <a:t>減少 </a:t>
            </a:r>
            <a:r>
              <a:rPr lang="en-US" altLang="zh-TW" b="1" dirty="0"/>
              <a:t>API </a:t>
            </a:r>
            <a:r>
              <a:rPr lang="zh-TW" altLang="en-US" b="1" dirty="0"/>
              <a:t>調用</a:t>
            </a:r>
            <a:r>
              <a:rPr lang="zh-TW" altLang="en-US" dirty="0"/>
              <a:t>：不用每次渲染都重新設定 </a:t>
            </a:r>
            <a:r>
              <a:rPr lang="en-US" altLang="zh-TW" dirty="0" err="1"/>
              <a:t>glVertexAttribPointer</a:t>
            </a:r>
            <a:r>
              <a:rPr lang="en-US" altLang="zh-TW" dirty="0"/>
              <a:t>()</a:t>
            </a:r>
            <a:r>
              <a:rPr lang="zh-TW" altLang="en-US" dirty="0"/>
              <a:t>，提高效率。</a:t>
            </a:r>
          </a:p>
          <a:p>
            <a:pPr>
              <a:buFont typeface="+mj-lt"/>
              <a:buAutoNum type="arabicPeriod"/>
            </a:pPr>
            <a:r>
              <a:rPr lang="zh-TW" altLang="en-US" b="1" dirty="0"/>
              <a:t>簡化代碼</a:t>
            </a:r>
            <a:r>
              <a:rPr lang="zh-TW" altLang="en-US" dirty="0"/>
              <a:t>：將所有 </a:t>
            </a:r>
            <a:r>
              <a:rPr lang="en-US" altLang="zh-TW" dirty="0"/>
              <a:t>VBO </a:t>
            </a:r>
            <a:r>
              <a:rPr lang="zh-TW" altLang="en-US" dirty="0"/>
              <a:t>和 </a:t>
            </a:r>
            <a:r>
              <a:rPr lang="en-US" altLang="zh-TW" dirty="0"/>
              <a:t>EBO </a:t>
            </a:r>
            <a:r>
              <a:rPr lang="zh-TW" altLang="en-US" dirty="0"/>
              <a:t>的狀態記錄在 </a:t>
            </a:r>
            <a:r>
              <a:rPr lang="en-US" altLang="zh-TW" dirty="0"/>
              <a:t>VAO</a:t>
            </a:r>
            <a:r>
              <a:rPr lang="zh-TW" altLang="en-US" dirty="0"/>
              <a:t>，之後只要 </a:t>
            </a:r>
            <a:r>
              <a:rPr lang="en-US" altLang="zh-TW" dirty="0" err="1"/>
              <a:t>glBindVertexArray</a:t>
            </a:r>
            <a:r>
              <a:rPr lang="en-US" altLang="zh-TW" dirty="0"/>
              <a:t>() </a:t>
            </a:r>
            <a:r>
              <a:rPr lang="zh-TW" altLang="en-US" dirty="0"/>
              <a:t>就能快速切換不同的模型。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60" name="Google Shape;360;p4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4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TW" b="1" dirty="0"/>
              <a:t>Shader</a:t>
            </a:r>
            <a:r>
              <a:rPr lang="zh-TW" altLang="en-US" b="1" dirty="0"/>
              <a:t>（著色器）</a:t>
            </a:r>
            <a:r>
              <a:rPr lang="zh-TW" altLang="en-US" dirty="0"/>
              <a:t> 是在 </a:t>
            </a:r>
            <a:r>
              <a:rPr lang="en-US" altLang="zh-TW" dirty="0"/>
              <a:t>GPU</a:t>
            </a:r>
            <a:r>
              <a:rPr lang="zh-TW" altLang="en-US" dirty="0"/>
              <a:t>（圖形處理器）上執行的小型程式，負責控制 </a:t>
            </a:r>
            <a:r>
              <a:rPr lang="zh-TW" altLang="en-US" b="1" dirty="0"/>
              <a:t>圖形渲染</a:t>
            </a:r>
            <a:r>
              <a:rPr lang="zh-TW" altLang="en-US" dirty="0"/>
              <a:t> 的不同階段。它能夠自訂 </a:t>
            </a:r>
            <a:r>
              <a:rPr lang="zh-TW" altLang="en-US" b="1" dirty="0"/>
              <a:t>頂點位置</a:t>
            </a:r>
            <a:r>
              <a:rPr lang="zh-TW" altLang="en-US" dirty="0"/>
              <a:t>、</a:t>
            </a:r>
            <a:r>
              <a:rPr lang="zh-TW" altLang="en-US" b="1" dirty="0"/>
              <a:t>像素顏色</a:t>
            </a:r>
            <a:r>
              <a:rPr lang="zh-TW" altLang="en-US" dirty="0"/>
              <a:t>、</a:t>
            </a:r>
            <a:r>
              <a:rPr lang="zh-TW" altLang="en-US" b="1" dirty="0"/>
              <a:t>光照效果</a:t>
            </a:r>
            <a:r>
              <a:rPr lang="zh-TW" altLang="en-US" dirty="0"/>
              <a:t>、</a:t>
            </a:r>
            <a:r>
              <a:rPr lang="zh-TW" altLang="en-US" b="1" dirty="0"/>
              <a:t>陰影計算</a:t>
            </a:r>
            <a:r>
              <a:rPr lang="zh-TW" altLang="en-US" dirty="0"/>
              <a:t> 等。</a:t>
            </a:r>
          </a:p>
          <a:p>
            <a:r>
              <a:rPr lang="en-US" altLang="zh-TW" dirty="0"/>
              <a:t>Shader </a:t>
            </a:r>
            <a:r>
              <a:rPr lang="zh-TW" altLang="en-US" dirty="0"/>
              <a:t>通常使用 </a:t>
            </a:r>
            <a:r>
              <a:rPr lang="en-US" altLang="zh-TW" b="1" dirty="0"/>
              <a:t>GLSL</a:t>
            </a:r>
            <a:r>
              <a:rPr lang="zh-TW" altLang="en-US" b="1" dirty="0"/>
              <a:t>（</a:t>
            </a:r>
            <a:r>
              <a:rPr lang="en-US" altLang="zh-TW" b="1" dirty="0"/>
              <a:t>OpenGL Shading Language</a:t>
            </a:r>
            <a:r>
              <a:rPr lang="zh-TW" altLang="en-US" b="1" dirty="0"/>
              <a:t>）</a:t>
            </a:r>
            <a:r>
              <a:rPr lang="en-US" altLang="zh-TW" dirty="0"/>
              <a:t> </a:t>
            </a:r>
            <a:r>
              <a:rPr lang="zh-TW" altLang="en-US" dirty="0"/>
              <a:t>編寫，並與 </a:t>
            </a:r>
            <a:r>
              <a:rPr lang="en-US" altLang="zh-TW" dirty="0"/>
              <a:t>OpenGL </a:t>
            </a:r>
            <a:r>
              <a:rPr lang="zh-TW" altLang="en-US" dirty="0"/>
              <a:t>一起使用。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b="1" dirty="0"/>
              <a:t>頂點著色器（</a:t>
            </a:r>
            <a:r>
              <a:rPr lang="en-US" altLang="zh-TW" b="1" dirty="0"/>
              <a:t>Vertex Shader</a:t>
            </a:r>
            <a:r>
              <a:rPr lang="zh-TW" altLang="en-US" b="1" dirty="0"/>
              <a:t>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作用</a:t>
            </a:r>
            <a:r>
              <a:rPr lang="zh-TW" altLang="en-US" dirty="0"/>
              <a:t>：負責處理 </a:t>
            </a:r>
            <a:r>
              <a:rPr lang="zh-TW" altLang="en-US" b="1" dirty="0"/>
              <a:t>每個頂點</a:t>
            </a:r>
            <a:r>
              <a:rPr lang="zh-TW" altLang="en-US" dirty="0"/>
              <a:t>，決定它的最終位置。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輸入</a:t>
            </a:r>
            <a:r>
              <a:rPr lang="zh-TW" altLang="en-US" dirty="0"/>
              <a:t>：頂點座標、法線、顏色、紋理座標等。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輸出</a:t>
            </a:r>
            <a:r>
              <a:rPr lang="zh-TW" altLang="en-US" dirty="0"/>
              <a:t>：變換後的頂點座標（通常是裁剪空間座標）。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常見用途</a:t>
            </a:r>
            <a:r>
              <a:rPr lang="zh-TW" altLang="en-US" dirty="0"/>
              <a:t>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頂點變換</a:t>
            </a:r>
            <a:r>
              <a:rPr lang="zh-TW" altLang="en-US" dirty="0"/>
              <a:t>（模型座標 → 世界座標 → 裁剪座標）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動畫變形</a:t>
            </a:r>
            <a:endParaRPr lang="zh-TW" alt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光照計算（基於頂點的光照）</a:t>
            </a:r>
            <a:endParaRPr lang="zh-TW" altLang="en-US" dirty="0"/>
          </a:p>
          <a:p>
            <a:endParaRPr lang="en-US" altLang="zh-TW" dirty="0"/>
          </a:p>
          <a:p>
            <a:r>
              <a:rPr lang="zh-TW" altLang="en-US" b="1" dirty="0"/>
              <a:t>片段著色器（</a:t>
            </a:r>
            <a:r>
              <a:rPr lang="en-US" altLang="zh-TW" b="1" dirty="0"/>
              <a:t>Fragment Shader</a:t>
            </a:r>
            <a:r>
              <a:rPr lang="zh-TW" altLang="en-US" b="1" dirty="0"/>
              <a:t>）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作用</a:t>
            </a:r>
            <a:r>
              <a:rPr lang="zh-TW" altLang="en-US" dirty="0"/>
              <a:t>：負責處理 </a:t>
            </a:r>
            <a:r>
              <a:rPr lang="zh-TW" altLang="en-US" b="1" dirty="0"/>
              <a:t>每個像素（片段）</a:t>
            </a:r>
            <a:r>
              <a:rPr lang="zh-TW" altLang="en-US" dirty="0"/>
              <a:t>，決定它的顏色。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輸入</a:t>
            </a:r>
            <a:r>
              <a:rPr lang="zh-TW" altLang="en-US" dirty="0"/>
              <a:t>：來自頂點著色器的插值數據（如顏色、紋理座標）。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輸出</a:t>
            </a:r>
            <a:r>
              <a:rPr lang="zh-TW" altLang="en-US" dirty="0"/>
              <a:t>：最終像素顏色（</a:t>
            </a:r>
            <a:r>
              <a:rPr lang="en-US" altLang="zh-TW" dirty="0"/>
              <a:t>RGBA </a:t>
            </a:r>
            <a:r>
              <a:rPr lang="zh-TW" altLang="en-US" dirty="0"/>
              <a:t>值）。</a:t>
            </a:r>
          </a:p>
          <a:p>
            <a:pPr>
              <a:buFont typeface="Arial" panose="020B0604020202020204" pitchFamily="34" charset="0"/>
              <a:buChar char="•"/>
            </a:pPr>
            <a:r>
              <a:rPr lang="zh-TW" altLang="en-US" b="1" dirty="0"/>
              <a:t>常見用途</a:t>
            </a:r>
            <a:r>
              <a:rPr lang="zh-TW" altLang="en-US" dirty="0"/>
              <a:t>：</a:t>
            </a:r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紋理貼圖</a:t>
            </a:r>
            <a:endParaRPr lang="zh-TW" alt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光照計算（基於像素的光照，如 </a:t>
            </a:r>
            <a:r>
              <a:rPr lang="en-US" altLang="zh-TW" b="1" dirty="0"/>
              <a:t>Phong Shading</a:t>
            </a:r>
            <a:r>
              <a:rPr lang="zh-TW" altLang="en-US" b="1" dirty="0"/>
              <a:t>）</a:t>
            </a:r>
            <a:endParaRPr lang="zh-TW" altLang="en-US" dirty="0"/>
          </a:p>
          <a:p>
            <a:pPr marL="742950" lvl="1" indent="-285750">
              <a:buFont typeface="Arial" panose="020B0604020202020204" pitchFamily="34" charset="0"/>
              <a:buChar char="•"/>
            </a:pPr>
            <a:r>
              <a:rPr lang="zh-TW" altLang="en-US" b="1" dirty="0"/>
              <a:t>陰影、透明度、後處理效果</a:t>
            </a:r>
            <a:endParaRPr lang="en-US" altLang="zh-TW" b="1" dirty="0"/>
          </a:p>
          <a:p>
            <a:pPr marL="457200" lvl="1" indent="0">
              <a:buFont typeface="Arial" panose="020B0604020202020204" pitchFamily="34" charset="0"/>
              <a:buNone/>
            </a:pPr>
            <a:endParaRPr lang="zh-TW" altLang="en-US" dirty="0"/>
          </a:p>
          <a:p>
            <a:pPr marL="158750" indent="0">
              <a:buNone/>
            </a:pPr>
            <a:r>
              <a:rPr lang="zh-TW" altLang="en-US" dirty="0"/>
              <a:t>這兩個著色器必須 </a:t>
            </a:r>
            <a:r>
              <a:rPr lang="zh-TW" altLang="en-US" b="1" dirty="0"/>
              <a:t>分別編譯</a:t>
            </a:r>
            <a:r>
              <a:rPr lang="zh-TW" altLang="en-US" dirty="0"/>
              <a:t>，然後 </a:t>
            </a:r>
            <a:r>
              <a:rPr lang="zh-TW" altLang="en-US" b="1" dirty="0"/>
              <a:t>連結（</a:t>
            </a:r>
            <a:r>
              <a:rPr lang="en-US" altLang="zh-TW" b="1" dirty="0"/>
              <a:t>Link</a:t>
            </a:r>
            <a:r>
              <a:rPr lang="zh-TW" altLang="en-US" b="1" dirty="0"/>
              <a:t>）</a:t>
            </a:r>
            <a:r>
              <a:rPr lang="zh-TW" altLang="en-US" dirty="0"/>
              <a:t> 成一個 </a:t>
            </a:r>
            <a:r>
              <a:rPr lang="en-US" altLang="zh-TW" dirty="0"/>
              <a:t>Shader Program</a:t>
            </a:r>
            <a:r>
              <a:rPr lang="zh-TW" altLang="en-US" dirty="0"/>
              <a:t>，才能讓 </a:t>
            </a:r>
            <a:r>
              <a:rPr lang="en-US" altLang="zh-TW" dirty="0"/>
              <a:t>GPU </a:t>
            </a:r>
            <a:r>
              <a:rPr lang="zh-TW" altLang="en-US" dirty="0"/>
              <a:t>正確執行渲染。</a:t>
            </a:r>
          </a:p>
          <a:p>
            <a:endParaRPr lang="zh-CN" altLang="en-US" dirty="0"/>
          </a:p>
        </p:txBody>
      </p:sp>
      <p:sp>
        <p:nvSpPr>
          <p:cNvPr id="369" name="Google Shape;369;p4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" name="Google Shape;378;p4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TW" b="1" dirty="0"/>
              <a:t>Shader Program</a:t>
            </a:r>
            <a:r>
              <a:rPr lang="zh-TW" altLang="en-US" b="1" dirty="0"/>
              <a:t>（著色器程式）</a:t>
            </a:r>
            <a:r>
              <a:rPr lang="zh-TW" altLang="en-US" dirty="0"/>
              <a:t> 是 </a:t>
            </a:r>
            <a:r>
              <a:rPr lang="zh-TW" altLang="en-US" b="1" dirty="0"/>
              <a:t>一組已編譯並連結完成的著色器</a:t>
            </a:r>
            <a:r>
              <a:rPr lang="zh-TW" altLang="en-US" dirty="0"/>
              <a:t>，讓 </a:t>
            </a:r>
            <a:r>
              <a:rPr lang="en-US" altLang="zh-TW" dirty="0"/>
              <a:t>OpenGL </a:t>
            </a:r>
            <a:r>
              <a:rPr lang="zh-TW" altLang="en-US" dirty="0"/>
              <a:t>能夠在渲染時使用這些著色器來處理頂點和片段數據。</a:t>
            </a:r>
          </a:p>
          <a:p>
            <a:r>
              <a:rPr lang="zh-TW" altLang="en-US" dirty="0"/>
              <a:t>在 </a:t>
            </a:r>
            <a:r>
              <a:rPr lang="en-US" altLang="zh-TW" dirty="0"/>
              <a:t>OpenGL </a:t>
            </a:r>
            <a:r>
              <a:rPr lang="zh-TW" altLang="en-US" dirty="0"/>
              <a:t>中，</a:t>
            </a:r>
            <a:r>
              <a:rPr lang="en-US" altLang="zh-TW" dirty="0"/>
              <a:t>Shader Program </a:t>
            </a:r>
            <a:r>
              <a:rPr lang="zh-TW" altLang="en-US" dirty="0"/>
              <a:t>通常至少包含：</a:t>
            </a:r>
          </a:p>
          <a:p>
            <a:pPr>
              <a:buFont typeface="+mj-lt"/>
              <a:buAutoNum type="arabicPeriod"/>
            </a:pPr>
            <a:r>
              <a:rPr lang="en-US" altLang="zh-TW" b="1" dirty="0"/>
              <a:t>Vertex Shader</a:t>
            </a:r>
            <a:r>
              <a:rPr lang="zh-TW" altLang="en-US" b="1" dirty="0"/>
              <a:t>（頂點著色器）</a:t>
            </a:r>
            <a:endParaRPr lang="zh-TW" altLang="en-US" dirty="0"/>
          </a:p>
          <a:p>
            <a:pPr>
              <a:buFont typeface="+mj-lt"/>
              <a:buAutoNum type="arabicPeriod"/>
            </a:pPr>
            <a:r>
              <a:rPr lang="en-US" altLang="zh-TW" b="1" dirty="0"/>
              <a:t>Fragment Shader</a:t>
            </a:r>
            <a:r>
              <a:rPr lang="zh-TW" altLang="en-US" b="1" dirty="0"/>
              <a:t>（片段著色器）</a:t>
            </a:r>
            <a:endParaRPr lang="zh-TW" altLang="en-US" dirty="0"/>
          </a:p>
          <a:p>
            <a:r>
              <a:rPr lang="zh-TW" altLang="en-US" dirty="0"/>
              <a:t>這兩個著色器必須 </a:t>
            </a:r>
            <a:r>
              <a:rPr lang="zh-TW" altLang="en-US" b="1" dirty="0"/>
              <a:t>分別編譯</a:t>
            </a:r>
            <a:r>
              <a:rPr lang="zh-TW" altLang="en-US" dirty="0"/>
              <a:t>，然後 </a:t>
            </a:r>
            <a:r>
              <a:rPr lang="zh-TW" altLang="en-US" b="1" dirty="0"/>
              <a:t>連結（</a:t>
            </a:r>
            <a:r>
              <a:rPr lang="en-US" altLang="zh-TW" b="1" dirty="0"/>
              <a:t>Link</a:t>
            </a:r>
            <a:r>
              <a:rPr lang="zh-TW" altLang="en-US" b="1" dirty="0"/>
              <a:t>）</a:t>
            </a:r>
            <a:r>
              <a:rPr lang="en-US" altLang="zh-TW" dirty="0"/>
              <a:t> </a:t>
            </a:r>
            <a:r>
              <a:rPr lang="zh-TW" altLang="en-US" dirty="0"/>
              <a:t>成一個 </a:t>
            </a:r>
            <a:r>
              <a:rPr lang="en-US" altLang="zh-TW" dirty="0"/>
              <a:t>Shader Program</a:t>
            </a:r>
            <a:r>
              <a:rPr lang="zh-TW" altLang="en-US" dirty="0"/>
              <a:t>，才能讓 </a:t>
            </a:r>
            <a:r>
              <a:rPr lang="en-US" altLang="zh-TW" dirty="0"/>
              <a:t>GPU </a:t>
            </a:r>
            <a:r>
              <a:rPr lang="zh-TW" altLang="en-US" dirty="0"/>
              <a:t>正確執行渲染。</a:t>
            </a: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379" name="Google Shape;379;p4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4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44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3" name="Google Shape;393;p4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4" name="Google Shape;394;p4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0" name="Google Shape;400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r>
              <a:rPr lang="en-US" altLang="zh-TW" b="1" dirty="0"/>
              <a:t>EBO</a:t>
            </a:r>
            <a:r>
              <a:rPr lang="zh-TW" altLang="en-US" b="1" dirty="0"/>
              <a:t>（</a:t>
            </a:r>
            <a:r>
              <a:rPr lang="en-US" altLang="zh-TW" b="1" dirty="0"/>
              <a:t>Element Buffer Object</a:t>
            </a:r>
            <a:r>
              <a:rPr lang="zh-TW" altLang="en-US" b="1" dirty="0"/>
              <a:t>）是什麼？</a:t>
            </a:r>
          </a:p>
          <a:p>
            <a:r>
              <a:rPr lang="en-US" altLang="zh-TW" b="1" dirty="0"/>
              <a:t>EBO</a:t>
            </a:r>
            <a:r>
              <a:rPr lang="zh-TW" altLang="en-US" b="1" dirty="0"/>
              <a:t>（</a:t>
            </a:r>
            <a:r>
              <a:rPr lang="en-US" altLang="zh-TW" b="1" dirty="0"/>
              <a:t>Element Buffer Object</a:t>
            </a:r>
            <a:r>
              <a:rPr lang="zh-TW" altLang="en-US" b="1" dirty="0"/>
              <a:t>，元素緩衝物件）</a:t>
            </a:r>
            <a:r>
              <a:rPr lang="zh-TW" altLang="en-US" dirty="0"/>
              <a:t> 是 </a:t>
            </a:r>
            <a:r>
              <a:rPr lang="en-US" altLang="zh-TW" dirty="0"/>
              <a:t>OpenGL </a:t>
            </a:r>
            <a:r>
              <a:rPr lang="zh-TW" altLang="en-US" dirty="0"/>
              <a:t>用來 </a:t>
            </a:r>
            <a:r>
              <a:rPr lang="zh-TW" altLang="en-US" b="1" dirty="0"/>
              <a:t>儲存索引（</a:t>
            </a:r>
            <a:r>
              <a:rPr lang="en-US" altLang="zh-TW" b="1" dirty="0"/>
              <a:t>Indices</a:t>
            </a:r>
            <a:r>
              <a:rPr lang="zh-TW" altLang="en-US" b="1" dirty="0"/>
              <a:t>）</a:t>
            </a:r>
            <a:r>
              <a:rPr lang="zh-TW" altLang="en-US" dirty="0"/>
              <a:t> 的緩衝區，主要用來 </a:t>
            </a:r>
            <a:r>
              <a:rPr lang="zh-TW" altLang="en-US" b="1" dirty="0"/>
              <a:t>減少重複的頂點數據</a:t>
            </a:r>
            <a:r>
              <a:rPr lang="zh-TW" altLang="en-US" dirty="0"/>
              <a:t>，提升繪製效率。</a:t>
            </a:r>
          </a:p>
          <a:p>
            <a:r>
              <a:rPr lang="zh-TW" altLang="en-US" dirty="0"/>
              <a:t>在使用 </a:t>
            </a:r>
            <a:r>
              <a:rPr lang="zh-TW" altLang="en-US" b="1" dirty="0"/>
              <a:t>索引繪製（</a:t>
            </a:r>
            <a:r>
              <a:rPr lang="en-US" altLang="zh-TW" b="1" dirty="0"/>
              <a:t>Indexed Drawing</a:t>
            </a:r>
            <a:r>
              <a:rPr lang="zh-TW" altLang="en-US" b="1" dirty="0"/>
              <a:t>）</a:t>
            </a:r>
            <a:r>
              <a:rPr lang="zh-TW" altLang="en-US" dirty="0"/>
              <a:t> 時，我們會用 </a:t>
            </a:r>
            <a:r>
              <a:rPr lang="en-US" altLang="zh-TW" b="1" dirty="0"/>
              <a:t>EBO</a:t>
            </a:r>
            <a:r>
              <a:rPr lang="zh-TW" altLang="en-US" dirty="0"/>
              <a:t> 來指定哪些頂點要被組合成圖元（如三角形）。這樣可以 </a:t>
            </a:r>
            <a:r>
              <a:rPr lang="zh-TW" altLang="en-US" b="1" dirty="0"/>
              <a:t>避免重複存儲相同的頂點數據</a:t>
            </a:r>
            <a:r>
              <a:rPr lang="zh-TW" altLang="en-US" dirty="0"/>
              <a:t>，減少記憶體使用並提高繪製效能。</a:t>
            </a:r>
            <a:endParaRPr lang="en-US" altLang="zh-TW" dirty="0"/>
          </a:p>
          <a:p>
            <a:endParaRPr lang="en-US" altLang="zh-TW" dirty="0"/>
          </a:p>
          <a:p>
            <a:r>
              <a:rPr lang="zh-TW" altLang="en-US" b="1" dirty="0"/>
              <a:t>為什麼需要 </a:t>
            </a:r>
            <a:r>
              <a:rPr lang="en-US" altLang="zh-TW" b="1" dirty="0"/>
              <a:t>EBO</a:t>
            </a:r>
            <a:r>
              <a:rPr lang="zh-TW" altLang="en-US" b="1" dirty="0"/>
              <a:t>？</a:t>
            </a:r>
          </a:p>
          <a:p>
            <a:r>
              <a:rPr lang="zh-TW" altLang="en-US" dirty="0"/>
              <a:t>在 </a:t>
            </a:r>
            <a:r>
              <a:rPr lang="en-US" altLang="zh-TW" dirty="0"/>
              <a:t>OpenGL </a:t>
            </a:r>
            <a:r>
              <a:rPr lang="zh-TW" altLang="en-US" dirty="0"/>
              <a:t>中，我們通常使用 </a:t>
            </a:r>
            <a:r>
              <a:rPr lang="en-US" altLang="zh-TW" b="1" dirty="0"/>
              <a:t>VBO</a:t>
            </a:r>
            <a:r>
              <a:rPr lang="zh-TW" altLang="en-US" b="1" dirty="0"/>
              <a:t>（</a:t>
            </a:r>
            <a:r>
              <a:rPr lang="en-US" altLang="zh-TW" b="1" dirty="0"/>
              <a:t>Vertex Buffer Object</a:t>
            </a:r>
            <a:r>
              <a:rPr lang="zh-TW" altLang="en-US" b="1" dirty="0"/>
              <a:t>）</a:t>
            </a:r>
            <a:r>
              <a:rPr lang="zh-TW" altLang="en-US" dirty="0"/>
              <a:t> 來存儲頂點數據。但如果我們繪製一個立方體（</a:t>
            </a:r>
            <a:r>
              <a:rPr lang="en-US" altLang="zh-TW" dirty="0"/>
              <a:t>Cube</a:t>
            </a:r>
            <a:r>
              <a:rPr lang="zh-TW" altLang="en-US" dirty="0"/>
              <a:t>），它有 </a:t>
            </a:r>
            <a:r>
              <a:rPr lang="en-US" altLang="zh-TW" dirty="0"/>
              <a:t>8 </a:t>
            </a:r>
            <a:r>
              <a:rPr lang="zh-TW" altLang="en-US" dirty="0"/>
              <a:t>個頂點，但由於三角形必須由 </a:t>
            </a:r>
            <a:r>
              <a:rPr lang="en-US" altLang="zh-TW" dirty="0"/>
              <a:t>3 </a:t>
            </a:r>
            <a:r>
              <a:rPr lang="zh-TW" altLang="en-US" dirty="0"/>
              <a:t>個頂點組成，我們若不使用 </a:t>
            </a:r>
            <a:r>
              <a:rPr lang="en-US" altLang="zh-TW" dirty="0"/>
              <a:t>EBO</a:t>
            </a:r>
            <a:r>
              <a:rPr lang="zh-TW" altLang="en-US" dirty="0"/>
              <a:t>，則需要存儲 </a:t>
            </a:r>
            <a:r>
              <a:rPr lang="en-US" altLang="zh-TW" dirty="0"/>
              <a:t>36 </a:t>
            </a:r>
            <a:r>
              <a:rPr lang="zh-TW" altLang="en-US" dirty="0"/>
              <a:t>個頂點（</a:t>
            </a:r>
            <a:r>
              <a:rPr lang="en-US" altLang="zh-TW" dirty="0"/>
              <a:t>6 </a:t>
            </a:r>
            <a:r>
              <a:rPr lang="zh-TW" altLang="en-US" dirty="0"/>
              <a:t>個面 </a:t>
            </a:r>
            <a:r>
              <a:rPr lang="en-US" altLang="zh-TW" dirty="0"/>
              <a:t>× 2 </a:t>
            </a:r>
            <a:r>
              <a:rPr lang="zh-TW" altLang="en-US" dirty="0"/>
              <a:t>個三角形 </a:t>
            </a:r>
            <a:r>
              <a:rPr lang="en-US" altLang="zh-TW" dirty="0"/>
              <a:t>× 3 </a:t>
            </a:r>
            <a:r>
              <a:rPr lang="zh-TW" altLang="en-US" dirty="0"/>
              <a:t>個頂點）。</a:t>
            </a:r>
          </a:p>
          <a:p>
            <a:r>
              <a:rPr lang="zh-TW" altLang="en-US" dirty="0"/>
              <a:t>這樣就會有許多 </a:t>
            </a:r>
            <a:r>
              <a:rPr lang="zh-TW" altLang="en-US" b="1" dirty="0"/>
              <a:t>重複的頂點數據</a:t>
            </a:r>
            <a:r>
              <a:rPr lang="zh-TW" altLang="en-US" dirty="0"/>
              <a:t>，造成 </a:t>
            </a:r>
            <a:r>
              <a:rPr lang="zh-TW" altLang="en-US" b="1" dirty="0"/>
              <a:t>記憶體浪費</a:t>
            </a:r>
            <a:r>
              <a:rPr lang="zh-TW" altLang="en-US" dirty="0"/>
              <a:t>，而且不夠高效。</a:t>
            </a:r>
            <a:br>
              <a:rPr lang="zh-TW" altLang="en-US" dirty="0"/>
            </a:br>
            <a:r>
              <a:rPr lang="zh-TW" altLang="en-US" dirty="0"/>
              <a:t>解決方案就是 </a:t>
            </a:r>
            <a:r>
              <a:rPr lang="zh-TW" altLang="en-US" b="1" dirty="0"/>
              <a:t>使用 </a:t>
            </a:r>
            <a:r>
              <a:rPr lang="en-US" altLang="zh-TW" b="1" dirty="0"/>
              <a:t>EBO </a:t>
            </a:r>
            <a:r>
              <a:rPr lang="zh-TW" altLang="en-US" b="1" dirty="0"/>
              <a:t>來儲存索引</a:t>
            </a:r>
            <a:r>
              <a:rPr lang="zh-TW" altLang="en-US" dirty="0"/>
              <a:t>，讓 </a:t>
            </a:r>
            <a:r>
              <a:rPr lang="en-US" altLang="zh-TW" dirty="0"/>
              <a:t>OpenGL </a:t>
            </a:r>
            <a:r>
              <a:rPr lang="zh-TW" altLang="en-US" b="1" dirty="0"/>
              <a:t>重複使用相同的頂點</a:t>
            </a:r>
            <a:r>
              <a:rPr lang="zh-TW" altLang="en-US" dirty="0"/>
              <a:t>，減少 </a:t>
            </a:r>
            <a:r>
              <a:rPr lang="en-US" altLang="zh-TW" dirty="0"/>
              <a:t>VBO </a:t>
            </a:r>
            <a:r>
              <a:rPr lang="zh-TW" altLang="en-US" dirty="0"/>
              <a:t>的數據大小。</a:t>
            </a:r>
          </a:p>
          <a:p>
            <a:pPr marL="158750" indent="0">
              <a:buNone/>
            </a:pPr>
            <a:endParaRPr lang="zh-TW" altLang="en-US" dirty="0"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  <p:sp>
        <p:nvSpPr>
          <p:cNvPr id="401" name="Google Shape;401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2" name="Google Shape;412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3" name="Google Shape;413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" type="secHead">
  <p:cSld name="SECTION_HEADER">
    <p:spTree>
      <p:nvGrpSpPr>
        <p:cNvPr id="1" name="Shape 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Google Shape;13;p49"/>
          <p:cNvSpPr txBox="1">
            <a:spLocks noGrp="1"/>
          </p:cNvSpPr>
          <p:nvPr>
            <p:ph type="title"/>
          </p:nvPr>
        </p:nvSpPr>
        <p:spPr>
          <a:xfrm>
            <a:off x="831850" y="1603376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4" name="Google Shape;14;p4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5" name="Google Shape;15;p4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4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7" name="Google Shape;17;p4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0" name="Google Shape;20;p5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5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" name="Google Shape;31;p51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2" name="Google Shape;32;p51"/>
          <p:cNvSpPr txBox="1">
            <a:spLocks noGrp="1"/>
          </p:cNvSpPr>
          <p:nvPr>
            <p:ph type="body" idx="1"/>
          </p:nvPr>
        </p:nvSpPr>
        <p:spPr>
          <a:xfrm>
            <a:off x="838200" y="1981789"/>
            <a:ext cx="10515600" cy="41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4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3pPr>
            <a:lvl4pPr marL="1828800" lvl="3" indent="-37465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3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4pPr>
            <a:lvl5pPr marL="2286000" lvl="4" indent="-3683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200"/>
              <a:buChar char="•"/>
              <a:defRPr>
                <a:latin typeface="Arial"/>
                <a:ea typeface="Arial"/>
                <a:cs typeface="Arial"/>
                <a:sym typeface="Arial"/>
              </a:defRPr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5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5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5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52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52"/>
          <p:cNvSpPr txBox="1">
            <a:spLocks noGrp="1"/>
          </p:cNvSpPr>
          <p:nvPr>
            <p:ph type="body" idx="1"/>
          </p:nvPr>
        </p:nvSpPr>
        <p:spPr>
          <a:xfrm>
            <a:off x="838200" y="1981200"/>
            <a:ext cx="5181600" cy="419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9" name="Google Shape;39;p52"/>
          <p:cNvSpPr txBox="1">
            <a:spLocks noGrp="1"/>
          </p:cNvSpPr>
          <p:nvPr>
            <p:ph type="body" idx="2"/>
          </p:nvPr>
        </p:nvSpPr>
        <p:spPr>
          <a:xfrm>
            <a:off x="6172200" y="1981200"/>
            <a:ext cx="5181600" cy="419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5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1" name="Google Shape;41;p5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2" name="Google Shape;42;p5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>
  <p:cSld name="Comparison">
    <p:spTree>
      <p:nvGrpSpPr>
        <p:cNvPr id="1" name="Shape 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" name="Google Shape;44;p53"/>
          <p:cNvSpPr txBox="1">
            <a:spLocks noGrp="1"/>
          </p:cNvSpPr>
          <p:nvPr>
            <p:ph type="body" idx="1"/>
          </p:nvPr>
        </p:nvSpPr>
        <p:spPr>
          <a:xfrm>
            <a:off x="838200" y="1976440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5" name="Google Shape;45;p53"/>
          <p:cNvSpPr txBox="1">
            <a:spLocks noGrp="1"/>
          </p:cNvSpPr>
          <p:nvPr>
            <p:ph type="body" idx="2"/>
          </p:nvPr>
        </p:nvSpPr>
        <p:spPr>
          <a:xfrm>
            <a:off x="836612" y="2800352"/>
            <a:ext cx="5157787" cy="3389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6" name="Google Shape;46;p53"/>
          <p:cNvSpPr txBox="1">
            <a:spLocks noGrp="1"/>
          </p:cNvSpPr>
          <p:nvPr>
            <p:ph type="body" idx="3"/>
          </p:nvPr>
        </p:nvSpPr>
        <p:spPr>
          <a:xfrm>
            <a:off x="6172200" y="198120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7" name="Google Shape;47;p53"/>
          <p:cNvSpPr txBox="1">
            <a:spLocks noGrp="1"/>
          </p:cNvSpPr>
          <p:nvPr>
            <p:ph type="body" idx="4"/>
          </p:nvPr>
        </p:nvSpPr>
        <p:spPr>
          <a:xfrm>
            <a:off x="6172200" y="2800352"/>
            <a:ext cx="5183188" cy="338931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8" name="Google Shape;48;p5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5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0" name="Google Shape;50;p5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51" name="Google Shape;51;p53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54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4" name="Google Shape;54;p5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5" name="Google Shape;55;p5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5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Google Shape;58;p5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5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5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">
  <p:cSld name="Header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56"/>
          <p:cNvSpPr txBox="1">
            <a:spLocks noGrp="1"/>
          </p:cNvSpPr>
          <p:nvPr>
            <p:ph type="title"/>
          </p:nvPr>
        </p:nvSpPr>
        <p:spPr>
          <a:xfrm>
            <a:off x="831850" y="1603376"/>
            <a:ext cx="5161626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56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5161626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2400"/>
              <a:buNone/>
              <a:defRPr sz="2400">
                <a:solidFill>
                  <a:srgbClr val="646464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None/>
              <a:defRPr sz="2000">
                <a:solidFill>
                  <a:srgbClr val="888888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None/>
              <a:defRPr sz="1800">
                <a:solidFill>
                  <a:srgbClr val="888888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None/>
              <a:defRPr sz="1600">
                <a:solidFill>
                  <a:srgbClr val="888888"/>
                </a:solidFill>
              </a:defRPr>
            </a:lvl9pPr>
          </a:lstStyle>
          <a:p>
            <a:endParaRPr/>
          </a:p>
        </p:txBody>
      </p:sp>
      <p:sp>
        <p:nvSpPr>
          <p:cNvPr id="64" name="Google Shape;64;p5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5" name="Google Shape;65;p5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5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67" name="Google Shape;67;p56"/>
          <p:cNvSpPr txBox="1">
            <a:spLocks noGrp="1"/>
          </p:cNvSpPr>
          <p:nvPr>
            <p:ph type="body" idx="2"/>
          </p:nvPr>
        </p:nvSpPr>
        <p:spPr>
          <a:xfrm>
            <a:off x="6381751" y="517236"/>
            <a:ext cx="4978400" cy="557241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Header">
  <p:cSld name="Header">
    <p:spTree>
      <p:nvGrpSpPr>
        <p:cNvPr id="1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59"/>
          <p:cNvSpPr txBox="1">
            <a:spLocks noGrp="1"/>
          </p:cNvSpPr>
          <p:nvPr>
            <p:ph type="title"/>
          </p:nvPr>
        </p:nvSpPr>
        <p:spPr>
          <a:xfrm>
            <a:off x="831850" y="1603376"/>
            <a:ext cx="5161500" cy="2852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  <a:defRPr sz="4000"/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7" name="Google Shape;77;p5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5161500" cy="1500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2286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None/>
              <a:defRPr sz="2400" b="0" i="0" u="none" strike="noStrike" cap="none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2000"/>
              <a:buFont typeface="Arial"/>
              <a:buNone/>
              <a:defRPr sz="20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800"/>
              <a:buFont typeface="Arial"/>
              <a:buNone/>
              <a:defRPr sz="18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28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888888"/>
              </a:buClr>
              <a:buSzPts val="1600"/>
              <a:buFont typeface="Arial"/>
              <a:buNone/>
              <a:defRPr sz="16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8" name="Google Shape;78;p5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5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0" name="Google Shape;80;p5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  <p:sp>
        <p:nvSpPr>
          <p:cNvPr id="81" name="Google Shape;81;p59"/>
          <p:cNvSpPr txBox="1">
            <a:spLocks noGrp="1"/>
          </p:cNvSpPr>
          <p:nvPr>
            <p:ph type="body" idx="2"/>
          </p:nvPr>
        </p:nvSpPr>
        <p:spPr>
          <a:xfrm>
            <a:off x="6381751" y="517236"/>
            <a:ext cx="4978500" cy="55725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>
            <a:lvl1pPr marL="457200" marR="0" lvl="0" indent="-4318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Arial"/>
              <a:buChar char="•"/>
              <a:defRPr sz="32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191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4064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937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600"/>
              <a:buFont typeface="Arial"/>
              <a:buChar char="•"/>
              <a:defRPr sz="2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3" name="Google Shape;83;p6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4" name="Google Shape;84;p6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85" name="Google Shape;85;p6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 rtl="0">
              <a:spcBef>
                <a:spcPts val="0"/>
              </a:spcBef>
              <a:buNone/>
              <a:defRPr/>
            </a:lvl1pPr>
            <a:lvl2pPr marL="0" lvl="1" indent="0" algn="r" rtl="0">
              <a:spcBef>
                <a:spcPts val="0"/>
              </a:spcBef>
              <a:buNone/>
              <a:defRPr/>
            </a:lvl2pPr>
            <a:lvl3pPr marL="0" lvl="2" indent="0" algn="r" rtl="0">
              <a:spcBef>
                <a:spcPts val="0"/>
              </a:spcBef>
              <a:buNone/>
              <a:defRPr/>
            </a:lvl3pPr>
            <a:lvl4pPr marL="0" lvl="3" indent="0" algn="r" rtl="0">
              <a:spcBef>
                <a:spcPts val="0"/>
              </a:spcBef>
              <a:buNone/>
              <a:defRPr/>
            </a:lvl4pPr>
            <a:lvl5pPr marL="0" lvl="4" indent="0" algn="r" rtl="0">
              <a:spcBef>
                <a:spcPts val="0"/>
              </a:spcBef>
              <a:buNone/>
              <a:defRPr/>
            </a:lvl5pPr>
            <a:lvl6pPr marL="0" lvl="5" indent="0" algn="r" rtl="0">
              <a:spcBef>
                <a:spcPts val="0"/>
              </a:spcBef>
              <a:buNone/>
              <a:defRPr/>
            </a:lvl6pPr>
            <a:lvl7pPr marL="0" lvl="6" indent="0" algn="r" rtl="0">
              <a:spcBef>
                <a:spcPts val="0"/>
              </a:spcBef>
              <a:buNone/>
              <a:defRPr/>
            </a:lvl7pPr>
            <a:lvl8pPr marL="0" lvl="7" indent="0" algn="r" rtl="0">
              <a:spcBef>
                <a:spcPts val="0"/>
              </a:spcBef>
              <a:buNone/>
              <a:defRPr/>
            </a:lvl8pPr>
            <a:lvl9pPr marL="0" lvl="8" indent="0" algn="r" rtl="0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5.xml"/><Relationship Id="rId7" Type="http://schemas.openxmlformats.org/officeDocument/2006/relationships/theme" Target="../theme/theme2.xml"/><Relationship Id="rId2" Type="http://schemas.openxmlformats.org/officeDocument/2006/relationships/slideLayout" Target="../slideLayouts/slideLayout4.xml"/><Relationship Id="rId1" Type="http://schemas.openxmlformats.org/officeDocument/2006/relationships/slideLayout" Target="../slideLayouts/slideLayout3.xml"/><Relationship Id="rId6" Type="http://schemas.openxmlformats.org/officeDocument/2006/relationships/slideLayout" Target="../slideLayouts/slideLayout8.xml"/><Relationship Id="rId5" Type="http://schemas.openxmlformats.org/officeDocument/2006/relationships/slideLayout" Target="../slideLayouts/slideLayout7.xml"/><Relationship Id="rId4" Type="http://schemas.openxmlformats.org/officeDocument/2006/relationships/slideLayout" Target="../slideLayouts/slideLayout6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0.xml"/><Relationship Id="rId1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48"/>
          <p:cNvSpPr/>
          <p:nvPr/>
        </p:nvSpPr>
        <p:spPr>
          <a:xfrm>
            <a:off x="0" y="0"/>
            <a:ext cx="12192000" cy="4544568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" name="Google Shape;7;p48"/>
          <p:cNvSpPr/>
          <p:nvPr/>
        </p:nvSpPr>
        <p:spPr>
          <a:xfrm>
            <a:off x="0" y="0"/>
            <a:ext cx="12192000" cy="4517136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8" name="Google Shape;8;p48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9" name="Google Shape;9;p4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0" name="Google Shape;10;p4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1" name="Google Shape;11;p4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Google Shape;23;p50"/>
          <p:cNvSpPr/>
          <p:nvPr/>
        </p:nvSpPr>
        <p:spPr>
          <a:xfrm>
            <a:off x="0" y="1"/>
            <a:ext cx="12192000" cy="1781174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4" name="Google Shape;24;p50"/>
          <p:cNvSpPr/>
          <p:nvPr/>
        </p:nvSpPr>
        <p:spPr>
          <a:xfrm>
            <a:off x="0" y="0"/>
            <a:ext cx="12192000" cy="1753985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25" name="Google Shape;25;p50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26" name="Google Shape;26;p50"/>
          <p:cNvSpPr txBox="1">
            <a:spLocks noGrp="1"/>
          </p:cNvSpPr>
          <p:nvPr>
            <p:ph type="body" idx="1"/>
          </p:nvPr>
        </p:nvSpPr>
        <p:spPr>
          <a:xfrm>
            <a:off x="838200" y="1981789"/>
            <a:ext cx="10515600" cy="41951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191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646464"/>
              </a:buClr>
              <a:buSzPts val="3000"/>
              <a:buFont typeface="Arial"/>
              <a:buChar char="•"/>
              <a:defRPr sz="3000" b="0" i="0" u="none" strike="noStrike" cap="none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4000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700"/>
              <a:buFont typeface="Arial"/>
              <a:buChar char="•"/>
              <a:defRPr sz="2700" b="0" i="0" u="none" strike="noStrike" cap="none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7465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300"/>
              <a:buFont typeface="Arial"/>
              <a:buChar char="•"/>
              <a:defRPr sz="2300" b="0" i="0" u="none" strike="noStrike" cap="none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683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2200"/>
              <a:buFont typeface="Arial"/>
              <a:buChar char="•"/>
              <a:defRPr sz="2200" b="0" i="0" u="none" strike="noStrike" cap="none">
                <a:solidFill>
                  <a:srgbClr val="646464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7" name="Google Shape;27;p5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8" name="Google Shape;28;p5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29" name="Google Shape;29;p5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2" r:id="rId1"/>
    <p:sldLayoutId id="2147483653" r:id="rId2"/>
    <p:sldLayoutId id="2147483654" r:id="rId3"/>
    <p:sldLayoutId id="2147483655" r:id="rId4"/>
    <p:sldLayoutId id="2147483656" r:id="rId5"/>
    <p:sldLayoutId id="2147483657" r:id="rId6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2F2F2"/>
        </a:solidFill>
        <a:effectLst/>
      </p:bgPr>
    </p:bg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58"/>
          <p:cNvSpPr/>
          <p:nvPr/>
        </p:nvSpPr>
        <p:spPr>
          <a:xfrm>
            <a:off x="0" y="0"/>
            <a:ext cx="6126600" cy="4544700"/>
          </a:xfrm>
          <a:prstGeom prst="rect">
            <a:avLst/>
          </a:prstGeom>
          <a:solidFill>
            <a:srgbClr val="A5A5A5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0" name="Google Shape;70;p58"/>
          <p:cNvSpPr/>
          <p:nvPr/>
        </p:nvSpPr>
        <p:spPr>
          <a:xfrm>
            <a:off x="0" y="-2"/>
            <a:ext cx="6096000" cy="4517100"/>
          </a:xfrm>
          <a:prstGeom prst="rect">
            <a:avLst/>
          </a:prstGeom>
          <a:solidFill>
            <a:srgbClr val="646464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1" name="Google Shape;71;p58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  <a:defRPr sz="44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2" name="Google Shape;72;p5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3" name="Google Shape;73;p5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74" name="Google Shape;74;p5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1200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US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59" r:id="rId1"/>
    <p:sldLayoutId id="2147483660" r:id="rId2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khronos.org/opengl/wiki/Related_toolkits_and_APIs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Relationship Id="rId4" Type="http://schemas.openxmlformats.org/officeDocument/2006/relationships/hyperlink" Target="https://learn.microsoft.com/zh-tw/visualstudio/releases/2019/release-notes" TargetMode="Externa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cmake.org/download/" TargetMode="Externa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glfw.org/" TargetMode="Externa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7" Type="http://schemas.openxmlformats.org/officeDocument/2006/relationships/image" Target="../media/image13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://www.realtech-vr.com/home/glview" TargetMode="External"/><Relationship Id="rId5" Type="http://schemas.openxmlformats.org/officeDocument/2006/relationships/image" Target="../media/image12.png"/><Relationship Id="rId4" Type="http://schemas.openxmlformats.org/officeDocument/2006/relationships/hyperlink" Target="https://glad.dav1d.de/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3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3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3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3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3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2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3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ithelp.ithome.com.tw/articles/10284098" TargetMode="External"/><Relationship Id="rId4" Type="http://schemas.openxmlformats.org/officeDocument/2006/relationships/image" Target="../media/image35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3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docs.tizen.org/application/native/guides/graphics/vertex-shader/" TargetMode="External"/><Relationship Id="rId4" Type="http://schemas.openxmlformats.org/officeDocument/2006/relationships/hyperlink" Target="https://ithelp.ithome.com.tw/articles/10245073" TargetMode="Externa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38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3.png"/><Relationship Id="rId4" Type="http://schemas.openxmlformats.org/officeDocument/2006/relationships/image" Target="../media/image42.png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6.png"/><Relationship Id="rId4" Type="http://schemas.openxmlformats.org/officeDocument/2006/relationships/image" Target="../media/image45.png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hyperlink" Target="https://registry.khronos.org/OpenGL/specs/gl/GLSLangSpec.4.60.html#introduction" TargetMode="External"/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9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0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3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2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learnopengl.com/code_viewer_gh.php?code=src/1.getting_started/2.1.hello_triangle/hello_triangle.cpp" TargetMode="Externa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54.pn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hyperlink" Target="https://learnopengl.com/Introduction" TargetMode="External"/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3.xml"/><Relationship Id="rId4" Type="http://schemas.openxmlformats.org/officeDocument/2006/relationships/hyperlink" Target="https://www.opengl.org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" name="Google Shape;90;p1"/>
          <p:cNvSpPr txBox="1">
            <a:spLocks noGrp="1"/>
          </p:cNvSpPr>
          <p:nvPr>
            <p:ph type="title"/>
          </p:nvPr>
        </p:nvSpPr>
        <p:spPr>
          <a:xfrm>
            <a:off x="831850" y="1603376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5400"/>
              <a:buFont typeface="Arial"/>
              <a:buNone/>
            </a:pPr>
            <a:r>
              <a:rPr lang="en-US" sz="5400"/>
              <a:t>OpenGL</a:t>
            </a:r>
            <a:endParaRPr sz="5400"/>
          </a:p>
        </p:txBody>
      </p:sp>
      <p:sp>
        <p:nvSpPr>
          <p:cNvPr id="91" name="Google Shape;91;p1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400"/>
              <a:buNone/>
            </a:pP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什麼是OpenGL？</a:t>
            </a:r>
            <a:endParaRPr/>
          </a:p>
        </p:txBody>
      </p:sp>
      <p:sp>
        <p:nvSpPr>
          <p:cNvPr id="97" name="Google Shape;97;p2"/>
          <p:cNvSpPr txBox="1">
            <a:spLocks noGrp="1"/>
          </p:cNvSpPr>
          <p:nvPr>
            <p:ph type="body" idx="1"/>
          </p:nvPr>
        </p:nvSpPr>
        <p:spPr>
          <a:xfrm>
            <a:off x="838200" y="2016959"/>
            <a:ext cx="10515600" cy="43486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000"/>
              <a:buChar char="•"/>
            </a:pPr>
            <a:r>
              <a:rPr lang="en-US" dirty="0" err="1"/>
              <a:t>由Khronos組織所制定並維護的規範</a:t>
            </a:r>
            <a:r>
              <a:rPr lang="en-US" dirty="0"/>
              <a:t>(Specification)</a:t>
            </a:r>
            <a:r>
              <a:rPr lang="zh-TW" altLang="en-US" dirty="0"/>
              <a:t>，</a:t>
            </a:r>
            <a:r>
              <a:rPr lang="en-US" dirty="0" err="1"/>
              <a:t>用於</a:t>
            </a:r>
            <a:r>
              <a:rPr lang="en-US" dirty="0"/>
              <a:t> render 2D、3D </a:t>
            </a:r>
            <a:r>
              <a:rPr lang="en-US" dirty="0" err="1"/>
              <a:t>場景的跨語言、跨平台</a:t>
            </a:r>
            <a:r>
              <a:rPr lang="en-US" dirty="0"/>
              <a:t> API</a:t>
            </a:r>
            <a:endParaRPr dirty="0"/>
          </a:p>
          <a:p>
            <a:pPr marL="228600" lvl="0" indent="-228600" algn="just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646464"/>
              </a:buClr>
              <a:buSzPts val="3000"/>
              <a:buChar char="•"/>
            </a:pPr>
            <a:r>
              <a:rPr lang="en-US" dirty="0" err="1"/>
              <a:t>OpenGL的函式庫實作由顯卡的生產商提供</a:t>
            </a:r>
            <a:endParaRPr dirty="0"/>
          </a:p>
          <a:p>
            <a:pPr marL="228600" lvl="0" indent="-228600" algn="just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646464"/>
              </a:buClr>
              <a:buSzPts val="3000"/>
              <a:buChar char="•"/>
            </a:pPr>
            <a:r>
              <a:rPr lang="en-US" dirty="0" err="1"/>
              <a:t>讓電腦能透過GPU</a:t>
            </a:r>
            <a:r>
              <a:rPr lang="en-US" dirty="0"/>
              <a:t> render 2D 與 3D的場景</a:t>
            </a:r>
            <a:endParaRPr dirty="0"/>
          </a:p>
          <a:p>
            <a:pPr marL="228600" lvl="0" indent="-38100" algn="just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646464"/>
              </a:buClr>
              <a:buSzPts val="3000"/>
              <a:buNone/>
            </a:pPr>
            <a:endParaRPr dirty="0"/>
          </a:p>
          <a:p>
            <a:pPr marL="228600" lvl="0" indent="-38100" algn="just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646464"/>
              </a:buClr>
              <a:buSzPts val="3000"/>
              <a:buNone/>
            </a:pPr>
            <a:endParaRPr dirty="0"/>
          </a:p>
          <a:p>
            <a:pPr marL="0" lvl="0" indent="0" algn="just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646464"/>
              </a:buClr>
              <a:buSzPts val="3000"/>
              <a:buNone/>
            </a:pPr>
            <a:endParaRPr dirty="0"/>
          </a:p>
          <a:p>
            <a:pPr marL="228600" lvl="0" indent="-38100" algn="l" rtl="0">
              <a:lnSpc>
                <a:spcPct val="150000"/>
              </a:lnSpc>
              <a:spcBef>
                <a:spcPts val="2000"/>
              </a:spcBef>
              <a:spcAft>
                <a:spcPts val="0"/>
              </a:spcAft>
              <a:buClr>
                <a:srgbClr val="646464"/>
              </a:buClr>
              <a:buSzPts val="3000"/>
              <a:buNone/>
            </a:pPr>
            <a:endParaRPr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" name="Google Shape;102;p3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OpenGL環境</a:t>
            </a:r>
            <a:endParaRPr/>
          </a:p>
        </p:txBody>
      </p:sp>
      <p:sp>
        <p:nvSpPr>
          <p:cNvPr id="103" name="Google Shape;103;p3"/>
          <p:cNvSpPr txBox="1">
            <a:spLocks noGrp="1"/>
          </p:cNvSpPr>
          <p:nvPr>
            <p:ph type="body" idx="1"/>
          </p:nvPr>
        </p:nvSpPr>
        <p:spPr>
          <a:xfrm>
            <a:off x="2315910" y="2050991"/>
            <a:ext cx="7267972" cy="4314641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3200"/>
              <a:buChar char="•"/>
            </a:pPr>
            <a:r>
              <a:rPr lang="en-US" sz="3200"/>
              <a:t>Windows</a:t>
            </a:r>
            <a:endParaRPr sz="3200"/>
          </a:p>
          <a:p>
            <a:pPr marL="228600" lvl="0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3200"/>
              <a:buChar char="•"/>
            </a:pPr>
            <a:r>
              <a:rPr lang="en-US" sz="3200"/>
              <a:t>OpenGL3.3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3200"/>
              <a:buChar char="•"/>
            </a:pPr>
            <a:r>
              <a:rPr lang="en-US" sz="3200"/>
              <a:t>Visual Studio 2019: c++ IDE</a:t>
            </a:r>
            <a:endParaRPr sz="3200"/>
          </a:p>
          <a:p>
            <a:pPr marL="228600" lvl="0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3200"/>
              <a:buChar char="•"/>
            </a:pPr>
            <a:r>
              <a:rPr lang="en-US" sz="3200"/>
              <a:t>Glfw: context/window toolkit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500"/>
              </a:spcBef>
              <a:spcAft>
                <a:spcPts val="0"/>
              </a:spcAft>
              <a:buClr>
                <a:srgbClr val="646464"/>
              </a:buClr>
              <a:buSzPts val="3200"/>
              <a:buChar char="•"/>
            </a:pPr>
            <a:r>
              <a:rPr lang="en-US" sz="3200"/>
              <a:t>Glad: loading library</a:t>
            </a:r>
            <a:endParaRPr sz="3200"/>
          </a:p>
        </p:txBody>
      </p:sp>
      <p:sp>
        <p:nvSpPr>
          <p:cNvPr id="104" name="Google Shape;104;p3"/>
          <p:cNvSpPr/>
          <p:nvPr/>
        </p:nvSpPr>
        <p:spPr>
          <a:xfrm>
            <a:off x="8203834" y="6346458"/>
            <a:ext cx="250132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b="0" i="0" u="sng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Related toolkits and APIs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4"/>
          <p:cNvSpPr txBox="1">
            <a:spLocks noGrp="1"/>
          </p:cNvSpPr>
          <p:nvPr>
            <p:ph type="title"/>
          </p:nvPr>
        </p:nvSpPr>
        <p:spPr>
          <a:xfrm>
            <a:off x="838200" y="22780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安裝 Visual Studio</a:t>
            </a:r>
            <a:endParaRPr/>
          </a:p>
        </p:txBody>
      </p:sp>
      <p:pic>
        <p:nvPicPr>
          <p:cNvPr id="110" name="Google Shape;110;p4" descr="D:\onedrive\圖片\螢幕擷取畫面\螢幕擷取畫面_20230217_041135.png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011942" y="1983550"/>
            <a:ext cx="7508073" cy="4191852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4"/>
          <p:cNvSpPr/>
          <p:nvPr/>
        </p:nvSpPr>
        <p:spPr>
          <a:xfrm>
            <a:off x="4272898" y="6281159"/>
            <a:ext cx="811850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https://learn.microsoft.com/zh-tw/visualstudio/releases/2019/release-notes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5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安裝 cmake</a:t>
            </a:r>
            <a:endParaRPr/>
          </a:p>
        </p:txBody>
      </p:sp>
      <p:pic>
        <p:nvPicPr>
          <p:cNvPr id="117" name="Google Shape;117;p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82394" y="1998212"/>
            <a:ext cx="8427212" cy="4490456"/>
          </a:xfrm>
          <a:prstGeom prst="rect">
            <a:avLst/>
          </a:prstGeom>
          <a:noFill/>
          <a:ln>
            <a:noFill/>
          </a:ln>
        </p:spPr>
      </p:pic>
      <p:sp>
        <p:nvSpPr>
          <p:cNvPr id="118" name="Google Shape;118;p5"/>
          <p:cNvSpPr/>
          <p:nvPr/>
        </p:nvSpPr>
        <p:spPr>
          <a:xfrm>
            <a:off x="7169728" y="4842164"/>
            <a:ext cx="2618508" cy="280554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9" name="Google Shape;119;p5"/>
          <p:cNvSpPr txBox="1"/>
          <p:nvPr/>
        </p:nvSpPr>
        <p:spPr>
          <a:xfrm>
            <a:off x="8381134" y="6488668"/>
            <a:ext cx="381086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https://cmake.org/download/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6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下載 glfw</a:t>
            </a:r>
            <a:endParaRPr/>
          </a:p>
        </p:txBody>
      </p:sp>
      <p:pic>
        <p:nvPicPr>
          <p:cNvPr id="125" name="Google Shape;125;p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546466" y="1991076"/>
            <a:ext cx="9099068" cy="3894157"/>
          </a:xfrm>
          <a:prstGeom prst="rect">
            <a:avLst/>
          </a:prstGeom>
          <a:noFill/>
          <a:ln>
            <a:noFill/>
          </a:ln>
        </p:spPr>
      </p:pic>
      <p:sp>
        <p:nvSpPr>
          <p:cNvPr id="126" name="Google Shape;126;p6"/>
          <p:cNvSpPr txBox="1"/>
          <p:nvPr/>
        </p:nvSpPr>
        <p:spPr>
          <a:xfrm>
            <a:off x="6096000" y="6488668"/>
            <a:ext cx="6094268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https://www.glfw.org/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7" name="Google Shape;127;p6"/>
          <p:cNvSpPr/>
          <p:nvPr/>
        </p:nvSpPr>
        <p:spPr>
          <a:xfrm>
            <a:off x="7429500" y="3060122"/>
            <a:ext cx="3195252" cy="961159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11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將glfw解壓縮，並在其中建立build資料夾</a:t>
            </a:r>
            <a:endParaRPr sz="4000"/>
          </a:p>
        </p:txBody>
      </p:sp>
      <p:pic>
        <p:nvPicPr>
          <p:cNvPr id="133" name="Google Shape;133;p1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920836" y="2106303"/>
            <a:ext cx="4350328" cy="437028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2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/>
              <a:t>打開cmake，設置剛剛的路徑，並按下Configure</a:t>
            </a:r>
            <a:endParaRPr sz="3600"/>
          </a:p>
        </p:txBody>
      </p:sp>
      <p:pic>
        <p:nvPicPr>
          <p:cNvPr id="139" name="Google Shape;139;p1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29380" y="1863175"/>
            <a:ext cx="5533239" cy="4877392"/>
          </a:xfrm>
          <a:prstGeom prst="rect">
            <a:avLst/>
          </a:prstGeom>
          <a:noFill/>
          <a:ln>
            <a:noFill/>
          </a:ln>
        </p:spPr>
      </p:pic>
      <p:sp>
        <p:nvSpPr>
          <p:cNvPr id="140" name="Google Shape;140;p12"/>
          <p:cNvSpPr/>
          <p:nvPr/>
        </p:nvSpPr>
        <p:spPr>
          <a:xfrm>
            <a:off x="3203860" y="2395104"/>
            <a:ext cx="5763496" cy="680605"/>
          </a:xfrm>
          <a:prstGeom prst="rect">
            <a:avLst/>
          </a:prstGeom>
          <a:noFill/>
          <a:ln w="38100" cap="flat" cmpd="sng">
            <a:solidFill>
              <a:srgbClr val="FF0000"/>
            </a:solidFill>
            <a:prstDash val="solid"/>
            <a:miter lim="800000"/>
            <a:headEnd type="none" w="sm" len="sm"/>
            <a:tailEnd type="none" w="sm" len="sm"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>
              <a:solidFill>
                <a:schemeClr val="lt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3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/>
              <a:t>選擇你的visual studio版本，並設定為x64</a:t>
            </a:r>
            <a:endParaRPr sz="3600"/>
          </a:p>
        </p:txBody>
      </p:sp>
      <p:pic>
        <p:nvPicPr>
          <p:cNvPr id="146" name="Google Shape;146;p1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12707" y="2068928"/>
            <a:ext cx="4704083" cy="408404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4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/>
              <a:t>再次按下Configure，然後點擊Generate</a:t>
            </a:r>
            <a:endParaRPr sz="3600"/>
          </a:p>
        </p:txBody>
      </p:sp>
      <p:pic>
        <p:nvPicPr>
          <p:cNvPr id="152" name="Google Shape;152;p1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01050" y="1943939"/>
            <a:ext cx="5554350" cy="4731198"/>
          </a:xfrm>
          <a:prstGeom prst="rect">
            <a:avLst/>
          </a:prstGeom>
          <a:noFill/>
          <a:ln>
            <a:noFill/>
          </a:ln>
        </p:spPr>
      </p:pic>
      <p:sp>
        <p:nvSpPr>
          <p:cNvPr id="153" name="Google Shape;153;p14"/>
          <p:cNvSpPr/>
          <p:nvPr/>
        </p:nvSpPr>
        <p:spPr>
          <a:xfrm>
            <a:off x="3450775" y="3973375"/>
            <a:ext cx="1447800" cy="213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4" name="Google Shape;154;p14"/>
          <p:cNvSpPr txBox="1"/>
          <p:nvPr/>
        </p:nvSpPr>
        <p:spPr>
          <a:xfrm>
            <a:off x="6279000" y="4393323"/>
            <a:ext cx="5913000" cy="228181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 err="1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做</a:t>
            </a:r>
            <a:r>
              <a:rPr lang="en-US" sz="1800" dirty="0" err="1">
                <a:solidFill>
                  <a:srgbClr val="FF0000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作業</a:t>
            </a:r>
            <a:r>
              <a:rPr lang="en-US" sz="1800" dirty="0" err="1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時要</a:t>
            </a:r>
            <a:r>
              <a:rPr lang="zh-TW" altLang="en-US" sz="1800" dirty="0">
                <a:solidFill>
                  <a:schemeClr val="dk1"/>
                </a:solidFill>
                <a:latin typeface="Cascadia Code" panose="020B0609020000020004" pitchFamily="49" charset="0"/>
                <a:cs typeface="Cascadia Code" panose="020B0609020000020004" pitchFamily="49" charset="0"/>
              </a:rPr>
              <a:t>再</a:t>
            </a:r>
            <a:r>
              <a:rPr lang="en-US" sz="1800" dirty="0" err="1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編譯一次</a:t>
            </a:r>
            <a:r>
              <a:rPr lang="en-US" sz="1800" dirty="0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glfw</a:t>
            </a:r>
            <a:r>
              <a:rPr lang="en-US" sz="1800" dirty="0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，</a:t>
            </a:r>
            <a:r>
              <a:rPr lang="en-US" sz="1800" dirty="0" err="1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這裡換個</a:t>
            </a:r>
            <a:r>
              <a:rPr lang="en-US" sz="1800" dirty="0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build </a:t>
            </a:r>
            <a:r>
              <a:rPr lang="en-US" sz="1800" dirty="0" err="1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的資料夾例如</a:t>
            </a:r>
            <a:r>
              <a:rPr lang="en-US" sz="1800" dirty="0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1800" dirty="0" err="1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buildshared，並勾選</a:t>
            </a:r>
            <a:r>
              <a:rPr lang="en-US" sz="1800" dirty="0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BUILD_SHARED_LIBS</a:t>
            </a:r>
            <a:endParaRPr sz="1800" dirty="0">
              <a:solidFill>
                <a:schemeClr val="dk1"/>
              </a:solidFill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endParaRPr sz="1800" dirty="0">
              <a:solidFill>
                <a:schemeClr val="dk1"/>
              </a:solidFill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用 </a:t>
            </a:r>
            <a:r>
              <a:rPr lang="en-US" sz="1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Cmake</a:t>
            </a:r>
            <a:r>
              <a:rPr lang="en-US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1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編作業時會用到</a:t>
            </a:r>
            <a:r>
              <a:rPr lang="en-US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</a:t>
            </a:r>
            <a:r>
              <a:rPr lang="en-US" sz="1800" dirty="0">
                <a:solidFill>
                  <a:schemeClr val="dk1"/>
                </a:solidFill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CMAKE_INSTALL_PREFIX  </a:t>
            </a:r>
            <a:r>
              <a:rPr lang="en-US" sz="1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這個資料夾，這選個喜歡的資料夾像</a:t>
            </a:r>
            <a:r>
              <a:rPr lang="en-US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 msvc2019shared </a:t>
            </a:r>
            <a:r>
              <a:rPr lang="en-US" sz="1800" dirty="0" err="1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並記住</a:t>
            </a:r>
            <a:endParaRPr lang="en-US" sz="1800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altLang="zh-TW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(</a:t>
            </a:r>
            <a:r>
              <a:rPr lang="zh-TW" altLang="en-US" sz="1800" dirty="0">
                <a:latin typeface="Cascadia Code" panose="020B0609020000020004" pitchFamily="49" charset="0"/>
                <a:cs typeface="Cascadia Code" panose="020B0609020000020004" pitchFamily="49" charset="0"/>
              </a:rPr>
              <a:t>作業的</a:t>
            </a:r>
            <a:r>
              <a:rPr lang="en-US" altLang="zh-TW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ppt</a:t>
            </a:r>
            <a:r>
              <a:rPr lang="zh-TW" altLang="en-US" sz="1800" dirty="0">
                <a:latin typeface="Cascadia Code" panose="020B0609020000020004" pitchFamily="49" charset="0"/>
                <a:cs typeface="Cascadia Code" panose="020B0609020000020004" pitchFamily="49" charset="0"/>
              </a:rPr>
              <a:t>會再說明如何編譯</a:t>
            </a:r>
            <a:r>
              <a:rPr lang="en-US" altLang="zh-TW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HW1</a:t>
            </a:r>
            <a:r>
              <a:rPr lang="zh-TW" altLang="en-US" sz="1800" dirty="0">
                <a:latin typeface="Cascadia Code" panose="020B0609020000020004" pitchFamily="49" charset="0"/>
                <a:cs typeface="Cascadia Code" panose="020B0609020000020004" pitchFamily="49" charset="0"/>
              </a:rPr>
              <a:t>的</a:t>
            </a:r>
            <a:r>
              <a:rPr lang="en-US" altLang="zh-TW" sz="1800" dirty="0">
                <a:latin typeface="Cascadia Code" panose="020B0609020000020004" pitchFamily="49" charset="0"/>
                <a:ea typeface="Cascadia Code" panose="020B0609020000020004" pitchFamily="49" charset="0"/>
                <a:cs typeface="Cascadia Code" panose="020B0609020000020004" pitchFamily="49" charset="0"/>
              </a:rPr>
              <a:t>sample code)</a:t>
            </a:r>
            <a:endParaRPr sz="1800" dirty="0">
              <a:latin typeface="Cascadia Code" panose="020B0609020000020004" pitchFamily="49" charset="0"/>
              <a:ea typeface="Cascadia Code" panose="020B0609020000020004" pitchFamily="49" charset="0"/>
              <a:cs typeface="Cascadia Code" panose="020B0609020000020004" pitchFamily="49" charset="0"/>
            </a:endParaRPr>
          </a:p>
        </p:txBody>
      </p:sp>
      <p:sp>
        <p:nvSpPr>
          <p:cNvPr id="155" name="Google Shape;155;p14"/>
          <p:cNvSpPr/>
          <p:nvPr/>
        </p:nvSpPr>
        <p:spPr>
          <a:xfrm>
            <a:off x="3450775" y="3668600"/>
            <a:ext cx="975300" cy="2133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0" name="Google Shape;160;p15"/>
          <p:cNvSpPr txBox="1">
            <a:spLocks noGrp="1"/>
          </p:cNvSpPr>
          <p:nvPr>
            <p:ph type="title"/>
          </p:nvPr>
        </p:nvSpPr>
        <p:spPr>
          <a:xfrm>
            <a:off x="676940" y="262976"/>
            <a:ext cx="1083812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/>
              <a:t>進入build資料夾，用visual studio執行GLFW.sln</a:t>
            </a:r>
            <a:endParaRPr sz="3600"/>
          </a:p>
        </p:txBody>
      </p:sp>
      <p:pic>
        <p:nvPicPr>
          <p:cNvPr id="161" name="Google Shape;161;p1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866707" y="1792846"/>
            <a:ext cx="4458586" cy="491949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6"/>
          <p:cNvSpPr txBox="1">
            <a:spLocks noGrp="1"/>
          </p:cNvSpPr>
          <p:nvPr>
            <p:ph type="title"/>
          </p:nvPr>
        </p:nvSpPr>
        <p:spPr>
          <a:xfrm>
            <a:off x="676940" y="262976"/>
            <a:ext cx="10838100" cy="132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/>
              <a:t>在方案名稱上點擊右鍵 &gt; 建置方案</a:t>
            </a:r>
            <a:endParaRPr sz="3600"/>
          </a:p>
        </p:txBody>
      </p:sp>
      <p:sp>
        <p:nvSpPr>
          <p:cNvPr id="167" name="Google Shape;167;p16"/>
          <p:cNvSpPr txBox="1"/>
          <p:nvPr/>
        </p:nvSpPr>
        <p:spPr>
          <a:xfrm>
            <a:off x="8848050" y="2227788"/>
            <a:ext cx="2667000" cy="3733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/>
              <a:t>Debug 跟 Release 都 build</a:t>
            </a:r>
            <a:endParaRPr sz="1800"/>
          </a:p>
        </p:txBody>
      </p:sp>
      <p:pic>
        <p:nvPicPr>
          <p:cNvPr id="168" name="Google Shape;168;p16" descr="A screenshot of a computer screen&#10;&#10;Description automatically generated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35685" y="1509430"/>
            <a:ext cx="7274700" cy="3832500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6" descr="A screenshot of a computer screen&#10;&#10;Description automatically generated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425514" y="2564233"/>
            <a:ext cx="4763101" cy="429377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4" name="Google Shape;174;p7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下載 glad</a:t>
            </a:r>
            <a:endParaRPr/>
          </a:p>
        </p:txBody>
      </p:sp>
      <p:pic>
        <p:nvPicPr>
          <p:cNvPr id="175" name="Google Shape;175;p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89825" y="1811850"/>
            <a:ext cx="5053101" cy="2302250"/>
          </a:xfrm>
          <a:prstGeom prst="rect">
            <a:avLst/>
          </a:prstGeom>
          <a:noFill/>
          <a:ln>
            <a:noFill/>
          </a:ln>
        </p:spPr>
      </p:pic>
      <p:sp>
        <p:nvSpPr>
          <p:cNvPr id="176" name="Google Shape;176;p7"/>
          <p:cNvSpPr txBox="1"/>
          <p:nvPr/>
        </p:nvSpPr>
        <p:spPr>
          <a:xfrm>
            <a:off x="73600" y="6374788"/>
            <a:ext cx="50532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https://glad.dav1d.de/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77" name="Google Shape;177;p7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689396" y="2093719"/>
            <a:ext cx="4907475" cy="3856563"/>
          </a:xfrm>
          <a:prstGeom prst="rect">
            <a:avLst/>
          </a:prstGeom>
          <a:noFill/>
          <a:ln>
            <a:noFill/>
          </a:ln>
        </p:spPr>
      </p:pic>
      <p:sp>
        <p:nvSpPr>
          <p:cNvPr id="178" name="Google Shape;178;p7"/>
          <p:cNvSpPr/>
          <p:nvPr/>
        </p:nvSpPr>
        <p:spPr>
          <a:xfrm>
            <a:off x="7463624" y="6374778"/>
            <a:ext cx="413324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http://www.realtech-vr.com/home/glview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79" name="Google Shape;179;p7"/>
          <p:cNvSpPr txBox="1"/>
          <p:nvPr/>
        </p:nvSpPr>
        <p:spPr>
          <a:xfrm>
            <a:off x="7050280" y="6050422"/>
            <a:ext cx="42899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可透過工具查看最高支援的 opengl 版本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pic>
        <p:nvPicPr>
          <p:cNvPr id="180" name="Google Shape;180;p7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666113" y="4337400"/>
            <a:ext cx="4900517" cy="195192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5" name="Google Shape;185;p8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Visual Studio建立C++空白專案</a:t>
            </a:r>
            <a:endParaRPr/>
          </a:p>
        </p:txBody>
      </p:sp>
      <p:pic>
        <p:nvPicPr>
          <p:cNvPr id="186" name="Google Shape;186;p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94709" y="1939448"/>
            <a:ext cx="6802582" cy="47179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9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在專案路徑中創建Libraries資料夾</a:t>
            </a:r>
            <a:endParaRPr/>
          </a:p>
        </p:txBody>
      </p:sp>
      <p:pic>
        <p:nvPicPr>
          <p:cNvPr id="192" name="Google Shape;192;p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291756" y="2513831"/>
            <a:ext cx="7608488" cy="295178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7" name="Google Shape;197;p10"/>
          <p:cNvSpPr txBox="1">
            <a:spLocks noGrp="1"/>
          </p:cNvSpPr>
          <p:nvPr>
            <p:ph type="title"/>
          </p:nvPr>
        </p:nvSpPr>
        <p:spPr>
          <a:xfrm>
            <a:off x="838200" y="262976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在Libraries中創建lib與include</a:t>
            </a:r>
            <a:endParaRPr/>
          </a:p>
        </p:txBody>
      </p:sp>
      <p:pic>
        <p:nvPicPr>
          <p:cNvPr id="198" name="Google Shape;198;p1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322724" y="2930236"/>
            <a:ext cx="7546552" cy="22860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3" name="Google Shape;203;p18"/>
          <p:cNvSpPr txBox="1">
            <a:spLocks noGrp="1"/>
          </p:cNvSpPr>
          <p:nvPr>
            <p:ph type="title"/>
          </p:nvPr>
        </p:nvSpPr>
        <p:spPr>
          <a:xfrm>
            <a:off x="676940" y="262976"/>
            <a:ext cx="1083812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600"/>
              <a:buFont typeface="Arial"/>
              <a:buNone/>
            </a:pPr>
            <a:r>
              <a:rPr lang="en-US" sz="3600"/>
              <a:t>將include中的GLFW移到你的include中</a:t>
            </a:r>
            <a:endParaRPr sz="3600"/>
          </a:p>
        </p:txBody>
      </p:sp>
      <p:pic>
        <p:nvPicPr>
          <p:cNvPr id="204" name="Google Shape;204;p1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614079" y="2477386"/>
            <a:ext cx="10963842" cy="315787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17"/>
          <p:cNvSpPr txBox="1">
            <a:spLocks noGrp="1"/>
          </p:cNvSpPr>
          <p:nvPr>
            <p:ph type="title"/>
          </p:nvPr>
        </p:nvSpPr>
        <p:spPr>
          <a:xfrm>
            <a:off x="676940" y="262976"/>
            <a:ext cx="1083812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/>
              <a:t>將build/src/Debug中產生的glfw3.lib移到你的lib中</a:t>
            </a:r>
            <a:endParaRPr sz="3200"/>
          </a:p>
        </p:txBody>
      </p:sp>
      <p:pic>
        <p:nvPicPr>
          <p:cNvPr id="210" name="Google Shape;210;p1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06922" y="2721935"/>
            <a:ext cx="10378156" cy="3136604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17"/>
          <p:cNvSpPr/>
          <p:nvPr/>
        </p:nvSpPr>
        <p:spPr>
          <a:xfrm>
            <a:off x="10579600" y="4105650"/>
            <a:ext cx="762000" cy="304800"/>
          </a:xfrm>
          <a:prstGeom prst="rect">
            <a:avLst/>
          </a:prstGeom>
          <a:noFill/>
          <a:ln w="9525" cap="flat" cmpd="sng">
            <a:solidFill>
              <a:srgbClr val="FF0000"/>
            </a:solidFill>
            <a:prstDash val="solid"/>
            <a:round/>
            <a:headEnd type="none" w="sm" len="sm"/>
            <a:tailEnd type="none" w="sm" len="sm"/>
          </a:ln>
        </p:spPr>
        <p:txBody>
          <a:bodyPr spcFirstLastPara="1" wrap="square" lIns="91425" tIns="91425" rIns="91425" bIns="914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6" name="Google Shape;216;p19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/>
              <a:t>將glad解壓縮，其中include中的資料移到你的include</a:t>
            </a:r>
            <a:endParaRPr sz="3200"/>
          </a:p>
        </p:txBody>
      </p:sp>
      <p:pic>
        <p:nvPicPr>
          <p:cNvPr id="217" name="Google Shape;217;p1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413" y="2307265"/>
            <a:ext cx="10711174" cy="3413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2" name="Google Shape;222;p20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/>
              <a:t>將glad解壓縮，其中include中的資料移到你的include</a:t>
            </a:r>
            <a:endParaRPr sz="3200"/>
          </a:p>
        </p:txBody>
      </p:sp>
      <p:pic>
        <p:nvPicPr>
          <p:cNvPr id="223" name="Google Shape;223;p2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40413" y="2307265"/>
            <a:ext cx="10711174" cy="341305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1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3200"/>
              <a:buFont typeface="Arial"/>
              <a:buNone/>
            </a:pPr>
            <a:r>
              <a:rPr lang="en-US" sz="3200"/>
              <a:t>將glad/src/glad.c直接移到你的專案資料夾</a:t>
            </a:r>
            <a:endParaRPr sz="3200"/>
          </a:p>
        </p:txBody>
      </p:sp>
      <p:pic>
        <p:nvPicPr>
          <p:cNvPr id="229" name="Google Shape;229;p2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71669" y="2775099"/>
            <a:ext cx="9248662" cy="311533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2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回到你的專案，將上方的x86改為x64</a:t>
            </a:r>
            <a:endParaRPr sz="4000"/>
          </a:p>
        </p:txBody>
      </p:sp>
      <p:pic>
        <p:nvPicPr>
          <p:cNvPr id="235" name="Google Shape;235;p2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60945" y="2285204"/>
            <a:ext cx="7270110" cy="4031329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0" name="Google Shape;240;p23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在專案名稱點擊右鍵 &gt; 屬性</a:t>
            </a:r>
            <a:endParaRPr sz="4000"/>
          </a:p>
        </p:txBody>
      </p:sp>
      <p:pic>
        <p:nvPicPr>
          <p:cNvPr id="241" name="Google Shape;241;p2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494178" y="1805417"/>
            <a:ext cx="3203644" cy="495658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24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屬性頁上方選擇所有平台</a:t>
            </a:r>
            <a:endParaRPr sz="4000"/>
          </a:p>
        </p:txBody>
      </p:sp>
      <p:pic>
        <p:nvPicPr>
          <p:cNvPr id="247" name="Google Shape;247;p2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71093" y="1870203"/>
            <a:ext cx="7249814" cy="487326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2" name="Google Shape;252;p25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左側選擇VC++目錄，並編輯include目錄</a:t>
            </a:r>
            <a:endParaRPr sz="4000"/>
          </a:p>
        </p:txBody>
      </p:sp>
      <p:pic>
        <p:nvPicPr>
          <p:cNvPr id="253" name="Google Shape;253;p2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05739" y="1876895"/>
            <a:ext cx="7180522" cy="4826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8" name="Google Shape;258;p26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加入剛剛建立的include資料夾路徑</a:t>
            </a:r>
            <a:endParaRPr sz="4000"/>
          </a:p>
        </p:txBody>
      </p:sp>
      <p:pic>
        <p:nvPicPr>
          <p:cNvPr id="259" name="Google Shape;259;p2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51612" y="1874356"/>
            <a:ext cx="5088776" cy="486668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27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編輯程式庫目錄</a:t>
            </a:r>
            <a:endParaRPr sz="4000"/>
          </a:p>
        </p:txBody>
      </p:sp>
      <p:pic>
        <p:nvPicPr>
          <p:cNvPr id="265" name="Google Shape;265;p2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529572" y="1933998"/>
            <a:ext cx="7132856" cy="479464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0" name="Google Shape;270;p28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加入剛剛建立的lib資料夾路徑</a:t>
            </a:r>
            <a:endParaRPr sz="4000"/>
          </a:p>
        </p:txBody>
      </p:sp>
      <p:pic>
        <p:nvPicPr>
          <p:cNvPr id="271" name="Google Shape;271;p2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23622" y="1828799"/>
            <a:ext cx="5144755" cy="4920223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" name="Google Shape;276;p29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左側選擇連結器 &gt; 輸入，並編輯其他相依性</a:t>
            </a:r>
            <a:endParaRPr sz="4000"/>
          </a:p>
        </p:txBody>
      </p:sp>
      <p:pic>
        <p:nvPicPr>
          <p:cNvPr id="277" name="Google Shape;277;p2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420678" y="1851617"/>
            <a:ext cx="7350644" cy="494104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2" name="Google Shape;282;p30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加入glfw3.lib與opengl32.lib</a:t>
            </a:r>
            <a:endParaRPr sz="4000"/>
          </a:p>
        </p:txBody>
      </p:sp>
      <p:pic>
        <p:nvPicPr>
          <p:cNvPr id="283" name="Google Shape;283;p3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30764" y="1870100"/>
            <a:ext cx="5130471" cy="490656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31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右鍵點擊來源檔案 &gt; 加入 &gt; 現有項目</a:t>
            </a:r>
            <a:endParaRPr sz="4000"/>
          </a:p>
        </p:txBody>
      </p:sp>
      <p:pic>
        <p:nvPicPr>
          <p:cNvPr id="289" name="Google Shape;289;p3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665228" y="1836056"/>
            <a:ext cx="6861544" cy="4887098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Google Shape;294;p32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選擇剛剛加入的glad.c</a:t>
            </a:r>
            <a:endParaRPr sz="4000"/>
          </a:p>
        </p:txBody>
      </p:sp>
      <p:pic>
        <p:nvPicPr>
          <p:cNvPr id="295" name="Google Shape;295;p32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7972" y="2520181"/>
            <a:ext cx="5616055" cy="3402154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Google Shape;300;p33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右鍵點擊來源檔案 &gt; 加入 &gt; 新增項目</a:t>
            </a:r>
            <a:endParaRPr sz="4000"/>
          </a:p>
        </p:txBody>
      </p:sp>
      <p:pic>
        <p:nvPicPr>
          <p:cNvPr id="301" name="Google Shape;301;p3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287972" y="2520181"/>
            <a:ext cx="5616055" cy="3402154"/>
          </a:xfrm>
          <a:prstGeom prst="rect">
            <a:avLst/>
          </a:prstGeom>
          <a:noFill/>
          <a:ln>
            <a:noFill/>
          </a:ln>
        </p:spPr>
      </p:pic>
      <p:pic>
        <p:nvPicPr>
          <p:cNvPr id="302" name="Google Shape;302;p3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675857" y="1874741"/>
            <a:ext cx="6840284" cy="482063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" name="Google Shape;307;p34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創建main.cpp</a:t>
            </a:r>
            <a:endParaRPr sz="4000"/>
          </a:p>
        </p:txBody>
      </p:sp>
      <p:pic>
        <p:nvPicPr>
          <p:cNvPr id="308" name="Google Shape;308;p3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07757" y="1990895"/>
            <a:ext cx="6776486" cy="469982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3" name="Google Shape;313;p35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測試-建立視窗</a:t>
            </a:r>
            <a:endParaRPr sz="4000"/>
          </a:p>
        </p:txBody>
      </p:sp>
      <p:pic>
        <p:nvPicPr>
          <p:cNvPr id="314" name="Google Shape;314;p3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45278" y="2400508"/>
            <a:ext cx="6729412" cy="42068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15" name="Google Shape;315;p35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5636582" y="1931349"/>
            <a:ext cx="6326982" cy="3031679"/>
          </a:xfrm>
          <a:prstGeom prst="rect">
            <a:avLst/>
          </a:prstGeom>
          <a:noFill/>
          <a:ln>
            <a:noFill/>
          </a:ln>
        </p:spPr>
      </p:pic>
      <p:sp>
        <p:nvSpPr>
          <p:cNvPr id="316" name="Google Shape;316;p35"/>
          <p:cNvSpPr txBox="1"/>
          <p:nvPr/>
        </p:nvSpPr>
        <p:spPr>
          <a:xfrm>
            <a:off x="8084321" y="6298250"/>
            <a:ext cx="3725967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 reference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36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000"/>
              <a:buFont typeface="Arial"/>
              <a:buNone/>
            </a:pPr>
            <a:r>
              <a:rPr lang="en-US" sz="4000"/>
              <a:t>Double buffer</a:t>
            </a:r>
            <a:endParaRPr sz="4000"/>
          </a:p>
        </p:txBody>
      </p:sp>
      <p:pic>
        <p:nvPicPr>
          <p:cNvPr id="322" name="Google Shape;322;p3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79089" y="2870792"/>
            <a:ext cx="11633822" cy="2690036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7" name="Google Shape;327;p37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Render pipeline</a:t>
            </a:r>
            <a:endParaRPr/>
          </a:p>
        </p:txBody>
      </p:sp>
      <p:pic>
        <p:nvPicPr>
          <p:cNvPr id="328" name="Google Shape;328;p3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2147947" y="1860538"/>
            <a:ext cx="7448978" cy="4258252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37"/>
          <p:cNvSpPr txBox="1"/>
          <p:nvPr/>
        </p:nvSpPr>
        <p:spPr>
          <a:xfrm>
            <a:off x="7909131" y="6236101"/>
            <a:ext cx="3375589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坐標系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30" name="Google Shape;330;p37"/>
          <p:cNvSpPr txBox="1"/>
          <p:nvPr/>
        </p:nvSpPr>
        <p:spPr>
          <a:xfrm>
            <a:off x="9507195" y="6233772"/>
            <a:ext cx="1880075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Render pipeline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5" name="Google Shape;335;p38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Vertex Data</a:t>
            </a:r>
            <a:endParaRPr/>
          </a:p>
        </p:txBody>
      </p:sp>
      <p:pic>
        <p:nvPicPr>
          <p:cNvPr id="336" name="Google Shape;336;p38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0" y="1732449"/>
            <a:ext cx="2486372" cy="1267002"/>
          </a:xfrm>
          <a:prstGeom prst="rect">
            <a:avLst/>
          </a:prstGeom>
          <a:noFill/>
          <a:ln>
            <a:noFill/>
          </a:ln>
        </p:spPr>
      </p:pic>
      <p:pic>
        <p:nvPicPr>
          <p:cNvPr id="337" name="Google Shape;337;p3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366015" y="1732449"/>
            <a:ext cx="7602011" cy="492511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2" name="Google Shape;342;p39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Vertex Buffer Object(VBO)</a:t>
            </a:r>
            <a:endParaRPr/>
          </a:p>
        </p:txBody>
      </p:sp>
      <p:sp>
        <p:nvSpPr>
          <p:cNvPr id="343" name="Google Shape;343;p39"/>
          <p:cNvSpPr txBox="1">
            <a:spLocks noGrp="1"/>
          </p:cNvSpPr>
          <p:nvPr>
            <p:ph type="body" idx="1"/>
          </p:nvPr>
        </p:nvSpPr>
        <p:spPr>
          <a:xfrm>
            <a:off x="957841" y="2181961"/>
            <a:ext cx="10280106" cy="161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1800"/>
              <a:buChar char="•"/>
            </a:pPr>
            <a:r>
              <a:rPr lang="en-US" sz="1800"/>
              <a:t>用來將大量的資料儲存在 GPU Memory</a:t>
            </a:r>
            <a:endParaRPr sz="1800"/>
          </a:p>
          <a:p>
            <a:pPr marL="228600" lvl="0" indent="-50800" algn="just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646464"/>
              </a:buClr>
              <a:buSzPts val="2800"/>
              <a:buNone/>
            </a:pPr>
            <a:endParaRPr sz="2800"/>
          </a:p>
        </p:txBody>
      </p:sp>
      <p:pic>
        <p:nvPicPr>
          <p:cNvPr id="344" name="Google Shape;344;p39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1850402" y="3323469"/>
            <a:ext cx="9005362" cy="1949286"/>
          </a:xfrm>
          <a:prstGeom prst="rect">
            <a:avLst/>
          </a:prstGeom>
          <a:noFill/>
          <a:ln>
            <a:noFill/>
          </a:ln>
        </p:spPr>
      </p:pic>
      <p:pic>
        <p:nvPicPr>
          <p:cNvPr id="345" name="Google Shape;345;p39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283450" y="1978249"/>
            <a:ext cx="2486372" cy="126700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0" name="Google Shape;350;p40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Linking Vertex Attributes</a:t>
            </a:r>
            <a:endParaRPr/>
          </a:p>
        </p:txBody>
      </p:sp>
      <p:sp>
        <p:nvSpPr>
          <p:cNvPr id="351" name="Google Shape;351;p40"/>
          <p:cNvSpPr txBox="1">
            <a:spLocks noGrp="1"/>
          </p:cNvSpPr>
          <p:nvPr>
            <p:ph type="body" idx="1"/>
          </p:nvPr>
        </p:nvSpPr>
        <p:spPr>
          <a:xfrm>
            <a:off x="137444" y="2250327"/>
            <a:ext cx="5323319" cy="161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將 buffer object 的資料對應到 vertex shader 的 input</a:t>
            </a:r>
            <a:endParaRPr sz="2000"/>
          </a:p>
        </p:txBody>
      </p:sp>
      <p:pic>
        <p:nvPicPr>
          <p:cNvPr id="352" name="Google Shape;352;p40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794049" y="2430001"/>
            <a:ext cx="6066683" cy="2517673"/>
          </a:xfrm>
          <a:prstGeom prst="rect">
            <a:avLst/>
          </a:prstGeom>
          <a:noFill/>
          <a:ln>
            <a:noFill/>
          </a:ln>
        </p:spPr>
      </p:pic>
      <p:pic>
        <p:nvPicPr>
          <p:cNvPr id="353" name="Google Shape;353;p40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141026" y="5135562"/>
            <a:ext cx="4092575" cy="1722438"/>
          </a:xfrm>
          <a:prstGeom prst="rect">
            <a:avLst/>
          </a:prstGeom>
          <a:noFill/>
          <a:ln>
            <a:noFill/>
          </a:ln>
        </p:spPr>
      </p:pic>
      <p:sp>
        <p:nvSpPr>
          <p:cNvPr id="354" name="Google Shape;354;p40"/>
          <p:cNvSpPr txBox="1"/>
          <p:nvPr/>
        </p:nvSpPr>
        <p:spPr>
          <a:xfrm>
            <a:off x="6050422" y="4913830"/>
            <a:ext cx="159806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Vertex shader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cxnSp>
        <p:nvCxnSpPr>
          <p:cNvPr id="355" name="Google Shape;355;p40"/>
          <p:cNvCxnSpPr/>
          <p:nvPr/>
        </p:nvCxnSpPr>
        <p:spPr>
          <a:xfrm rot="10800000">
            <a:off x="7588665" y="4025069"/>
            <a:ext cx="170916" cy="1461331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cxnSp>
        <p:nvCxnSpPr>
          <p:cNvPr id="356" name="Google Shape;356;p40"/>
          <p:cNvCxnSpPr/>
          <p:nvPr/>
        </p:nvCxnSpPr>
        <p:spPr>
          <a:xfrm rot="10800000">
            <a:off x="7289563" y="3059394"/>
            <a:ext cx="897750" cy="1375873"/>
          </a:xfrm>
          <a:prstGeom prst="straightConnector1">
            <a:avLst/>
          </a:prstGeom>
          <a:noFill/>
          <a:ln w="9525" cap="flat" cmpd="sng">
            <a:solidFill>
              <a:srgbClr val="FF0000"/>
            </a:solidFill>
            <a:prstDash val="solid"/>
            <a:miter lim="800000"/>
            <a:headEnd type="none" w="sm" len="sm"/>
            <a:tailEnd type="stealth" w="med" len="med"/>
          </a:ln>
        </p:spPr>
      </p:cxnSp>
      <p:pic>
        <p:nvPicPr>
          <p:cNvPr id="357" name="Google Shape;357;p4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55397" y="4913822"/>
            <a:ext cx="5487437" cy="1325575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2" name="Google Shape;362;p41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Vertex Array Object(VAO)</a:t>
            </a:r>
            <a:endParaRPr/>
          </a:p>
        </p:txBody>
      </p:sp>
      <p:sp>
        <p:nvSpPr>
          <p:cNvPr id="363" name="Google Shape;363;p41"/>
          <p:cNvSpPr txBox="1">
            <a:spLocks noGrp="1"/>
          </p:cNvSpPr>
          <p:nvPr>
            <p:ph type="body" idx="1"/>
          </p:nvPr>
        </p:nvSpPr>
        <p:spPr>
          <a:xfrm>
            <a:off x="207811" y="1708218"/>
            <a:ext cx="6141714" cy="23339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85000" lnSpcReduction="10000"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ct val="100000"/>
              <a:buChar char="•"/>
            </a:pPr>
            <a:r>
              <a:rPr lang="en-US" sz="2000"/>
              <a:t>VAO 讓我們可以在重複畫不同的物件時可以不需要重複進行Linking Vertex Attributes的動作</a:t>
            </a:r>
            <a:endParaRPr sz="200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ct val="100000"/>
              <a:buChar char="•"/>
            </a:pPr>
            <a:r>
              <a:rPr lang="en-US" sz="2000"/>
              <a:t>VAO須在VBO之前創建</a:t>
            </a:r>
            <a:endParaRPr sz="200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ct val="100000"/>
              <a:buChar char="•"/>
            </a:pPr>
            <a:r>
              <a:rPr lang="en-US" sz="2000"/>
              <a:t>Core OpenGL </a:t>
            </a:r>
            <a:r>
              <a:rPr lang="en-US" sz="2000" b="1"/>
              <a:t>requires</a:t>
            </a:r>
            <a:r>
              <a:rPr lang="en-US" sz="2000"/>
              <a:t> that we use a VAO so it knows what to do with our vertex inputs. If we fail to bind a VAO, OpenGL will most likely refuse to draw anything.</a:t>
            </a:r>
            <a:endParaRPr sz="2000"/>
          </a:p>
        </p:txBody>
      </p:sp>
      <p:pic>
        <p:nvPicPr>
          <p:cNvPr id="364" name="Google Shape;364;p41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39503" y="3862388"/>
            <a:ext cx="6134100" cy="2995612"/>
          </a:xfrm>
          <a:prstGeom prst="rect">
            <a:avLst/>
          </a:prstGeom>
          <a:noFill/>
          <a:ln>
            <a:noFill/>
          </a:ln>
        </p:spPr>
      </p:pic>
      <p:pic>
        <p:nvPicPr>
          <p:cNvPr id="365" name="Google Shape;365;p41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73603" y="3290130"/>
            <a:ext cx="5640640" cy="3215459"/>
          </a:xfrm>
          <a:prstGeom prst="rect">
            <a:avLst/>
          </a:prstGeom>
          <a:noFill/>
          <a:ln>
            <a:noFill/>
          </a:ln>
        </p:spPr>
      </p:pic>
      <p:pic>
        <p:nvPicPr>
          <p:cNvPr id="366" name="Google Shape;366;p41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6533001" y="1953667"/>
            <a:ext cx="5521844" cy="1242342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42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Shader</a:t>
            </a:r>
            <a:endParaRPr/>
          </a:p>
        </p:txBody>
      </p:sp>
      <p:sp>
        <p:nvSpPr>
          <p:cNvPr id="372" name="Google Shape;372;p42"/>
          <p:cNvSpPr txBox="1">
            <a:spLocks noGrp="1"/>
          </p:cNvSpPr>
          <p:nvPr>
            <p:ph type="body" idx="1"/>
          </p:nvPr>
        </p:nvSpPr>
        <p:spPr>
          <a:xfrm>
            <a:off x="954918" y="1754670"/>
            <a:ext cx="6642293" cy="161237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Autofit/>
          </a:bodyPr>
          <a:lstStyle/>
          <a:p>
            <a:pPr marL="228600" lvl="0" indent="-228600" algn="just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使用 </a:t>
            </a:r>
            <a:r>
              <a:rPr lang="en-US" sz="2000" u="sng">
                <a:solidFill>
                  <a:schemeClr val="hlink"/>
                </a:solidFill>
                <a:hlinkClick r:id="rId3"/>
              </a:rPr>
              <a:t>GLSL(OpenGL Shading Language)</a:t>
            </a:r>
            <a:endParaRPr sz="2000"/>
          </a:p>
          <a:p>
            <a:pPr marL="228600" lvl="0" indent="-228600" algn="just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gl_Position =&gt; 預設變數，輸出對應的 clip space 座標</a:t>
            </a:r>
            <a:endParaRPr sz="2000"/>
          </a:p>
          <a:p>
            <a:pPr marL="228600" lvl="0" indent="-228600" algn="just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Vertex shader 的 out 對應到 fragment shader 的 in</a:t>
            </a:r>
            <a:endParaRPr/>
          </a:p>
          <a:p>
            <a:pPr marL="228600" lvl="0" indent="-228600" algn="just" rtl="0">
              <a:lnSpc>
                <a:spcPct val="150000"/>
              </a:lnSpc>
              <a:spcBef>
                <a:spcPts val="150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uniform 是 CPU 向 GPU 的 Shader 發送數據的方式, 使用 glGetUniformLocation() 以及 glUniform**()</a:t>
            </a:r>
            <a:endParaRPr sz="2000"/>
          </a:p>
        </p:txBody>
      </p:sp>
      <p:pic>
        <p:nvPicPr>
          <p:cNvPr id="373" name="Google Shape;373;p42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775456" y="4978676"/>
            <a:ext cx="4062412" cy="161607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42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5777193" y="5176400"/>
            <a:ext cx="4930775" cy="1341438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42"/>
          <p:cNvSpPr txBox="1"/>
          <p:nvPr/>
        </p:nvSpPr>
        <p:spPr>
          <a:xfrm>
            <a:off x="775456" y="4657458"/>
            <a:ext cx="150627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Vertex shader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376" name="Google Shape;376;p42"/>
          <p:cNvSpPr txBox="1"/>
          <p:nvPr/>
        </p:nvSpPr>
        <p:spPr>
          <a:xfrm>
            <a:off x="5777193" y="4794010"/>
            <a:ext cx="1854201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Fragment shader 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81" name="Google Shape;381;p43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54082" y="1552486"/>
            <a:ext cx="6180138" cy="5387975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43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Compile shaders and link into a program</a:t>
            </a:r>
            <a:endParaRPr/>
          </a:p>
        </p:txBody>
      </p:sp>
      <p:pic>
        <p:nvPicPr>
          <p:cNvPr id="383" name="Google Shape;383;p43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076928" y="4270249"/>
            <a:ext cx="5943600" cy="1836738"/>
          </a:xfrm>
          <a:prstGeom prst="rect">
            <a:avLst/>
          </a:prstGeom>
          <a:noFill/>
          <a:ln>
            <a:noFill/>
          </a:ln>
        </p:spPr>
      </p:pic>
      <p:sp>
        <p:nvSpPr>
          <p:cNvPr id="384" name="Google Shape;384;p43"/>
          <p:cNvSpPr txBox="1"/>
          <p:nvPr/>
        </p:nvSpPr>
        <p:spPr>
          <a:xfrm>
            <a:off x="6187156" y="3877142"/>
            <a:ext cx="3529413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檢查並輸出 error message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44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繪製物體</a:t>
            </a:r>
            <a:endParaRPr/>
          </a:p>
        </p:txBody>
      </p:sp>
      <p:pic>
        <p:nvPicPr>
          <p:cNvPr id="390" name="Google Shape;390;p4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131915" y="4271827"/>
            <a:ext cx="4905668" cy="1420739"/>
          </a:xfrm>
          <a:prstGeom prst="rect">
            <a:avLst/>
          </a:prstGeom>
          <a:noFill/>
          <a:ln>
            <a:noFill/>
          </a:ln>
        </p:spPr>
      </p:pic>
      <p:sp>
        <p:nvSpPr>
          <p:cNvPr id="391" name="Google Shape;391;p44"/>
          <p:cNvSpPr txBox="1">
            <a:spLocks noGrp="1"/>
          </p:cNvSpPr>
          <p:nvPr>
            <p:ph type="body" idx="1"/>
          </p:nvPr>
        </p:nvSpPr>
        <p:spPr>
          <a:xfrm>
            <a:off x="712012" y="2024412"/>
            <a:ext cx="9098560" cy="1821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設定好 shader program 和 vertex array object , 之後就根據想繪製的東西使用對應的 shader program 和 vertex array object </a:t>
            </a:r>
            <a:endParaRPr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45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詳細流程</a:t>
            </a:r>
            <a:endParaRPr/>
          </a:p>
        </p:txBody>
      </p:sp>
      <p:pic>
        <p:nvPicPr>
          <p:cNvPr id="397" name="Google Shape;397;p45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5275605" y="1901262"/>
            <a:ext cx="4607442" cy="4820006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45"/>
          <p:cNvSpPr txBox="1"/>
          <p:nvPr/>
        </p:nvSpPr>
        <p:spPr>
          <a:xfrm>
            <a:off x="1880074" y="3649435"/>
            <a:ext cx="1153684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 u="sng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code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46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Element Buffer Object(EBO)</a:t>
            </a:r>
            <a:endParaRPr/>
          </a:p>
        </p:txBody>
      </p:sp>
      <p:pic>
        <p:nvPicPr>
          <p:cNvPr id="404" name="Google Shape;404;p46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358850" y="3329070"/>
            <a:ext cx="6348412" cy="3338512"/>
          </a:xfrm>
          <a:prstGeom prst="rect">
            <a:avLst/>
          </a:prstGeom>
          <a:noFill/>
          <a:ln>
            <a:noFill/>
          </a:ln>
        </p:spPr>
      </p:pic>
      <p:pic>
        <p:nvPicPr>
          <p:cNvPr id="405" name="Google Shape;405;p46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8086517" y="3897847"/>
            <a:ext cx="3063875" cy="2424112"/>
          </a:xfrm>
          <a:prstGeom prst="rect">
            <a:avLst/>
          </a:prstGeom>
          <a:noFill/>
          <a:ln>
            <a:noFill/>
          </a:ln>
        </p:spPr>
      </p:pic>
      <p:sp>
        <p:nvSpPr>
          <p:cNvPr id="406" name="Google Shape;406;p46"/>
          <p:cNvSpPr txBox="1"/>
          <p:nvPr/>
        </p:nvSpPr>
        <p:spPr>
          <a:xfrm>
            <a:off x="10286152" y="4401083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0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7" name="Google Shape;407;p46"/>
          <p:cNvSpPr txBox="1"/>
          <p:nvPr/>
        </p:nvSpPr>
        <p:spPr>
          <a:xfrm>
            <a:off x="10280589" y="5602697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1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8" name="Google Shape;408;p46"/>
          <p:cNvSpPr txBox="1"/>
          <p:nvPr/>
        </p:nvSpPr>
        <p:spPr>
          <a:xfrm>
            <a:off x="8725256" y="5602697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2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09" name="Google Shape;409;p46"/>
          <p:cNvSpPr txBox="1"/>
          <p:nvPr/>
        </p:nvSpPr>
        <p:spPr>
          <a:xfrm>
            <a:off x="8722275" y="4401083"/>
            <a:ext cx="301686" cy="36933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spAutoFit/>
          </a:bodyPr>
          <a:lstStyle/>
          <a:p>
            <a:pPr marL="0" marR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1800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rPr>
              <a:t>3</a:t>
            </a:r>
            <a:endParaRPr sz="1800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410" name="Google Shape;410;p46"/>
          <p:cNvSpPr txBox="1">
            <a:spLocks noGrp="1"/>
          </p:cNvSpPr>
          <p:nvPr>
            <p:ph type="body" idx="1"/>
          </p:nvPr>
        </p:nvSpPr>
        <p:spPr>
          <a:xfrm>
            <a:off x="519894" y="1870588"/>
            <a:ext cx="9098560" cy="182119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儲存頂點索引到 GPU Memory</a:t>
            </a:r>
            <a:endParaRPr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/>
              <a:t>解決使用重複的頂點, 減少空間浪費</a:t>
            </a:r>
            <a:endParaRPr sz="2000"/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5" name="Google Shape;415;p47"/>
          <p:cNvSpPr txBox="1">
            <a:spLocks noGrp="1"/>
          </p:cNvSpPr>
          <p:nvPr>
            <p:ph type="title"/>
          </p:nvPr>
        </p:nvSpPr>
        <p:spPr>
          <a:xfrm>
            <a:off x="602512" y="262976"/>
            <a:ext cx="10986976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4400"/>
              <a:buFont typeface="Arial"/>
              <a:buNone/>
            </a:pPr>
            <a:r>
              <a:rPr lang="en-US"/>
              <a:t>Reference</a:t>
            </a:r>
            <a:endParaRPr/>
          </a:p>
        </p:txBody>
      </p:sp>
      <p:sp>
        <p:nvSpPr>
          <p:cNvPr id="416" name="Google Shape;416;p47"/>
          <p:cNvSpPr txBox="1">
            <a:spLocks noGrp="1"/>
          </p:cNvSpPr>
          <p:nvPr>
            <p:ph type="body" idx="1"/>
          </p:nvPr>
        </p:nvSpPr>
        <p:spPr>
          <a:xfrm>
            <a:off x="519894" y="1870588"/>
            <a:ext cx="10034162" cy="362435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 u="sng">
                <a:solidFill>
                  <a:schemeClr val="hlink"/>
                </a:solidFill>
                <a:hlinkClick r:id="rId3"/>
              </a:rPr>
              <a:t>Learn OpenGL</a:t>
            </a:r>
            <a:endParaRPr sz="2000"/>
          </a:p>
          <a:p>
            <a:pPr marL="228600" lvl="0" indent="-228600" algn="l" rt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646464"/>
              </a:buClr>
              <a:buSzPts val="2000"/>
              <a:buChar char="•"/>
            </a:pPr>
            <a:r>
              <a:rPr lang="en-US" sz="2000" u="sng">
                <a:solidFill>
                  <a:schemeClr val="hlink"/>
                </a:solidFill>
                <a:hlinkClick r:id="rId4"/>
              </a:rPr>
              <a:t>https://www.opengl.org/</a:t>
            </a:r>
            <a:endParaRPr sz="200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Head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Paper presentation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Segment Header">
  <a:themeElements>
    <a:clrScheme name="Office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282</TotalTime>
  <Words>1948</Words>
  <Application>Microsoft Office PowerPoint</Application>
  <PresentationFormat>寬螢幕</PresentationFormat>
  <Paragraphs>199</Paragraphs>
  <Slides>47</Slides>
  <Notes>47</Notes>
  <HiddenSlides>0</HiddenSlides>
  <MMClips>0</MMClips>
  <ScaleCrop>false</ScaleCrop>
  <HeadingPairs>
    <vt:vector size="6" baseType="variant">
      <vt:variant>
        <vt:lpstr>使用字型</vt:lpstr>
      </vt:variant>
      <vt:variant>
        <vt:i4>3</vt:i4>
      </vt:variant>
      <vt:variant>
        <vt:lpstr>佈景主題</vt:lpstr>
      </vt:variant>
      <vt:variant>
        <vt:i4>3</vt:i4>
      </vt:variant>
      <vt:variant>
        <vt:lpstr>投影片標題</vt:lpstr>
      </vt:variant>
      <vt:variant>
        <vt:i4>47</vt:i4>
      </vt:variant>
    </vt:vector>
  </HeadingPairs>
  <TitlesOfParts>
    <vt:vector size="53" baseType="lpstr">
      <vt:lpstr>Arial</vt:lpstr>
      <vt:lpstr>Calibri</vt:lpstr>
      <vt:lpstr>Cascadia Code</vt:lpstr>
      <vt:lpstr>Header</vt:lpstr>
      <vt:lpstr>Paper presentation</vt:lpstr>
      <vt:lpstr>Segment Header</vt:lpstr>
      <vt:lpstr>OpenGL</vt:lpstr>
      <vt:lpstr>什麼是OpenGL？</vt:lpstr>
      <vt:lpstr>OpenGL環境</vt:lpstr>
      <vt:lpstr>安裝 Visual Studio</vt:lpstr>
      <vt:lpstr>安裝 cmake</vt:lpstr>
      <vt:lpstr>下載 glfw</vt:lpstr>
      <vt:lpstr>將glfw解壓縮，並在其中建立build資料夾</vt:lpstr>
      <vt:lpstr>打開cmake，設置剛剛的路徑，並按下Configure</vt:lpstr>
      <vt:lpstr>選擇你的visual studio版本，並設定為x64</vt:lpstr>
      <vt:lpstr>再次按下Configure，然後點擊Generate</vt:lpstr>
      <vt:lpstr>進入build資料夾，用visual studio執行GLFW.sln</vt:lpstr>
      <vt:lpstr>在方案名稱上點擊右鍵 &gt; 建置方案</vt:lpstr>
      <vt:lpstr>下載 glad</vt:lpstr>
      <vt:lpstr>Visual Studio建立C++空白專案</vt:lpstr>
      <vt:lpstr>在專案路徑中創建Libraries資料夾</vt:lpstr>
      <vt:lpstr>在Libraries中創建lib與include</vt:lpstr>
      <vt:lpstr>將include中的GLFW移到你的include中</vt:lpstr>
      <vt:lpstr>將build/src/Debug中產生的glfw3.lib移到你的lib中</vt:lpstr>
      <vt:lpstr>將glad解壓縮，其中include中的資料移到你的include</vt:lpstr>
      <vt:lpstr>將glad解壓縮，其中include中的資料移到你的include</vt:lpstr>
      <vt:lpstr>將glad/src/glad.c直接移到你的專案資料夾</vt:lpstr>
      <vt:lpstr>回到你的專案，將上方的x86改為x64</vt:lpstr>
      <vt:lpstr>在專案名稱點擊右鍵 &gt; 屬性</vt:lpstr>
      <vt:lpstr>屬性頁上方選擇所有平台</vt:lpstr>
      <vt:lpstr>左側選擇VC++目錄，並編輯include目錄</vt:lpstr>
      <vt:lpstr>加入剛剛建立的include資料夾路徑</vt:lpstr>
      <vt:lpstr>編輯程式庫目錄</vt:lpstr>
      <vt:lpstr>加入剛剛建立的lib資料夾路徑</vt:lpstr>
      <vt:lpstr>左側選擇連結器 &gt; 輸入，並編輯其他相依性</vt:lpstr>
      <vt:lpstr>加入glfw3.lib與opengl32.lib</vt:lpstr>
      <vt:lpstr>右鍵點擊來源檔案 &gt; 加入 &gt; 現有項目</vt:lpstr>
      <vt:lpstr>選擇剛剛加入的glad.c</vt:lpstr>
      <vt:lpstr>右鍵點擊來源檔案 &gt; 加入 &gt; 新增項目</vt:lpstr>
      <vt:lpstr>創建main.cpp</vt:lpstr>
      <vt:lpstr>測試-建立視窗</vt:lpstr>
      <vt:lpstr>Double buffer</vt:lpstr>
      <vt:lpstr>Render pipeline</vt:lpstr>
      <vt:lpstr>Vertex Data</vt:lpstr>
      <vt:lpstr>Vertex Buffer Object(VBO)</vt:lpstr>
      <vt:lpstr>Linking Vertex Attributes</vt:lpstr>
      <vt:lpstr>Vertex Array Object(VAO)</vt:lpstr>
      <vt:lpstr>Shader</vt:lpstr>
      <vt:lpstr>Compile shaders and link into a program</vt:lpstr>
      <vt:lpstr>繪製物體</vt:lpstr>
      <vt:lpstr>詳細流程</vt:lpstr>
      <vt:lpstr>Element Buffer Object(EBO)</vt:lpstr>
      <vt:lpstr>Reference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蔡昀臻</dc:creator>
  <cp:lastModifiedBy>Pei En Wu</cp:lastModifiedBy>
  <cp:revision>4</cp:revision>
  <dcterms:created xsi:type="dcterms:W3CDTF">2020-08-03T02:09:59Z</dcterms:created>
  <dcterms:modified xsi:type="dcterms:W3CDTF">2025-03-06T05:56:14Z</dcterms:modified>
</cp:coreProperties>
</file>