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76" r:id="rId4"/>
    <p:sldId id="277" r:id="rId5"/>
    <p:sldId id="289" r:id="rId6"/>
    <p:sldId id="278" r:id="rId7"/>
    <p:sldId id="279" r:id="rId8"/>
    <p:sldId id="280" r:id="rId9"/>
    <p:sldId id="281" r:id="rId10"/>
    <p:sldId id="284" r:id="rId11"/>
    <p:sldId id="286" r:id="rId12"/>
    <p:sldId id="287" r:id="rId13"/>
    <p:sldId id="288" r:id="rId14"/>
    <p:sldId id="290" r:id="rId15"/>
    <p:sldId id="282" r:id="rId16"/>
    <p:sldId id="275" r:id="rId1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6885" autoAdjust="0"/>
  </p:normalViewPr>
  <p:slideViewPr>
    <p:cSldViewPr snapToGrid="0">
      <p:cViewPr varScale="1">
        <p:scale>
          <a:sx n="64" d="100"/>
          <a:sy n="64" d="100"/>
        </p:scale>
        <p:origin x="183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D80F3-F516-4703-9425-DB61156898B2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E262EA-733C-4133-AC18-D7AE74A429F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2197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62EA-733C-4133-AC18-D7AE74A429F3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6591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62EA-733C-4133-AC18-D7AE74A429F3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3054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62EA-733C-4133-AC18-D7AE74A429F3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646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62EA-733C-4133-AC18-D7AE74A429F3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8109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62EA-733C-4133-AC18-D7AE74A429F3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4660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62EA-733C-4133-AC18-D7AE74A429F3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8391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62EA-733C-4133-AC18-D7AE74A429F3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18806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62EA-733C-4133-AC18-D7AE74A429F3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8472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62EA-733C-4133-AC18-D7AE74A429F3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17743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62EA-733C-4133-AC18-D7AE74A429F3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4075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62EA-733C-4133-AC18-D7AE74A429F3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15418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62EA-733C-4133-AC18-D7AE74A429F3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04459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62EA-733C-4133-AC18-D7AE74A429F3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72608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E262EA-733C-4133-AC18-D7AE74A429F3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1889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06B831F-E03D-1AC6-AED9-4186FCBE51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6D888D7-A128-FD56-812C-A52B15CA20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7E509E7-E874-2FD7-1421-F180E08A4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01E73-00B0-479F-8BD5-F9C394A66FE1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D226F3C-8762-7B94-5B76-18630EF85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F68820E-F363-B312-C996-989C3D71A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0791-1300-4B08-9C43-A73E5B93F4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886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5F57CCF-E5FB-201A-912C-6D546703F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1272E10-609A-1844-3290-E21A7F2AE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2814E14-D599-3366-CEBE-4D0299958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01E73-00B0-479F-8BD5-F9C394A66FE1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1DFA0DF-D175-5FEB-012A-E53C3AB06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344919A-49E8-E682-501E-A48FCB2DB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0791-1300-4B08-9C43-A73E5B93F4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1389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9E99CD2-6124-3DE0-2C14-15D7D9FD9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E232D8E-455D-685D-D365-A4C85C1AB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047F7D6-8A98-0F44-62F3-7D82C8E76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01E73-00B0-479F-8BD5-F9C394A66FE1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F0E3D19-3E01-8505-2553-6FA88A716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6B40758-62D0-2D0C-DB5D-1489D9000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0791-1300-4B08-9C43-A73E5B93F4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3823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7D61DEA-C200-6D0A-2BDC-0B474F753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5BED165-8195-4C00-CFB0-D24E43666A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D7F5337-0127-CEF9-3237-AB69DD5057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2EFD2B6-AA9A-F721-43CD-D8BF9E45A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01E73-00B0-479F-8BD5-F9C394A66FE1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92A6281-D3E8-221F-EE8E-8FCE47F94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664C320-BC10-241B-066D-7B031340D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0791-1300-4B08-9C43-A73E5B93F4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0649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A7D8135-7E6F-FB22-691B-9D5735523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69B1940-0525-EAF2-1E37-9963A85D33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CFDFA6B-84FA-CC1B-CE13-AEAA98262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BEC5CBA1-B095-F9AB-DC87-F330F1600A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DCD38CA-A781-1EEB-3B46-10B863B65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9CEF7A50-5058-C09C-F7A2-E758F50E5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01E73-00B0-479F-8BD5-F9C394A66FE1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001236F9-23E4-EE8A-370A-CC3989AB7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938A97EF-A183-6482-17DE-79944207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0791-1300-4B08-9C43-A73E5B93F4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4992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4B5A07A-16D7-4B58-6CC3-3B7AEB97D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D86008C4-06B4-E720-4340-BC9516561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01E73-00B0-479F-8BD5-F9C394A66FE1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CD7BC9A3-7164-A300-3BA0-363D88E84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FE3B6D2F-CD4B-8337-8948-B5EC169F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0791-1300-4B08-9C43-A73E5B93F4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4949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A8C152A8-F544-8810-C52A-F3585B4BA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01E73-00B0-479F-8BD5-F9C394A66FE1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DA741E8B-DEAD-60B1-1F7A-81D7EE9EE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E284DB9-F13B-7FBC-7CAD-7F7F16DCD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0791-1300-4B08-9C43-A73E5B93F4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6468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B22F009-2FAD-C4D4-5E86-34C1B8A82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8D570F5-450E-B67B-3FFB-5C68BDF1C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6F0BA9D-8446-D055-6FD6-AB0EB1BC8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1317538-B1EF-B4B6-05B1-DAC82BF85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01E73-00B0-479F-8BD5-F9C394A66FE1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33B2896-6CCB-8CC6-20F4-68C0158A9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6ED1F82-402E-0A61-040E-A16BC4A8D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0791-1300-4B08-9C43-A73E5B93F4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40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84FBC8-2FB1-D7DA-FB46-574B8280C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E2AC908E-9305-388F-4AFF-26DE87B9AE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1689540-1E34-7175-5AFF-1821976360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AA280E8-9631-B18A-589E-7A1FB9B7B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01E73-00B0-479F-8BD5-F9C394A66FE1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3D5A4D3-9693-CC5E-1182-1B2228D8A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4BC8E12-7259-F08E-9153-55EAF9C0B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0791-1300-4B08-9C43-A73E5B93F4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1631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415949-F217-3565-8053-6A566C01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FC86F02-15DB-9B7F-5E9F-00964C728E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42707A0-B60A-37E6-8A88-816C462EE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01E73-00B0-479F-8BD5-F9C394A66FE1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F873F4C-9086-F8AD-55E0-589957649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0F975A8-E8AD-9716-31D5-7B1D002AC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0791-1300-4B08-9C43-A73E5B93F4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8296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2EBB12BC-2F43-9D41-6E87-A6A5F0CA61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A83D42F-21AD-E9F3-D8DD-F0AFB22D78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CB7DBA5-E75B-CB71-290F-75087C455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01E73-00B0-479F-8BD5-F9C394A66FE1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1234FB3-B5AB-B6F8-7ADB-0D77A2913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835C9FD-3ED8-E34B-A635-A79BA930F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0791-1300-4B08-9C43-A73E5B93F4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7570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5E5E828E-112C-A34F-75CB-AD8EB0B3D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E9EF5B5-17BC-1B1A-37FB-B0D5EF0CB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1D26E19-7004-F370-571E-4431BAB295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D01E73-00B0-479F-8BD5-F9C394A66FE1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6C08F83-ECB8-9DD2-569B-66F37F1AF3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02320A4-7257-3637-67AE-8ACCCE0DC1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500791-1300-4B08-9C43-A73E5B93F4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735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6.png"/><Relationship Id="rId4" Type="http://schemas.microsoft.com/office/2007/relationships/hdphoto" Target="../media/hdphoto3.wdp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B862BF6-EA76-5AFA-9B61-7B99EB0804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TW" altLang="zh-TW" b="1" dirty="0"/>
              <a:t>ArbInterp: Arbitrary Generative Video Interpolation</a:t>
            </a:r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7756C8A9-E0AE-C8DE-023D-C9BCA42946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zh-TW" sz="2000" dirty="0"/>
              <a:t>Guozhen Zhang</a:t>
            </a:r>
            <a:r>
              <a:rPr lang="en-US" altLang="zh-TW" sz="2000" dirty="0"/>
              <a:t>,</a:t>
            </a:r>
            <a:r>
              <a:rPr lang="zh-TW" altLang="zh-TW" sz="2000" dirty="0"/>
              <a:t> Haiguang Wang, Chunyu Wang</a:t>
            </a:r>
            <a:r>
              <a:rPr lang="en-US" altLang="zh-TW" sz="2000" dirty="0"/>
              <a:t>,</a:t>
            </a:r>
            <a:r>
              <a:rPr lang="zh-TW" altLang="zh-TW" sz="2000" dirty="0"/>
              <a:t> </a:t>
            </a:r>
            <a:endParaRPr lang="en-US" altLang="zh-TW" sz="2000" dirty="0"/>
          </a:p>
          <a:p>
            <a:r>
              <a:rPr lang="zh-TW" altLang="zh-TW" sz="2000" dirty="0"/>
              <a:t>Yuan Zhou</a:t>
            </a:r>
            <a:r>
              <a:rPr lang="en-US" altLang="zh-TW" sz="2000" dirty="0"/>
              <a:t>,</a:t>
            </a:r>
            <a:r>
              <a:rPr lang="zh-TW" altLang="zh-TW" sz="2000" dirty="0"/>
              <a:t> Qinglin Lu</a:t>
            </a:r>
            <a:r>
              <a:rPr lang="en-US" altLang="zh-TW" sz="2000" dirty="0"/>
              <a:t>,</a:t>
            </a:r>
            <a:r>
              <a:rPr lang="zh-TW" altLang="zh-TW" sz="2000" dirty="0"/>
              <a:t> Limin Wang</a:t>
            </a:r>
            <a:endParaRPr lang="en-US" altLang="zh-TW" sz="2000" dirty="0"/>
          </a:p>
          <a:p>
            <a:endParaRPr lang="en-US" altLang="zh-TW" dirty="0"/>
          </a:p>
          <a:p>
            <a:r>
              <a:rPr lang="en-US" altLang="zh-TW" dirty="0"/>
              <a:t>ICLR 2026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70375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BA4D492-548E-B9E5-D1AF-1BE099C4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Introduction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52EC2C4-B158-E78F-9CE0-4C0988BCA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2400" b="1" dirty="0"/>
              <a:t>Video Frame Interpolation (VFI)</a:t>
            </a:r>
            <a:endParaRPr lang="en-US" altLang="zh-TW" sz="2400" b="1" dirty="0"/>
          </a:p>
          <a:p>
            <a:pPr lvl="1"/>
            <a:r>
              <a:rPr lang="zh-TW" altLang="zh-TW" sz="2000" dirty="0"/>
              <a:t>Generate coherent intermediate frames between given start and end frames.</a:t>
            </a:r>
          </a:p>
          <a:p>
            <a:r>
              <a:rPr lang="zh-TW" altLang="zh-TW" sz="2400" b="1" dirty="0"/>
              <a:t>ArbInterp</a:t>
            </a:r>
            <a:endParaRPr lang="en-US" altLang="zh-TW" sz="2400" b="1" dirty="0"/>
          </a:p>
          <a:p>
            <a:pPr lvl="1"/>
            <a:r>
              <a:rPr lang="zh-TW" altLang="zh-TW" sz="2000" dirty="0"/>
              <a:t>A generative VFI framework for:</a:t>
            </a:r>
            <a:endParaRPr lang="en-US" altLang="zh-TW" sz="2000" dirty="0"/>
          </a:p>
          <a:p>
            <a:pPr lvl="2"/>
            <a:r>
              <a:rPr lang="zh-TW" altLang="zh-TW" b="1" dirty="0"/>
              <a:t>Arbitrary Timestamps</a:t>
            </a:r>
            <a:r>
              <a:rPr lang="zh-TW" altLang="zh-TW" dirty="0"/>
              <a:t> </a:t>
            </a:r>
          </a:p>
          <a:p>
            <a:pPr lvl="2"/>
            <a:r>
              <a:rPr lang="zh-TW" altLang="zh-TW" b="1" dirty="0"/>
              <a:t>Arbitrary Lengths</a:t>
            </a:r>
            <a:endParaRPr lang="zh-TW" altLang="zh-TW" dirty="0"/>
          </a:p>
          <a:p>
            <a:pPr lvl="2"/>
            <a:endParaRPr lang="zh-TW" altLang="zh-TW" sz="16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3D78FC5-AFA9-01D8-6FB1-428AE6FDE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618" y="4572000"/>
            <a:ext cx="7343672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94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496A1C1-FF0C-5689-0A1E-EB0E34F80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Background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3818D36-0502-C311-A400-4E0937C41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2400" b="1" dirty="0"/>
              <a:t>Current Trend</a:t>
            </a:r>
            <a:endParaRPr lang="en-US" altLang="zh-TW" sz="2400" b="1" dirty="0"/>
          </a:p>
          <a:p>
            <a:pPr lvl="1"/>
            <a:r>
              <a:rPr lang="zh-TW" altLang="zh-TW" sz="2000" dirty="0"/>
              <a:t>Leveraging pretrained video generative models for VFI.</a:t>
            </a:r>
          </a:p>
          <a:p>
            <a:r>
              <a:rPr lang="zh-TW" altLang="zh-TW" sz="2400" b="1" dirty="0"/>
              <a:t>The Bottleneck (Existing Methods)</a:t>
            </a:r>
            <a:endParaRPr lang="zh-TW" altLang="zh-TW" sz="2400" dirty="0"/>
          </a:p>
          <a:p>
            <a:pPr lvl="1"/>
            <a:r>
              <a:rPr lang="zh-TW" altLang="zh-TW" sz="2000" b="1" dirty="0"/>
              <a:t>Fixed Paradigm:</a:t>
            </a:r>
            <a:r>
              <a:rPr lang="zh-TW" altLang="zh-TW" sz="2000" dirty="0"/>
              <a:t> Predefined number of intermediate frames.</a:t>
            </a:r>
          </a:p>
          <a:p>
            <a:pPr lvl="1"/>
            <a:r>
              <a:rPr lang="zh-TW" altLang="zh-TW" sz="2000" b="1" dirty="0"/>
              <a:t>Discrete Positions:</a:t>
            </a:r>
            <a:r>
              <a:rPr lang="zh-TW" altLang="zh-TW" sz="2000" dirty="0"/>
              <a:t> Limited control over continuous timestamps.</a:t>
            </a:r>
          </a:p>
          <a:p>
            <a:pPr lvl="1"/>
            <a:r>
              <a:rPr lang="zh-TW" altLang="zh-TW" sz="2000" b="1" dirty="0"/>
              <a:t>Long-Sequence Challenge:</a:t>
            </a:r>
            <a:r>
              <a:rPr lang="zh-TW" altLang="zh-TW" sz="2000" dirty="0"/>
              <a:t> Cross-segment spatiotemporal inconsistency.</a:t>
            </a:r>
          </a:p>
        </p:txBody>
      </p:sp>
    </p:spTree>
    <p:extLst>
      <p:ext uri="{BB962C8B-B14F-4D97-AF65-F5344CB8AC3E}">
        <p14:creationId xmlns:p14="http://schemas.microsoft.com/office/powerpoint/2010/main" val="1875176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C39E932-20E6-33BE-959E-E68AFD164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Related Work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EAD456B-F083-5AC9-F2F5-63B18393BF5F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zh-TW" sz="2400" b="1" dirty="0"/>
              <a:t>Deterministic</a:t>
            </a:r>
            <a:r>
              <a:rPr lang="en-US" altLang="zh-TW" sz="2400" b="1" dirty="0"/>
              <a:t> Methods (</a:t>
            </a:r>
            <a:r>
              <a:rPr lang="zh-TW" altLang="zh-TW" sz="2400" b="1" dirty="0"/>
              <a:t>Flow-based</a:t>
            </a:r>
            <a:r>
              <a:rPr lang="en-US" altLang="zh-TW" sz="2400" b="1" dirty="0"/>
              <a:t>)</a:t>
            </a:r>
          </a:p>
          <a:p>
            <a:pPr lvl="1"/>
            <a:r>
              <a:rPr lang="zh-TW" altLang="zh-TW" dirty="0"/>
              <a:t>Flow</a:t>
            </a:r>
            <a:r>
              <a:rPr lang="zh-TW" altLang="zh-TW" sz="2000" dirty="0"/>
              <a:t> </a:t>
            </a:r>
            <a:r>
              <a:rPr lang="zh-TW" altLang="zh-TW" dirty="0"/>
              <a:t>estimation → Warping</a:t>
            </a:r>
            <a:endParaRPr lang="en-US" altLang="zh-TW" dirty="0"/>
          </a:p>
          <a:p>
            <a:pPr lvl="1"/>
            <a:r>
              <a:rPr lang="zh-TW" altLang="zh-TW" dirty="0"/>
              <a:t>Examples</a:t>
            </a:r>
          </a:p>
          <a:p>
            <a:pPr lvl="2"/>
            <a:r>
              <a:rPr lang="zh-TW" altLang="zh-TW" dirty="0"/>
              <a:t>FILM · RIFE</a:t>
            </a:r>
          </a:p>
          <a:p>
            <a:pPr lvl="1"/>
            <a:r>
              <a:rPr lang="zh-TW" altLang="zh-TW" dirty="0"/>
              <a:t>Challenge</a:t>
            </a:r>
            <a:endParaRPr lang="en-US" altLang="zh-TW" dirty="0"/>
          </a:p>
          <a:p>
            <a:pPr lvl="2"/>
            <a:r>
              <a:rPr lang="zh-TW" altLang="zh-TW" dirty="0"/>
              <a:t>Struggles with highly complex motion and scenes</a:t>
            </a:r>
            <a:endParaRPr lang="en-US" altLang="zh-TW" dirty="0"/>
          </a:p>
          <a:p>
            <a:r>
              <a:rPr lang="zh-TW" altLang="zh-TW" sz="2400" b="1" dirty="0"/>
              <a:t>Generative</a:t>
            </a:r>
            <a:r>
              <a:rPr lang="en-US" altLang="zh-TW" sz="2400" b="1" dirty="0"/>
              <a:t> Methods (</a:t>
            </a:r>
            <a:r>
              <a:rPr lang="zh-TW" altLang="zh-TW" sz="2400" b="1" dirty="0"/>
              <a:t>Diffusion-based</a:t>
            </a:r>
            <a:r>
              <a:rPr lang="en-US" altLang="zh-TW" sz="2400" b="1" dirty="0"/>
              <a:t>)</a:t>
            </a:r>
          </a:p>
          <a:p>
            <a:pPr lvl="1"/>
            <a:r>
              <a:rPr lang="zh-TW" altLang="zh-TW" dirty="0"/>
              <a:t>Generative video prior</a:t>
            </a:r>
            <a:endParaRPr lang="en-US" altLang="zh-TW" dirty="0"/>
          </a:p>
          <a:p>
            <a:pPr lvl="1"/>
            <a:r>
              <a:rPr lang="zh-TW" altLang="zh-TW" dirty="0"/>
              <a:t>Examples</a:t>
            </a:r>
          </a:p>
          <a:p>
            <a:pPr lvl="2"/>
            <a:r>
              <a:rPr lang="zh-TW" altLang="zh-TW" dirty="0"/>
              <a:t>LDMVFI · DynamiCrafter · TRF</a:t>
            </a:r>
          </a:p>
          <a:p>
            <a:pPr lvl="1"/>
            <a:r>
              <a:rPr lang="zh-TW" altLang="zh-TW" dirty="0"/>
              <a:t>Challenge</a:t>
            </a:r>
          </a:p>
          <a:p>
            <a:pPr lvl="2"/>
            <a:r>
              <a:rPr lang="zh-TW" altLang="zh-TW" dirty="0"/>
              <a:t>Fixed interpolation</a:t>
            </a:r>
            <a:r>
              <a:rPr lang="en-US" altLang="zh-TW" dirty="0"/>
              <a:t>:</a:t>
            </a:r>
            <a:r>
              <a:rPr lang="zh-TW" altLang="zh-TW" dirty="0"/>
              <a:t> Predefined frames with uniform temporal spacing</a:t>
            </a:r>
          </a:p>
          <a:p>
            <a:endParaRPr lang="en-US" altLang="zh-TW" sz="2400" dirty="0"/>
          </a:p>
          <a:p>
            <a:pPr marL="0" indent="0">
              <a:buNone/>
            </a:pPr>
            <a:endParaRPr lang="zh-TW" altLang="zh-TW" sz="2000" dirty="0"/>
          </a:p>
        </p:txBody>
      </p:sp>
    </p:spTree>
    <p:extLst>
      <p:ext uri="{BB962C8B-B14F-4D97-AF65-F5344CB8AC3E}">
        <p14:creationId xmlns:p14="http://schemas.microsoft.com/office/powerpoint/2010/main" val="2928611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42E93A-2B0E-D79C-2409-69C2961CB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ArbInterp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96C4818-0259-5503-D331-50C2A3B14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49001" cy="4351338"/>
          </a:xfrm>
        </p:spPr>
        <p:txBody>
          <a:bodyPr>
            <a:normAutofit/>
          </a:bodyPr>
          <a:lstStyle/>
          <a:p>
            <a:r>
              <a:rPr lang="zh-TW" altLang="zh-TW" sz="2400" dirty="0"/>
              <a:t>Built upon the open-source Wan video generation model</a:t>
            </a:r>
            <a:endParaRPr lang="en-US" altLang="zh-TW" sz="2400" dirty="0"/>
          </a:p>
          <a:p>
            <a:r>
              <a:rPr lang="zh-TW" altLang="zh-TW" sz="2400" dirty="0"/>
              <a:t>Timestamp-aware Rotary Position Embedding (TaRoPE) and Appearance-Motion Decoupling Strategy</a:t>
            </a:r>
            <a:endParaRPr lang="zh-TW" altLang="en-US" sz="2400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928FFEDC-DE00-9EA2-0EB2-3D4B14C067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6643" y="4535994"/>
            <a:ext cx="3389362" cy="275713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E5E1FB78-2CB2-EAFE-842D-5EB36531EC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0870" y="3130540"/>
            <a:ext cx="6872930" cy="3362335"/>
          </a:xfrm>
          <a:prstGeom prst="rect">
            <a:avLst/>
          </a:prstGeom>
        </p:spPr>
      </p:pic>
      <p:sp>
        <p:nvSpPr>
          <p:cNvPr id="10" name="矩形: 圓角 9">
            <a:extLst>
              <a:ext uri="{FF2B5EF4-FFF2-40B4-BE49-F238E27FC236}">
                <a16:creationId xmlns:a16="http://schemas.microsoft.com/office/drawing/2014/main" id="{2115494C-48C1-B33A-0AD2-94E17AC61A96}"/>
              </a:ext>
            </a:extLst>
          </p:cNvPr>
          <p:cNvSpPr/>
          <p:nvPr/>
        </p:nvSpPr>
        <p:spPr>
          <a:xfrm>
            <a:off x="4317589" y="3065596"/>
            <a:ext cx="3607211" cy="1048170"/>
          </a:xfrm>
          <a:prstGeom prst="round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F8FA98F5-9E31-A18A-3617-8629BFB7BFC9}"/>
              </a:ext>
            </a:extLst>
          </p:cNvPr>
          <p:cNvSpPr/>
          <p:nvPr/>
        </p:nvSpPr>
        <p:spPr>
          <a:xfrm>
            <a:off x="6695767" y="3763537"/>
            <a:ext cx="2359743" cy="1506553"/>
          </a:xfrm>
          <a:prstGeom prst="round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9F2446A8-7590-F6A9-E335-52990A28B66C}"/>
              </a:ext>
            </a:extLst>
          </p:cNvPr>
          <p:cNvSpPr/>
          <p:nvPr/>
        </p:nvSpPr>
        <p:spPr>
          <a:xfrm>
            <a:off x="4581832" y="5309418"/>
            <a:ext cx="6410634" cy="114645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DF2E679E-6853-666F-E315-44850C10AA35}"/>
              </a:ext>
            </a:extLst>
          </p:cNvPr>
          <p:cNvSpPr txBox="1"/>
          <p:nvPr/>
        </p:nvSpPr>
        <p:spPr>
          <a:xfrm>
            <a:off x="4972161" y="2752658"/>
            <a:ext cx="22980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Timestamp-aware RoPE</a:t>
            </a:r>
            <a:endParaRPr lang="zh-TW" altLang="en-US" sz="1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F914AB5D-353C-2432-56B9-6781F1BC0458}"/>
              </a:ext>
            </a:extLst>
          </p:cNvPr>
          <p:cNvSpPr txBox="1"/>
          <p:nvPr/>
        </p:nvSpPr>
        <p:spPr>
          <a:xfrm>
            <a:off x="6196065" y="6455873"/>
            <a:ext cx="3346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dirty="0">
                <a:solidFill>
                  <a:srgbClr val="C00000"/>
                </a:solidFill>
              </a:rPr>
              <a:t>Appearance-Motion Decoupling</a:t>
            </a:r>
            <a:endParaRPr lang="zh-TW" altLang="en-US" sz="1400" dirty="0">
              <a:solidFill>
                <a:srgbClr val="C00000"/>
              </a:solidFill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A26AAE90-211D-998C-21E8-E9FF0B0A2256}"/>
              </a:ext>
            </a:extLst>
          </p:cNvPr>
          <p:cNvSpPr txBox="1"/>
          <p:nvPr/>
        </p:nvSpPr>
        <p:spPr>
          <a:xfrm>
            <a:off x="9055510" y="3651323"/>
            <a:ext cx="2525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Transferring Video Generation Models</a:t>
            </a:r>
            <a:endParaRPr lang="zh-TW" altLang="en-US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30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6" grpId="0"/>
      <p:bldP spid="18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B240A06-9C8B-594A-2AE2-95E2021F0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Transferring Video Generation Models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E89D681-C455-A3EA-0ADD-DAC61BBFD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2400" b="1" dirty="0"/>
              <a:t>Flow Matching Framework</a:t>
            </a:r>
            <a:endParaRPr lang="en-US" altLang="zh-TW" sz="2400" b="1" dirty="0"/>
          </a:p>
          <a:p>
            <a:pPr lvl="1"/>
            <a:r>
              <a:rPr lang="zh-TW" altLang="zh-TW" sz="2000" dirty="0"/>
              <a:t>The denoising network is trained to predict velocity vectors.</a:t>
            </a:r>
            <a:endParaRPr lang="en-US" altLang="zh-TW" sz="2000" dirty="0"/>
          </a:p>
          <a:p>
            <a:pPr lvl="1"/>
            <a:endParaRPr lang="en-US" altLang="zh-TW" sz="2000" dirty="0"/>
          </a:p>
          <a:p>
            <a:pPr lvl="1"/>
            <a:endParaRPr lang="en-US" altLang="zh-TW" sz="2000" dirty="0"/>
          </a:p>
          <a:p>
            <a:pPr lvl="1"/>
            <a:endParaRPr lang="en-US" altLang="zh-TW" sz="2000" dirty="0"/>
          </a:p>
          <a:p>
            <a:r>
              <a:rPr lang="zh-TW" altLang="zh-TW" sz="2400" b="1" dirty="0"/>
              <a:t>Token Replacement</a:t>
            </a:r>
            <a:endParaRPr lang="en-US" altLang="zh-TW" sz="2400" b="1" dirty="0"/>
          </a:p>
          <a:p>
            <a:pPr lvl="1"/>
            <a:r>
              <a:rPr lang="zh-TW" altLang="zh-TW" sz="2000" dirty="0"/>
              <a:t>The noisy latents of the first and last frames are replaced with ground-truth latents to guide intermediate-frame prediction.</a:t>
            </a:r>
            <a:endParaRPr lang="zh-TW" altLang="en-US" sz="20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3791A90-CA28-DBAF-9A8D-7D9BAC5B2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19055" y="2675289"/>
            <a:ext cx="6805250" cy="44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387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A4C0B2-0D8F-AD5A-9953-7F98A25B8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sz="3600" dirty="0"/>
              <a:t>Timestamp-aware RoPE</a:t>
            </a:r>
            <a:endParaRPr lang="zh-TW" altLang="en-US" sz="36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8C409AE-6782-8043-8388-86D9B06FC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16491" cy="4351338"/>
          </a:xfrm>
        </p:spPr>
        <p:txBody>
          <a:bodyPr>
            <a:normAutofit/>
          </a:bodyPr>
          <a:lstStyle/>
          <a:p>
            <a:r>
              <a:rPr lang="zh-TW" altLang="zh-TW" sz="2400" b="1" dirty="0"/>
              <a:t>Vanilla RoPE</a:t>
            </a:r>
            <a:endParaRPr lang="en-US" altLang="zh-TW" sz="2400" b="1" dirty="0"/>
          </a:p>
          <a:p>
            <a:pPr lvl="1"/>
            <a:r>
              <a:rPr lang="zh-TW" altLang="zh-TW" sz="2000" dirty="0"/>
              <a:t>Temporal position = discrete frame index </a:t>
            </a:r>
            <a:r>
              <a:rPr lang="zh-TW" altLang="zh-TW" sz="2000" i="1" dirty="0"/>
              <a:t>k</a:t>
            </a:r>
            <a:r>
              <a:rPr lang="zh-TW" altLang="zh-TW" sz="2000" dirty="0"/>
              <a:t>.</a:t>
            </a:r>
            <a:endParaRPr lang="en-US" altLang="zh-TW" sz="2000" dirty="0"/>
          </a:p>
          <a:p>
            <a:r>
              <a:rPr lang="zh-TW" altLang="zh-TW" sz="2400" b="1" dirty="0"/>
              <a:t>TaRoPE</a:t>
            </a:r>
            <a:endParaRPr lang="en-US" altLang="zh-TW" sz="2400" b="1" dirty="0"/>
          </a:p>
          <a:p>
            <a:pPr lvl="1"/>
            <a:r>
              <a:rPr lang="zh-TW" altLang="zh-TW" sz="2000" dirty="0"/>
              <a:t>Replace k with continuous timestamp t ∈ [0,1].</a:t>
            </a:r>
            <a:endParaRPr lang="en-US" altLang="zh-TW" sz="2000" dirty="0"/>
          </a:p>
          <a:p>
            <a:pPr lvl="1"/>
            <a:r>
              <a:rPr lang="zh-TW" altLang="zh-TW" sz="2000" dirty="0"/>
              <a:t>Enable arbitrary temporal positions</a:t>
            </a:r>
            <a:r>
              <a:rPr lang="en-US" altLang="zh-TW" sz="2000" dirty="0"/>
              <a:t>.</a:t>
            </a:r>
          </a:p>
          <a:p>
            <a:r>
              <a:rPr lang="zh-TW" altLang="zh-TW" sz="2400" b="1" dirty="0"/>
              <a:t>Inference Strategies</a:t>
            </a:r>
            <a:endParaRPr lang="en-US" altLang="zh-TW" sz="2400" b="1" dirty="0"/>
          </a:p>
          <a:p>
            <a:pPr lvl="1"/>
            <a:r>
              <a:rPr lang="zh-TW" altLang="zh-TW" sz="2000" dirty="0"/>
              <a:t>Direct</a:t>
            </a:r>
            <a:r>
              <a:rPr lang="en-US" altLang="zh-TW" sz="2000" dirty="0"/>
              <a:t>, </a:t>
            </a:r>
            <a:r>
              <a:rPr lang="zh-TW" altLang="zh-TW" sz="2000" dirty="0"/>
              <a:t>Segment-by-Segment</a:t>
            </a:r>
            <a:r>
              <a:rPr lang="en-US" altLang="zh-TW" sz="2000" dirty="0"/>
              <a:t>, </a:t>
            </a:r>
            <a:r>
              <a:rPr lang="zh-TW" altLang="zh-TW" sz="2000" dirty="0"/>
              <a:t>and Hierarchical</a:t>
            </a:r>
            <a:r>
              <a:rPr lang="en-US" altLang="zh-TW" sz="2000" dirty="0"/>
              <a:t>.</a:t>
            </a:r>
            <a:endParaRPr lang="zh-TW" altLang="en-US" sz="2000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959450FB-29A1-2473-E126-9BDB65540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8649" y="4797706"/>
            <a:ext cx="4440363" cy="413563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3E6D00B8-CB41-FEED-37B5-2A15B9E0FF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7219" y="5353826"/>
            <a:ext cx="4554637" cy="391797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5072A6E6-F946-AE55-C926-218F8EFA44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1715" y="5872111"/>
            <a:ext cx="1342408" cy="643343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19331028-65F6-F47E-A266-DF36A7BC61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8562" y="4532681"/>
            <a:ext cx="6665252" cy="199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062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436DE1A-F599-97D4-5B9E-DB75FD663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Appearance-Motion Decoupling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7779156-FFF0-EC7E-DE71-24843C256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2400" b="1" dirty="0"/>
              <a:t>Appearance</a:t>
            </a:r>
            <a:r>
              <a:rPr lang="zh-TW" altLang="en-US" sz="2400" b="1" dirty="0"/>
              <a:t> </a:t>
            </a:r>
            <a:r>
              <a:rPr lang="zh-TW" altLang="zh-TW" sz="2400" b="1" dirty="0"/>
              <a:t>Consistency</a:t>
            </a:r>
            <a:endParaRPr lang="en-US" altLang="zh-TW" sz="2400" b="1" dirty="0"/>
          </a:p>
          <a:p>
            <a:pPr lvl="1"/>
            <a:r>
              <a:rPr lang="zh-TW" altLang="zh-TW" dirty="0"/>
              <a:t>Last frame → </a:t>
            </a:r>
            <a:r>
              <a:rPr lang="zh-TW" altLang="zh-TW" b="1" dirty="0"/>
              <a:t>Prefix Frame</a:t>
            </a:r>
            <a:r>
              <a:rPr lang="zh-TW" altLang="zh-TW" dirty="0"/>
              <a:t> </a:t>
            </a:r>
          </a:p>
          <a:p>
            <a:pPr lvl="1"/>
            <a:r>
              <a:rPr lang="zh-TW" altLang="zh-TW" dirty="0"/>
              <a:t>Maintain visual consistency</a:t>
            </a:r>
          </a:p>
          <a:p>
            <a:r>
              <a:rPr lang="zh-TW" altLang="zh-TW" sz="2400" b="1" dirty="0"/>
              <a:t>Motion Coherence</a:t>
            </a:r>
            <a:endParaRPr lang="en-US" altLang="zh-TW" sz="2400" b="1" dirty="0"/>
          </a:p>
          <a:p>
            <a:pPr lvl="1"/>
            <a:r>
              <a:rPr lang="zh-TW" altLang="zh-TW" dirty="0"/>
              <a:t>Previous frames → </a:t>
            </a:r>
            <a:r>
              <a:rPr lang="zh-TW" altLang="zh-TW" b="1" dirty="0"/>
              <a:t>Motion Tokens</a:t>
            </a:r>
            <a:r>
              <a:rPr lang="zh-TW" altLang="zh-TW" dirty="0"/>
              <a:t> </a:t>
            </a:r>
          </a:p>
          <a:p>
            <a:pPr lvl="1"/>
            <a:r>
              <a:rPr lang="zh-TW" altLang="zh-TW" dirty="0"/>
              <a:t>Maintain motion coherence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3EC2FE1-77CB-0AAE-261B-679E5D82E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95" y="4197927"/>
            <a:ext cx="8078410" cy="253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968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179F87D-3C05-A425-A571-B599A0F28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 Experiment Setup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E6879D8-65C8-54BB-C6C2-DF28A9B0E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2400" b="1" dirty="0"/>
              <a:t>Benchmarks Created</a:t>
            </a:r>
            <a:endParaRPr lang="en-US" altLang="zh-TW" sz="2400" dirty="0"/>
          </a:p>
          <a:p>
            <a:pPr lvl="1"/>
            <a:r>
              <a:rPr lang="zh-TW" altLang="zh-TW" sz="2000" dirty="0"/>
              <a:t>MultiInterpBench — multi-scale interpolation evaluation.</a:t>
            </a:r>
          </a:p>
          <a:p>
            <a:pPr lvl="1"/>
            <a:r>
              <a:rPr lang="zh-TW" altLang="zh-TW" sz="2000" dirty="0"/>
              <a:t>2× / 8× / 16× / 32×.</a:t>
            </a:r>
          </a:p>
          <a:p>
            <a:r>
              <a:rPr lang="zh-TW" altLang="zh-TW" sz="2400" b="1" dirty="0"/>
              <a:t>Baselines</a:t>
            </a:r>
            <a:endParaRPr lang="en-US" altLang="zh-TW" sz="2400" b="1" dirty="0"/>
          </a:p>
          <a:p>
            <a:pPr lvl="1"/>
            <a:r>
              <a:rPr lang="zh-TW" altLang="zh-TW" sz="2000" dirty="0"/>
              <a:t>LDMVFI, DynamiCrafter, TRF, and GI.</a:t>
            </a:r>
            <a:endParaRPr lang="en-US" altLang="zh-TW" sz="2000" dirty="0"/>
          </a:p>
          <a:p>
            <a:r>
              <a:rPr lang="zh-TW" altLang="zh-TW" sz="2400" b="1" dirty="0"/>
              <a:t>Evaluation</a:t>
            </a:r>
            <a:endParaRPr lang="en-US" altLang="zh-TW" sz="2400" b="1" dirty="0"/>
          </a:p>
          <a:p>
            <a:pPr lvl="1"/>
            <a:r>
              <a:rPr lang="zh-TW" altLang="zh-TW" sz="2000" dirty="0"/>
              <a:t>FID / FVD / LPIPS </a:t>
            </a:r>
            <a:r>
              <a:rPr lang="en-US" altLang="zh-TW" sz="2000" dirty="0"/>
              <a:t>/ </a:t>
            </a:r>
            <a:r>
              <a:rPr lang="zh-TW" altLang="zh-TW" sz="2000" dirty="0"/>
              <a:t>VBench</a:t>
            </a:r>
          </a:p>
          <a:p>
            <a:r>
              <a:rPr lang="zh-TW" altLang="zh-TW" sz="2400" b="1" dirty="0"/>
              <a:t>Efficiency</a:t>
            </a:r>
            <a:endParaRPr lang="en-US" altLang="zh-TW" sz="2400" b="1" dirty="0"/>
          </a:p>
          <a:p>
            <a:pPr lvl="1"/>
            <a:r>
              <a:rPr lang="zh-TW" altLang="zh-TW" sz="2000" dirty="0"/>
              <a:t>Segment-wise synthesis reduces the computational cost for arbitrary-length interpolation</a:t>
            </a:r>
            <a:r>
              <a:rPr lang="en-US" altLang="zh-TW" sz="2000" dirty="0"/>
              <a:t>.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92364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5D2410-38B3-1777-0C96-7DC5D524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Experimental Results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C3379D3-0E9C-9AD7-4ABB-BD02EBFC8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6CAC7082-C666-4642-2AEF-0D2CC32C5E66}"/>
              </a:ext>
            </a:extLst>
          </p:cNvPr>
          <p:cNvSpPr txBox="1"/>
          <p:nvPr/>
        </p:nvSpPr>
        <p:spPr>
          <a:xfrm>
            <a:off x="838200" y="1296491"/>
            <a:ext cx="4347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sz="2400" dirty="0"/>
              <a:t>Multi-scale Frame Interpolation</a:t>
            </a:r>
            <a:endParaRPr lang="zh-TW" altLang="en-US" sz="2400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2A3F0A19-A53C-A96D-15B8-8E4DCE21E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4434" y="1825625"/>
            <a:ext cx="6823131" cy="466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564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990B6-A711-8ADF-D9C6-19C96C062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F361967-AD6A-1E54-B1B9-77FF573D4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Experimental Results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29560D0-8769-EDCA-36FD-8CC7376E7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FD9AF35-8C41-A79F-7F00-901946187019}"/>
              </a:ext>
            </a:extLst>
          </p:cNvPr>
          <p:cNvSpPr txBox="1"/>
          <p:nvPr/>
        </p:nvSpPr>
        <p:spPr>
          <a:xfrm>
            <a:off x="838200" y="1296491"/>
            <a:ext cx="2060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V</a:t>
            </a:r>
            <a:r>
              <a:rPr lang="zh-TW" altLang="zh-TW" sz="2400" dirty="0"/>
              <a:t>isual </a:t>
            </a:r>
            <a:r>
              <a:rPr lang="en-US" altLang="zh-TW" sz="2400" dirty="0"/>
              <a:t>R</a:t>
            </a:r>
            <a:r>
              <a:rPr lang="zh-TW" altLang="zh-TW" sz="2400" dirty="0"/>
              <a:t>esults</a:t>
            </a:r>
            <a:endParaRPr lang="zh-TW" altLang="en-US" sz="2400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19878467-90F2-76C1-1DFD-51AEBC1A4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961" y="1893093"/>
            <a:ext cx="9960077" cy="445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085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B39FE-52D8-2E75-A29C-4DDAA0BFF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2D4E714-F30E-98A3-0F9C-EB0C4B8D3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Experimental Results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3F5D437-A84C-6E45-9179-4A48E6D87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3206763F-68CF-2D48-0579-3FBBDF89E51D}"/>
              </a:ext>
            </a:extLst>
          </p:cNvPr>
          <p:cNvSpPr txBox="1"/>
          <p:nvPr/>
        </p:nvSpPr>
        <p:spPr>
          <a:xfrm>
            <a:off x="838200" y="1296491"/>
            <a:ext cx="21135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A</a:t>
            </a:r>
            <a:r>
              <a:rPr lang="zh-TW" altLang="zh-TW" sz="2400" dirty="0"/>
              <a:t>blation </a:t>
            </a:r>
            <a:r>
              <a:rPr lang="en-US" altLang="zh-TW" sz="2400" dirty="0"/>
              <a:t>S</a:t>
            </a:r>
            <a:r>
              <a:rPr lang="zh-TW" altLang="zh-TW" sz="2400" dirty="0"/>
              <a:t>tudy</a:t>
            </a:r>
            <a:endParaRPr lang="zh-TW" altLang="en-US" sz="2400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C6D9374F-D7E8-CF1F-6B87-E73BED86C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8604" y="1893092"/>
            <a:ext cx="7414790" cy="288142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9E133C70-FC7D-8066-C7D4-3C6D0381BA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567" y="4841981"/>
            <a:ext cx="7334865" cy="189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198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1D98C-CCA6-AA01-5856-385EA20B8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6A3E1C2-21CF-681E-5C06-E0EA83115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Experimental Results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B511204-EAD0-E831-D28B-E039A0863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9443F66-A5D7-776F-4746-989421878403}"/>
              </a:ext>
            </a:extLst>
          </p:cNvPr>
          <p:cNvSpPr txBox="1"/>
          <p:nvPr/>
        </p:nvSpPr>
        <p:spPr>
          <a:xfrm>
            <a:off x="838200" y="1296491"/>
            <a:ext cx="4213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sz="2400" dirty="0"/>
              <a:t>Streaming Frame Interpolation</a:t>
            </a:r>
            <a:endParaRPr lang="zh-TW" altLang="en-US" sz="2400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664976E4-E103-85E3-8C4B-848236AC7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686" y="1825625"/>
            <a:ext cx="9018628" cy="462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9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BC614DC-9EE1-8D63-313C-D5C844C09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7" name="20260923-0434-27.3288598">
            <a:hlinkClick r:id="" action="ppaction://media"/>
            <a:extLst>
              <a:ext uri="{FF2B5EF4-FFF2-40B4-BE49-F238E27FC236}">
                <a16:creationId xmlns:a16="http://schemas.microsoft.com/office/drawing/2014/main" id="{DDA9BC64-1DBC-62E4-9010-48796BDD686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95678" y="674347"/>
            <a:ext cx="8200644" cy="5509306"/>
          </a:xfrm>
        </p:spPr>
      </p:pic>
    </p:spTree>
    <p:extLst>
      <p:ext uri="{BB962C8B-B14F-4D97-AF65-F5344CB8AC3E}">
        <p14:creationId xmlns:p14="http://schemas.microsoft.com/office/powerpoint/2010/main" val="111819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C1289AB-123C-2766-190C-7B41CBEF5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Conclusion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FF6C682-105C-C8B1-EA37-CB3D4D80C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b="1" dirty="0"/>
              <a:t>Arbitrary Time</a:t>
            </a:r>
            <a:endParaRPr lang="en-US" altLang="zh-TW" b="1" dirty="0"/>
          </a:p>
          <a:p>
            <a:pPr lvl="1"/>
            <a:r>
              <a:rPr lang="zh-TW" altLang="zh-TW" b="1" dirty="0"/>
              <a:t>TaRoPE</a:t>
            </a:r>
            <a:r>
              <a:rPr lang="zh-TW" altLang="zh-TW" dirty="0"/>
              <a:t> → continuous timestamps</a:t>
            </a:r>
            <a:endParaRPr lang="en-US" altLang="zh-TW" dirty="0"/>
          </a:p>
          <a:p>
            <a:r>
              <a:rPr lang="zh-TW" altLang="zh-TW" b="1" dirty="0"/>
              <a:t>Long-range Consistency</a:t>
            </a:r>
            <a:endParaRPr lang="zh-TW" altLang="zh-TW" dirty="0"/>
          </a:p>
          <a:p>
            <a:pPr lvl="1"/>
            <a:r>
              <a:rPr lang="zh-TW" altLang="zh-TW" b="1" dirty="0"/>
              <a:t>Appearance-Motion Decoupling</a:t>
            </a:r>
            <a:r>
              <a:rPr lang="zh-TW" altLang="zh-TW" dirty="0"/>
              <a:t> → stable appearance &amp; motion</a:t>
            </a:r>
          </a:p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45378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46AEFAD-C4DE-F94D-AAA4-60936F1737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37463"/>
            <a:ext cx="9144000" cy="983073"/>
          </a:xfrm>
        </p:spPr>
        <p:txBody>
          <a:bodyPr/>
          <a:lstStyle/>
          <a:p>
            <a:r>
              <a:rPr lang="en-US" altLang="zh-TW" dirty="0"/>
              <a:t>Thank you for listening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86948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502</Words>
  <Application>Microsoft Office PowerPoint</Application>
  <PresentationFormat>寬螢幕</PresentationFormat>
  <Paragraphs>99</Paragraphs>
  <Slides>16</Slides>
  <Notes>14</Notes>
  <HiddenSlides>0</HiddenSlides>
  <MMClips>1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佈景主題</vt:lpstr>
      <vt:lpstr>ArbInterp: Arbitrary Generative Video Interpolation</vt:lpstr>
      <vt:lpstr>Introduction</vt:lpstr>
      <vt:lpstr>Background</vt:lpstr>
      <vt:lpstr>Related Work</vt:lpstr>
      <vt:lpstr>ArbInterp</vt:lpstr>
      <vt:lpstr>Transferring Video Generation Models</vt:lpstr>
      <vt:lpstr>Timestamp-aware RoPE</vt:lpstr>
      <vt:lpstr>Appearance-Motion Decoupling</vt:lpstr>
      <vt:lpstr> Experiment Setup</vt:lpstr>
      <vt:lpstr>Experimental Results</vt:lpstr>
      <vt:lpstr>Experimental Results</vt:lpstr>
      <vt:lpstr>Experimental Results</vt:lpstr>
      <vt:lpstr>Experimental Results</vt:lpstr>
      <vt:lpstr>PowerPoint 簡報</vt:lpstr>
      <vt:lpstr>Conclusion</vt:lpstr>
      <vt:lpstr>Thank you for listening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梁珉毓 LIANG,MIN-YU</dc:creator>
  <cp:lastModifiedBy>梁珉毓 LIANG,MIN-YU</cp:lastModifiedBy>
  <cp:revision>37</cp:revision>
  <dcterms:created xsi:type="dcterms:W3CDTF">2026-06-23T17:23:46Z</dcterms:created>
  <dcterms:modified xsi:type="dcterms:W3CDTF">2026-09-24T12:26:49Z</dcterms:modified>
</cp:coreProperties>
</file>