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  <p:sldMasterId id="214748367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y="5143500" cx="9144000"/>
  <p:notesSz cx="6858000" cy="9144000"/>
  <p:embeddedFontLst>
    <p:embeddedFont>
      <p:font typeface="Noto Sans"/>
      <p:regular r:id="rId41"/>
      <p:bold r:id="rId42"/>
      <p:italic r:id="rId43"/>
      <p:boldItalic r:id="rId44"/>
    </p:embeddedFont>
    <p:embeddedFont>
      <p:font typeface="Roboto Mono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font" Target="fonts/NotoSans-bold.fntdata"/><Relationship Id="rId41" Type="http://schemas.openxmlformats.org/officeDocument/2006/relationships/font" Target="fonts/NotoSans-regular.fntdata"/><Relationship Id="rId22" Type="http://schemas.openxmlformats.org/officeDocument/2006/relationships/slide" Target="slides/slide16.xml"/><Relationship Id="rId44" Type="http://schemas.openxmlformats.org/officeDocument/2006/relationships/font" Target="fonts/NotoSans-boldItalic.fntdata"/><Relationship Id="rId21" Type="http://schemas.openxmlformats.org/officeDocument/2006/relationships/slide" Target="slides/slide15.xml"/><Relationship Id="rId43" Type="http://schemas.openxmlformats.org/officeDocument/2006/relationships/font" Target="fonts/NotoSans-italic.fntdata"/><Relationship Id="rId24" Type="http://schemas.openxmlformats.org/officeDocument/2006/relationships/slide" Target="slides/slide18.xml"/><Relationship Id="rId46" Type="http://schemas.openxmlformats.org/officeDocument/2006/relationships/font" Target="fonts/RobotoMono-bold.fntdata"/><Relationship Id="rId23" Type="http://schemas.openxmlformats.org/officeDocument/2006/relationships/slide" Target="slides/slide17.xml"/><Relationship Id="rId45" Type="http://schemas.openxmlformats.org/officeDocument/2006/relationships/font" Target="fonts/RobotoMon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8" Type="http://schemas.openxmlformats.org/officeDocument/2006/relationships/font" Target="fonts/RobotoMono-boldItalic.fntdata"/><Relationship Id="rId25" Type="http://schemas.openxmlformats.org/officeDocument/2006/relationships/slide" Target="slides/slide19.xml"/><Relationship Id="rId47" Type="http://schemas.openxmlformats.org/officeDocument/2006/relationships/font" Target="fonts/RobotoMono-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h1b928a3567e1f9bc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h1b928a3567e1f9b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h1b928a3567e1f9bc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h1b928a3567e1f9bc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&gt; 製作動態插畫的趨勢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&gt; 一般情況下，請artist去對不同的插畫做衍生成2.5D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&gt;&gt; massive workload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&gt;&gt; hard at generating occlusion area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h1b928a3567e1f9bc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h1b928a3567e1f9bc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播放前先預告只看三件事：可操作的部位、原來被遮住的內容、前後遮擋；暫停後再總結一次。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h1b928a3567e1f9bc_80_20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" name="Google Shape;127;h1b928a3567e1f9bc_80_20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可以用剪紙娃娃來講：原本只有一張完整圖片，無法單獨讓頭髮或手動。若把角色拆成個別可移動、可疊回的部件，就能做 2.5D 動畫。論文的目標是從單張靜態動漫圖像輸出 19 個語意部位的完整 RGBA 層，讓它們可以重新疊合與變形。</a:t>
            </a:r>
            <a:r>
              <a:rPr lang="zh-TW" sz="1200"/>
              <a:t>畫面是特製教學插圖，並非論文實際輸出或 19 類完整展示。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論文：https://arxiv.org/html/2602.03749v1，§1, lines 68–79; Fig. 1。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插圖：本簡報原創示意，非模型輸出。</a:t>
            </a:r>
            <a:endParaRPr/>
          </a:p>
        </p:txBody>
      </p:sp>
      <p:sp>
        <p:nvSpPr>
          <p:cNvPr id="128" name="Google Shape;128;h1b928a3567e1f9bc_80_20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h1b928a3567e1f9bc_80_22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3" name="Google Shape;143;h1b928a3567e1f9bc_80_22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讓觀眾先看左邊：頭髮遮住臉，靜態圖看起來正常。移開頭髮後，中圖露出空白缺口，因為原圖片根本沒有畫遮住的位置。右圖補上原先看不到的臉，才可讓部件真正移動。論文要同時做部位分層和被遮住區域的合理補全，並推斷前後繪製順序。這張教學插圖簡化了問題；它不是論文生成結果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論文：https://arxiv.org/html/2602.03749v1，§1, lines 69–79; Fig. 1。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插圖：本簡報原創示意，非模型輸出。</a:t>
            </a:r>
            <a:endParaRPr/>
          </a:p>
        </p:txBody>
      </p:sp>
      <p:sp>
        <p:nvSpPr>
          <p:cNvPr id="144" name="Google Shape;144;h1b928a3567e1f9bc_80_22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h1b928a3567e1f9bc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h1b928a3567e1f9bc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Semantic Parsing of Anime Characters: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&gt; SAM ： segmentation anything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&gt; DaCon : 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Image Layer Decomposition and Z-Order Inference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&gt; Qwen-Image-Layered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Animating Anime Characters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&gt; Photo wake-up, Drawingspinup : </a:t>
            </a:r>
            <a:r>
              <a:rPr lang="zh-TW">
                <a:solidFill>
                  <a:schemeClr val="dk1"/>
                </a:solidFill>
              </a:rPr>
              <a:t>與動畫特有的平面陰影及非歐幾何誇張形成衝突</a:t>
            </a:r>
            <a:endParaRPr sz="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&gt; diffusion model:</a:t>
            </a:r>
            <a:r>
              <a:rPr lang="zh-TW"/>
              <a:t>要做到2.5D就上面理由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h5688f8b1be97dc1d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h5688f8b1be97dc1d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h5688f8b1be97dc1d_5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h5688f8b1be97dc1d_5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資料集階段，作者選了</a:t>
            </a:r>
            <a:r>
              <a:rPr b="1" lang="zh-TW">
                <a:solidFill>
                  <a:schemeClr val="dk1"/>
                </a:solidFill>
              </a:rPr>
              <a:t>原本就已經分層</a:t>
            </a:r>
            <a:r>
              <a:rPr lang="zh-TW">
                <a:solidFill>
                  <a:schemeClr val="dk1"/>
                </a:solidFill>
              </a:rPr>
              <a:t>的 Live2D。碎片和先後順序已存在，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缺乏：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zh-TW">
                <a:solidFill>
                  <a:schemeClr val="dk1"/>
                </a:solidFill>
              </a:rPr>
              <a:t>統一的分層手法和命名標記（針對一張圖片，3個藝術家可以做出三種分層和三種命名方式）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h1b928a3567e1f9bc_66_25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1" name="Google Shape;191;h1b928a3567e1f9bc_66_25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zh-TW" sz="1200">
                <a:solidFill>
                  <a:schemeClr val="dk1"/>
                </a:solidFill>
              </a:rPr>
              <a:t>爲了實現統一的分層和命名標記</a:t>
            </a:r>
            <a:r>
              <a:rPr lang="zh-TW" sz="1200">
                <a:solidFill>
                  <a:schemeClr val="dk1"/>
                </a:solidFill>
              </a:rPr>
              <a:t>。論文用固定 19 類語意部位建立可共同訓練的資料集。既有分層提供幾何與貼圖，但不直接等於統一語意標註。圖像沿用原簡報中論文的示例。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zh-TW">
                <a:solidFill>
                  <a:schemeClr val="dk1"/>
                </a:solidFill>
              </a:rPr>
              <a:t>論文位置：Lin et al., See-through, https://arxiv.org/html/2602.03749v1，§3.1.1, Fig. 2。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92" name="Google Shape;192;h1b928a3567e1f9bc_66_25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h1b928a3567e1f9bc_66_22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1" name="Google Shape;201;h1b928a3567e1f9bc_66_22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這張圖先確認前提：來源是已有內部分層、ArtMesh 與繪製順序的 Live2D 模型。第 1–2 步用渲染資訊取得每個碎片的可見遮罩；第 3 步取得粗略語意熱圖；第 4 步借 ArtMesh 邊界得到種子；第 5 步訓練改造的 SAM-HQ 並迭代改善二維語意；第 6 步把標籤回填到可見與完全遮擋的碎片。人工核查後，再製作角度增廣與 pseudo-depth。畫面上的編號是本簡報的講解順序。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論文位置：Lin et al., See-through, https://arxiv.org/html/2602.03749v1，§3.1–§3.2, Fig. 2。</a:t>
            </a:r>
            <a:endParaRPr/>
          </a:p>
        </p:txBody>
      </p:sp>
      <p:sp>
        <p:nvSpPr>
          <p:cNvPr id="202" name="Google Shape;202;h1b928a3567e1f9bc_66_22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h1b928a3567e1f9bc_27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h1b928a3567e1f9bc_27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ArtMesh: </a:t>
            </a:r>
            <a:br>
              <a:rPr lang="zh-TW"/>
            </a:br>
            <a:r>
              <a:rPr lang="zh-TW"/>
              <a:t>&gt; a tessellated triangular mesh mapped to a local region of a texture atlas, corresponding to a small drawing fragment such as a hair strand or a ribbon detail.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&gt; During rendering, the engine maps the original painting onto these meshes as textures, and assigns each ArtMesh a deterministic drawing order index derived from the artist-specified layer stack, providing a discrete z-buffer signal for occlusion resolution.</a:t>
            </a:r>
            <a:br>
              <a:rPr lang="zh-TW"/>
            </a:br>
            <a:r>
              <a:rPr lang="zh-TW"/>
              <a:t>&gt; can extract the geometrybased visibility mask for each ArtMesh, allowing us to recover pixel-perfect fragment boundaries together with their visibility and blending information.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h1b928a3567e1f9bc_66_26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9" name="Google Shape;259;h1b928a3567e1f9bc_66_26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“在找東西前，要先知道東西是否存在”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作者先對渲染的角色圖使用 wd-eva02-large-tagger-v3，預測 Danbooru 風格標籤。再把細標籤映射到固定 19 類，例如 blonde_hair、ponytail、ahoge 歸入 hair。利用 GradCAM++ 計算各標籤影像活化位置，並將相關標籤合併成各部位的粗略熱圖。這能提供「大概在哪裡」的語意提示；它的邊界模糊，因此不能直接當作精確碎片標註。標籤例子僅為流程示意。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論文位置：Lin et al., See-through, https://arxiv.org/html/2602.03749v1，§3.1.2, Fig. 2(c)。</a:t>
            </a:r>
            <a:endParaRPr/>
          </a:p>
        </p:txBody>
      </p:sp>
      <p:sp>
        <p:nvSpPr>
          <p:cNvPr id="260" name="Google Shape;260;h1b928a3567e1f9bc_66_26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h1b928a3567e1f9bc_66_29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2" name="Google Shape;292;h1b928a3567e1f9bc_66_29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對每個可見 ArtMesh，只取其真正可見的像素，分別平均 19 類 CAM 分數。取平均值最大的類別，整塊 ArtMesh 都標為該類。使用原本模型的 ArtMesh 幾何邊界，就能把 GradCAM++ 的模糊熱區校準成邊界對齊的 seed label。完全被遮住的碎片沒有可見像素，這一步無法處理，需由步驟 6 補標。投影片公式是論文文字描述的簡化記號。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論文位置：Lin et al., See-through, https://arxiv.org/html/2602.03749v1，§3.1.2, Fig. 2(d)。</a:t>
            </a:r>
            <a:endParaRPr/>
          </a:p>
        </p:txBody>
      </p:sp>
      <p:sp>
        <p:nvSpPr>
          <p:cNvPr id="293" name="Google Shape;293;h1b928a3567e1f9bc_66_29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h1b928a3567e1f9bc_66_32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7" name="Google Shape;317;h1b928a3567e1f9bc_66_32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原本的 SAM-HQ 是提示式分割模型。論文保留共享影像編碼器，將提示式遮罩解碼器改成 19 個分別處理固定部位類別的 decoder，並把 prompt embedding 設為零，使模型能自動預測各類遮罩。先用步驟 4 的 seed labels 訓練，之後用預測更新標記，再以 ArtMesh 幾何邊界校準，如此迭代。作者的理由是粗略種子對馬尾、細帶、小飾物等模糊部位不足夠。這裡的「迭代」發生在資料集標註修正過程，不等於論文下游影像生成模型的推論階段。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論文位置：Lin et al., See-through, https://arxiv.org/html/2602.03749v1，§3.1.3, Fig. 2(e)。</a:t>
            </a:r>
            <a:endParaRPr/>
          </a:p>
        </p:txBody>
      </p:sp>
      <p:sp>
        <p:nvSpPr>
          <p:cNvPr id="318" name="Google Shape;318;h1b928a3567e1f9bc_66_32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h1b928a3567e1f9bc_66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h1b928a3567e1f9bc_66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h1b928a3567e1f9bc_66_35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6" name="Google Shape;356;h1b928a3567e1f9bc_66_35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這一步把改善後的二維語意結果回填至原有 Live2D ArtMesh。可見的碎片由其可見像素的語意類別多數決標記。完全遮擋的碎片無可見像素，改用模型原有的階層與連通線索，依序以名稱字串匹配、同層兄弟投票、遞迴父層投票傳播標籤。最後經 see-through GUI 人工檢查與修正。這裡補的是現有隱藏貼圖碎片的類別標籤，並沒有從單張平面圖生成不存在的隱藏貼圖。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論文位置：Lin et al., See-through, https://arxiv.org/html/2602.03749v1，§3.2, Appendix A, Fig. 10。</a:t>
            </a:r>
            <a:endParaRPr/>
          </a:p>
        </p:txBody>
      </p:sp>
      <p:sp>
        <p:nvSpPr>
          <p:cNvPr id="357" name="Google Shape;357;h1b928a3567e1f9bc_66_35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h1b928a3567e1f9bc_66_43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6" name="Google Shape;386;h1b928a3567e1f9bc_66_43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人工確認 ArtMesh 語意後，使用 angle-following 動畫形成向上、向下、側向及對角等不同姿勢。ArtMesh 身份在這些非剛性變形下保持相同，因此可沿用標註。由每個 ArtMesh 的整數繪製順序做 min-max 正規化得到 pseudo-depth，值在 0 至 1；資料共 9,102 筆增廣後標註樣本，訓練 7,404、驗證 851、測試 847。圖表僅根據論文精確分組值製作；相對深度不代表公尺。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原文：https://arxiv.org/html/2602.03749v1，§3.2 final paragraphs and normalized pseudo-depth formula。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h1b928a3567e1f9bc_66_43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h1b928a3567e1f9bc_27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h1b928a3567e1f9bc_27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先訓練透明解碼器 </a:t>
            </a:r>
            <a:r>
              <a:rPr lang="zh-TW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Dₐ</a:t>
            </a:r>
            <a:r>
              <a:rPr lang="zh-TW">
                <a:solidFill>
                  <a:schemeClr val="dk1"/>
                </a:solidFill>
              </a:rPr>
              <a:t>，讓它知道一個部位的 latent 和 VAE 解出的 RGB 應對應什麼 alpha。接著訓練 SDXL U-Net：第一階段一次選一個部位，學會預測它的噪聲；第二階段把 19 個部位一起去噪，BCM 讓各部位交換訊息，避免衣服被分到袖子、某一層消失。測試時手上沒有那 19 張真值圖，所以從 19 個隨機噪聲 latent 開始，反覆去噪。最後的 latent 先經凍結的 </a:t>
            </a:r>
            <a:r>
              <a:rPr lang="zh-TW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Dₓ</a:t>
            </a:r>
            <a:r>
              <a:rPr lang="zh-TW">
                <a:solidFill>
                  <a:schemeClr val="dk1"/>
                </a:solidFill>
              </a:rPr>
              <a:t> 變 RGB，再由 </a:t>
            </a:r>
            <a:r>
              <a:rPr lang="zh-TW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Dₐ</a:t>
            </a:r>
            <a:r>
              <a:rPr lang="zh-TW">
                <a:solidFill>
                  <a:schemeClr val="dk1"/>
                </a:solidFill>
              </a:rPr>
              <a:t> 依 latent </a:t>
            </a:r>
            <a:r>
              <a:rPr b="1" lang="zh-TW">
                <a:solidFill>
                  <a:schemeClr val="dk1"/>
                </a:solidFill>
              </a:rPr>
              <a:t>與</a:t>
            </a:r>
            <a:r>
              <a:rPr lang="zh-TW">
                <a:solidFill>
                  <a:schemeClr val="dk1"/>
                </a:solidFill>
              </a:rPr>
              <a:t> RGB 做透明層。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h1b928a3567e1f9bc_80_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8" name="Google Shape;418;h1b928a3567e1f9bc_80_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方法整體從一張 RGB 角色圖出發，輸出 N=19 個語意 RGBA 部件層，每個部件不只可見範圍，還須合理補全被遮住的內容。另一分支為每一部位預測 pseudo-depth，作為相對繪製先後，不是物理公尺深度。最後把部分語意層再細分前後，重組成可操縱的 2.5D 層。左上分支基於 SDXL，左下分支基於 Marigold。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論文：https://arxiv.org/html/2602.03749v1，§4 introduction; §4.1; §4.2。</a:t>
            </a:r>
            <a:endParaRPr/>
          </a:p>
        </p:txBody>
      </p:sp>
      <p:sp>
        <p:nvSpPr>
          <p:cNvPr id="419" name="Google Shape;419;h1b928a3567e1f9bc_80_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h1b928a3567e1f9bc_80_2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3" name="Google Shape;443;h1b928a3567e1f9bc_80_2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&gt; </a:t>
            </a:r>
            <a:r>
              <a:rPr lang="zh-TW" sz="1200"/>
              <a:t>這頁說的是「Transparency Decoder 本身怎樣訓練」，它以單個真實部位為訓練單位。真實部位 RGB 經 SDXL 凍結 VAE encoder E_x 得 z_k，再經凍結 VAE decoder D_x 重建 RGB。可訓練 D_a 同時接收 z_k 與 D_x 重建的 RGB，輸出 padded Gaussian 顏色以及 alpha。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&gt; 透明區的 RGB 原本未定義，因此作者用反覆 Gaussian blur 補色，有助邊界反鋸齒與疊合。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&gt; 訓練損失含 RGB 與 alpha 重建，加 PatchGAN 對抗項，係數 0.01；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&gt; D_a 由 sd-forge-layerdiffuse 初始化。這裡的 RGB 是 frozen D_x 產生的重建影像，不是 U-Net 中間特徵。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zh-TW" sz="1200"/>
              <a:t>論文：https://arxiv.org/html/2602.03749v1，§4.1.1, Eq. (1)。</a:t>
            </a:r>
            <a:endParaRPr/>
          </a:p>
        </p:txBody>
      </p:sp>
      <p:sp>
        <p:nvSpPr>
          <p:cNvPr id="444" name="Google Shape;444;h1b928a3567e1f9bc_80_2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h1b928a3567e1f9bc_80_5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7" name="Google Shape;477;h1b928a3567e1f9bc_80_5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&gt; </a:t>
            </a:r>
            <a:r>
              <a:rPr lang="zh-TW" sz="1200"/>
              <a:t>第一階段針對完整角色圖 I，隨機抽其中一個部位類別 k。訓練時有該部位的真值 RGB，因此先用 frozen VAE encoder 編成 clean latent z_k^(0)，依時間 t 加高斯噪聲得到 z_k^(t)。</a:t>
            </a:r>
            <a:br>
              <a:rPr lang="zh-TW" sz="1200"/>
            </a:br>
            <a:br>
              <a:rPr lang="zh-TW" sz="1200"/>
            </a:br>
            <a:r>
              <a:rPr lang="zh-TW" sz="1200"/>
              <a:t>&gt; 輸入 U-Net 的還有原圖經 image conditioner 的特徵 τ_I(I)，由 zero-convolution 注入編碼端；固定部位類別由 τ_C(c_k) 的離散 embedding 透過 cross-attention 注入。</a:t>
            </a:r>
            <a:br>
              <a:rPr lang="zh-TW" sz="1200"/>
            </a:b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&gt; U-Net 學習預測剛加上的噪聲，使用 epsilon prediction 的平方誤差。理由是先適應動漫領域，確保單一部件的畫質與局部合理性。真值部位 latent 只在訓練用來構造帶噪樣本，測試沒有真值部位。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論文：https://arxiv.org/html/2602.03749v1，§4.1.2 first stage, Eq. (2)。</a:t>
            </a:r>
            <a:endParaRPr/>
          </a:p>
        </p:txBody>
      </p:sp>
      <p:sp>
        <p:nvSpPr>
          <p:cNvPr id="478" name="Google Shape;478;h1b928a3567e1f9bc_80_5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h1b928a3567e1f9bc_80_8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9" name="Google Shape;509;h1b928a3567e1f9bc_80_8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&gt; </a:t>
            </a:r>
            <a:r>
              <a:rPr lang="zh-TW" sz="1200"/>
              <a:t>第一階段一次做一個部位，可能把相似的上衣與袖子分配錯，甚至留下空白部位。第二階段把 19 個真值部位各自編碼的 latent 沿「部位」維度堆疊，用共同的時間 t 加噪，同時預測 19 個部位的噪聲。每個切片保留各自類別 embedding；全部共用原圖 I 的影像條件。</a:t>
            </a:r>
            <a:br>
              <a:rPr lang="zh-TW" sz="1200"/>
            </a:br>
            <a:br>
              <a:rPr lang="zh-TW" sz="1200"/>
            </a:br>
            <a:r>
              <a:rPr lang="zh-TW" sz="1200"/>
              <a:t>&gt; Body Part Consistency Module 插入 U-Net 每個 spatial attention block 後，在部位維度做 attention，讓各部位互相</a:t>
            </a:r>
            <a:r>
              <a:rPr lang="zh-TW" sz="1200"/>
              <a:t>看見</a:t>
            </a:r>
            <a:r>
              <a:rPr lang="zh-TW" sz="1200"/>
              <a:t>當前預測，減少漏掉某部位或內容分配不一致。</a:t>
            </a:r>
            <a:r>
              <a:rPr lang="zh-TW" sz="1200">
                <a:solidFill>
                  <a:schemeClr val="dk1"/>
                </a:solidFill>
              </a:rPr>
              <a:t>論文也指出不沿部位維度使用 convolution。</a:t>
            </a:r>
            <a:br>
              <a:rPr lang="zh-TW" sz="1200">
                <a:solidFill>
                  <a:schemeClr val="dk1"/>
                </a:solidFill>
              </a:rPr>
            </a:br>
            <a:br>
              <a:rPr lang="zh-TW" sz="1200"/>
            </a:br>
            <a:r>
              <a:rPr lang="zh-TW" sz="1200"/>
              <a:t>&gt; 初始化來自第一階段的 U-Net，並一起最佳化 U-Net 與 BCM。BCM 的 paper level </a:t>
            </a:r>
            <a:r>
              <a:rPr lang="zh-TW" sz="1200"/>
              <a:t>只</a:t>
            </a:r>
            <a:r>
              <a:rPr lang="zh-TW" sz="1200"/>
              <a:t>描述到跨部位 attention，文中沒有給出細節更深的獨立架構圖。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論文：https://arxiv.org/html/2602.03749v1，§4.1.2 second stage, Eq. (3), Fig. 4。</a:t>
            </a:r>
            <a:endParaRPr/>
          </a:p>
        </p:txBody>
      </p:sp>
      <p:sp>
        <p:nvSpPr>
          <p:cNvPr id="510" name="Google Shape;510;h1b928a3567e1f9bc_80_8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h1b928a3567e1f9bc_80_10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5" name="Google Shape;535;h1b928a3567e1f9bc_80_10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&gt; </a:t>
            </a:r>
            <a:r>
              <a:rPr lang="zh-TW" sz="1200"/>
              <a:t>測試時只有原圖 I，沒有真值部位 RGB，也沒有真值部位 latent。先以 19 個隨機帶噪 latent 形成整個 stack，使用每個部位的固定類別及原圖條件，經已訓練的 U-Net 與 BCM 多次預測噪聲並逐步去噪，取得最終的 z_k。論文明確寫道：再讓每個 z_k 通過 frozen SDXL VAE decoder D_x 取得 RGB，之後用 Transparency Decoder D_a 處理 z_k 和重建 RGB，輸出最後 RGBA 部位。</a:t>
            </a:r>
            <a:br>
              <a:rPr lang="zh-TW" sz="1200"/>
            </a:br>
            <a:br>
              <a:rPr lang="zh-TW" sz="1200"/>
            </a:br>
            <a:r>
              <a:rPr lang="zh-TW" sz="1200"/>
              <a:t>&gt; 特別釐清：U-Net 是噪聲預測器，不能把其輸出直接當 D_a 的 RGB 輸入。文中「after training jointly sample」明確涵蓋第二階段；單部位模型若個別取樣也需相同解碼器，但論文未將其寫成獨立的實測部署流程。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論文：https://arxiv.org/html/2602.03749v1，§4.1.1; §4.1.2 final paragraph, line 184。</a:t>
            </a:r>
            <a:endParaRPr/>
          </a:p>
        </p:txBody>
      </p:sp>
      <p:sp>
        <p:nvSpPr>
          <p:cNvPr id="536" name="Google Shape;536;h1b928a3567e1f9bc_80_10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h1b928a3567e1f9bc_80_13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2" name="Google Shape;562;h1b928a3567e1f9bc_80_13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&gt; </a:t>
            </a:r>
            <a:r>
              <a:rPr lang="zh-TW" sz="1200"/>
              <a:t>除了 RGBA 層，還要決定前後繪製順序。論文以 Marigold 為底座，但其目標是從各部位預測相對 pseudo-depth，並不是公尺制 3D 深度。先按類別訓練單部位深度，再把全部 19 張深度 latent 堆疊，在第二階段重新使用 BCM 達成跨部位的共同排序；此分支不需特製透明 VAE。</a:t>
            </a:r>
            <a:br>
              <a:rPr lang="zh-TW" sz="1200"/>
            </a:b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&gt; 若整個 hair 只能排在 face 前或後，就無法呈現髮絲前後穿插，因此在選定類別的 alpha mask 內，以預測 depth 做 K-means（預設 K=2），拆成前／後深度層；PSD 匯出應用對 Hair、Handwear、Topwear、Bottomwear 做此處理。拆層新露出的區域再以 LaMa 等通用 inpainting 補足。示意中的後髮→臉→前髮表示由後到前的相對順序，並非每一角色一定存在這種固定排序。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200"/>
              <a:t>論文：https://arxiv.org/html/2602.03749v1，§4.2.1–§4.2.2, Fig. 5。</a:t>
            </a:r>
            <a:endParaRPr/>
          </a:p>
        </p:txBody>
      </p:sp>
      <p:sp>
        <p:nvSpPr>
          <p:cNvPr id="563" name="Google Shape;563;h1b928a3567e1f9bc_80_13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h1b928a3567e1f9bc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h1b928a3567e1f9b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把</a:t>
            </a:r>
            <a:r>
              <a:rPr lang="zh-TW"/>
              <a:t>其他方法的mistake放大來比較，主要比較合成效果，其他模型較差的部位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h1b928a3567e1f9bc_27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h1b928a3567e1f9bc_27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h1b928a3567e1f9bc_27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h1b928a3567e1f9bc_27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h1b928a3567e1f9bc_27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h1b928a3567e1f9bc_27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h1b928a3567e1f9b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h1b928a3567e1f9b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可參考部分：SAM +LaMa 作爲baseline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1"/>
                </a:solidFill>
              </a:rPr>
              <a:t>比較 </a:t>
            </a:r>
            <a:r>
              <a:rPr b="1" lang="zh-TW">
                <a:solidFill>
                  <a:schemeClr val="dk1"/>
                </a:solidFill>
              </a:rPr>
              <a:t>有／無 BCM</a:t>
            </a:r>
            <a:r>
              <a:rPr lang="zh-TW">
                <a:solidFill>
                  <a:schemeClr val="dk1"/>
                </a:solidFill>
              </a:rPr>
              <a:t> 時，Full 的 LPIPS、PSNR、SSIM、mask 指標多數較好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h1b928a3567e1f9b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h1b928a3567e1f9b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h1b928a3567e1f9b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h1b928a3567e1f9b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h1b928a3567e1f9bc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h1b928a3567e1f9bc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chemeClr val="dk1"/>
                </a:solidFill>
              </a:rPr>
              <a:t>Stage 1 拿掉語意類別 embedding，換成經微調的 2D SAM 預測的可見區域 mask</a:t>
            </a:r>
            <a:r>
              <a:rPr lang="zh-TW">
                <a:solidFill>
                  <a:schemeClr val="dk1"/>
                </a:solidFill>
              </a:rPr>
              <a:t>。</a:t>
            </a:r>
            <a:br>
              <a:rPr lang="zh-TW"/>
            </a:br>
            <a:r>
              <a:rPr lang="zh-TW"/>
              <a:t>&gt; 分層效果更差。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>
                <a:solidFill>
                  <a:schemeClr val="dk1"/>
                </a:solidFill>
              </a:rPr>
              <a:t>&gt;&gt; 作者認為單靠位置不能指明相鄰或重疊的動漫部位該抽出哪一層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&gt;&gt; mask缺乏語義資訊；多個部位會有相鄰和重疊的狀況，單純使用mask沒辦法準確告知model 需要提取哪個部分。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&gt;&gt; 對sdxl diffusion模型來說，文字嵌入會讓它更知道要提取什麼。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h1b928a3567e1f9bc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h1b928a3567e1f9bc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我會借這篇論文的資料工程想法：先取得粗提示，用可靠的結構限制修正，再做人審。但它的資料起點是已分層的 Live2D；我的原稿只有平面頁面，連角色部位、畫框與動畫幀對應都需要先建立。因此我不能直接套用 ArtMesh 投票。我真正要先建立的，是動畫畫面到原稿的對應、製作語意分層的定義，以及一小批可檢驗的人工真值。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b="0" i="0" sz="1000" u="non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b="0" i="0" sz="1000" u="non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b="0" i="0" sz="1000" u="non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b="0" i="0" sz="1000" u="non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b="0" i="0" sz="1000" u="non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b="0" i="0" sz="1000" u="non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b="0" i="0" sz="1000" u="non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b="0" i="0" sz="1000" u="non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b="0" i="0" sz="1000" u="non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b="0" i="0" sz="1000" u="non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 b="0" i="0" sz="1000" u="non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1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drive.google.com/file/d/1Rqaavk5EAN-kiWaewli21U-028Po-UHR/view" TargetMode="External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://drive.google.com/file/d/1Rqaavk5EAN-kiWaewli21U-028Po-UHR/view" TargetMode="External"/><Relationship Id="rId4" Type="http://schemas.openxmlformats.org/officeDocument/2006/relationships/image" Target="../media/image14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://drive.google.com/file/d/1Rqaavk5EAN-kiWaewli21U-028Po-UHR/view" TargetMode="External"/><Relationship Id="rId4" Type="http://schemas.openxmlformats.org/officeDocument/2006/relationships/image" Target="../media/image14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zh-TW" sz="3400"/>
              <a:t>See-through: Single-image Layer Decomposition for Anime Characters</a:t>
            </a:r>
            <a:endParaRPr sz="3400"/>
          </a:p>
        </p:txBody>
      </p:sp>
      <p:sp>
        <p:nvSpPr>
          <p:cNvPr id="101" name="Google Shape;101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/>
              <a:t>2026 ACM SIGGRAPH</a:t>
            </a:r>
            <a:endParaRPr sz="1600"/>
          </a:p>
        </p:txBody>
      </p:sp>
      <p:sp>
        <p:nvSpPr>
          <p:cNvPr id="102" name="Google Shape;102;p26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Introduction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Related Work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Dataset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Methodology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Experimental Result</a:t>
            </a:r>
            <a:endParaRPr/>
          </a:p>
        </p:txBody>
      </p:sp>
      <p:sp>
        <p:nvSpPr>
          <p:cNvPr id="108" name="Google Shape;108;p27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zh-TW">
                <a:solidFill>
                  <a:schemeClr val="dk1"/>
                </a:solidFill>
              </a:rPr>
              <a:t>A surging trend involves transforming high-quality static illustrations (Tachi-e) into interactive “motion illustrations”.</a:t>
            </a:r>
            <a:br>
              <a:rPr lang="zh-TW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zh-TW">
                <a:solidFill>
                  <a:schemeClr val="dk1"/>
                </a:solidFill>
              </a:rPr>
              <a:t>Industry typically adopts a “2.5D” approach, such as Live2D. In this workflow, artists extend the original flat illustration into semantically meaningful 2D layers and draw additional visual content to cover previously occluded regions required for motion</a:t>
            </a:r>
            <a:r>
              <a:rPr lang="zh-TW" sz="1100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zh-TW">
                <a:solidFill>
                  <a:schemeClr val="dk1"/>
                </a:solidFill>
              </a:rPr>
              <a:t>massive workload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zh-TW">
                <a:solidFill>
                  <a:schemeClr val="dk1"/>
                </a:solidFill>
              </a:rPr>
              <a:t>have to hallucinate the occluded regions for all layers with plausible visuals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8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8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8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lang="zh-TW" sz="2175">
                <a:solidFill>
                  <a:srgbClr val="142B45"/>
                </a:solidFill>
              </a:rPr>
              <a:t>Introduction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9" title="vc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350" y="1178050"/>
            <a:ext cx="77413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9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9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9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lang="zh-TW" sz="2175">
                <a:solidFill>
                  <a:srgbClr val="142B45"/>
                </a:solidFill>
              </a:rPr>
              <a:t>VCR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0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30"/>
          <p:cNvSpPr/>
          <p:nvPr/>
        </p:nvSpPr>
        <p:spPr>
          <a:xfrm>
            <a:off x="400050" y="323850"/>
            <a:ext cx="47700" cy="4764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30"/>
          <p:cNvSpPr/>
          <p:nvPr/>
        </p:nvSpPr>
        <p:spPr>
          <a:xfrm>
            <a:off x="600075" y="295275"/>
            <a:ext cx="8001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zh-TW" sz="2100" u="none" cap="none">
                <a:solidFill>
                  <a:srgbClr val="142B45"/>
                </a:solidFill>
                <a:latin typeface="Arial"/>
                <a:ea typeface="Arial"/>
                <a:cs typeface="Arial"/>
                <a:sym typeface="Arial"/>
              </a:rPr>
              <a:t>A picture becomes moveable cutouts</a:t>
            </a:r>
            <a:endParaRPr/>
          </a:p>
        </p:txBody>
      </p:sp>
      <p:sp>
        <p:nvSpPr>
          <p:cNvPr id="133" name="Google Shape;133;p30"/>
          <p:cNvSpPr/>
          <p:nvPr/>
        </p:nvSpPr>
        <p:spPr>
          <a:xfrm>
            <a:off x="609600" y="819150"/>
            <a:ext cx="79152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zh-TW" sz="1125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One still image → complete parts that can move separately.</a:t>
            </a:r>
            <a:endParaRPr/>
          </a:p>
        </p:txBody>
      </p:sp>
      <p:sp>
        <p:nvSpPr>
          <p:cNvPr id="134" name="Google Shape;134;p30"/>
          <p:cNvSpPr/>
          <p:nvPr/>
        </p:nvSpPr>
        <p:spPr>
          <a:xfrm>
            <a:off x="600075" y="1181100"/>
            <a:ext cx="7934400" cy="132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30"/>
          <p:cNvSpPr/>
          <p:nvPr/>
        </p:nvSpPr>
        <p:spPr>
          <a:xfrm>
            <a:off x="7115175" y="4800600"/>
            <a:ext cx="14289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</a:pPr>
            <a:r>
              <a:rPr b="1" i="0" lang="zh-TW" sz="825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INTRODUCTION  01</a:t>
            </a:r>
            <a:endParaRPr/>
          </a:p>
        </p:txBody>
      </p:sp>
      <p:pic>
        <p:nvPicPr>
          <p:cNvPr id="136" name="Google Shape;13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8703" y="1238250"/>
            <a:ext cx="5906595" cy="3324226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30"/>
          <p:cNvSpPr/>
          <p:nvPr/>
        </p:nvSpPr>
        <p:spPr>
          <a:xfrm>
            <a:off x="1057275" y="4305300"/>
            <a:ext cx="2038500" cy="285900"/>
          </a:xfrm>
          <a:prstGeom prst="rect">
            <a:avLst/>
          </a:prstGeom>
          <a:solidFill>
            <a:srgbClr val="EAF1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30"/>
          <p:cNvSpPr/>
          <p:nvPr/>
        </p:nvSpPr>
        <p:spPr>
          <a:xfrm>
            <a:off x="1162050" y="4352925"/>
            <a:ext cx="1828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zh-TW" sz="1125" u="none" cap="none">
                <a:solidFill>
                  <a:srgbClr val="426EAF"/>
                </a:solidFill>
                <a:latin typeface="Arial"/>
                <a:ea typeface="Arial"/>
                <a:cs typeface="Arial"/>
                <a:sym typeface="Arial"/>
              </a:rPr>
              <a:t>ONE FLAT PICTURE</a:t>
            </a:r>
            <a:endParaRPr/>
          </a:p>
        </p:txBody>
      </p:sp>
      <p:sp>
        <p:nvSpPr>
          <p:cNvPr id="139" name="Google Shape;139;p30"/>
          <p:cNvSpPr/>
          <p:nvPr/>
        </p:nvSpPr>
        <p:spPr>
          <a:xfrm>
            <a:off x="4933950" y="4305300"/>
            <a:ext cx="3210000" cy="285900"/>
          </a:xfrm>
          <a:prstGeom prst="rect">
            <a:avLst/>
          </a:prstGeom>
          <a:solidFill>
            <a:srgbClr val="DFEF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30"/>
          <p:cNvSpPr/>
          <p:nvPr/>
        </p:nvSpPr>
        <p:spPr>
          <a:xfrm>
            <a:off x="5010150" y="4352925"/>
            <a:ext cx="30576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zh-TW" sz="1125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HAIR   ·   CLOTHES   ·   LEGS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1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31"/>
          <p:cNvSpPr/>
          <p:nvPr/>
        </p:nvSpPr>
        <p:spPr>
          <a:xfrm>
            <a:off x="400050" y="323850"/>
            <a:ext cx="47700" cy="4764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31"/>
          <p:cNvSpPr/>
          <p:nvPr/>
        </p:nvSpPr>
        <p:spPr>
          <a:xfrm>
            <a:off x="600075" y="295275"/>
            <a:ext cx="8001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zh-TW" sz="2100" u="none" cap="none">
                <a:solidFill>
                  <a:srgbClr val="142B45"/>
                </a:solidFill>
                <a:latin typeface="Arial"/>
                <a:ea typeface="Arial"/>
                <a:cs typeface="Arial"/>
                <a:sym typeface="Arial"/>
              </a:rPr>
              <a:t>What is hidden behind the hair?</a:t>
            </a:r>
            <a:endParaRPr/>
          </a:p>
        </p:txBody>
      </p:sp>
      <p:sp>
        <p:nvSpPr>
          <p:cNvPr id="149" name="Google Shape;149;p31"/>
          <p:cNvSpPr/>
          <p:nvPr/>
        </p:nvSpPr>
        <p:spPr>
          <a:xfrm>
            <a:off x="609600" y="819150"/>
            <a:ext cx="79152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zh-TW" sz="1125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When a part moves, the area it used to cover must also be drawn.</a:t>
            </a:r>
            <a:endParaRPr/>
          </a:p>
        </p:txBody>
      </p:sp>
      <p:sp>
        <p:nvSpPr>
          <p:cNvPr id="150" name="Google Shape;150;p31"/>
          <p:cNvSpPr/>
          <p:nvPr/>
        </p:nvSpPr>
        <p:spPr>
          <a:xfrm>
            <a:off x="600075" y="1181100"/>
            <a:ext cx="7934400" cy="132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31"/>
          <p:cNvSpPr/>
          <p:nvPr/>
        </p:nvSpPr>
        <p:spPr>
          <a:xfrm>
            <a:off x="7115175" y="4800600"/>
            <a:ext cx="14289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</a:pPr>
            <a:r>
              <a:rPr b="1" i="0" lang="zh-TW" sz="825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INTRODUCTION  02</a:t>
            </a:r>
            <a:endParaRPr/>
          </a:p>
        </p:txBody>
      </p:sp>
      <p:pic>
        <p:nvPicPr>
          <p:cNvPr id="152" name="Google Shape;15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800" y="1343025"/>
            <a:ext cx="8280402" cy="310515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1"/>
          <p:cNvSpPr/>
          <p:nvPr/>
        </p:nvSpPr>
        <p:spPr>
          <a:xfrm>
            <a:off x="476250" y="4486275"/>
            <a:ext cx="2571900" cy="304800"/>
          </a:xfrm>
          <a:prstGeom prst="rect">
            <a:avLst/>
          </a:prstGeom>
          <a:solidFill>
            <a:srgbClr val="EAF1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31"/>
          <p:cNvSpPr/>
          <p:nvPr/>
        </p:nvSpPr>
        <p:spPr>
          <a:xfrm>
            <a:off x="523875" y="4543425"/>
            <a:ext cx="24765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zh-TW" sz="1125" u="none" cap="none">
                <a:solidFill>
                  <a:srgbClr val="426EAF"/>
                </a:solidFill>
                <a:latin typeface="Arial"/>
                <a:ea typeface="Arial"/>
                <a:cs typeface="Arial"/>
                <a:sym typeface="Arial"/>
              </a:rPr>
              <a:t>COVERED</a:t>
            </a:r>
            <a:endParaRPr/>
          </a:p>
        </p:txBody>
      </p:sp>
      <p:sp>
        <p:nvSpPr>
          <p:cNvPr id="155" name="Google Shape;155;p31"/>
          <p:cNvSpPr/>
          <p:nvPr/>
        </p:nvSpPr>
        <p:spPr>
          <a:xfrm>
            <a:off x="3276600" y="4486275"/>
            <a:ext cx="2581200" cy="304800"/>
          </a:xfrm>
          <a:prstGeom prst="rect">
            <a:avLst/>
          </a:prstGeom>
          <a:solidFill>
            <a:srgbClr val="FFF0E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31"/>
          <p:cNvSpPr/>
          <p:nvPr/>
        </p:nvSpPr>
        <p:spPr>
          <a:xfrm>
            <a:off x="3324225" y="4543425"/>
            <a:ext cx="24861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zh-TW" sz="1125" u="none" cap="none">
                <a:solidFill>
                  <a:srgbClr val="D77A34"/>
                </a:solidFill>
                <a:latin typeface="Arial"/>
                <a:ea typeface="Arial"/>
                <a:cs typeface="Arial"/>
                <a:sym typeface="Arial"/>
              </a:rPr>
              <a:t>MISSING AREA</a:t>
            </a:r>
            <a:endParaRPr/>
          </a:p>
        </p:txBody>
      </p:sp>
      <p:sp>
        <p:nvSpPr>
          <p:cNvPr id="157" name="Google Shape;157;p31"/>
          <p:cNvSpPr/>
          <p:nvPr/>
        </p:nvSpPr>
        <p:spPr>
          <a:xfrm>
            <a:off x="6134100" y="4486275"/>
            <a:ext cx="2552700" cy="304800"/>
          </a:xfrm>
          <a:prstGeom prst="rect">
            <a:avLst/>
          </a:prstGeom>
          <a:solidFill>
            <a:srgbClr val="DFEF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31"/>
          <p:cNvSpPr/>
          <p:nvPr/>
        </p:nvSpPr>
        <p:spPr>
          <a:xfrm>
            <a:off x="6181725" y="4543425"/>
            <a:ext cx="24576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zh-TW" sz="1125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COMPLETED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Semantic Parsing of Anime Characters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lack of capability required to infer the occluded anatomy beneath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Image Layer Decomposition and Z-Order Inference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Failed on intricate stratification and complex scenarios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zh-TW"/>
              <a:t>Animating Anime Characters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zh-TW"/>
              <a:t>heavily dependent of manual layering and annotations.</a:t>
            </a:r>
            <a:endParaRPr/>
          </a:p>
        </p:txBody>
      </p:sp>
      <p:sp>
        <p:nvSpPr>
          <p:cNvPr id="164" name="Google Shape;164;p32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32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32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32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lang="zh-TW" sz="2175">
                <a:solidFill>
                  <a:srgbClr val="142B45"/>
                </a:solidFill>
              </a:rPr>
              <a:t>Related Work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 txBox="1"/>
          <p:nvPr>
            <p:ph type="title"/>
          </p:nvPr>
        </p:nvSpPr>
        <p:spPr>
          <a:xfrm>
            <a:off x="311700" y="2285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Dataset</a:t>
            </a:r>
            <a:endParaRPr/>
          </a:p>
        </p:txBody>
      </p:sp>
      <p:sp>
        <p:nvSpPr>
          <p:cNvPr id="173" name="Google Shape;173;p33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8703" y="1238250"/>
            <a:ext cx="5906595" cy="3324226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4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34"/>
          <p:cNvSpPr txBox="1"/>
          <p:nvPr/>
        </p:nvSpPr>
        <p:spPr>
          <a:xfrm>
            <a:off x="4079275" y="1282775"/>
            <a:ext cx="30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chemeClr val="dk2"/>
                </a:solidFill>
              </a:rPr>
              <a:t>?</a:t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181" name="Google Shape;181;p34"/>
          <p:cNvSpPr txBox="1"/>
          <p:nvPr/>
        </p:nvSpPr>
        <p:spPr>
          <a:xfrm>
            <a:off x="5519775" y="1461825"/>
            <a:ext cx="30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chemeClr val="dk2"/>
                </a:solidFill>
              </a:rPr>
              <a:t>?</a:t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182" name="Google Shape;182;p34"/>
          <p:cNvSpPr txBox="1"/>
          <p:nvPr/>
        </p:nvSpPr>
        <p:spPr>
          <a:xfrm>
            <a:off x="6800375" y="1658625"/>
            <a:ext cx="30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chemeClr val="dk2"/>
                </a:solidFill>
              </a:rPr>
              <a:t>?</a:t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183" name="Google Shape;183;p34"/>
          <p:cNvSpPr txBox="1"/>
          <p:nvPr/>
        </p:nvSpPr>
        <p:spPr>
          <a:xfrm>
            <a:off x="454825" y="287825"/>
            <a:ext cx="590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2"/>
                </a:solidFill>
              </a:rPr>
              <a:t>Target: automatic annotation/label for each layered parts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84" name="Google Shape;184;p34"/>
          <p:cNvSpPr txBox="1"/>
          <p:nvPr/>
        </p:nvSpPr>
        <p:spPr>
          <a:xfrm>
            <a:off x="1825625" y="4562475"/>
            <a:ext cx="1292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00">
                <a:solidFill>
                  <a:schemeClr val="dk2"/>
                </a:solidFill>
              </a:rPr>
              <a:t>2D illustration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185" name="Google Shape;185;p34"/>
          <p:cNvSpPr txBox="1"/>
          <p:nvPr/>
        </p:nvSpPr>
        <p:spPr>
          <a:xfrm>
            <a:off x="3447900" y="4562475"/>
            <a:ext cx="1292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00">
                <a:solidFill>
                  <a:schemeClr val="dk2"/>
                </a:solidFill>
              </a:rPr>
              <a:t>layer 1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186" name="Google Shape;186;p34"/>
          <p:cNvSpPr txBox="1"/>
          <p:nvPr/>
        </p:nvSpPr>
        <p:spPr>
          <a:xfrm>
            <a:off x="4870300" y="4562475"/>
            <a:ext cx="1292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00">
                <a:solidFill>
                  <a:schemeClr val="dk2"/>
                </a:solidFill>
              </a:rPr>
              <a:t>layer 2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187" name="Google Shape;187;p34"/>
          <p:cNvSpPr txBox="1"/>
          <p:nvPr/>
        </p:nvSpPr>
        <p:spPr>
          <a:xfrm>
            <a:off x="6163000" y="4562475"/>
            <a:ext cx="1292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300">
                <a:solidFill>
                  <a:schemeClr val="dk2"/>
                </a:solidFill>
              </a:rPr>
              <a:t>layer 3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188" name="Google Shape;188;p34"/>
          <p:cNvSpPr txBox="1"/>
          <p:nvPr/>
        </p:nvSpPr>
        <p:spPr>
          <a:xfrm>
            <a:off x="7102475" y="3579975"/>
            <a:ext cx="1905600" cy="10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</a:rPr>
              <a:t>Layered ✔️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</a:rPr>
              <a:t>order ✔️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1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Shared 19-class semantic labels</a:t>
            </a:r>
            <a:r>
              <a:rPr lang="zh-TW" sz="1100">
                <a:solidFill>
                  <a:schemeClr val="dk1"/>
                </a:solidFill>
              </a:rPr>
              <a:t> </a:t>
            </a:r>
            <a:r>
              <a:rPr lang="zh-TW">
                <a:solidFill>
                  <a:schemeClr val="dk2"/>
                </a:solidFill>
              </a:rPr>
              <a:t> ❌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9457"/>
              <a:buNone/>
            </a:pPr>
            <a:r>
              <a:rPr b="1" lang="zh-TW"/>
              <a:t>One shared 19-class part taxonomy</a:t>
            </a:r>
            <a:endParaRPr b="1"/>
          </a:p>
        </p:txBody>
      </p:sp>
      <p:pic>
        <p:nvPicPr>
          <p:cNvPr id="195" name="Google Shape;19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5038" y="1081525"/>
            <a:ext cx="7493922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5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5"/>
          <p:cNvSpPr/>
          <p:nvPr/>
        </p:nvSpPr>
        <p:spPr>
          <a:xfrm>
            <a:off x="276225" y="228600"/>
            <a:ext cx="47700" cy="3333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5"/>
          <p:cNvSpPr/>
          <p:nvPr/>
        </p:nvSpPr>
        <p:spPr>
          <a:xfrm>
            <a:off x="409575" y="1057275"/>
            <a:ext cx="77154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zh-TW" sz="1125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Hair, garments, limbs and accessories use the same labels across models.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4" name="Google Shape;204;p36"/>
          <p:cNvCxnSpPr>
            <a:stCxn id="205" idx="3"/>
            <a:endCxn id="206" idx="1"/>
          </p:cNvCxnSpPr>
          <p:nvPr/>
        </p:nvCxnSpPr>
        <p:spPr>
          <a:xfrm>
            <a:off x="5772150" y="3590925"/>
            <a:ext cx="466800" cy="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207" name="Google Shape;207;p36"/>
          <p:cNvCxnSpPr>
            <a:stCxn id="208" idx="3"/>
            <a:endCxn id="205" idx="1"/>
          </p:cNvCxnSpPr>
          <p:nvPr/>
        </p:nvCxnSpPr>
        <p:spPr>
          <a:xfrm>
            <a:off x="2905125" y="3590925"/>
            <a:ext cx="466800" cy="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209" name="Google Shape;209;p36"/>
          <p:cNvCxnSpPr>
            <a:stCxn id="210" idx="3"/>
            <a:endCxn id="211" idx="1"/>
          </p:cNvCxnSpPr>
          <p:nvPr/>
        </p:nvCxnSpPr>
        <p:spPr>
          <a:xfrm>
            <a:off x="6543525" y="1990800"/>
            <a:ext cx="305100" cy="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212" name="Google Shape;212;p36"/>
          <p:cNvCxnSpPr>
            <a:stCxn id="213" idx="3"/>
            <a:endCxn id="210" idx="1"/>
          </p:cNvCxnSpPr>
          <p:nvPr/>
        </p:nvCxnSpPr>
        <p:spPr>
          <a:xfrm>
            <a:off x="4428975" y="1990800"/>
            <a:ext cx="305100" cy="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214" name="Google Shape;214;p36"/>
          <p:cNvCxnSpPr>
            <a:stCxn id="215" idx="3"/>
            <a:endCxn id="213" idx="1"/>
          </p:cNvCxnSpPr>
          <p:nvPr/>
        </p:nvCxnSpPr>
        <p:spPr>
          <a:xfrm>
            <a:off x="2314425" y="1990800"/>
            <a:ext cx="305100" cy="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216" name="Google Shape;216;p36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36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6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i="0" lang="zh-TW" sz="2175" u="none" cap="none">
                <a:solidFill>
                  <a:srgbClr val="142B45"/>
                </a:solidFill>
                <a:latin typeface="Arial"/>
                <a:ea typeface="Arial"/>
                <a:cs typeface="Arial"/>
                <a:sym typeface="Arial"/>
              </a:rPr>
              <a:t>Dataset construction</a:t>
            </a:r>
            <a:endParaRPr/>
          </a:p>
        </p:txBody>
      </p:sp>
      <p:sp>
        <p:nvSpPr>
          <p:cNvPr id="219" name="Google Shape;219;p36"/>
          <p:cNvSpPr/>
          <p:nvPr/>
        </p:nvSpPr>
        <p:spPr>
          <a:xfrm>
            <a:off x="600075" y="819150"/>
            <a:ext cx="78294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zh-TW" sz="1125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Live2D assets already contain ArtMeshes and draw order. The pipeline gives every part a consistent label.</a:t>
            </a:r>
            <a:endParaRPr/>
          </a:p>
        </p:txBody>
      </p:sp>
      <p:sp>
        <p:nvSpPr>
          <p:cNvPr id="220" name="Google Shape;220;p36"/>
          <p:cNvSpPr/>
          <p:nvPr/>
        </p:nvSpPr>
        <p:spPr>
          <a:xfrm>
            <a:off x="590550" y="1171575"/>
            <a:ext cx="7962900" cy="144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6"/>
          <p:cNvSpPr/>
          <p:nvPr/>
        </p:nvSpPr>
        <p:spPr>
          <a:xfrm>
            <a:off x="6924675" y="4762500"/>
            <a:ext cx="16098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zh-TW" sz="900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DATASET  ·  OVERVIEW</a:t>
            </a:r>
            <a:endParaRPr/>
          </a:p>
        </p:txBody>
      </p:sp>
      <p:sp>
        <p:nvSpPr>
          <p:cNvPr id="215" name="Google Shape;215;p36"/>
          <p:cNvSpPr/>
          <p:nvPr/>
        </p:nvSpPr>
        <p:spPr>
          <a:xfrm>
            <a:off x="504825" y="1562100"/>
            <a:ext cx="1809600" cy="857400"/>
          </a:xfrm>
          <a:prstGeom prst="rect">
            <a:avLst/>
          </a:prstGeom>
          <a:solidFill>
            <a:srgbClr val="EAF1F9"/>
          </a:solidFill>
          <a:ln cap="flat" cmpd="sng" w="1237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6"/>
          <p:cNvSpPr/>
          <p:nvPr/>
        </p:nvSpPr>
        <p:spPr>
          <a:xfrm>
            <a:off x="581025" y="1638300"/>
            <a:ext cx="16575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01–02   Live2D asset</a:t>
            </a:r>
            <a:r>
              <a:rPr lang="zh-TW"/>
              <a:t> </a:t>
            </a: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ArtMeshes + visible masks</a:t>
            </a:r>
            <a:endParaRPr/>
          </a:p>
        </p:txBody>
      </p:sp>
      <p:sp>
        <p:nvSpPr>
          <p:cNvPr id="213" name="Google Shape;213;p36"/>
          <p:cNvSpPr/>
          <p:nvPr/>
        </p:nvSpPr>
        <p:spPr>
          <a:xfrm>
            <a:off x="2619375" y="1562100"/>
            <a:ext cx="1809600" cy="857400"/>
          </a:xfrm>
          <a:prstGeom prst="rect">
            <a:avLst/>
          </a:prstGeom>
          <a:solidFill>
            <a:srgbClr val="DFEFF0"/>
          </a:solidFill>
          <a:ln cap="flat" cmpd="sng" w="1237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6"/>
          <p:cNvSpPr/>
          <p:nvPr/>
        </p:nvSpPr>
        <p:spPr>
          <a:xfrm>
            <a:off x="2695575" y="1638300"/>
            <a:ext cx="16575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03   Semantic clue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tagger + GradCAM++</a:t>
            </a:r>
            <a:endParaRPr/>
          </a:p>
        </p:txBody>
      </p:sp>
      <p:sp>
        <p:nvSpPr>
          <p:cNvPr id="210" name="Google Shape;210;p36"/>
          <p:cNvSpPr/>
          <p:nvPr/>
        </p:nvSpPr>
        <p:spPr>
          <a:xfrm>
            <a:off x="4733925" y="1562100"/>
            <a:ext cx="1809600" cy="857400"/>
          </a:xfrm>
          <a:prstGeom prst="rect">
            <a:avLst/>
          </a:prstGeom>
          <a:solidFill>
            <a:srgbClr val="DFEFF0"/>
          </a:solidFill>
          <a:ln cap="flat" cmpd="sng" w="1237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6"/>
          <p:cNvSpPr/>
          <p:nvPr/>
        </p:nvSpPr>
        <p:spPr>
          <a:xfrm>
            <a:off x="4810125" y="1638300"/>
            <a:ext cx="16575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04   Mesh voting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snap to real boundaries</a:t>
            </a:r>
            <a:endParaRPr/>
          </a:p>
        </p:txBody>
      </p:sp>
      <p:sp>
        <p:nvSpPr>
          <p:cNvPr id="211" name="Google Shape;211;p36"/>
          <p:cNvSpPr/>
          <p:nvPr/>
        </p:nvSpPr>
        <p:spPr>
          <a:xfrm>
            <a:off x="6848475" y="1562100"/>
            <a:ext cx="1809600" cy="857400"/>
          </a:xfrm>
          <a:prstGeom prst="rect">
            <a:avLst/>
          </a:prstGeom>
          <a:solidFill>
            <a:srgbClr val="DFEFF0"/>
          </a:solidFill>
          <a:ln cap="flat" cmpd="sng" w="1237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6"/>
          <p:cNvSpPr/>
          <p:nvPr/>
        </p:nvSpPr>
        <p:spPr>
          <a:xfrm>
            <a:off x="6924675" y="1638300"/>
            <a:ext cx="1657500" cy="7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zh-TW" sz="120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05   SAM-HQ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zh-TW" sz="120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iterative 2D refinement</a:t>
            </a:r>
            <a:endParaRPr/>
          </a:p>
        </p:txBody>
      </p:sp>
      <p:sp>
        <p:nvSpPr>
          <p:cNvPr id="226" name="Google Shape;226;p36"/>
          <p:cNvSpPr/>
          <p:nvPr/>
        </p:nvSpPr>
        <p:spPr>
          <a:xfrm>
            <a:off x="504825" y="2800350"/>
            <a:ext cx="8153400" cy="144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6"/>
          <p:cNvSpPr/>
          <p:nvPr/>
        </p:nvSpPr>
        <p:spPr>
          <a:xfrm>
            <a:off x="504825" y="3152775"/>
            <a:ext cx="2400300" cy="876300"/>
          </a:xfrm>
          <a:prstGeom prst="rect">
            <a:avLst/>
          </a:prstGeom>
          <a:solidFill>
            <a:srgbClr val="FFF0E4"/>
          </a:solidFill>
          <a:ln cap="flat" cmpd="sng" w="12375">
            <a:solidFill>
              <a:srgbClr val="D77A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6"/>
          <p:cNvSpPr/>
          <p:nvPr/>
        </p:nvSpPr>
        <p:spPr>
          <a:xfrm>
            <a:off x="581025" y="3228975"/>
            <a:ext cx="22479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06   2.5D transfer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visible + hidden ArtMeshes</a:t>
            </a:r>
            <a:endParaRPr/>
          </a:p>
        </p:txBody>
      </p:sp>
      <p:sp>
        <p:nvSpPr>
          <p:cNvPr id="205" name="Google Shape;205;p36"/>
          <p:cNvSpPr/>
          <p:nvPr/>
        </p:nvSpPr>
        <p:spPr>
          <a:xfrm>
            <a:off x="3371850" y="3152775"/>
            <a:ext cx="2400300" cy="876300"/>
          </a:xfrm>
          <a:prstGeom prst="rect">
            <a:avLst/>
          </a:prstGeom>
          <a:solidFill>
            <a:srgbClr val="EAF1F9"/>
          </a:solidFill>
          <a:ln cap="flat" cmpd="sng" w="1237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6"/>
          <p:cNvSpPr/>
          <p:nvPr/>
        </p:nvSpPr>
        <p:spPr>
          <a:xfrm>
            <a:off x="3448050" y="3228975"/>
            <a:ext cx="22479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Human review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correct part labels</a:t>
            </a:r>
            <a:endParaRPr/>
          </a:p>
        </p:txBody>
      </p:sp>
      <p:sp>
        <p:nvSpPr>
          <p:cNvPr id="206" name="Google Shape;206;p36"/>
          <p:cNvSpPr/>
          <p:nvPr/>
        </p:nvSpPr>
        <p:spPr>
          <a:xfrm>
            <a:off x="6238875" y="3152775"/>
            <a:ext cx="2419500" cy="876300"/>
          </a:xfrm>
          <a:prstGeom prst="rect">
            <a:avLst/>
          </a:prstGeom>
          <a:solidFill>
            <a:srgbClr val="142B45"/>
          </a:solidFill>
          <a:ln cap="flat" cmpd="sng" w="12375">
            <a:solidFill>
              <a:srgbClr val="142B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36"/>
          <p:cNvSpPr/>
          <p:nvPr/>
        </p:nvSpPr>
        <p:spPr>
          <a:xfrm>
            <a:off x="6315075" y="3228975"/>
            <a:ext cx="22671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6"/>
          <p:cNvSpPr/>
          <p:nvPr/>
        </p:nvSpPr>
        <p:spPr>
          <a:xfrm>
            <a:off x="6334125" y="3295650"/>
            <a:ext cx="2229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Final dataset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labels + pseudo-depth</a:t>
            </a:r>
            <a:endParaRPr/>
          </a:p>
        </p:txBody>
      </p:sp>
      <p:sp>
        <p:nvSpPr>
          <p:cNvPr id="231" name="Google Shape;231;p36"/>
          <p:cNvSpPr/>
          <p:nvPr/>
        </p:nvSpPr>
        <p:spPr>
          <a:xfrm>
            <a:off x="533400" y="4343400"/>
            <a:ext cx="80583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The middle four steps supply semantics, accurate edges, and labels for occluded fragments.</a:t>
            </a:r>
            <a:endParaRPr/>
          </a:p>
        </p:txBody>
      </p:sp>
      <p:sp>
        <p:nvSpPr>
          <p:cNvPr id="232" name="Google Shape;232;p36"/>
          <p:cNvSpPr/>
          <p:nvPr/>
        </p:nvSpPr>
        <p:spPr>
          <a:xfrm>
            <a:off x="2411125" y="1299100"/>
            <a:ext cx="4257600" cy="13770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6"/>
          <p:cNvSpPr txBox="1"/>
          <p:nvPr/>
        </p:nvSpPr>
        <p:spPr>
          <a:xfrm>
            <a:off x="2411125" y="1219700"/>
            <a:ext cx="27228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300">
                <a:solidFill>
                  <a:srgbClr val="FF0000"/>
                </a:solidFill>
              </a:rPr>
              <a:t>Generate seed labels dataset</a:t>
            </a:r>
            <a:endParaRPr b="1" sz="13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Dataset creation pipeline</a:t>
            </a:r>
            <a:endParaRPr/>
          </a:p>
        </p:txBody>
      </p:sp>
      <p:sp>
        <p:nvSpPr>
          <p:cNvPr id="239" name="Google Shape;239;p37"/>
          <p:cNvSpPr/>
          <p:nvPr/>
        </p:nvSpPr>
        <p:spPr>
          <a:xfrm>
            <a:off x="311700" y="1504875"/>
            <a:ext cx="1816500" cy="9669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Layered, unlabeled data</a:t>
            </a:r>
            <a:endParaRPr b="1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0" name="Google Shape;240;p37"/>
          <p:cNvSpPr/>
          <p:nvPr/>
        </p:nvSpPr>
        <p:spPr>
          <a:xfrm>
            <a:off x="2424500" y="1504875"/>
            <a:ext cx="1816500" cy="9669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Get ArtMesh, visible mask and arrangement</a:t>
            </a:r>
            <a:endParaRPr b="1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1" name="Google Shape;241;p37"/>
          <p:cNvSpPr/>
          <p:nvPr/>
        </p:nvSpPr>
        <p:spPr>
          <a:xfrm>
            <a:off x="4537300" y="1504875"/>
            <a:ext cx="1816500" cy="9669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annotator &amp; GradCAM++ generate </a:t>
            </a:r>
            <a:r>
              <a:rPr b="1" lang="zh-TW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seed labels</a:t>
            </a:r>
            <a:endParaRPr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2" name="Google Shape;242;p37"/>
          <p:cNvSpPr/>
          <p:nvPr/>
        </p:nvSpPr>
        <p:spPr>
          <a:xfrm>
            <a:off x="6760850" y="1504875"/>
            <a:ext cx="1816500" cy="9669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ArtMesh-guided voting produce </a:t>
            </a:r>
            <a:r>
              <a:rPr b="1" lang="zh-TW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boundary</a:t>
            </a:r>
            <a:endParaRPr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3" name="Google Shape;243;p37"/>
          <p:cNvSpPr/>
          <p:nvPr/>
        </p:nvSpPr>
        <p:spPr>
          <a:xfrm>
            <a:off x="6890750" y="2958925"/>
            <a:ext cx="1556700" cy="520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rgbClr val="FF0000"/>
                </a:solidFill>
              </a:rPr>
              <a:t>boundary-align seed labels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44" name="Google Shape;244;p37"/>
          <p:cNvSpPr/>
          <p:nvPr/>
        </p:nvSpPr>
        <p:spPr>
          <a:xfrm>
            <a:off x="2424500" y="3894550"/>
            <a:ext cx="1816500" cy="9669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Human Refinement &amp; collect pseudod depth</a:t>
            </a:r>
            <a:endParaRPr b="1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5" name="Google Shape;245;p37"/>
          <p:cNvSpPr/>
          <p:nvPr/>
        </p:nvSpPr>
        <p:spPr>
          <a:xfrm>
            <a:off x="4537300" y="3894550"/>
            <a:ext cx="1816500" cy="9669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2.5D Layering Annotation</a:t>
            </a:r>
            <a:endParaRPr b="1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p37"/>
          <p:cNvSpPr/>
          <p:nvPr/>
        </p:nvSpPr>
        <p:spPr>
          <a:xfrm>
            <a:off x="6760850" y="3894550"/>
            <a:ext cx="1816500" cy="9669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SAM-HQ iterative refinement</a:t>
            </a:r>
            <a:endParaRPr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47" name="Google Shape;247;p37"/>
          <p:cNvCxnSpPr>
            <a:stCxn id="242" idx="2"/>
            <a:endCxn id="243" idx="0"/>
          </p:cNvCxnSpPr>
          <p:nvPr/>
        </p:nvCxnSpPr>
        <p:spPr>
          <a:xfrm>
            <a:off x="7669100" y="2471775"/>
            <a:ext cx="0" cy="48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8" name="Google Shape;248;p37"/>
          <p:cNvCxnSpPr>
            <a:stCxn id="241" idx="3"/>
            <a:endCxn id="242" idx="1"/>
          </p:cNvCxnSpPr>
          <p:nvPr/>
        </p:nvCxnSpPr>
        <p:spPr>
          <a:xfrm>
            <a:off x="6353800" y="1988325"/>
            <a:ext cx="407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9" name="Google Shape;249;p37"/>
          <p:cNvCxnSpPr>
            <a:stCxn id="240" idx="3"/>
            <a:endCxn id="241" idx="1"/>
          </p:cNvCxnSpPr>
          <p:nvPr/>
        </p:nvCxnSpPr>
        <p:spPr>
          <a:xfrm>
            <a:off x="4241000" y="1988325"/>
            <a:ext cx="29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0" name="Google Shape;250;p37"/>
          <p:cNvCxnSpPr>
            <a:stCxn id="239" idx="3"/>
            <a:endCxn id="240" idx="1"/>
          </p:cNvCxnSpPr>
          <p:nvPr/>
        </p:nvCxnSpPr>
        <p:spPr>
          <a:xfrm>
            <a:off x="2128200" y="1988325"/>
            <a:ext cx="29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1" name="Google Shape;251;p37"/>
          <p:cNvCxnSpPr>
            <a:stCxn id="243" idx="2"/>
            <a:endCxn id="246" idx="0"/>
          </p:cNvCxnSpPr>
          <p:nvPr/>
        </p:nvCxnSpPr>
        <p:spPr>
          <a:xfrm>
            <a:off x="7669100" y="3479425"/>
            <a:ext cx="0" cy="41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2" name="Google Shape;252;p37"/>
          <p:cNvSpPr/>
          <p:nvPr/>
        </p:nvSpPr>
        <p:spPr>
          <a:xfrm>
            <a:off x="311700" y="3894550"/>
            <a:ext cx="1816500" cy="9669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Layered and labeled data</a:t>
            </a:r>
            <a:endParaRPr b="1">
              <a:solidFill>
                <a:srgbClr val="00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53" name="Google Shape;253;p37"/>
          <p:cNvCxnSpPr>
            <a:stCxn id="246" idx="1"/>
            <a:endCxn id="245" idx="3"/>
          </p:cNvCxnSpPr>
          <p:nvPr/>
        </p:nvCxnSpPr>
        <p:spPr>
          <a:xfrm rot="10800000">
            <a:off x="6353750" y="4378000"/>
            <a:ext cx="407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4" name="Google Shape;254;p37"/>
          <p:cNvCxnSpPr>
            <a:stCxn id="245" idx="1"/>
            <a:endCxn id="244" idx="3"/>
          </p:cNvCxnSpPr>
          <p:nvPr/>
        </p:nvCxnSpPr>
        <p:spPr>
          <a:xfrm rot="10800000">
            <a:off x="4240900" y="4378000"/>
            <a:ext cx="29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5" name="Google Shape;255;p37"/>
          <p:cNvCxnSpPr>
            <a:stCxn id="244" idx="1"/>
            <a:endCxn id="252" idx="3"/>
          </p:cNvCxnSpPr>
          <p:nvPr/>
        </p:nvCxnSpPr>
        <p:spPr>
          <a:xfrm rot="10800000">
            <a:off x="2128100" y="4378000"/>
            <a:ext cx="296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6" name="Google Shape;256;p37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2" name="Google Shape;262;p38"/>
          <p:cNvCxnSpPr>
            <a:stCxn id="263" idx="3"/>
            <a:endCxn id="264" idx="1"/>
          </p:cNvCxnSpPr>
          <p:nvPr/>
        </p:nvCxnSpPr>
        <p:spPr>
          <a:xfrm>
            <a:off x="6839100" y="3938625"/>
            <a:ext cx="409500" cy="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265" name="Google Shape;265;p38"/>
          <p:cNvCxnSpPr>
            <a:stCxn id="266" idx="3"/>
            <a:endCxn id="263" idx="1"/>
          </p:cNvCxnSpPr>
          <p:nvPr/>
        </p:nvCxnSpPr>
        <p:spPr>
          <a:xfrm>
            <a:off x="4657800" y="3938625"/>
            <a:ext cx="409500" cy="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267" name="Google Shape;267;p38"/>
          <p:cNvCxnSpPr>
            <a:stCxn id="268" idx="3"/>
            <a:endCxn id="266" idx="1"/>
          </p:cNvCxnSpPr>
          <p:nvPr/>
        </p:nvCxnSpPr>
        <p:spPr>
          <a:xfrm>
            <a:off x="2295525" y="3938625"/>
            <a:ext cx="409500" cy="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269" name="Google Shape;269;p38"/>
          <p:cNvCxnSpPr>
            <a:stCxn id="270" idx="3"/>
            <a:endCxn id="271" idx="1"/>
          </p:cNvCxnSpPr>
          <p:nvPr/>
        </p:nvCxnSpPr>
        <p:spPr>
          <a:xfrm>
            <a:off x="4686375" y="2200350"/>
            <a:ext cx="533400" cy="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272" name="Google Shape;272;p38"/>
          <p:cNvCxnSpPr>
            <a:stCxn id="273" idx="3"/>
            <a:endCxn id="270" idx="1"/>
          </p:cNvCxnSpPr>
          <p:nvPr/>
        </p:nvCxnSpPr>
        <p:spPr>
          <a:xfrm>
            <a:off x="2200425" y="2200350"/>
            <a:ext cx="533400" cy="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274" name="Google Shape;274;p38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8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8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i="0" lang="zh-TW" sz="2175" u="none" cap="none">
                <a:solidFill>
                  <a:srgbClr val="142B45"/>
                </a:solidFill>
                <a:latin typeface="Arial"/>
                <a:ea typeface="Arial"/>
                <a:cs typeface="Arial"/>
                <a:sym typeface="Arial"/>
              </a:rPr>
              <a:t>Weak labels from image tags</a:t>
            </a:r>
            <a:endParaRPr/>
          </a:p>
        </p:txBody>
      </p:sp>
      <p:sp>
        <p:nvSpPr>
          <p:cNvPr id="277" name="Google Shape;277;p38"/>
          <p:cNvSpPr/>
          <p:nvPr/>
        </p:nvSpPr>
        <p:spPr>
          <a:xfrm>
            <a:off x="600075" y="819150"/>
            <a:ext cx="78294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zh-TW" sz="1125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Where is each body part? Generate a rough spatial clue before assigning whole ArtMeshes.</a:t>
            </a:r>
            <a:endParaRPr/>
          </a:p>
        </p:txBody>
      </p:sp>
      <p:sp>
        <p:nvSpPr>
          <p:cNvPr id="278" name="Google Shape;278;p38"/>
          <p:cNvSpPr/>
          <p:nvPr/>
        </p:nvSpPr>
        <p:spPr>
          <a:xfrm>
            <a:off x="590550" y="1171575"/>
            <a:ext cx="7962900" cy="144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38"/>
          <p:cNvSpPr/>
          <p:nvPr/>
        </p:nvSpPr>
        <p:spPr>
          <a:xfrm>
            <a:off x="7105650" y="4762500"/>
            <a:ext cx="14289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zh-TW" sz="900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DATASET  ·  STEP 03</a:t>
            </a:r>
            <a:endParaRPr/>
          </a:p>
        </p:txBody>
      </p:sp>
      <p:sp>
        <p:nvSpPr>
          <p:cNvPr id="273" name="Google Shape;273;p38"/>
          <p:cNvSpPr/>
          <p:nvPr/>
        </p:nvSpPr>
        <p:spPr>
          <a:xfrm>
            <a:off x="504825" y="1828800"/>
            <a:ext cx="1695600" cy="743100"/>
          </a:xfrm>
          <a:prstGeom prst="rect">
            <a:avLst/>
          </a:prstGeom>
          <a:solidFill>
            <a:srgbClr val="EAF1F9"/>
          </a:solidFill>
          <a:ln cap="flat" cmpd="sng" w="1237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8"/>
          <p:cNvSpPr/>
          <p:nvPr/>
        </p:nvSpPr>
        <p:spPr>
          <a:xfrm>
            <a:off x="581025" y="1905000"/>
            <a:ext cx="1543200" cy="5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Rendered character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image</a:t>
            </a:r>
            <a:endParaRPr/>
          </a:p>
        </p:txBody>
      </p:sp>
      <p:sp>
        <p:nvSpPr>
          <p:cNvPr id="270" name="Google Shape;270;p38"/>
          <p:cNvSpPr/>
          <p:nvPr/>
        </p:nvSpPr>
        <p:spPr>
          <a:xfrm>
            <a:off x="2733675" y="1828800"/>
            <a:ext cx="1952700" cy="743100"/>
          </a:xfrm>
          <a:prstGeom prst="rect">
            <a:avLst/>
          </a:prstGeom>
          <a:solidFill>
            <a:srgbClr val="FFFFFF"/>
          </a:solidFill>
          <a:ln cap="flat" cmpd="sng" w="1237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8"/>
          <p:cNvSpPr/>
          <p:nvPr/>
        </p:nvSpPr>
        <p:spPr>
          <a:xfrm>
            <a:off x="2809875" y="1905000"/>
            <a:ext cx="1800300" cy="5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wd-eva02-large-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tagger-v3</a:t>
            </a:r>
            <a:endParaRPr/>
          </a:p>
        </p:txBody>
      </p:sp>
      <p:sp>
        <p:nvSpPr>
          <p:cNvPr id="271" name="Google Shape;271;p38"/>
          <p:cNvSpPr/>
          <p:nvPr/>
        </p:nvSpPr>
        <p:spPr>
          <a:xfrm>
            <a:off x="5219700" y="1828800"/>
            <a:ext cx="2247900" cy="743100"/>
          </a:xfrm>
          <a:prstGeom prst="rect">
            <a:avLst/>
          </a:prstGeom>
          <a:solidFill>
            <a:srgbClr val="DFEFF0"/>
          </a:solidFill>
          <a:ln cap="flat" cmpd="sng" w="1237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8"/>
          <p:cNvSpPr/>
          <p:nvPr/>
        </p:nvSpPr>
        <p:spPr>
          <a:xfrm>
            <a:off x="5295900" y="1905000"/>
            <a:ext cx="2095500" cy="5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zh-TW" sz="120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Danbooru tags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zh-TW" sz="120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blonde_hair · ahoge</a:t>
            </a:r>
            <a:endParaRPr/>
          </a:p>
        </p:txBody>
      </p:sp>
      <p:sp>
        <p:nvSpPr>
          <p:cNvPr id="283" name="Google Shape;283;p38"/>
          <p:cNvSpPr/>
          <p:nvPr/>
        </p:nvSpPr>
        <p:spPr>
          <a:xfrm>
            <a:off x="2695575" y="3038475"/>
            <a:ext cx="1543200" cy="238200"/>
          </a:xfrm>
          <a:prstGeom prst="rect">
            <a:avLst/>
          </a:prstGeom>
          <a:solidFill>
            <a:srgbClr val="DFEFF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8"/>
          <p:cNvSpPr/>
          <p:nvPr/>
        </p:nvSpPr>
        <p:spPr>
          <a:xfrm>
            <a:off x="2743200" y="3076575"/>
            <a:ext cx="14478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zh-TW" sz="900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TAG TO CLASS</a:t>
            </a:r>
            <a:endParaRPr/>
          </a:p>
        </p:txBody>
      </p:sp>
      <p:sp>
        <p:nvSpPr>
          <p:cNvPr id="268" name="Google Shape;268;p38"/>
          <p:cNvSpPr/>
          <p:nvPr/>
        </p:nvSpPr>
        <p:spPr>
          <a:xfrm>
            <a:off x="504825" y="3419475"/>
            <a:ext cx="1790700" cy="1038300"/>
          </a:xfrm>
          <a:prstGeom prst="rect">
            <a:avLst/>
          </a:prstGeom>
          <a:solidFill>
            <a:srgbClr val="EAF1F9"/>
          </a:solidFill>
          <a:ln cap="flat" cmpd="sng" w="1237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8"/>
          <p:cNvSpPr/>
          <p:nvPr/>
        </p:nvSpPr>
        <p:spPr>
          <a:xfrm>
            <a:off x="581025" y="3495675"/>
            <a:ext cx="16383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blonde_hair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ponytail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ahoge</a:t>
            </a:r>
            <a:endParaRPr/>
          </a:p>
        </p:txBody>
      </p:sp>
      <p:sp>
        <p:nvSpPr>
          <p:cNvPr id="266" name="Google Shape;266;p38"/>
          <p:cNvSpPr/>
          <p:nvPr/>
        </p:nvSpPr>
        <p:spPr>
          <a:xfrm>
            <a:off x="2705100" y="3419475"/>
            <a:ext cx="1952700" cy="1038300"/>
          </a:xfrm>
          <a:prstGeom prst="rect">
            <a:avLst/>
          </a:prstGeom>
          <a:solidFill>
            <a:srgbClr val="FFF0E4"/>
          </a:solidFill>
          <a:ln cap="flat" cmpd="sng" w="12375">
            <a:solidFill>
              <a:srgbClr val="D77A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8"/>
          <p:cNvSpPr/>
          <p:nvPr/>
        </p:nvSpPr>
        <p:spPr>
          <a:xfrm>
            <a:off x="2781300" y="3495675"/>
            <a:ext cx="18003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19 fixed classes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Example: hair</a:t>
            </a:r>
            <a:endParaRPr/>
          </a:p>
        </p:txBody>
      </p:sp>
      <p:sp>
        <p:nvSpPr>
          <p:cNvPr id="263" name="Google Shape;263;p38"/>
          <p:cNvSpPr/>
          <p:nvPr/>
        </p:nvSpPr>
        <p:spPr>
          <a:xfrm>
            <a:off x="5067300" y="3419475"/>
            <a:ext cx="1771800" cy="1038300"/>
          </a:xfrm>
          <a:prstGeom prst="rect">
            <a:avLst/>
          </a:prstGeom>
          <a:solidFill>
            <a:srgbClr val="FFFFFF"/>
          </a:solidFill>
          <a:ln cap="flat" cmpd="sng" w="1237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8"/>
          <p:cNvSpPr/>
          <p:nvPr/>
        </p:nvSpPr>
        <p:spPr>
          <a:xfrm>
            <a:off x="5143500" y="3495675"/>
            <a:ext cx="16191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GradCAM++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per-tag activation</a:t>
            </a:r>
            <a:endParaRPr/>
          </a:p>
        </p:txBody>
      </p:sp>
      <p:sp>
        <p:nvSpPr>
          <p:cNvPr id="264" name="Google Shape;264;p38"/>
          <p:cNvSpPr/>
          <p:nvPr/>
        </p:nvSpPr>
        <p:spPr>
          <a:xfrm>
            <a:off x="7248525" y="3419475"/>
            <a:ext cx="1419300" cy="1038300"/>
          </a:xfrm>
          <a:prstGeom prst="rect">
            <a:avLst/>
          </a:prstGeom>
          <a:solidFill>
            <a:srgbClr val="DFEFF0"/>
          </a:solidFill>
          <a:ln cap="flat" cmpd="sng" w="1237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8"/>
          <p:cNvSpPr/>
          <p:nvPr/>
        </p:nvSpPr>
        <p:spPr>
          <a:xfrm>
            <a:off x="7324725" y="3495675"/>
            <a:ext cx="1266900" cy="8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Coarse class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heatmaps</a:t>
            </a:r>
            <a:endParaRPr/>
          </a:p>
        </p:txBody>
      </p:sp>
      <p:sp>
        <p:nvSpPr>
          <p:cNvPr id="289" name="Google Shape;289;p38"/>
          <p:cNvSpPr/>
          <p:nvPr/>
        </p:nvSpPr>
        <p:spPr>
          <a:xfrm>
            <a:off x="5219700" y="2733675"/>
            <a:ext cx="342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zh-TW" sz="1200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Heatmaps locate parts; edges remain diffuse.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5" name="Google Shape;295;p39"/>
          <p:cNvCxnSpPr>
            <a:stCxn id="296" idx="3"/>
            <a:endCxn id="297" idx="1"/>
          </p:cNvCxnSpPr>
          <p:nvPr/>
        </p:nvCxnSpPr>
        <p:spPr>
          <a:xfrm>
            <a:off x="5848275" y="2967075"/>
            <a:ext cx="600300" cy="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298" name="Google Shape;298;p39"/>
          <p:cNvCxnSpPr>
            <a:stCxn id="299" idx="3"/>
            <a:endCxn id="296" idx="1"/>
          </p:cNvCxnSpPr>
          <p:nvPr/>
        </p:nvCxnSpPr>
        <p:spPr>
          <a:xfrm flipH="1" rot="10800000">
            <a:off x="2495550" y="2967225"/>
            <a:ext cx="619200" cy="73800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300" name="Google Shape;300;p39"/>
          <p:cNvCxnSpPr>
            <a:stCxn id="301" idx="3"/>
            <a:endCxn id="296" idx="1"/>
          </p:cNvCxnSpPr>
          <p:nvPr/>
        </p:nvCxnSpPr>
        <p:spPr>
          <a:xfrm>
            <a:off x="2495550" y="2295525"/>
            <a:ext cx="619200" cy="67170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302" name="Google Shape;302;p39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9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9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i="0" lang="zh-TW" sz="2175" u="none" cap="none">
                <a:solidFill>
                  <a:srgbClr val="142B45"/>
                </a:solidFill>
                <a:latin typeface="Arial"/>
                <a:ea typeface="Arial"/>
                <a:cs typeface="Arial"/>
                <a:sym typeface="Arial"/>
              </a:rPr>
              <a:t>ArtMesh guided voting</a:t>
            </a:r>
            <a:endParaRPr/>
          </a:p>
        </p:txBody>
      </p:sp>
      <p:sp>
        <p:nvSpPr>
          <p:cNvPr id="305" name="Google Shape;305;p39"/>
          <p:cNvSpPr/>
          <p:nvPr/>
        </p:nvSpPr>
        <p:spPr>
          <a:xfrm>
            <a:off x="600075" y="819150"/>
            <a:ext cx="78294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zh-TW" sz="1125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Use the source geometry to turn fuzzy heatmaps into boundary-aligned seed labels.</a:t>
            </a:r>
            <a:endParaRPr/>
          </a:p>
        </p:txBody>
      </p:sp>
      <p:sp>
        <p:nvSpPr>
          <p:cNvPr id="306" name="Google Shape;306;p39"/>
          <p:cNvSpPr/>
          <p:nvPr/>
        </p:nvSpPr>
        <p:spPr>
          <a:xfrm>
            <a:off x="590550" y="1171575"/>
            <a:ext cx="7962900" cy="144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9"/>
          <p:cNvSpPr/>
          <p:nvPr/>
        </p:nvSpPr>
        <p:spPr>
          <a:xfrm>
            <a:off x="7105650" y="4762500"/>
            <a:ext cx="14289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zh-TW" sz="900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DATASET  ·  STEP 04</a:t>
            </a:r>
            <a:endParaRPr/>
          </a:p>
        </p:txBody>
      </p:sp>
      <p:sp>
        <p:nvSpPr>
          <p:cNvPr id="301" name="Google Shape;301;p39"/>
          <p:cNvSpPr/>
          <p:nvPr/>
        </p:nvSpPr>
        <p:spPr>
          <a:xfrm>
            <a:off x="590550" y="1800225"/>
            <a:ext cx="1905000" cy="990600"/>
          </a:xfrm>
          <a:prstGeom prst="rect">
            <a:avLst/>
          </a:prstGeom>
          <a:solidFill>
            <a:srgbClr val="DFEFF0"/>
          </a:solidFill>
          <a:ln cap="flat" cmpd="sng" w="1237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9"/>
          <p:cNvSpPr/>
          <p:nvPr/>
        </p:nvSpPr>
        <p:spPr>
          <a:xfrm>
            <a:off x="666750" y="1876425"/>
            <a:ext cx="1752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19 class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CAM score maps</a:t>
            </a:r>
            <a:endParaRPr/>
          </a:p>
        </p:txBody>
      </p:sp>
      <p:sp>
        <p:nvSpPr>
          <p:cNvPr id="299" name="Google Shape;299;p39"/>
          <p:cNvSpPr/>
          <p:nvPr/>
        </p:nvSpPr>
        <p:spPr>
          <a:xfrm>
            <a:off x="590550" y="3209925"/>
            <a:ext cx="1905000" cy="990600"/>
          </a:xfrm>
          <a:prstGeom prst="rect">
            <a:avLst/>
          </a:prstGeom>
          <a:solidFill>
            <a:srgbClr val="EAF1F9"/>
          </a:solidFill>
          <a:ln cap="flat" cmpd="sng" w="1237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9"/>
          <p:cNvSpPr/>
          <p:nvPr/>
        </p:nvSpPr>
        <p:spPr>
          <a:xfrm>
            <a:off x="666750" y="3286125"/>
            <a:ext cx="17526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Visible pixels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of one ArtMesh</a:t>
            </a:r>
            <a:endParaRPr/>
          </a:p>
        </p:txBody>
      </p:sp>
      <p:sp>
        <p:nvSpPr>
          <p:cNvPr id="296" name="Google Shape;296;p39"/>
          <p:cNvSpPr/>
          <p:nvPr/>
        </p:nvSpPr>
        <p:spPr>
          <a:xfrm>
            <a:off x="3114675" y="2352675"/>
            <a:ext cx="2733600" cy="1228800"/>
          </a:xfrm>
          <a:prstGeom prst="rect">
            <a:avLst/>
          </a:prstGeom>
          <a:solidFill>
            <a:srgbClr val="FFFFFF"/>
          </a:solidFill>
          <a:ln cap="flat" cmpd="sng" w="1237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9"/>
          <p:cNvSpPr/>
          <p:nvPr/>
        </p:nvSpPr>
        <p:spPr>
          <a:xfrm>
            <a:off x="3190875" y="2428875"/>
            <a:ext cx="2581200" cy="10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Average each class score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inside those visible pixels</a:t>
            </a:r>
            <a:endParaRPr/>
          </a:p>
        </p:txBody>
      </p:sp>
      <p:sp>
        <p:nvSpPr>
          <p:cNvPr id="297" name="Google Shape;297;p39"/>
          <p:cNvSpPr/>
          <p:nvPr/>
        </p:nvSpPr>
        <p:spPr>
          <a:xfrm>
            <a:off x="6448425" y="2352675"/>
            <a:ext cx="2152800" cy="1228800"/>
          </a:xfrm>
          <a:prstGeom prst="rect">
            <a:avLst/>
          </a:prstGeom>
          <a:solidFill>
            <a:srgbClr val="FFF0E4"/>
          </a:solidFill>
          <a:ln cap="flat" cmpd="sng" w="12375">
            <a:solidFill>
              <a:srgbClr val="D77A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9"/>
          <p:cNvSpPr/>
          <p:nvPr/>
        </p:nvSpPr>
        <p:spPr>
          <a:xfrm>
            <a:off x="6524625" y="2428875"/>
            <a:ext cx="2000100" cy="10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Choose the highest score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and label the entire mesh</a:t>
            </a:r>
            <a:endParaRPr/>
          </a:p>
        </p:txBody>
      </p:sp>
      <p:sp>
        <p:nvSpPr>
          <p:cNvPr id="312" name="Google Shape;312;p39"/>
          <p:cNvSpPr/>
          <p:nvPr/>
        </p:nvSpPr>
        <p:spPr>
          <a:xfrm>
            <a:off x="3105150" y="3857625"/>
            <a:ext cx="5505600" cy="5238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39"/>
          <p:cNvSpPr/>
          <p:nvPr/>
        </p:nvSpPr>
        <p:spPr>
          <a:xfrm>
            <a:off x="3305175" y="3962400"/>
            <a:ext cx="50958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label(mesh) = argmax  mean CAM score in visible(mesh)</a:t>
            </a:r>
            <a:endParaRPr/>
          </a:p>
        </p:txBody>
      </p:sp>
      <p:sp>
        <p:nvSpPr>
          <p:cNvPr id="314" name="Google Shape;314;p39"/>
          <p:cNvSpPr/>
          <p:nvPr/>
        </p:nvSpPr>
        <p:spPr>
          <a:xfrm>
            <a:off x="581025" y="4457700"/>
            <a:ext cx="74106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zh-TW" sz="1200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A fully occluded mesh has no visible pixels; step 06 handles its label.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0" name="Google Shape;320;p40"/>
          <p:cNvCxnSpPr>
            <a:stCxn id="321" idx="3"/>
            <a:endCxn id="322" idx="1"/>
          </p:cNvCxnSpPr>
          <p:nvPr/>
        </p:nvCxnSpPr>
        <p:spPr>
          <a:xfrm>
            <a:off x="6762750" y="4086225"/>
            <a:ext cx="419100" cy="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323" name="Google Shape;323;p40"/>
          <p:cNvCxnSpPr>
            <a:stCxn id="324" idx="3"/>
            <a:endCxn id="321" idx="1"/>
          </p:cNvCxnSpPr>
          <p:nvPr/>
        </p:nvCxnSpPr>
        <p:spPr>
          <a:xfrm>
            <a:off x="4390875" y="4086225"/>
            <a:ext cx="428700" cy="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325" name="Google Shape;325;p40"/>
          <p:cNvCxnSpPr>
            <a:stCxn id="326" idx="3"/>
            <a:endCxn id="324" idx="1"/>
          </p:cNvCxnSpPr>
          <p:nvPr/>
        </p:nvCxnSpPr>
        <p:spPr>
          <a:xfrm>
            <a:off x="2142975" y="4086225"/>
            <a:ext cx="438300" cy="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327" name="Google Shape;327;p40"/>
          <p:cNvCxnSpPr>
            <a:stCxn id="328" idx="3"/>
            <a:endCxn id="329" idx="1"/>
          </p:cNvCxnSpPr>
          <p:nvPr/>
        </p:nvCxnSpPr>
        <p:spPr>
          <a:xfrm>
            <a:off x="5162550" y="2124075"/>
            <a:ext cx="609600" cy="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330" name="Google Shape;330;p40"/>
          <p:cNvCxnSpPr>
            <a:stCxn id="331" idx="3"/>
            <a:endCxn id="328" idx="1"/>
          </p:cNvCxnSpPr>
          <p:nvPr/>
        </p:nvCxnSpPr>
        <p:spPr>
          <a:xfrm>
            <a:off x="2343075" y="2124075"/>
            <a:ext cx="609600" cy="0"/>
          </a:xfrm>
          <a:prstGeom prst="straightConnector1">
            <a:avLst/>
          </a:prstGeom>
          <a:noFill/>
          <a:ln cap="flat" cmpd="sng" w="257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332" name="Google Shape;332;p40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40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40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i="0" lang="zh-TW" sz="2175" u="none" cap="none">
                <a:solidFill>
                  <a:srgbClr val="142B45"/>
                </a:solidFill>
                <a:latin typeface="Arial"/>
                <a:ea typeface="Arial"/>
                <a:cs typeface="Arial"/>
                <a:sym typeface="Arial"/>
              </a:rPr>
              <a:t>Iterative SAM-HQ refinement</a:t>
            </a:r>
            <a:endParaRPr/>
          </a:p>
        </p:txBody>
      </p:sp>
      <p:sp>
        <p:nvSpPr>
          <p:cNvPr id="335" name="Google Shape;335;p40"/>
          <p:cNvSpPr/>
          <p:nvPr/>
        </p:nvSpPr>
        <p:spPr>
          <a:xfrm>
            <a:off x="600075" y="819150"/>
            <a:ext cx="78294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zh-TW" sz="1125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Train automatic part masks on the mesh-aligned seeds, then improve the labels over rounds.</a:t>
            </a:r>
            <a:endParaRPr/>
          </a:p>
        </p:txBody>
      </p:sp>
      <p:sp>
        <p:nvSpPr>
          <p:cNvPr id="336" name="Google Shape;336;p40"/>
          <p:cNvSpPr/>
          <p:nvPr/>
        </p:nvSpPr>
        <p:spPr>
          <a:xfrm>
            <a:off x="590550" y="1171575"/>
            <a:ext cx="7962900" cy="144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40"/>
          <p:cNvSpPr/>
          <p:nvPr/>
        </p:nvSpPr>
        <p:spPr>
          <a:xfrm>
            <a:off x="7105650" y="4762500"/>
            <a:ext cx="14289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zh-TW" sz="900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DATASET  ·  STEP 05</a:t>
            </a:r>
            <a:endParaRPr/>
          </a:p>
        </p:txBody>
      </p:sp>
      <p:sp>
        <p:nvSpPr>
          <p:cNvPr id="331" name="Google Shape;331;p40"/>
          <p:cNvSpPr/>
          <p:nvPr/>
        </p:nvSpPr>
        <p:spPr>
          <a:xfrm>
            <a:off x="523875" y="1724025"/>
            <a:ext cx="1819200" cy="800100"/>
          </a:xfrm>
          <a:prstGeom prst="rect">
            <a:avLst/>
          </a:prstGeom>
          <a:solidFill>
            <a:srgbClr val="EAF1F9"/>
          </a:solidFill>
          <a:ln cap="flat" cmpd="sng" w="1237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40"/>
          <p:cNvSpPr/>
          <p:nvPr/>
        </p:nvSpPr>
        <p:spPr>
          <a:xfrm>
            <a:off x="600075" y="1800225"/>
            <a:ext cx="16668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Image encoder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shared features</a:t>
            </a:r>
            <a:endParaRPr/>
          </a:p>
        </p:txBody>
      </p:sp>
      <p:sp>
        <p:nvSpPr>
          <p:cNvPr id="328" name="Google Shape;328;p40"/>
          <p:cNvSpPr/>
          <p:nvPr/>
        </p:nvSpPr>
        <p:spPr>
          <a:xfrm>
            <a:off x="2952750" y="1724025"/>
            <a:ext cx="2209800" cy="800100"/>
          </a:xfrm>
          <a:prstGeom prst="rect">
            <a:avLst/>
          </a:prstGeom>
          <a:solidFill>
            <a:srgbClr val="DFEFF0"/>
          </a:solidFill>
          <a:ln cap="flat" cmpd="sng" w="1237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40"/>
          <p:cNvSpPr/>
          <p:nvPr/>
        </p:nvSpPr>
        <p:spPr>
          <a:xfrm>
            <a:off x="3028950" y="1800225"/>
            <a:ext cx="20574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19 independent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mask decoders</a:t>
            </a:r>
            <a:endParaRPr/>
          </a:p>
        </p:txBody>
      </p:sp>
      <p:sp>
        <p:nvSpPr>
          <p:cNvPr id="329" name="Google Shape;329;p40"/>
          <p:cNvSpPr/>
          <p:nvPr/>
        </p:nvSpPr>
        <p:spPr>
          <a:xfrm>
            <a:off x="5772150" y="1724025"/>
            <a:ext cx="2790900" cy="800100"/>
          </a:xfrm>
          <a:prstGeom prst="rect">
            <a:avLst/>
          </a:prstGeom>
          <a:solidFill>
            <a:srgbClr val="FFF0E4"/>
          </a:solidFill>
          <a:ln cap="flat" cmpd="sng" w="12375">
            <a:solidFill>
              <a:srgbClr val="D77A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40"/>
          <p:cNvSpPr/>
          <p:nvPr/>
        </p:nvSpPr>
        <p:spPr>
          <a:xfrm>
            <a:off x="5848350" y="1800225"/>
            <a:ext cx="26385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19 predicted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class masks</a:t>
            </a:r>
            <a:endParaRPr/>
          </a:p>
        </p:txBody>
      </p:sp>
      <p:sp>
        <p:nvSpPr>
          <p:cNvPr id="341" name="Google Shape;341;p40"/>
          <p:cNvSpPr/>
          <p:nvPr/>
        </p:nvSpPr>
        <p:spPr>
          <a:xfrm>
            <a:off x="2943225" y="2771775"/>
            <a:ext cx="2229000" cy="238200"/>
          </a:xfrm>
          <a:prstGeom prst="rect">
            <a:avLst/>
          </a:prstGeom>
          <a:solidFill>
            <a:srgbClr val="EAF1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40"/>
          <p:cNvSpPr/>
          <p:nvPr/>
        </p:nvSpPr>
        <p:spPr>
          <a:xfrm>
            <a:off x="2990850" y="2809875"/>
            <a:ext cx="21336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zh-TW" sz="900" u="none" cap="none">
                <a:solidFill>
                  <a:srgbClr val="426EAF"/>
                </a:solidFill>
                <a:latin typeface="Arial"/>
                <a:ea typeface="Arial"/>
                <a:cs typeface="Arial"/>
                <a:sym typeface="Arial"/>
              </a:rPr>
              <a:t>ZERO PROMPT EMBEDDINGS</a:t>
            </a:r>
            <a:endParaRPr/>
          </a:p>
        </p:txBody>
      </p:sp>
      <p:sp>
        <p:nvSpPr>
          <p:cNvPr id="343" name="Google Shape;343;p40"/>
          <p:cNvSpPr/>
          <p:nvPr/>
        </p:nvSpPr>
        <p:spPr>
          <a:xfrm>
            <a:off x="523875" y="3114675"/>
            <a:ext cx="80106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zh-TW" sz="1200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Each decoder learns a fixed part class, so no click or box prompt is needed.</a:t>
            </a:r>
            <a:endParaRPr/>
          </a:p>
        </p:txBody>
      </p:sp>
      <p:sp>
        <p:nvSpPr>
          <p:cNvPr id="326" name="Google Shape;326;p40"/>
          <p:cNvSpPr/>
          <p:nvPr/>
        </p:nvSpPr>
        <p:spPr>
          <a:xfrm>
            <a:off x="523875" y="3743325"/>
            <a:ext cx="1619100" cy="685800"/>
          </a:xfrm>
          <a:prstGeom prst="rect">
            <a:avLst/>
          </a:prstGeom>
          <a:solidFill>
            <a:srgbClr val="EAF1F9"/>
          </a:solidFill>
          <a:ln cap="flat" cmpd="sng" w="1237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40"/>
          <p:cNvSpPr/>
          <p:nvPr/>
        </p:nvSpPr>
        <p:spPr>
          <a:xfrm>
            <a:off x="600075" y="3819525"/>
            <a:ext cx="14670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Seed labels</a:t>
            </a:r>
            <a:endParaRPr/>
          </a:p>
        </p:txBody>
      </p:sp>
      <p:sp>
        <p:nvSpPr>
          <p:cNvPr id="324" name="Google Shape;324;p40"/>
          <p:cNvSpPr/>
          <p:nvPr/>
        </p:nvSpPr>
        <p:spPr>
          <a:xfrm>
            <a:off x="2581275" y="3743325"/>
            <a:ext cx="1809600" cy="685800"/>
          </a:xfrm>
          <a:prstGeom prst="rect">
            <a:avLst/>
          </a:prstGeom>
          <a:solidFill>
            <a:srgbClr val="DFEFF0"/>
          </a:solidFill>
          <a:ln cap="flat" cmpd="sng" w="1237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40"/>
          <p:cNvSpPr/>
          <p:nvPr/>
        </p:nvSpPr>
        <p:spPr>
          <a:xfrm>
            <a:off x="2657475" y="3819525"/>
            <a:ext cx="16575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Train and predict</a:t>
            </a:r>
            <a:endParaRPr/>
          </a:p>
        </p:txBody>
      </p:sp>
      <p:sp>
        <p:nvSpPr>
          <p:cNvPr id="321" name="Google Shape;321;p40"/>
          <p:cNvSpPr/>
          <p:nvPr/>
        </p:nvSpPr>
        <p:spPr>
          <a:xfrm>
            <a:off x="4819650" y="3743325"/>
            <a:ext cx="1943100" cy="685800"/>
          </a:xfrm>
          <a:prstGeom prst="rect">
            <a:avLst/>
          </a:prstGeom>
          <a:solidFill>
            <a:srgbClr val="EAF1F9"/>
          </a:solidFill>
          <a:ln cap="flat" cmpd="sng" w="1237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40"/>
          <p:cNvSpPr/>
          <p:nvPr/>
        </p:nvSpPr>
        <p:spPr>
          <a:xfrm>
            <a:off x="4895850" y="3819525"/>
            <a:ext cx="17907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Snap predictions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to mesh boundaries</a:t>
            </a:r>
            <a:endParaRPr/>
          </a:p>
        </p:txBody>
      </p:sp>
      <p:sp>
        <p:nvSpPr>
          <p:cNvPr id="322" name="Google Shape;322;p40"/>
          <p:cNvSpPr/>
          <p:nvPr/>
        </p:nvSpPr>
        <p:spPr>
          <a:xfrm>
            <a:off x="7181850" y="3743325"/>
            <a:ext cx="1381200" cy="685800"/>
          </a:xfrm>
          <a:prstGeom prst="rect">
            <a:avLst/>
          </a:prstGeom>
          <a:solidFill>
            <a:srgbClr val="FFF0E4"/>
          </a:solidFill>
          <a:ln cap="flat" cmpd="sng" w="12375">
            <a:solidFill>
              <a:srgbClr val="D77A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40"/>
          <p:cNvSpPr/>
          <p:nvPr/>
        </p:nvSpPr>
        <p:spPr>
          <a:xfrm>
            <a:off x="7258050" y="3819525"/>
            <a:ext cx="1228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zh-TW" sz="120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Update targets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zh-TW" sz="120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and repeat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25" y="932775"/>
            <a:ext cx="8991376" cy="29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41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9" name="Google Shape;359;p42"/>
          <p:cNvCxnSpPr>
            <a:stCxn id="360" idx="2"/>
            <a:endCxn id="361" idx="3"/>
          </p:cNvCxnSpPr>
          <p:nvPr/>
        </p:nvCxnSpPr>
        <p:spPr>
          <a:xfrm>
            <a:off x="6848475" y="4105275"/>
            <a:ext cx="47700" cy="462000"/>
          </a:xfrm>
          <a:prstGeom prst="straightConnector1">
            <a:avLst/>
          </a:prstGeom>
          <a:noFill/>
          <a:ln cap="flat" cmpd="sng" w="25700">
            <a:solidFill>
              <a:srgbClr val="D77A34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362" name="Google Shape;362;p42"/>
          <p:cNvCxnSpPr>
            <a:stCxn id="363" idx="2"/>
            <a:endCxn id="361" idx="1"/>
          </p:cNvCxnSpPr>
          <p:nvPr/>
        </p:nvCxnSpPr>
        <p:spPr>
          <a:xfrm flipH="1">
            <a:off x="2247900" y="4105275"/>
            <a:ext cx="38100" cy="462000"/>
          </a:xfrm>
          <a:prstGeom prst="straightConnector1">
            <a:avLst/>
          </a:prstGeom>
          <a:noFill/>
          <a:ln cap="flat" cmpd="sng" w="25700">
            <a:solidFill>
              <a:srgbClr val="426EAF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364" name="Google Shape;364;p42"/>
          <p:cNvCxnSpPr>
            <a:stCxn id="365" idx="2"/>
            <a:endCxn id="360" idx="0"/>
          </p:cNvCxnSpPr>
          <p:nvPr/>
        </p:nvCxnSpPr>
        <p:spPr>
          <a:xfrm>
            <a:off x="6848475" y="3105150"/>
            <a:ext cx="0" cy="238200"/>
          </a:xfrm>
          <a:prstGeom prst="straightConnector1">
            <a:avLst/>
          </a:prstGeom>
          <a:noFill/>
          <a:ln cap="flat" cmpd="sng" w="25700">
            <a:solidFill>
              <a:srgbClr val="D77A34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366" name="Google Shape;366;p42"/>
          <p:cNvCxnSpPr>
            <a:stCxn id="367" idx="2"/>
            <a:endCxn id="363" idx="0"/>
          </p:cNvCxnSpPr>
          <p:nvPr/>
        </p:nvCxnSpPr>
        <p:spPr>
          <a:xfrm>
            <a:off x="2286000" y="3105150"/>
            <a:ext cx="0" cy="238200"/>
          </a:xfrm>
          <a:prstGeom prst="straightConnector1">
            <a:avLst/>
          </a:prstGeom>
          <a:noFill/>
          <a:ln cap="flat" cmpd="sng" w="25700">
            <a:solidFill>
              <a:srgbClr val="426EAF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368" name="Google Shape;368;p42"/>
          <p:cNvCxnSpPr>
            <a:stCxn id="369" idx="2"/>
            <a:endCxn id="365" idx="0"/>
          </p:cNvCxnSpPr>
          <p:nvPr/>
        </p:nvCxnSpPr>
        <p:spPr>
          <a:xfrm>
            <a:off x="4576800" y="2143050"/>
            <a:ext cx="2271600" cy="543000"/>
          </a:xfrm>
          <a:prstGeom prst="straightConnector1">
            <a:avLst/>
          </a:prstGeom>
          <a:noFill/>
          <a:ln cap="flat" cmpd="sng" w="25700">
            <a:solidFill>
              <a:srgbClr val="D77A34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370" name="Google Shape;370;p42"/>
          <p:cNvCxnSpPr>
            <a:stCxn id="369" idx="2"/>
            <a:endCxn id="367" idx="0"/>
          </p:cNvCxnSpPr>
          <p:nvPr/>
        </p:nvCxnSpPr>
        <p:spPr>
          <a:xfrm flipH="1">
            <a:off x="2286000" y="2143050"/>
            <a:ext cx="2290800" cy="543000"/>
          </a:xfrm>
          <a:prstGeom prst="straightConnector1">
            <a:avLst/>
          </a:prstGeom>
          <a:noFill/>
          <a:ln cap="flat" cmpd="sng" w="25700">
            <a:solidFill>
              <a:srgbClr val="426EAF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371" name="Google Shape;371;p42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42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42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i="0" lang="zh-TW" sz="2175" u="none" cap="none">
                <a:solidFill>
                  <a:srgbClr val="142B45"/>
                </a:solidFill>
                <a:latin typeface="Arial"/>
                <a:ea typeface="Arial"/>
                <a:cs typeface="Arial"/>
                <a:sym typeface="Arial"/>
              </a:rPr>
              <a:t>Label visible and hidden ArtMeshes</a:t>
            </a:r>
            <a:endParaRPr/>
          </a:p>
        </p:txBody>
      </p:sp>
      <p:sp>
        <p:nvSpPr>
          <p:cNvPr id="374" name="Google Shape;374;p42"/>
          <p:cNvSpPr/>
          <p:nvPr/>
        </p:nvSpPr>
        <p:spPr>
          <a:xfrm>
            <a:off x="600075" y="819150"/>
            <a:ext cx="78294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zh-TW" sz="1125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Project refined 2D masks back onto the original Live2D fragment structure.</a:t>
            </a:r>
            <a:endParaRPr/>
          </a:p>
        </p:txBody>
      </p:sp>
      <p:sp>
        <p:nvSpPr>
          <p:cNvPr id="375" name="Google Shape;375;p42"/>
          <p:cNvSpPr/>
          <p:nvPr/>
        </p:nvSpPr>
        <p:spPr>
          <a:xfrm>
            <a:off x="590550" y="1171575"/>
            <a:ext cx="7962900" cy="144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42"/>
          <p:cNvSpPr/>
          <p:nvPr/>
        </p:nvSpPr>
        <p:spPr>
          <a:xfrm>
            <a:off x="7105650" y="4762500"/>
            <a:ext cx="14289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zh-TW" sz="900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DATASET  ·  STEP 06</a:t>
            </a:r>
            <a:endParaRPr/>
          </a:p>
        </p:txBody>
      </p:sp>
      <p:sp>
        <p:nvSpPr>
          <p:cNvPr id="369" name="Google Shape;369;p42"/>
          <p:cNvSpPr/>
          <p:nvPr/>
        </p:nvSpPr>
        <p:spPr>
          <a:xfrm>
            <a:off x="3257550" y="1504950"/>
            <a:ext cx="2638500" cy="638100"/>
          </a:xfrm>
          <a:prstGeom prst="rect">
            <a:avLst/>
          </a:prstGeom>
          <a:solidFill>
            <a:srgbClr val="DFEFF0"/>
          </a:solidFill>
          <a:ln cap="flat" cmpd="sng" w="1237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42"/>
          <p:cNvSpPr/>
          <p:nvPr/>
        </p:nvSpPr>
        <p:spPr>
          <a:xfrm>
            <a:off x="3333750" y="1581150"/>
            <a:ext cx="24861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Refined 2D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part masks</a:t>
            </a:r>
            <a:endParaRPr/>
          </a:p>
        </p:txBody>
      </p:sp>
      <p:sp>
        <p:nvSpPr>
          <p:cNvPr id="367" name="Google Shape;367;p42"/>
          <p:cNvSpPr/>
          <p:nvPr/>
        </p:nvSpPr>
        <p:spPr>
          <a:xfrm>
            <a:off x="647700" y="2686050"/>
            <a:ext cx="3276600" cy="419100"/>
          </a:xfrm>
          <a:prstGeom prst="rect">
            <a:avLst/>
          </a:prstGeom>
          <a:solidFill>
            <a:srgbClr val="EAF1F9"/>
          </a:solidFill>
          <a:ln cap="flat" cmpd="sng" w="1237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42"/>
          <p:cNvSpPr/>
          <p:nvPr/>
        </p:nvSpPr>
        <p:spPr>
          <a:xfrm>
            <a:off x="723900" y="2762250"/>
            <a:ext cx="31242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zh-TW" sz="120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VISIBLE FRAGMENTS</a:t>
            </a:r>
            <a:endParaRPr/>
          </a:p>
        </p:txBody>
      </p:sp>
      <p:sp>
        <p:nvSpPr>
          <p:cNvPr id="365" name="Google Shape;365;p42"/>
          <p:cNvSpPr/>
          <p:nvPr/>
        </p:nvSpPr>
        <p:spPr>
          <a:xfrm>
            <a:off x="5210175" y="2686050"/>
            <a:ext cx="3276600" cy="419100"/>
          </a:xfrm>
          <a:prstGeom prst="rect">
            <a:avLst/>
          </a:prstGeom>
          <a:solidFill>
            <a:srgbClr val="FFF0E4"/>
          </a:solidFill>
          <a:ln cap="flat" cmpd="sng" w="12375">
            <a:solidFill>
              <a:srgbClr val="D77A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42"/>
          <p:cNvSpPr/>
          <p:nvPr/>
        </p:nvSpPr>
        <p:spPr>
          <a:xfrm>
            <a:off x="5286375" y="2762250"/>
            <a:ext cx="31242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zh-TW" sz="120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FULLY OCCLUDED FRAGMENTS</a:t>
            </a:r>
            <a:endParaRPr/>
          </a:p>
        </p:txBody>
      </p:sp>
      <p:sp>
        <p:nvSpPr>
          <p:cNvPr id="363" name="Google Shape;363;p42"/>
          <p:cNvSpPr/>
          <p:nvPr/>
        </p:nvSpPr>
        <p:spPr>
          <a:xfrm>
            <a:off x="647700" y="3343275"/>
            <a:ext cx="3276600" cy="762000"/>
          </a:xfrm>
          <a:prstGeom prst="rect">
            <a:avLst/>
          </a:prstGeom>
          <a:solidFill>
            <a:srgbClr val="FFFFFF"/>
          </a:solidFill>
          <a:ln cap="flat" cmpd="sng" w="1237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42"/>
          <p:cNvSpPr/>
          <p:nvPr/>
        </p:nvSpPr>
        <p:spPr>
          <a:xfrm>
            <a:off x="723900" y="3419475"/>
            <a:ext cx="31242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Majority vote across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visible mask pixels</a:t>
            </a:r>
            <a:endParaRPr/>
          </a:p>
        </p:txBody>
      </p:sp>
      <p:sp>
        <p:nvSpPr>
          <p:cNvPr id="360" name="Google Shape;360;p42"/>
          <p:cNvSpPr/>
          <p:nvPr/>
        </p:nvSpPr>
        <p:spPr>
          <a:xfrm>
            <a:off x="5210175" y="3343275"/>
            <a:ext cx="3276600" cy="762000"/>
          </a:xfrm>
          <a:prstGeom prst="rect">
            <a:avLst/>
          </a:prstGeom>
          <a:solidFill>
            <a:srgbClr val="FFFFFF"/>
          </a:solidFill>
          <a:ln cap="flat" cmpd="sng" w="12375">
            <a:solidFill>
              <a:srgbClr val="D77A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42"/>
          <p:cNvSpPr/>
          <p:nvPr/>
        </p:nvSpPr>
        <p:spPr>
          <a:xfrm>
            <a:off x="5286375" y="3419475"/>
            <a:ext cx="31242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Name match → sibling vote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→ recursive parent vote</a:t>
            </a:r>
            <a:endParaRPr/>
          </a:p>
        </p:txBody>
      </p:sp>
      <p:sp>
        <p:nvSpPr>
          <p:cNvPr id="361" name="Google Shape;361;p42"/>
          <p:cNvSpPr/>
          <p:nvPr/>
        </p:nvSpPr>
        <p:spPr>
          <a:xfrm>
            <a:off x="2247900" y="4352925"/>
            <a:ext cx="4648200" cy="428700"/>
          </a:xfrm>
          <a:prstGeom prst="rect">
            <a:avLst/>
          </a:prstGeom>
          <a:solidFill>
            <a:srgbClr val="142B45"/>
          </a:solidFill>
          <a:ln cap="flat" cmpd="sng" w="12375">
            <a:solidFill>
              <a:srgbClr val="142B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42"/>
          <p:cNvSpPr/>
          <p:nvPr/>
        </p:nvSpPr>
        <p:spPr>
          <a:xfrm>
            <a:off x="2324100" y="4429125"/>
            <a:ext cx="44958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42"/>
          <p:cNvSpPr/>
          <p:nvPr/>
        </p:nvSpPr>
        <p:spPr>
          <a:xfrm>
            <a:off x="2390775" y="4448175"/>
            <a:ext cx="43719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zh-TW" sz="1125" u="non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Human inspection and correction in see-through GUI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1"/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9" name="Google Shape;389;p43"/>
          <p:cNvCxnSpPr>
            <a:stCxn id="390" idx="3"/>
            <a:endCxn id="391" idx="1"/>
          </p:cNvCxnSpPr>
          <p:nvPr/>
        </p:nvCxnSpPr>
        <p:spPr>
          <a:xfrm>
            <a:off x="5600813" y="1646644"/>
            <a:ext cx="957300" cy="0"/>
          </a:xfrm>
          <a:prstGeom prst="straightConnector1">
            <a:avLst/>
          </a:prstGeom>
          <a:noFill/>
          <a:ln cap="flat" cmpd="sng" w="20000">
            <a:solidFill>
              <a:srgbClr val="3168B2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392" name="Google Shape;392;p43"/>
          <p:cNvCxnSpPr>
            <a:stCxn id="393" idx="3"/>
            <a:endCxn id="390" idx="1"/>
          </p:cNvCxnSpPr>
          <p:nvPr/>
        </p:nvCxnSpPr>
        <p:spPr>
          <a:xfrm>
            <a:off x="2571863" y="1646644"/>
            <a:ext cx="957300" cy="0"/>
          </a:xfrm>
          <a:prstGeom prst="straightConnector1">
            <a:avLst/>
          </a:prstGeom>
          <a:noFill/>
          <a:ln cap="flat" cmpd="sng" w="20000">
            <a:solidFill>
              <a:srgbClr val="3168B2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393" name="Google Shape;393;p43"/>
          <p:cNvSpPr/>
          <p:nvPr/>
        </p:nvSpPr>
        <p:spPr>
          <a:xfrm>
            <a:off x="500063" y="1321594"/>
            <a:ext cx="2071800" cy="650100"/>
          </a:xfrm>
          <a:prstGeom prst="roundRect">
            <a:avLst>
              <a:gd fmla="val 10989" name="adj"/>
            </a:avLst>
          </a:prstGeom>
          <a:solidFill>
            <a:srgbClr val="E7F0FA"/>
          </a:solidFill>
          <a:ln cap="flat" cmpd="sng" w="12125">
            <a:solidFill>
              <a:srgbClr val="3168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43"/>
          <p:cNvSpPr/>
          <p:nvPr/>
        </p:nvSpPr>
        <p:spPr>
          <a:xfrm>
            <a:off x="600075" y="1407319"/>
            <a:ext cx="18717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183553"/>
                </a:solidFill>
                <a:latin typeface="Noto Sans"/>
                <a:ea typeface="Noto Sans"/>
                <a:cs typeface="Noto Sans"/>
                <a:sym typeface="Noto Sans"/>
              </a:rPr>
              <a:t>Human-checked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183553"/>
                </a:solidFill>
                <a:latin typeface="Noto Sans"/>
                <a:ea typeface="Noto Sans"/>
                <a:cs typeface="Noto Sans"/>
                <a:sym typeface="Noto Sans"/>
              </a:rPr>
              <a:t>ArtMesh classes</a:t>
            </a:r>
            <a:endParaRPr sz="1100"/>
          </a:p>
        </p:txBody>
      </p:sp>
      <p:sp>
        <p:nvSpPr>
          <p:cNvPr id="390" name="Google Shape;390;p43"/>
          <p:cNvSpPr/>
          <p:nvPr/>
        </p:nvSpPr>
        <p:spPr>
          <a:xfrm>
            <a:off x="3529013" y="1321594"/>
            <a:ext cx="2071800" cy="650100"/>
          </a:xfrm>
          <a:prstGeom prst="roundRect">
            <a:avLst>
              <a:gd fmla="val 10989" name="adj"/>
            </a:avLst>
          </a:prstGeom>
          <a:solidFill>
            <a:srgbClr val="DDF5F2"/>
          </a:solidFill>
          <a:ln cap="flat" cmpd="sng" w="12125">
            <a:solidFill>
              <a:srgbClr val="0098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43"/>
          <p:cNvSpPr/>
          <p:nvPr/>
        </p:nvSpPr>
        <p:spPr>
          <a:xfrm>
            <a:off x="3629025" y="1407319"/>
            <a:ext cx="18717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183553"/>
                </a:solidFill>
                <a:latin typeface="Noto Sans"/>
                <a:ea typeface="Noto Sans"/>
                <a:cs typeface="Noto Sans"/>
                <a:sym typeface="Noto Sans"/>
              </a:rPr>
              <a:t>Angle-following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183553"/>
                </a:solidFill>
                <a:latin typeface="Noto Sans"/>
                <a:ea typeface="Noto Sans"/>
                <a:cs typeface="Noto Sans"/>
                <a:sym typeface="Noto Sans"/>
              </a:rPr>
              <a:t>pose interpolation</a:t>
            </a:r>
            <a:endParaRPr sz="1100"/>
          </a:p>
        </p:txBody>
      </p:sp>
      <p:sp>
        <p:nvSpPr>
          <p:cNvPr id="391" name="Google Shape;391;p43"/>
          <p:cNvSpPr/>
          <p:nvPr/>
        </p:nvSpPr>
        <p:spPr>
          <a:xfrm>
            <a:off x="6557963" y="1321594"/>
            <a:ext cx="2071800" cy="650100"/>
          </a:xfrm>
          <a:prstGeom prst="roundRect">
            <a:avLst>
              <a:gd fmla="val 10989" name="adj"/>
            </a:avLst>
          </a:prstGeom>
          <a:solidFill>
            <a:srgbClr val="FFF0DF"/>
          </a:solidFill>
          <a:ln cap="flat" cmpd="sng" w="12125">
            <a:solidFill>
              <a:srgbClr val="DD7D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43"/>
          <p:cNvSpPr/>
          <p:nvPr/>
        </p:nvSpPr>
        <p:spPr>
          <a:xfrm>
            <a:off x="6657975" y="1407319"/>
            <a:ext cx="1871700" cy="4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183553"/>
                </a:solidFill>
                <a:latin typeface="Noto Sans"/>
                <a:ea typeface="Noto Sans"/>
                <a:cs typeface="Noto Sans"/>
                <a:sym typeface="Noto Sans"/>
              </a:rPr>
              <a:t>Per-mesh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rgbClr val="183553"/>
                </a:solidFill>
                <a:latin typeface="Noto Sans"/>
                <a:ea typeface="Noto Sans"/>
                <a:cs typeface="Noto Sans"/>
                <a:sym typeface="Noto Sans"/>
              </a:rPr>
              <a:t>pseudo-depth</a:t>
            </a:r>
            <a:endParaRPr sz="1100"/>
          </a:p>
        </p:txBody>
      </p:sp>
      <p:sp>
        <p:nvSpPr>
          <p:cNvPr id="397" name="Google Shape;397;p43"/>
          <p:cNvSpPr/>
          <p:nvPr/>
        </p:nvSpPr>
        <p:spPr>
          <a:xfrm>
            <a:off x="785813" y="2378869"/>
            <a:ext cx="75723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600">
                <a:solidFill>
                  <a:srgbClr val="183553"/>
                </a:solidFill>
                <a:latin typeface="Noto Sans"/>
                <a:ea typeface="Noto Sans"/>
                <a:cs typeface="Noto Sans"/>
                <a:sym typeface="Noto Sans"/>
              </a:rPr>
              <a:t>d(m) = [ z(m) − zmin ] / [ zmax − zmin ]</a:t>
            </a:r>
            <a:endParaRPr sz="1100"/>
          </a:p>
        </p:txBody>
      </p:sp>
      <p:sp>
        <p:nvSpPr>
          <p:cNvPr id="398" name="Google Shape;398;p43"/>
          <p:cNvSpPr/>
          <p:nvPr/>
        </p:nvSpPr>
        <p:spPr>
          <a:xfrm>
            <a:off x="928688" y="2786063"/>
            <a:ext cx="7286700" cy="2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zh-TW" sz="1000">
                <a:solidFill>
                  <a:srgbClr val="60758A"/>
                </a:solidFill>
                <a:latin typeface="Noto Sans"/>
                <a:ea typeface="Noto Sans"/>
                <a:cs typeface="Noto Sans"/>
                <a:sym typeface="Noto Sans"/>
              </a:rPr>
              <a:t>Relative drawing order at ArtMesh level, not physical 3D distance</a:t>
            </a:r>
            <a:endParaRPr sz="1100"/>
          </a:p>
        </p:txBody>
      </p:sp>
      <p:sp>
        <p:nvSpPr>
          <p:cNvPr id="399" name="Google Shape;399;p43"/>
          <p:cNvSpPr/>
          <p:nvPr/>
        </p:nvSpPr>
        <p:spPr>
          <a:xfrm>
            <a:off x="542925" y="3429000"/>
            <a:ext cx="17859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0098A7"/>
                </a:solidFill>
                <a:latin typeface="Noto Sans"/>
                <a:ea typeface="Noto Sans"/>
                <a:cs typeface="Noto Sans"/>
                <a:sym typeface="Noto Sans"/>
              </a:rPr>
              <a:t>9,102</a:t>
            </a:r>
            <a:endParaRPr sz="1100"/>
          </a:p>
        </p:txBody>
      </p:sp>
      <p:sp>
        <p:nvSpPr>
          <p:cNvPr id="400" name="Google Shape;400;p43"/>
          <p:cNvSpPr/>
          <p:nvPr/>
        </p:nvSpPr>
        <p:spPr>
          <a:xfrm>
            <a:off x="578644" y="3950494"/>
            <a:ext cx="18216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zh-TW" sz="1000">
                <a:solidFill>
                  <a:srgbClr val="1D3B58"/>
                </a:solidFill>
                <a:latin typeface="Noto Sans"/>
                <a:ea typeface="Noto Sans"/>
                <a:cs typeface="Noto Sans"/>
                <a:sym typeface="Noto Sans"/>
              </a:rPr>
              <a:t>annotated samples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zh-TW" sz="1000">
                <a:solidFill>
                  <a:srgbClr val="1D3B58"/>
                </a:solidFill>
                <a:latin typeface="Noto Sans"/>
                <a:ea typeface="Noto Sans"/>
                <a:cs typeface="Noto Sans"/>
                <a:sym typeface="Noto Sans"/>
              </a:rPr>
              <a:t>after augmentation</a:t>
            </a:r>
            <a:endParaRPr sz="1100"/>
          </a:p>
        </p:txBody>
      </p:sp>
      <p:pic>
        <p:nvPicPr>
          <p:cNvPr id="401" name="Google Shape;4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28913" y="3343275"/>
            <a:ext cx="5765100" cy="119310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43"/>
          <p:cNvSpPr/>
          <p:nvPr/>
        </p:nvSpPr>
        <p:spPr>
          <a:xfrm>
            <a:off x="3007519" y="4629150"/>
            <a:ext cx="5215200" cy="1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000">
                <a:solidFill>
                  <a:srgbClr val="1D3B58"/>
                </a:solidFill>
                <a:latin typeface="Noto Sans"/>
                <a:ea typeface="Noto Sans"/>
                <a:cs typeface="Noto Sans"/>
                <a:sym typeface="Noto Sans"/>
              </a:rPr>
              <a:t>Train 7,404     Validation 851     Test 847</a:t>
            </a:r>
            <a:endParaRPr sz="1100"/>
          </a:p>
        </p:txBody>
      </p:sp>
      <p:sp>
        <p:nvSpPr>
          <p:cNvPr id="403" name="Google Shape;403;p43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43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43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zh-TW" sz="2150">
                <a:solidFill>
                  <a:srgbClr val="183553"/>
                </a:solidFill>
              </a:rPr>
              <a:t>Verified labels become pose and depth supervision</a:t>
            </a:r>
            <a:endParaRPr sz="2150"/>
          </a:p>
        </p:txBody>
      </p:sp>
      <p:sp>
        <p:nvSpPr>
          <p:cNvPr id="406" name="Google Shape;406;p43"/>
          <p:cNvSpPr/>
          <p:nvPr/>
        </p:nvSpPr>
        <p:spPr>
          <a:xfrm>
            <a:off x="590550" y="1171575"/>
            <a:ext cx="7962900" cy="144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43"/>
          <p:cNvSpPr/>
          <p:nvPr/>
        </p:nvSpPr>
        <p:spPr>
          <a:xfrm>
            <a:off x="7105650" y="4762500"/>
            <a:ext cx="14289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zh-TW" sz="900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DATASET  ·  </a:t>
            </a:r>
            <a:r>
              <a:rPr b="1" lang="zh-TW" sz="900">
                <a:solidFill>
                  <a:srgbClr val="008D9A"/>
                </a:solidFill>
              </a:rPr>
              <a:t>OUTPUT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775" y="1092075"/>
            <a:ext cx="8300750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4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44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44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lang="zh-TW" sz="2175">
                <a:solidFill>
                  <a:srgbClr val="142B45"/>
                </a:solidFill>
              </a:rPr>
              <a:t>Methodology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1" name="Google Shape;421;p45"/>
          <p:cNvCxnSpPr>
            <a:stCxn id="422" idx="3"/>
            <a:endCxn id="423" idx="2"/>
          </p:cNvCxnSpPr>
          <p:nvPr/>
        </p:nvCxnSpPr>
        <p:spPr>
          <a:xfrm flipH="1" rot="10800000">
            <a:off x="5553075" y="3314775"/>
            <a:ext cx="1929000" cy="290400"/>
          </a:xfrm>
          <a:prstGeom prst="straightConnector1">
            <a:avLst/>
          </a:prstGeom>
          <a:noFill/>
          <a:ln cap="flat" cmpd="sng" w="23800">
            <a:solidFill>
              <a:srgbClr val="426EAF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424" name="Google Shape;424;p45"/>
          <p:cNvCxnSpPr>
            <a:stCxn id="425" idx="3"/>
            <a:endCxn id="423" idx="0"/>
          </p:cNvCxnSpPr>
          <p:nvPr/>
        </p:nvCxnSpPr>
        <p:spPr>
          <a:xfrm>
            <a:off x="5553075" y="1985925"/>
            <a:ext cx="1929000" cy="25260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426" name="Google Shape;426;p45"/>
          <p:cNvCxnSpPr>
            <a:stCxn id="427" idx="3"/>
            <a:endCxn id="422" idx="1"/>
          </p:cNvCxnSpPr>
          <p:nvPr/>
        </p:nvCxnSpPr>
        <p:spPr>
          <a:xfrm>
            <a:off x="2228850" y="2462250"/>
            <a:ext cx="581100" cy="1143000"/>
          </a:xfrm>
          <a:prstGeom prst="straightConnector1">
            <a:avLst/>
          </a:prstGeom>
          <a:noFill/>
          <a:ln cap="flat" cmpd="sng" w="23800">
            <a:solidFill>
              <a:srgbClr val="426EAF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428" name="Google Shape;428;p45"/>
          <p:cNvCxnSpPr>
            <a:stCxn id="427" idx="3"/>
            <a:endCxn id="425" idx="1"/>
          </p:cNvCxnSpPr>
          <p:nvPr/>
        </p:nvCxnSpPr>
        <p:spPr>
          <a:xfrm flipH="1" rot="10800000">
            <a:off x="2228850" y="1985850"/>
            <a:ext cx="581100" cy="47640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429" name="Google Shape;429;p45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5"/>
          <p:cNvSpPr/>
          <p:nvPr/>
        </p:nvSpPr>
        <p:spPr>
          <a:xfrm>
            <a:off x="400050" y="323850"/>
            <a:ext cx="47700" cy="4764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5"/>
          <p:cNvSpPr/>
          <p:nvPr/>
        </p:nvSpPr>
        <p:spPr>
          <a:xfrm>
            <a:off x="600075" y="295275"/>
            <a:ext cx="8001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zh-TW" sz="2100" u="none" cap="none">
                <a:solidFill>
                  <a:srgbClr val="142B45"/>
                </a:solidFill>
                <a:latin typeface="Arial"/>
                <a:ea typeface="Arial"/>
                <a:cs typeface="Arial"/>
                <a:sym typeface="Arial"/>
              </a:rPr>
              <a:t>Two predictions from one picture</a:t>
            </a:r>
            <a:endParaRPr/>
          </a:p>
        </p:txBody>
      </p:sp>
      <p:sp>
        <p:nvSpPr>
          <p:cNvPr id="432" name="Google Shape;432;p45"/>
          <p:cNvSpPr/>
          <p:nvPr/>
        </p:nvSpPr>
        <p:spPr>
          <a:xfrm>
            <a:off x="609600" y="819150"/>
            <a:ext cx="79152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zh-TW" sz="1125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The first branch paints complete parts; the second tells us which part goes in front.</a:t>
            </a:r>
            <a:endParaRPr/>
          </a:p>
        </p:txBody>
      </p:sp>
      <p:sp>
        <p:nvSpPr>
          <p:cNvPr id="433" name="Google Shape;433;p45"/>
          <p:cNvSpPr/>
          <p:nvPr/>
        </p:nvSpPr>
        <p:spPr>
          <a:xfrm>
            <a:off x="600075" y="1181100"/>
            <a:ext cx="7934400" cy="132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45"/>
          <p:cNvSpPr/>
          <p:nvPr/>
        </p:nvSpPr>
        <p:spPr>
          <a:xfrm>
            <a:off x="7115175" y="4800600"/>
            <a:ext cx="14289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</a:pPr>
            <a:r>
              <a:rPr b="1" i="0" lang="zh-TW" sz="825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METHODOLOGY  01 / OVERVIEW</a:t>
            </a:r>
            <a:endParaRPr/>
          </a:p>
        </p:txBody>
      </p:sp>
      <p:sp>
        <p:nvSpPr>
          <p:cNvPr id="427" name="Google Shape;427;p45"/>
          <p:cNvSpPr/>
          <p:nvPr/>
        </p:nvSpPr>
        <p:spPr>
          <a:xfrm>
            <a:off x="514350" y="2038350"/>
            <a:ext cx="1714500" cy="847800"/>
          </a:xfrm>
          <a:prstGeom prst="rect">
            <a:avLst/>
          </a:prstGeom>
          <a:solidFill>
            <a:srgbClr val="EAF1F9"/>
          </a:solidFill>
          <a:ln cap="flat" cmpd="sng" w="1142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45"/>
          <p:cNvSpPr/>
          <p:nvPr/>
        </p:nvSpPr>
        <p:spPr>
          <a:xfrm>
            <a:off x="609600" y="2124075"/>
            <a:ext cx="1524000" cy="6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zh-TW" sz="142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INPUT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zh-TW" sz="142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illustration I</a:t>
            </a:r>
            <a:endParaRPr/>
          </a:p>
        </p:txBody>
      </p:sp>
      <p:sp>
        <p:nvSpPr>
          <p:cNvPr id="425" name="Google Shape;425;p45"/>
          <p:cNvSpPr/>
          <p:nvPr/>
        </p:nvSpPr>
        <p:spPr>
          <a:xfrm>
            <a:off x="2809875" y="1495425"/>
            <a:ext cx="2743200" cy="981000"/>
          </a:xfrm>
          <a:prstGeom prst="rect">
            <a:avLst/>
          </a:prstGeom>
          <a:solidFill>
            <a:srgbClr val="DFEFF0"/>
          </a:solidFill>
          <a:ln cap="flat" cmpd="sng" w="1142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45"/>
          <p:cNvSpPr/>
          <p:nvPr/>
        </p:nvSpPr>
        <p:spPr>
          <a:xfrm>
            <a:off x="2905125" y="1581150"/>
            <a:ext cx="2552700" cy="8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SDXL two-stage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19 complete RGBA parts</a:t>
            </a:r>
            <a:endParaRPr/>
          </a:p>
        </p:txBody>
      </p:sp>
      <p:sp>
        <p:nvSpPr>
          <p:cNvPr id="422" name="Google Shape;422;p45"/>
          <p:cNvSpPr/>
          <p:nvPr/>
        </p:nvSpPr>
        <p:spPr>
          <a:xfrm>
            <a:off x="2809875" y="3114675"/>
            <a:ext cx="2743200" cy="981000"/>
          </a:xfrm>
          <a:prstGeom prst="rect">
            <a:avLst/>
          </a:prstGeom>
          <a:solidFill>
            <a:srgbClr val="EAF1F9"/>
          </a:solidFill>
          <a:ln cap="flat" cmpd="sng" w="1142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45"/>
          <p:cNvSpPr/>
          <p:nvPr/>
        </p:nvSpPr>
        <p:spPr>
          <a:xfrm>
            <a:off x="2905125" y="3200400"/>
            <a:ext cx="2552700" cy="8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Marigold two-stage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19 pseudo-depth maps</a:t>
            </a:r>
            <a:endParaRPr/>
          </a:p>
        </p:txBody>
      </p:sp>
      <p:sp>
        <p:nvSpPr>
          <p:cNvPr id="423" name="Google Shape;423;p45"/>
          <p:cNvSpPr/>
          <p:nvPr/>
        </p:nvSpPr>
        <p:spPr>
          <a:xfrm>
            <a:off x="6353175" y="2238375"/>
            <a:ext cx="2257500" cy="1076400"/>
          </a:xfrm>
          <a:prstGeom prst="rect">
            <a:avLst/>
          </a:prstGeom>
          <a:solidFill>
            <a:srgbClr val="FFF0E4"/>
          </a:solidFill>
          <a:ln cap="flat" cmpd="sng" w="11425">
            <a:solidFill>
              <a:srgbClr val="D77A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45"/>
          <p:cNvSpPr/>
          <p:nvPr/>
        </p:nvSpPr>
        <p:spPr>
          <a:xfrm>
            <a:off x="6448425" y="2324100"/>
            <a:ext cx="2067000" cy="9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Split selected parts by depth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then composite / animate</a:t>
            </a:r>
            <a:endParaRPr/>
          </a:p>
        </p:txBody>
      </p:sp>
      <p:sp>
        <p:nvSpPr>
          <p:cNvPr id="439" name="Google Shape;439;p45"/>
          <p:cNvSpPr/>
          <p:nvPr/>
        </p:nvSpPr>
        <p:spPr>
          <a:xfrm>
            <a:off x="2828925" y="2600325"/>
            <a:ext cx="27336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zh-TW" sz="1200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WHAT?  Pixel + transparency</a:t>
            </a:r>
            <a:endParaRPr/>
          </a:p>
        </p:txBody>
      </p:sp>
      <p:sp>
        <p:nvSpPr>
          <p:cNvPr id="440" name="Google Shape;440;p45"/>
          <p:cNvSpPr/>
          <p:nvPr/>
        </p:nvSpPr>
        <p:spPr>
          <a:xfrm>
            <a:off x="2828925" y="4191000"/>
            <a:ext cx="27336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zh-TW" sz="1200" u="none" cap="none">
                <a:solidFill>
                  <a:srgbClr val="426EAF"/>
                </a:solidFill>
                <a:latin typeface="Arial"/>
                <a:ea typeface="Arial"/>
                <a:cs typeface="Arial"/>
                <a:sym typeface="Arial"/>
              </a:rPr>
              <a:t>WHERE?  Relative front / back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6" name="Google Shape;446;p46"/>
          <p:cNvCxnSpPr>
            <a:stCxn id="447" idx="3"/>
            <a:endCxn id="448" idx="1"/>
          </p:cNvCxnSpPr>
          <p:nvPr/>
        </p:nvCxnSpPr>
        <p:spPr>
          <a:xfrm>
            <a:off x="5610300" y="3924300"/>
            <a:ext cx="571500" cy="35730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449" name="Google Shape;449;p46"/>
          <p:cNvCxnSpPr>
            <a:stCxn id="450" idx="1"/>
            <a:endCxn id="447" idx="3"/>
          </p:cNvCxnSpPr>
          <p:nvPr/>
        </p:nvCxnSpPr>
        <p:spPr>
          <a:xfrm flipH="1">
            <a:off x="5610375" y="3405225"/>
            <a:ext cx="704700" cy="519000"/>
          </a:xfrm>
          <a:prstGeom prst="straightConnector1">
            <a:avLst/>
          </a:prstGeom>
          <a:noFill/>
          <a:ln cap="flat" cmpd="sng" w="23800">
            <a:solidFill>
              <a:srgbClr val="D77A34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451" name="Google Shape;451;p46"/>
          <p:cNvCxnSpPr>
            <a:stCxn id="452" idx="2"/>
            <a:endCxn id="447" idx="0"/>
          </p:cNvCxnSpPr>
          <p:nvPr/>
        </p:nvCxnSpPr>
        <p:spPr>
          <a:xfrm flipH="1">
            <a:off x="4291200" y="2676450"/>
            <a:ext cx="695100" cy="82890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453" name="Google Shape;453;p46"/>
          <p:cNvCxnSpPr>
            <a:stCxn id="454" idx="2"/>
            <a:endCxn id="450" idx="0"/>
          </p:cNvCxnSpPr>
          <p:nvPr/>
        </p:nvCxnSpPr>
        <p:spPr>
          <a:xfrm>
            <a:off x="6958050" y="2676450"/>
            <a:ext cx="185700" cy="438300"/>
          </a:xfrm>
          <a:prstGeom prst="straightConnector1">
            <a:avLst/>
          </a:prstGeom>
          <a:noFill/>
          <a:ln cap="flat" cmpd="sng" w="23800">
            <a:solidFill>
              <a:srgbClr val="426EAF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455" name="Google Shape;455;p46"/>
          <p:cNvCxnSpPr>
            <a:stCxn id="452" idx="3"/>
            <a:endCxn id="454" idx="1"/>
          </p:cNvCxnSpPr>
          <p:nvPr/>
        </p:nvCxnSpPr>
        <p:spPr>
          <a:xfrm>
            <a:off x="5743500" y="2262150"/>
            <a:ext cx="352500" cy="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456" name="Google Shape;456;p46"/>
          <p:cNvCxnSpPr>
            <a:stCxn id="457" idx="3"/>
            <a:endCxn id="452" idx="1"/>
          </p:cNvCxnSpPr>
          <p:nvPr/>
        </p:nvCxnSpPr>
        <p:spPr>
          <a:xfrm>
            <a:off x="3867000" y="2262150"/>
            <a:ext cx="362100" cy="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458" name="Google Shape;458;p46"/>
          <p:cNvCxnSpPr>
            <a:stCxn id="459" idx="3"/>
            <a:endCxn id="457" idx="1"/>
          </p:cNvCxnSpPr>
          <p:nvPr/>
        </p:nvCxnSpPr>
        <p:spPr>
          <a:xfrm>
            <a:off x="1885950" y="2262150"/>
            <a:ext cx="362100" cy="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460" name="Google Shape;460;p46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46"/>
          <p:cNvSpPr/>
          <p:nvPr/>
        </p:nvSpPr>
        <p:spPr>
          <a:xfrm>
            <a:off x="400050" y="323850"/>
            <a:ext cx="47700" cy="4764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46"/>
          <p:cNvSpPr/>
          <p:nvPr/>
        </p:nvSpPr>
        <p:spPr>
          <a:xfrm>
            <a:off x="600075" y="295275"/>
            <a:ext cx="8001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zh-TW" sz="2100" u="none" cap="none">
                <a:solidFill>
                  <a:srgbClr val="142B45"/>
                </a:solidFill>
                <a:latin typeface="Arial"/>
                <a:ea typeface="Arial"/>
                <a:cs typeface="Arial"/>
                <a:sym typeface="Arial"/>
              </a:rPr>
              <a:t>Transparency Decoder: where alpha comes from</a:t>
            </a:r>
            <a:endParaRPr/>
          </a:p>
        </p:txBody>
      </p:sp>
      <p:sp>
        <p:nvSpPr>
          <p:cNvPr id="463" name="Google Shape;463;p46"/>
          <p:cNvSpPr/>
          <p:nvPr/>
        </p:nvSpPr>
        <p:spPr>
          <a:xfrm>
            <a:off x="609600" y="819150"/>
            <a:ext cx="79152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zh-TW" sz="1125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First teach the decoder to make transparent parts while keeping SDXL’s RGB latent format.</a:t>
            </a:r>
            <a:endParaRPr/>
          </a:p>
        </p:txBody>
      </p:sp>
      <p:sp>
        <p:nvSpPr>
          <p:cNvPr id="464" name="Google Shape;464;p46"/>
          <p:cNvSpPr/>
          <p:nvPr/>
        </p:nvSpPr>
        <p:spPr>
          <a:xfrm>
            <a:off x="600075" y="1181100"/>
            <a:ext cx="7934400" cy="132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46"/>
          <p:cNvSpPr/>
          <p:nvPr/>
        </p:nvSpPr>
        <p:spPr>
          <a:xfrm>
            <a:off x="7115175" y="4800600"/>
            <a:ext cx="14289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</a:pPr>
            <a:r>
              <a:rPr b="1" i="0" lang="zh-TW" sz="825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METHODOLOGY  02 / RGBA</a:t>
            </a:r>
            <a:endParaRPr/>
          </a:p>
        </p:txBody>
      </p:sp>
      <p:sp>
        <p:nvSpPr>
          <p:cNvPr id="459" name="Google Shape;459;p46"/>
          <p:cNvSpPr/>
          <p:nvPr/>
        </p:nvSpPr>
        <p:spPr>
          <a:xfrm>
            <a:off x="361950" y="1847850"/>
            <a:ext cx="1524000" cy="828600"/>
          </a:xfrm>
          <a:prstGeom prst="rect">
            <a:avLst/>
          </a:prstGeom>
          <a:solidFill>
            <a:srgbClr val="EAF1F9"/>
          </a:solidFill>
          <a:ln cap="flat" cmpd="sng" w="1142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46"/>
          <p:cNvSpPr/>
          <p:nvPr/>
        </p:nvSpPr>
        <p:spPr>
          <a:xfrm>
            <a:off x="457200" y="1933575"/>
            <a:ext cx="13335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One ground-truth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body part RGB</a:t>
            </a:r>
            <a:endParaRPr/>
          </a:p>
        </p:txBody>
      </p:sp>
      <p:sp>
        <p:nvSpPr>
          <p:cNvPr id="457" name="Google Shape;457;p46"/>
          <p:cNvSpPr/>
          <p:nvPr/>
        </p:nvSpPr>
        <p:spPr>
          <a:xfrm>
            <a:off x="2247900" y="1847850"/>
            <a:ext cx="1619100" cy="828600"/>
          </a:xfrm>
          <a:prstGeom prst="rect">
            <a:avLst/>
          </a:prstGeom>
          <a:solidFill>
            <a:srgbClr val="FFFFFF"/>
          </a:solidFill>
          <a:ln cap="flat" cmpd="sng" w="1142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46"/>
          <p:cNvSpPr/>
          <p:nvPr/>
        </p:nvSpPr>
        <p:spPr>
          <a:xfrm>
            <a:off x="2343150" y="1933575"/>
            <a:ext cx="14289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Frozen VAE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encoder Eₓ</a:t>
            </a:r>
            <a:endParaRPr/>
          </a:p>
        </p:txBody>
      </p:sp>
      <p:sp>
        <p:nvSpPr>
          <p:cNvPr id="452" name="Google Shape;452;p46"/>
          <p:cNvSpPr/>
          <p:nvPr/>
        </p:nvSpPr>
        <p:spPr>
          <a:xfrm>
            <a:off x="4229100" y="1847850"/>
            <a:ext cx="1514400" cy="828600"/>
          </a:xfrm>
          <a:prstGeom prst="rect">
            <a:avLst/>
          </a:prstGeom>
          <a:solidFill>
            <a:srgbClr val="DFEFF0"/>
          </a:solidFill>
          <a:ln cap="flat" cmpd="sng" w="1142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6"/>
          <p:cNvSpPr/>
          <p:nvPr/>
        </p:nvSpPr>
        <p:spPr>
          <a:xfrm>
            <a:off x="4324350" y="1933575"/>
            <a:ext cx="13239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part latent zₖ</a:t>
            </a:r>
            <a:endParaRPr/>
          </a:p>
        </p:txBody>
      </p:sp>
      <p:sp>
        <p:nvSpPr>
          <p:cNvPr id="454" name="Google Shape;454;p46"/>
          <p:cNvSpPr/>
          <p:nvPr/>
        </p:nvSpPr>
        <p:spPr>
          <a:xfrm>
            <a:off x="6096000" y="1847850"/>
            <a:ext cx="1724100" cy="828600"/>
          </a:xfrm>
          <a:prstGeom prst="rect">
            <a:avLst/>
          </a:prstGeom>
          <a:solidFill>
            <a:srgbClr val="FFFFFF"/>
          </a:solidFill>
          <a:ln cap="flat" cmpd="sng" w="1142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6"/>
          <p:cNvSpPr/>
          <p:nvPr/>
        </p:nvSpPr>
        <p:spPr>
          <a:xfrm>
            <a:off x="6191250" y="1933575"/>
            <a:ext cx="15336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Frozen VAE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decoder Dₓ</a:t>
            </a:r>
            <a:endParaRPr/>
          </a:p>
        </p:txBody>
      </p:sp>
      <p:sp>
        <p:nvSpPr>
          <p:cNvPr id="450" name="Google Shape;450;p46"/>
          <p:cNvSpPr/>
          <p:nvPr/>
        </p:nvSpPr>
        <p:spPr>
          <a:xfrm>
            <a:off x="6315075" y="3114675"/>
            <a:ext cx="1657500" cy="581100"/>
          </a:xfrm>
          <a:prstGeom prst="rect">
            <a:avLst/>
          </a:prstGeom>
          <a:solidFill>
            <a:srgbClr val="EAF1F9"/>
          </a:solidFill>
          <a:ln cap="flat" cmpd="sng" w="1142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46"/>
          <p:cNvSpPr/>
          <p:nvPr/>
        </p:nvSpPr>
        <p:spPr>
          <a:xfrm>
            <a:off x="6410325" y="3200400"/>
            <a:ext cx="14670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decoded RGB</a:t>
            </a:r>
            <a:endParaRPr/>
          </a:p>
        </p:txBody>
      </p:sp>
      <p:sp>
        <p:nvSpPr>
          <p:cNvPr id="447" name="Google Shape;447;p46"/>
          <p:cNvSpPr/>
          <p:nvPr/>
        </p:nvSpPr>
        <p:spPr>
          <a:xfrm>
            <a:off x="2971800" y="3505200"/>
            <a:ext cx="2638500" cy="838200"/>
          </a:xfrm>
          <a:prstGeom prst="rect">
            <a:avLst/>
          </a:prstGeom>
          <a:solidFill>
            <a:srgbClr val="FFF0E4"/>
          </a:solidFill>
          <a:ln cap="flat" cmpd="sng" w="11425">
            <a:solidFill>
              <a:srgbClr val="D77A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46"/>
          <p:cNvSpPr/>
          <p:nvPr/>
        </p:nvSpPr>
        <p:spPr>
          <a:xfrm>
            <a:off x="3067050" y="3590925"/>
            <a:ext cx="24480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Trainable Dₐ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Transparency Decoder</a:t>
            </a:r>
            <a:endParaRPr/>
          </a:p>
        </p:txBody>
      </p:sp>
      <p:sp>
        <p:nvSpPr>
          <p:cNvPr id="448" name="Google Shape;448;p46"/>
          <p:cNvSpPr/>
          <p:nvPr/>
        </p:nvSpPr>
        <p:spPr>
          <a:xfrm>
            <a:off x="6181725" y="3924300"/>
            <a:ext cx="2295600" cy="714300"/>
          </a:xfrm>
          <a:prstGeom prst="rect">
            <a:avLst/>
          </a:prstGeom>
          <a:solidFill>
            <a:srgbClr val="DFEFF0"/>
          </a:solidFill>
          <a:ln cap="flat" cmpd="sng" w="1142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46"/>
          <p:cNvSpPr/>
          <p:nvPr/>
        </p:nvSpPr>
        <p:spPr>
          <a:xfrm>
            <a:off x="6276975" y="4010025"/>
            <a:ext cx="21051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alpha + padded color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→ RGBA layer</a:t>
            </a:r>
            <a:endParaRPr/>
          </a:p>
        </p:txBody>
      </p:sp>
      <p:sp>
        <p:nvSpPr>
          <p:cNvPr id="473" name="Google Shape;473;p46"/>
          <p:cNvSpPr/>
          <p:nvPr/>
        </p:nvSpPr>
        <p:spPr>
          <a:xfrm>
            <a:off x="361950" y="4505325"/>
            <a:ext cx="78867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zh-TW" sz="120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Training unit: one part.  Loss: RGB + alpha reconstruction + PatchGAN.</a:t>
            </a:r>
            <a:endParaRPr/>
          </a:p>
        </p:txBody>
      </p:sp>
      <p:pic>
        <p:nvPicPr>
          <p:cNvPr id="474" name="Google Shape;474;p46"/>
          <p:cNvPicPr preferRelativeResize="0"/>
          <p:nvPr/>
        </p:nvPicPr>
        <p:blipFill rotWithShape="1">
          <a:blip r:embed="rId3">
            <a:alphaModFix/>
          </a:blip>
          <a:srcRect b="71829" l="84258" r="1972" t="0"/>
          <a:stretch/>
        </p:blipFill>
        <p:spPr>
          <a:xfrm>
            <a:off x="7972575" y="117900"/>
            <a:ext cx="1143050" cy="10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0" name="Google Shape;480;p47"/>
          <p:cNvCxnSpPr>
            <a:stCxn id="481" idx="3"/>
            <a:endCxn id="482" idx="1"/>
          </p:cNvCxnSpPr>
          <p:nvPr/>
        </p:nvCxnSpPr>
        <p:spPr>
          <a:xfrm flipH="1" rot="10800000">
            <a:off x="5924625" y="3657525"/>
            <a:ext cx="457200" cy="480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483" name="Google Shape;483;p47"/>
          <p:cNvCxnSpPr>
            <a:stCxn id="484" idx="3"/>
            <a:endCxn id="482" idx="1"/>
          </p:cNvCxnSpPr>
          <p:nvPr/>
        </p:nvCxnSpPr>
        <p:spPr>
          <a:xfrm flipH="1" rot="10800000">
            <a:off x="3057600" y="3657525"/>
            <a:ext cx="3324300" cy="480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485" name="Google Shape;485;p47"/>
          <p:cNvCxnSpPr>
            <a:stCxn id="486" idx="2"/>
            <a:endCxn id="482" idx="0"/>
          </p:cNvCxnSpPr>
          <p:nvPr/>
        </p:nvCxnSpPr>
        <p:spPr>
          <a:xfrm>
            <a:off x="6415050" y="2429025"/>
            <a:ext cx="1109700" cy="80940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487" name="Google Shape;487;p47"/>
          <p:cNvCxnSpPr>
            <a:stCxn id="488" idx="3"/>
            <a:endCxn id="486" idx="1"/>
          </p:cNvCxnSpPr>
          <p:nvPr/>
        </p:nvCxnSpPr>
        <p:spPr>
          <a:xfrm>
            <a:off x="4838625" y="2076525"/>
            <a:ext cx="457200" cy="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489" name="Google Shape;489;p47"/>
          <p:cNvCxnSpPr>
            <a:stCxn id="490" idx="3"/>
            <a:endCxn id="488" idx="1"/>
          </p:cNvCxnSpPr>
          <p:nvPr/>
        </p:nvCxnSpPr>
        <p:spPr>
          <a:xfrm>
            <a:off x="2362200" y="2076525"/>
            <a:ext cx="466800" cy="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491" name="Google Shape;491;p47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47"/>
          <p:cNvSpPr/>
          <p:nvPr/>
        </p:nvSpPr>
        <p:spPr>
          <a:xfrm>
            <a:off x="400050" y="323850"/>
            <a:ext cx="47700" cy="4764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47"/>
          <p:cNvSpPr/>
          <p:nvPr/>
        </p:nvSpPr>
        <p:spPr>
          <a:xfrm>
            <a:off x="600075" y="295275"/>
            <a:ext cx="8001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zh-TW" sz="2100" u="none" cap="none">
                <a:solidFill>
                  <a:srgbClr val="142B45"/>
                </a:solidFill>
                <a:latin typeface="Arial"/>
                <a:ea typeface="Arial"/>
                <a:cs typeface="Arial"/>
                <a:sym typeface="Arial"/>
              </a:rPr>
              <a:t>Stage 1 learns one chosen part</a:t>
            </a:r>
            <a:endParaRPr/>
          </a:p>
        </p:txBody>
      </p:sp>
      <p:sp>
        <p:nvSpPr>
          <p:cNvPr id="494" name="Google Shape;494;p47"/>
          <p:cNvSpPr/>
          <p:nvPr/>
        </p:nvSpPr>
        <p:spPr>
          <a:xfrm>
            <a:off x="609600" y="819150"/>
            <a:ext cx="79152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zh-TW" sz="1125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For each training example, sample a target class k and teach SDXL to remove its noise.</a:t>
            </a:r>
            <a:endParaRPr/>
          </a:p>
        </p:txBody>
      </p:sp>
      <p:sp>
        <p:nvSpPr>
          <p:cNvPr id="495" name="Google Shape;495;p47"/>
          <p:cNvSpPr/>
          <p:nvPr/>
        </p:nvSpPr>
        <p:spPr>
          <a:xfrm>
            <a:off x="600075" y="1181100"/>
            <a:ext cx="7934400" cy="132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47"/>
          <p:cNvSpPr/>
          <p:nvPr/>
        </p:nvSpPr>
        <p:spPr>
          <a:xfrm>
            <a:off x="7115175" y="4800600"/>
            <a:ext cx="14289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</a:pPr>
            <a:r>
              <a:rPr b="1" i="0" lang="zh-TW" sz="825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METHODOLOGY  03 / TRAIN</a:t>
            </a:r>
            <a:endParaRPr/>
          </a:p>
        </p:txBody>
      </p:sp>
      <p:sp>
        <p:nvSpPr>
          <p:cNvPr id="490" name="Google Shape;490;p47"/>
          <p:cNvSpPr/>
          <p:nvPr/>
        </p:nvSpPr>
        <p:spPr>
          <a:xfrm>
            <a:off x="533400" y="1724025"/>
            <a:ext cx="1828800" cy="705000"/>
          </a:xfrm>
          <a:prstGeom prst="rect">
            <a:avLst/>
          </a:prstGeom>
          <a:solidFill>
            <a:srgbClr val="EAF1F9"/>
          </a:solidFill>
          <a:ln cap="flat" cmpd="sng" w="1142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47"/>
          <p:cNvSpPr/>
          <p:nvPr/>
        </p:nvSpPr>
        <p:spPr>
          <a:xfrm>
            <a:off x="628650" y="1809750"/>
            <a:ext cx="16383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GT part k RGB</a:t>
            </a:r>
            <a:endParaRPr/>
          </a:p>
        </p:txBody>
      </p:sp>
      <p:sp>
        <p:nvSpPr>
          <p:cNvPr id="488" name="Google Shape;488;p47"/>
          <p:cNvSpPr/>
          <p:nvPr/>
        </p:nvSpPr>
        <p:spPr>
          <a:xfrm>
            <a:off x="2828925" y="1724025"/>
            <a:ext cx="2009700" cy="705000"/>
          </a:xfrm>
          <a:prstGeom prst="rect">
            <a:avLst/>
          </a:prstGeom>
          <a:solidFill>
            <a:srgbClr val="FFFFFF"/>
          </a:solidFill>
          <a:ln cap="flat" cmpd="sng" w="1142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47"/>
          <p:cNvSpPr/>
          <p:nvPr/>
        </p:nvSpPr>
        <p:spPr>
          <a:xfrm>
            <a:off x="2924175" y="1809750"/>
            <a:ext cx="18192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Frozen Eₓ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→ clean zₖ⁽⁰⁾</a:t>
            </a:r>
            <a:endParaRPr/>
          </a:p>
        </p:txBody>
      </p:sp>
      <p:sp>
        <p:nvSpPr>
          <p:cNvPr id="486" name="Google Shape;486;p47"/>
          <p:cNvSpPr/>
          <p:nvPr/>
        </p:nvSpPr>
        <p:spPr>
          <a:xfrm>
            <a:off x="5295900" y="1724025"/>
            <a:ext cx="2238300" cy="705000"/>
          </a:xfrm>
          <a:prstGeom prst="rect">
            <a:avLst/>
          </a:prstGeom>
          <a:solidFill>
            <a:srgbClr val="DFEFF0"/>
          </a:solidFill>
          <a:ln cap="flat" cmpd="sng" w="1142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47"/>
          <p:cNvSpPr/>
          <p:nvPr/>
        </p:nvSpPr>
        <p:spPr>
          <a:xfrm>
            <a:off x="5391150" y="1809750"/>
            <a:ext cx="20478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Add noise at 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→ zₖ⁽ᵗ⁾</a:t>
            </a:r>
            <a:endParaRPr/>
          </a:p>
        </p:txBody>
      </p:sp>
      <p:sp>
        <p:nvSpPr>
          <p:cNvPr id="484" name="Google Shape;484;p47"/>
          <p:cNvSpPr/>
          <p:nvPr/>
        </p:nvSpPr>
        <p:spPr>
          <a:xfrm>
            <a:off x="533400" y="3248025"/>
            <a:ext cx="2524200" cy="828600"/>
          </a:xfrm>
          <a:prstGeom prst="rect">
            <a:avLst/>
          </a:prstGeom>
          <a:solidFill>
            <a:srgbClr val="EAF1F9"/>
          </a:solidFill>
          <a:ln cap="flat" cmpd="sng" w="1142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7"/>
          <p:cNvSpPr/>
          <p:nvPr/>
        </p:nvSpPr>
        <p:spPr>
          <a:xfrm>
            <a:off x="628650" y="3333750"/>
            <a:ext cx="23337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zh-TW" sz="120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Source image I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zh-TW" sz="120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τᵢ(I) through zero conv</a:t>
            </a:r>
            <a:endParaRPr/>
          </a:p>
        </p:txBody>
      </p:sp>
      <p:sp>
        <p:nvSpPr>
          <p:cNvPr id="481" name="Google Shape;481;p47"/>
          <p:cNvSpPr/>
          <p:nvPr/>
        </p:nvSpPr>
        <p:spPr>
          <a:xfrm>
            <a:off x="3400425" y="3248025"/>
            <a:ext cx="2524200" cy="828600"/>
          </a:xfrm>
          <a:prstGeom prst="rect">
            <a:avLst/>
          </a:prstGeom>
          <a:solidFill>
            <a:srgbClr val="FFF0E4"/>
          </a:solidFill>
          <a:ln cap="flat" cmpd="sng" w="11425">
            <a:solidFill>
              <a:srgbClr val="D77A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47"/>
          <p:cNvSpPr/>
          <p:nvPr/>
        </p:nvSpPr>
        <p:spPr>
          <a:xfrm>
            <a:off x="3495675" y="3333750"/>
            <a:ext cx="23337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zh-TW" sz="120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Class k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zh-TW" sz="120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τ꜀(cₖ) through cross-attention</a:t>
            </a:r>
            <a:endParaRPr/>
          </a:p>
        </p:txBody>
      </p:sp>
      <p:sp>
        <p:nvSpPr>
          <p:cNvPr id="482" name="Google Shape;482;p47"/>
          <p:cNvSpPr/>
          <p:nvPr/>
        </p:nvSpPr>
        <p:spPr>
          <a:xfrm>
            <a:off x="6381750" y="3238500"/>
            <a:ext cx="2286000" cy="838200"/>
          </a:xfrm>
          <a:prstGeom prst="rect">
            <a:avLst/>
          </a:prstGeom>
          <a:solidFill>
            <a:srgbClr val="DFEFF0"/>
          </a:solidFill>
          <a:ln cap="flat" cmpd="sng" w="1142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47"/>
          <p:cNvSpPr/>
          <p:nvPr/>
        </p:nvSpPr>
        <p:spPr>
          <a:xfrm>
            <a:off x="6477000" y="3324225"/>
            <a:ext cx="20955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SDXL U-Net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predicts noise ε</a:t>
            </a:r>
            <a:endParaRPr/>
          </a:p>
        </p:txBody>
      </p:sp>
      <p:sp>
        <p:nvSpPr>
          <p:cNvPr id="503" name="Google Shape;503;p47"/>
          <p:cNvSpPr/>
          <p:nvPr/>
        </p:nvSpPr>
        <p:spPr>
          <a:xfrm>
            <a:off x="561975" y="4400550"/>
            <a:ext cx="794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zh-TW" sz="1200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Supervision: match the added noise.  Target part RGB is used only to create the training latent.</a:t>
            </a:r>
            <a:endParaRPr/>
          </a:p>
        </p:txBody>
      </p:sp>
      <p:pic>
        <p:nvPicPr>
          <p:cNvPr id="504" name="Google Shape;504;p47"/>
          <p:cNvPicPr preferRelativeResize="0"/>
          <p:nvPr/>
        </p:nvPicPr>
        <p:blipFill rotWithShape="1">
          <a:blip r:embed="rId3">
            <a:alphaModFix/>
          </a:blip>
          <a:srcRect b="37413" l="5634" r="85591" t="42937"/>
          <a:stretch/>
        </p:blipFill>
        <p:spPr>
          <a:xfrm>
            <a:off x="7772250" y="1724023"/>
            <a:ext cx="609873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47"/>
          <p:cNvPicPr preferRelativeResize="0"/>
          <p:nvPr/>
        </p:nvPicPr>
        <p:blipFill rotWithShape="1">
          <a:blip r:embed="rId3">
            <a:alphaModFix/>
          </a:blip>
          <a:srcRect b="38640" l="14139" r="77086" t="39423"/>
          <a:stretch/>
        </p:blipFill>
        <p:spPr>
          <a:xfrm>
            <a:off x="533400" y="2530467"/>
            <a:ext cx="609875" cy="701832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47"/>
          <p:cNvSpPr txBox="1"/>
          <p:nvPr/>
        </p:nvSpPr>
        <p:spPr>
          <a:xfrm>
            <a:off x="3420813" y="2878725"/>
            <a:ext cx="683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200">
                <a:solidFill>
                  <a:schemeClr val="dk2"/>
                </a:solidFill>
              </a:rPr>
              <a:t>hair</a:t>
            </a:r>
            <a:endParaRPr b="1"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2" name="Google Shape;512;p48"/>
          <p:cNvCxnSpPr>
            <a:stCxn id="513" idx="3"/>
            <a:endCxn id="514" idx="1"/>
          </p:cNvCxnSpPr>
          <p:nvPr/>
        </p:nvCxnSpPr>
        <p:spPr>
          <a:xfrm>
            <a:off x="6972225" y="2376450"/>
            <a:ext cx="419100" cy="480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515" name="Google Shape;515;p48"/>
          <p:cNvCxnSpPr>
            <a:stCxn id="516" idx="3"/>
            <a:endCxn id="513" idx="1"/>
          </p:cNvCxnSpPr>
          <p:nvPr/>
        </p:nvCxnSpPr>
        <p:spPr>
          <a:xfrm>
            <a:off x="4657575" y="2376450"/>
            <a:ext cx="457500" cy="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517" name="Google Shape;517;p48"/>
          <p:cNvCxnSpPr>
            <a:stCxn id="518" idx="3"/>
            <a:endCxn id="516" idx="1"/>
          </p:cNvCxnSpPr>
          <p:nvPr/>
        </p:nvCxnSpPr>
        <p:spPr>
          <a:xfrm flipH="1" rot="10800000">
            <a:off x="2343225" y="2376525"/>
            <a:ext cx="504900" cy="480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519" name="Google Shape;519;p48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48"/>
          <p:cNvSpPr/>
          <p:nvPr/>
        </p:nvSpPr>
        <p:spPr>
          <a:xfrm>
            <a:off x="400050" y="323850"/>
            <a:ext cx="47700" cy="4764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48"/>
          <p:cNvSpPr/>
          <p:nvPr/>
        </p:nvSpPr>
        <p:spPr>
          <a:xfrm>
            <a:off x="600075" y="295275"/>
            <a:ext cx="8001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zh-TW" sz="2100" u="none" cap="none">
                <a:solidFill>
                  <a:srgbClr val="142B45"/>
                </a:solidFill>
                <a:latin typeface="Arial"/>
                <a:ea typeface="Arial"/>
                <a:cs typeface="Arial"/>
                <a:sym typeface="Arial"/>
              </a:rPr>
              <a:t>Stage 2 checks all 19 parts together</a:t>
            </a:r>
            <a:endParaRPr/>
          </a:p>
        </p:txBody>
      </p:sp>
      <p:sp>
        <p:nvSpPr>
          <p:cNvPr id="522" name="Google Shape;522;p48"/>
          <p:cNvSpPr/>
          <p:nvPr/>
        </p:nvSpPr>
        <p:spPr>
          <a:xfrm>
            <a:off x="609600" y="819150"/>
            <a:ext cx="79152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zh-TW" sz="1125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Joint denoising lets missing or ambiguous pieces borrow context from other parts.</a:t>
            </a:r>
            <a:endParaRPr/>
          </a:p>
        </p:txBody>
      </p:sp>
      <p:sp>
        <p:nvSpPr>
          <p:cNvPr id="523" name="Google Shape;523;p48"/>
          <p:cNvSpPr/>
          <p:nvPr/>
        </p:nvSpPr>
        <p:spPr>
          <a:xfrm>
            <a:off x="600075" y="1181100"/>
            <a:ext cx="7934400" cy="132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48"/>
          <p:cNvSpPr/>
          <p:nvPr/>
        </p:nvSpPr>
        <p:spPr>
          <a:xfrm>
            <a:off x="7115175" y="4800600"/>
            <a:ext cx="14289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</a:pPr>
            <a:r>
              <a:rPr b="1" i="0" lang="zh-TW" sz="825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METHODOLOGY  04 / TRAIN</a:t>
            </a:r>
            <a:endParaRPr/>
          </a:p>
        </p:txBody>
      </p:sp>
      <p:sp>
        <p:nvSpPr>
          <p:cNvPr id="518" name="Google Shape;518;p48"/>
          <p:cNvSpPr/>
          <p:nvPr/>
        </p:nvSpPr>
        <p:spPr>
          <a:xfrm>
            <a:off x="504825" y="1971675"/>
            <a:ext cx="1838400" cy="819300"/>
          </a:xfrm>
          <a:prstGeom prst="rect">
            <a:avLst/>
          </a:prstGeom>
          <a:solidFill>
            <a:srgbClr val="DFEFF0"/>
          </a:solidFill>
          <a:ln cap="flat" cmpd="sng" w="1142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48"/>
          <p:cNvSpPr/>
          <p:nvPr/>
        </p:nvSpPr>
        <p:spPr>
          <a:xfrm>
            <a:off x="600075" y="2057400"/>
            <a:ext cx="16479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19 part latents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[z₁⁽ᵗ⁾ … z₁₉⁽ᵗ⁾]</a:t>
            </a:r>
            <a:endParaRPr/>
          </a:p>
        </p:txBody>
      </p:sp>
      <p:sp>
        <p:nvSpPr>
          <p:cNvPr id="516" name="Google Shape;516;p48"/>
          <p:cNvSpPr/>
          <p:nvPr/>
        </p:nvSpPr>
        <p:spPr>
          <a:xfrm>
            <a:off x="2847975" y="1962150"/>
            <a:ext cx="1809600" cy="828600"/>
          </a:xfrm>
          <a:prstGeom prst="rect">
            <a:avLst/>
          </a:prstGeom>
          <a:solidFill>
            <a:srgbClr val="EAF1F9"/>
          </a:solidFill>
          <a:ln cap="flat" cmpd="sng" w="1142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48"/>
          <p:cNvSpPr/>
          <p:nvPr/>
        </p:nvSpPr>
        <p:spPr>
          <a:xfrm>
            <a:off x="2943225" y="2047875"/>
            <a:ext cx="16191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SDXL U-Net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spatial attention</a:t>
            </a:r>
            <a:endParaRPr/>
          </a:p>
        </p:txBody>
      </p:sp>
      <p:sp>
        <p:nvSpPr>
          <p:cNvPr id="513" name="Google Shape;513;p48"/>
          <p:cNvSpPr/>
          <p:nvPr/>
        </p:nvSpPr>
        <p:spPr>
          <a:xfrm>
            <a:off x="5114925" y="1943100"/>
            <a:ext cx="1857300" cy="866700"/>
          </a:xfrm>
          <a:prstGeom prst="rect">
            <a:avLst/>
          </a:prstGeom>
          <a:solidFill>
            <a:srgbClr val="FFF0E4"/>
          </a:solidFill>
          <a:ln cap="flat" cmpd="sng" w="11425">
            <a:solidFill>
              <a:srgbClr val="D77A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48"/>
          <p:cNvSpPr/>
          <p:nvPr/>
        </p:nvSpPr>
        <p:spPr>
          <a:xfrm>
            <a:off x="5210175" y="2028825"/>
            <a:ext cx="16668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BCM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attention across parts</a:t>
            </a:r>
            <a:endParaRPr/>
          </a:p>
        </p:txBody>
      </p:sp>
      <p:sp>
        <p:nvSpPr>
          <p:cNvPr id="514" name="Google Shape;514;p48"/>
          <p:cNvSpPr/>
          <p:nvPr/>
        </p:nvSpPr>
        <p:spPr>
          <a:xfrm>
            <a:off x="7391400" y="1971675"/>
            <a:ext cx="1362000" cy="819300"/>
          </a:xfrm>
          <a:prstGeom prst="rect">
            <a:avLst/>
          </a:prstGeom>
          <a:solidFill>
            <a:srgbClr val="DFEFF0"/>
          </a:solidFill>
          <a:ln cap="flat" cmpd="sng" w="1142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48"/>
          <p:cNvSpPr/>
          <p:nvPr/>
        </p:nvSpPr>
        <p:spPr>
          <a:xfrm>
            <a:off x="7486650" y="2057400"/>
            <a:ext cx="11715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zh-TW" sz="112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19 predicted noises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zh-TW" sz="112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[ε̂₁ … ε̂₁₉]</a:t>
            </a:r>
            <a:endParaRPr/>
          </a:p>
        </p:txBody>
      </p:sp>
      <p:sp>
        <p:nvSpPr>
          <p:cNvPr id="529" name="Google Shape;529;p48"/>
          <p:cNvSpPr/>
          <p:nvPr/>
        </p:nvSpPr>
        <p:spPr>
          <a:xfrm>
            <a:off x="514350" y="3257550"/>
            <a:ext cx="8210700" cy="132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48"/>
          <p:cNvSpPr/>
          <p:nvPr/>
        </p:nvSpPr>
        <p:spPr>
          <a:xfrm>
            <a:off x="552450" y="3514725"/>
            <a:ext cx="65343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zh-TW" sz="1425" u="none" cap="none">
                <a:solidFill>
                  <a:srgbClr val="142B45"/>
                </a:solidFill>
                <a:latin typeface="Arial"/>
                <a:ea typeface="Arial"/>
                <a:cs typeface="Arial"/>
                <a:sym typeface="Arial"/>
              </a:rPr>
              <a:t>BCM follows each spatial attention block</a:t>
            </a:r>
            <a:endParaRPr/>
          </a:p>
        </p:txBody>
      </p:sp>
      <p:sp>
        <p:nvSpPr>
          <p:cNvPr id="531" name="Google Shape;531;p48"/>
          <p:cNvSpPr/>
          <p:nvPr/>
        </p:nvSpPr>
        <p:spPr>
          <a:xfrm>
            <a:off x="552450" y="3886200"/>
            <a:ext cx="80964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Per-slice class embedding + the same original-image condition</a:t>
            </a:r>
            <a:endParaRPr/>
          </a:p>
        </p:txBody>
      </p:sp>
      <p:sp>
        <p:nvSpPr>
          <p:cNvPr id="532" name="Google Shape;532;p48"/>
          <p:cNvSpPr/>
          <p:nvPr/>
        </p:nvSpPr>
        <p:spPr>
          <a:xfrm>
            <a:off x="552450" y="4324350"/>
            <a:ext cx="80964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zh-TW" sz="1200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BCM attends along the part dimension; the paper uses no convolution </a:t>
            </a:r>
            <a:r>
              <a:rPr lang="zh-TW" sz="1200">
                <a:solidFill>
                  <a:srgbClr val="657A90"/>
                </a:solidFill>
              </a:rPr>
              <a:t>on</a:t>
            </a:r>
            <a:r>
              <a:rPr b="0" i="0" lang="zh-TW" sz="1200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zh-TW" sz="1200">
                <a:solidFill>
                  <a:srgbClr val="657A90"/>
                </a:solidFill>
              </a:rPr>
              <a:t>part dimension.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8" name="Google Shape;538;p49"/>
          <p:cNvCxnSpPr>
            <a:stCxn id="539" idx="3"/>
            <a:endCxn id="540" idx="1"/>
          </p:cNvCxnSpPr>
          <p:nvPr/>
        </p:nvCxnSpPr>
        <p:spPr>
          <a:xfrm>
            <a:off x="6029325" y="4090950"/>
            <a:ext cx="466800" cy="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541" name="Google Shape;541;p49"/>
          <p:cNvCxnSpPr>
            <a:stCxn id="542" idx="2"/>
            <a:endCxn id="539" idx="0"/>
          </p:cNvCxnSpPr>
          <p:nvPr/>
        </p:nvCxnSpPr>
        <p:spPr>
          <a:xfrm flipH="1">
            <a:off x="5019675" y="2838450"/>
            <a:ext cx="1666800" cy="895500"/>
          </a:xfrm>
          <a:prstGeom prst="straightConnector1">
            <a:avLst/>
          </a:prstGeom>
          <a:noFill/>
          <a:ln cap="flat" cmpd="sng" w="23800">
            <a:solidFill>
              <a:srgbClr val="426EAF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543" name="Google Shape;543;p49"/>
          <p:cNvCxnSpPr>
            <a:stCxn id="544" idx="3"/>
            <a:endCxn id="542" idx="1"/>
          </p:cNvCxnSpPr>
          <p:nvPr/>
        </p:nvCxnSpPr>
        <p:spPr>
          <a:xfrm>
            <a:off x="5343600" y="2414550"/>
            <a:ext cx="438000" cy="480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545" name="Google Shape;545;p49"/>
          <p:cNvCxnSpPr>
            <a:stCxn id="546" idx="3"/>
            <a:endCxn id="544" idx="1"/>
          </p:cNvCxnSpPr>
          <p:nvPr/>
        </p:nvCxnSpPr>
        <p:spPr>
          <a:xfrm flipH="1" rot="10800000">
            <a:off x="2143275" y="2414550"/>
            <a:ext cx="409500" cy="480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547" name="Google Shape;547;p49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9"/>
          <p:cNvSpPr/>
          <p:nvPr/>
        </p:nvSpPr>
        <p:spPr>
          <a:xfrm>
            <a:off x="400050" y="323850"/>
            <a:ext cx="47700" cy="4764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49"/>
          <p:cNvSpPr/>
          <p:nvPr/>
        </p:nvSpPr>
        <p:spPr>
          <a:xfrm>
            <a:off x="600075" y="295275"/>
            <a:ext cx="8001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zh-TW" sz="2100" u="none" cap="none">
                <a:solidFill>
                  <a:srgbClr val="142B45"/>
                </a:solidFill>
                <a:latin typeface="Arial"/>
                <a:ea typeface="Arial"/>
                <a:cs typeface="Arial"/>
                <a:sym typeface="Arial"/>
              </a:rPr>
              <a:t>Testing begins with random noise</a:t>
            </a:r>
            <a:endParaRPr/>
          </a:p>
        </p:txBody>
      </p:sp>
      <p:sp>
        <p:nvSpPr>
          <p:cNvPr id="550" name="Google Shape;550;p49"/>
          <p:cNvSpPr/>
          <p:nvPr/>
        </p:nvSpPr>
        <p:spPr>
          <a:xfrm>
            <a:off x="609600" y="819150"/>
            <a:ext cx="79152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zh-TW" sz="1125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The original image and class tags guide denoising; no GT part latent is available.</a:t>
            </a:r>
            <a:endParaRPr/>
          </a:p>
        </p:txBody>
      </p:sp>
      <p:sp>
        <p:nvSpPr>
          <p:cNvPr id="551" name="Google Shape;551;p49"/>
          <p:cNvSpPr/>
          <p:nvPr/>
        </p:nvSpPr>
        <p:spPr>
          <a:xfrm>
            <a:off x="600075" y="1181100"/>
            <a:ext cx="7934400" cy="132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49"/>
          <p:cNvSpPr/>
          <p:nvPr/>
        </p:nvSpPr>
        <p:spPr>
          <a:xfrm>
            <a:off x="7115175" y="4800600"/>
            <a:ext cx="14289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</a:pPr>
            <a:r>
              <a:rPr b="1" i="0" lang="zh-TW" sz="825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METHODOLOGY  05 / TEST</a:t>
            </a:r>
            <a:endParaRPr/>
          </a:p>
        </p:txBody>
      </p:sp>
      <p:sp>
        <p:nvSpPr>
          <p:cNvPr id="546" name="Google Shape;546;p49"/>
          <p:cNvSpPr/>
          <p:nvPr/>
        </p:nvSpPr>
        <p:spPr>
          <a:xfrm>
            <a:off x="447675" y="2000250"/>
            <a:ext cx="1695600" cy="838200"/>
          </a:xfrm>
          <a:prstGeom prst="rect">
            <a:avLst/>
          </a:prstGeom>
          <a:solidFill>
            <a:srgbClr val="EAF1F9"/>
          </a:solidFill>
          <a:ln cap="flat" cmpd="sng" w="1142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49"/>
          <p:cNvSpPr/>
          <p:nvPr/>
        </p:nvSpPr>
        <p:spPr>
          <a:xfrm>
            <a:off x="542925" y="2085975"/>
            <a:ext cx="15051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19 random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noisy latents</a:t>
            </a:r>
            <a:endParaRPr/>
          </a:p>
        </p:txBody>
      </p:sp>
      <p:sp>
        <p:nvSpPr>
          <p:cNvPr id="544" name="Google Shape;544;p49"/>
          <p:cNvSpPr/>
          <p:nvPr/>
        </p:nvSpPr>
        <p:spPr>
          <a:xfrm>
            <a:off x="2552700" y="1866900"/>
            <a:ext cx="2790900" cy="1095300"/>
          </a:xfrm>
          <a:prstGeom prst="rect">
            <a:avLst/>
          </a:prstGeom>
          <a:solidFill>
            <a:srgbClr val="DFEFF0"/>
          </a:solidFill>
          <a:ln cap="flat" cmpd="sng" w="1142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49"/>
          <p:cNvSpPr/>
          <p:nvPr/>
        </p:nvSpPr>
        <p:spPr>
          <a:xfrm>
            <a:off x="2647950" y="1952625"/>
            <a:ext cx="2600400" cy="9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Repeated U-Net + BCM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zh-TW" sz="135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noise prediction / removal</a:t>
            </a:r>
            <a:endParaRPr/>
          </a:p>
        </p:txBody>
      </p:sp>
      <p:sp>
        <p:nvSpPr>
          <p:cNvPr id="542" name="Google Shape;542;p49"/>
          <p:cNvSpPr/>
          <p:nvPr/>
        </p:nvSpPr>
        <p:spPr>
          <a:xfrm>
            <a:off x="5781675" y="2000250"/>
            <a:ext cx="1809600" cy="838200"/>
          </a:xfrm>
          <a:prstGeom prst="rect">
            <a:avLst/>
          </a:prstGeom>
          <a:solidFill>
            <a:srgbClr val="DFEFF0"/>
          </a:solidFill>
          <a:ln cap="flat" cmpd="sng" w="1142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49"/>
          <p:cNvSpPr/>
          <p:nvPr/>
        </p:nvSpPr>
        <p:spPr>
          <a:xfrm>
            <a:off x="5876925" y="2085975"/>
            <a:ext cx="16191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Final part latents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z₁ … z₁₉</a:t>
            </a:r>
            <a:endParaRPr/>
          </a:p>
        </p:txBody>
      </p:sp>
      <p:sp>
        <p:nvSpPr>
          <p:cNvPr id="556" name="Google Shape;556;p49"/>
          <p:cNvSpPr/>
          <p:nvPr/>
        </p:nvSpPr>
        <p:spPr>
          <a:xfrm>
            <a:off x="447675" y="3133725"/>
            <a:ext cx="40863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zh-TW" sz="1200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Conditions: original image I + class tags</a:t>
            </a:r>
            <a:endParaRPr/>
          </a:p>
        </p:txBody>
      </p:sp>
      <p:sp>
        <p:nvSpPr>
          <p:cNvPr id="539" name="Google Shape;539;p49"/>
          <p:cNvSpPr/>
          <p:nvPr/>
        </p:nvSpPr>
        <p:spPr>
          <a:xfrm>
            <a:off x="4010025" y="3733800"/>
            <a:ext cx="2019300" cy="714300"/>
          </a:xfrm>
          <a:prstGeom prst="rect">
            <a:avLst/>
          </a:prstGeom>
          <a:solidFill>
            <a:srgbClr val="EAF1F9"/>
          </a:solidFill>
          <a:ln cap="flat" cmpd="sng" w="1142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9"/>
          <p:cNvSpPr/>
          <p:nvPr/>
        </p:nvSpPr>
        <p:spPr>
          <a:xfrm>
            <a:off x="4105275" y="3819525"/>
            <a:ext cx="18288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zh-TW" sz="120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Frozen Dₓ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zh-TW" sz="120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latent → RGB</a:t>
            </a:r>
            <a:endParaRPr/>
          </a:p>
        </p:txBody>
      </p:sp>
      <p:sp>
        <p:nvSpPr>
          <p:cNvPr id="540" name="Google Shape;540;p49"/>
          <p:cNvSpPr/>
          <p:nvPr/>
        </p:nvSpPr>
        <p:spPr>
          <a:xfrm>
            <a:off x="6496050" y="3733800"/>
            <a:ext cx="2143200" cy="714300"/>
          </a:xfrm>
          <a:prstGeom prst="rect">
            <a:avLst/>
          </a:prstGeom>
          <a:solidFill>
            <a:srgbClr val="FFF0E4"/>
          </a:solidFill>
          <a:ln cap="flat" cmpd="sng" w="11425">
            <a:solidFill>
              <a:srgbClr val="D77A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49"/>
          <p:cNvSpPr/>
          <p:nvPr/>
        </p:nvSpPr>
        <p:spPr>
          <a:xfrm>
            <a:off x="6591300" y="3819525"/>
            <a:ext cx="1952700" cy="5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zh-TW" sz="112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Dₐ(z, RGB)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zh-TW" sz="112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→ alpha + padded color</a:t>
            </a:r>
            <a:endParaRPr/>
          </a:p>
        </p:txBody>
      </p:sp>
      <p:sp>
        <p:nvSpPr>
          <p:cNvPr id="559" name="Google Shape;559;p49"/>
          <p:cNvSpPr/>
          <p:nvPr/>
        </p:nvSpPr>
        <p:spPr>
          <a:xfrm>
            <a:off x="428625" y="4514850"/>
            <a:ext cx="82107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zh-TW" sz="1200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The U-Net predicts noise.  The VAE decoder produces RGB.  Dₐ produces transparency.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5" name="Google Shape;565;p50"/>
          <p:cNvCxnSpPr>
            <a:stCxn id="566" idx="3"/>
            <a:endCxn id="567" idx="1"/>
          </p:cNvCxnSpPr>
          <p:nvPr/>
        </p:nvCxnSpPr>
        <p:spPr>
          <a:xfrm>
            <a:off x="4591200" y="4148175"/>
            <a:ext cx="657000" cy="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568" name="Google Shape;568;p50"/>
          <p:cNvCxnSpPr>
            <a:stCxn id="569" idx="3"/>
            <a:endCxn id="566" idx="1"/>
          </p:cNvCxnSpPr>
          <p:nvPr/>
        </p:nvCxnSpPr>
        <p:spPr>
          <a:xfrm>
            <a:off x="2200425" y="4148175"/>
            <a:ext cx="657000" cy="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570" name="Google Shape;570;p50"/>
          <p:cNvCxnSpPr>
            <a:stCxn id="571" idx="3"/>
            <a:endCxn id="572" idx="1"/>
          </p:cNvCxnSpPr>
          <p:nvPr/>
        </p:nvCxnSpPr>
        <p:spPr>
          <a:xfrm>
            <a:off x="4838850" y="2309775"/>
            <a:ext cx="381000" cy="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573" name="Google Shape;573;p50"/>
          <p:cNvCxnSpPr>
            <a:stCxn id="574" idx="3"/>
            <a:endCxn id="571" idx="1"/>
          </p:cNvCxnSpPr>
          <p:nvPr/>
        </p:nvCxnSpPr>
        <p:spPr>
          <a:xfrm>
            <a:off x="2276400" y="2309775"/>
            <a:ext cx="409800" cy="0"/>
          </a:xfrm>
          <a:prstGeom prst="straightConnector1">
            <a:avLst/>
          </a:prstGeom>
          <a:noFill/>
          <a:ln cap="flat" cmpd="sng" w="23800">
            <a:solidFill>
              <a:srgbClr val="008D9A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575" name="Google Shape;575;p50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50"/>
          <p:cNvSpPr/>
          <p:nvPr/>
        </p:nvSpPr>
        <p:spPr>
          <a:xfrm>
            <a:off x="400050" y="323850"/>
            <a:ext cx="47700" cy="4764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50"/>
          <p:cNvSpPr/>
          <p:nvPr/>
        </p:nvSpPr>
        <p:spPr>
          <a:xfrm>
            <a:off x="600075" y="295275"/>
            <a:ext cx="8001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zh-TW" sz="2100" u="none" cap="none">
                <a:solidFill>
                  <a:srgbClr val="142B45"/>
                </a:solidFill>
                <a:latin typeface="Arial"/>
                <a:ea typeface="Arial"/>
                <a:cs typeface="Arial"/>
                <a:sym typeface="Arial"/>
              </a:rPr>
              <a:t>Order the parts, then split the tricky ones</a:t>
            </a:r>
            <a:endParaRPr/>
          </a:p>
        </p:txBody>
      </p:sp>
      <p:sp>
        <p:nvSpPr>
          <p:cNvPr id="578" name="Google Shape;578;p50"/>
          <p:cNvSpPr/>
          <p:nvPr/>
        </p:nvSpPr>
        <p:spPr>
          <a:xfrm>
            <a:off x="609600" y="819150"/>
            <a:ext cx="7915200" cy="2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zh-TW" sz="1125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Pseudo-depth is drawing order: a strand can go in front of a face and behind it.</a:t>
            </a:r>
            <a:endParaRPr/>
          </a:p>
        </p:txBody>
      </p:sp>
      <p:sp>
        <p:nvSpPr>
          <p:cNvPr id="579" name="Google Shape;579;p50"/>
          <p:cNvSpPr/>
          <p:nvPr/>
        </p:nvSpPr>
        <p:spPr>
          <a:xfrm>
            <a:off x="600075" y="1181100"/>
            <a:ext cx="7934400" cy="132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50"/>
          <p:cNvSpPr/>
          <p:nvPr/>
        </p:nvSpPr>
        <p:spPr>
          <a:xfrm>
            <a:off x="7115175" y="4800600"/>
            <a:ext cx="14289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</a:pPr>
            <a:r>
              <a:rPr b="1" i="0" lang="zh-TW" sz="825" u="none" cap="none">
                <a:solidFill>
                  <a:srgbClr val="008D9A"/>
                </a:solidFill>
                <a:latin typeface="Arial"/>
                <a:ea typeface="Arial"/>
                <a:cs typeface="Arial"/>
                <a:sym typeface="Arial"/>
              </a:rPr>
              <a:t>METHODOLOGY  06 / ORDER</a:t>
            </a:r>
            <a:endParaRPr/>
          </a:p>
        </p:txBody>
      </p:sp>
      <p:sp>
        <p:nvSpPr>
          <p:cNvPr id="574" name="Google Shape;574;p50"/>
          <p:cNvSpPr/>
          <p:nvPr/>
        </p:nvSpPr>
        <p:spPr>
          <a:xfrm>
            <a:off x="457200" y="1876425"/>
            <a:ext cx="1819200" cy="866700"/>
          </a:xfrm>
          <a:prstGeom prst="rect">
            <a:avLst/>
          </a:prstGeom>
          <a:solidFill>
            <a:srgbClr val="EAF1F9"/>
          </a:solidFill>
          <a:ln cap="flat" cmpd="sng" w="1142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50"/>
          <p:cNvSpPr/>
          <p:nvPr/>
        </p:nvSpPr>
        <p:spPr>
          <a:xfrm>
            <a:off x="552450" y="1962150"/>
            <a:ext cx="16287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Marigold stage 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one part depth map</a:t>
            </a:r>
            <a:endParaRPr/>
          </a:p>
        </p:txBody>
      </p:sp>
      <p:sp>
        <p:nvSpPr>
          <p:cNvPr id="571" name="Google Shape;571;p50"/>
          <p:cNvSpPr/>
          <p:nvPr/>
        </p:nvSpPr>
        <p:spPr>
          <a:xfrm>
            <a:off x="2686050" y="1876425"/>
            <a:ext cx="2152800" cy="866700"/>
          </a:xfrm>
          <a:prstGeom prst="rect">
            <a:avLst/>
          </a:prstGeom>
          <a:solidFill>
            <a:srgbClr val="DFEFF0"/>
          </a:solidFill>
          <a:ln cap="flat" cmpd="sng" w="1142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50"/>
          <p:cNvSpPr/>
          <p:nvPr/>
        </p:nvSpPr>
        <p:spPr>
          <a:xfrm>
            <a:off x="2781300" y="1962150"/>
            <a:ext cx="19623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Stage 2 + BCM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all 19 maps aligned</a:t>
            </a:r>
            <a:endParaRPr/>
          </a:p>
        </p:txBody>
      </p:sp>
      <p:sp>
        <p:nvSpPr>
          <p:cNvPr id="572" name="Google Shape;572;p50"/>
          <p:cNvSpPr/>
          <p:nvPr/>
        </p:nvSpPr>
        <p:spPr>
          <a:xfrm>
            <a:off x="5219700" y="1876425"/>
            <a:ext cx="1952700" cy="866700"/>
          </a:xfrm>
          <a:prstGeom prst="rect">
            <a:avLst/>
          </a:prstGeom>
          <a:solidFill>
            <a:srgbClr val="EAF1F9"/>
          </a:solidFill>
          <a:ln cap="flat" cmpd="sng" w="1142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50"/>
          <p:cNvSpPr/>
          <p:nvPr/>
        </p:nvSpPr>
        <p:spPr>
          <a:xfrm>
            <a:off x="5314950" y="1962150"/>
            <a:ext cx="17622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Per-pixel relative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pseudo-depth</a:t>
            </a:r>
            <a:endParaRPr/>
          </a:p>
        </p:txBody>
      </p:sp>
      <p:sp>
        <p:nvSpPr>
          <p:cNvPr id="584" name="Google Shape;584;p50"/>
          <p:cNvSpPr/>
          <p:nvPr/>
        </p:nvSpPr>
        <p:spPr>
          <a:xfrm>
            <a:off x="466725" y="3152775"/>
            <a:ext cx="8181900" cy="13200"/>
          </a:xfrm>
          <a:prstGeom prst="rect">
            <a:avLst/>
          </a:prstGeom>
          <a:solidFill>
            <a:srgbClr val="CAD7E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50"/>
          <p:cNvSpPr/>
          <p:nvPr/>
        </p:nvSpPr>
        <p:spPr>
          <a:xfrm>
            <a:off x="466725" y="3381375"/>
            <a:ext cx="35337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42B45"/>
                </a:solidFill>
                <a:latin typeface="Arial"/>
                <a:ea typeface="Arial"/>
                <a:cs typeface="Arial"/>
                <a:sym typeface="Arial"/>
              </a:rPr>
              <a:t>HAIR “SANDWICH” EXAMPLE</a:t>
            </a:r>
            <a:endParaRPr/>
          </a:p>
        </p:txBody>
      </p:sp>
      <p:sp>
        <p:nvSpPr>
          <p:cNvPr id="569" name="Google Shape;569;p50"/>
          <p:cNvSpPr/>
          <p:nvPr/>
        </p:nvSpPr>
        <p:spPr>
          <a:xfrm>
            <a:off x="466725" y="3838575"/>
            <a:ext cx="1733700" cy="619200"/>
          </a:xfrm>
          <a:prstGeom prst="rect">
            <a:avLst/>
          </a:prstGeom>
          <a:solidFill>
            <a:srgbClr val="EAF1F9"/>
          </a:solidFill>
          <a:ln cap="flat" cmpd="sng" w="11425">
            <a:solidFill>
              <a:srgbClr val="426EA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50"/>
          <p:cNvSpPr/>
          <p:nvPr/>
        </p:nvSpPr>
        <p:spPr>
          <a:xfrm>
            <a:off x="561975" y="3924300"/>
            <a:ext cx="1543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Back hair</a:t>
            </a:r>
            <a:endParaRPr/>
          </a:p>
        </p:txBody>
      </p:sp>
      <p:sp>
        <p:nvSpPr>
          <p:cNvPr id="566" name="Google Shape;566;p50"/>
          <p:cNvSpPr/>
          <p:nvPr/>
        </p:nvSpPr>
        <p:spPr>
          <a:xfrm>
            <a:off x="2857500" y="3838575"/>
            <a:ext cx="1733700" cy="619200"/>
          </a:xfrm>
          <a:prstGeom prst="rect">
            <a:avLst/>
          </a:prstGeom>
          <a:solidFill>
            <a:srgbClr val="DFEFF0"/>
          </a:solidFill>
          <a:ln cap="flat" cmpd="sng" w="11425">
            <a:solidFill>
              <a:srgbClr val="008D9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50"/>
          <p:cNvSpPr/>
          <p:nvPr/>
        </p:nvSpPr>
        <p:spPr>
          <a:xfrm>
            <a:off x="2952750" y="3924300"/>
            <a:ext cx="1543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Face</a:t>
            </a:r>
            <a:endParaRPr/>
          </a:p>
        </p:txBody>
      </p:sp>
      <p:sp>
        <p:nvSpPr>
          <p:cNvPr id="567" name="Google Shape;567;p50"/>
          <p:cNvSpPr/>
          <p:nvPr/>
        </p:nvSpPr>
        <p:spPr>
          <a:xfrm>
            <a:off x="5248275" y="3838575"/>
            <a:ext cx="1733700" cy="619200"/>
          </a:xfrm>
          <a:prstGeom prst="rect">
            <a:avLst/>
          </a:prstGeom>
          <a:solidFill>
            <a:srgbClr val="FFF0E4"/>
          </a:solidFill>
          <a:ln cap="flat" cmpd="sng" w="11425">
            <a:solidFill>
              <a:srgbClr val="D77A3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50"/>
          <p:cNvSpPr/>
          <p:nvPr/>
        </p:nvSpPr>
        <p:spPr>
          <a:xfrm>
            <a:off x="5343525" y="3924300"/>
            <a:ext cx="1543200" cy="4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1" i="0" lang="zh-TW" sz="1275" u="none" cap="none">
                <a:solidFill>
                  <a:srgbClr val="1B344D"/>
                </a:solidFill>
                <a:latin typeface="Arial"/>
                <a:ea typeface="Arial"/>
                <a:cs typeface="Arial"/>
                <a:sym typeface="Arial"/>
              </a:rPr>
              <a:t>Front hair</a:t>
            </a:r>
            <a:endParaRPr/>
          </a:p>
        </p:txBody>
      </p:sp>
      <p:sp>
        <p:nvSpPr>
          <p:cNvPr id="589" name="Google Shape;589;p50"/>
          <p:cNvSpPr/>
          <p:nvPr/>
        </p:nvSpPr>
        <p:spPr>
          <a:xfrm>
            <a:off x="457200" y="4619625"/>
            <a:ext cx="6391200" cy="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zh-TW" sz="1125" u="none" cap="none">
                <a:solidFill>
                  <a:srgbClr val="657A90"/>
                </a:solidFill>
                <a:latin typeface="Arial"/>
                <a:ea typeface="Arial"/>
                <a:cs typeface="Arial"/>
                <a:sym typeface="Arial"/>
              </a:rPr>
              <a:t>K-means K=2 within selected masks; LaMa fills new gaps.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" name="Google Shape;59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82925"/>
            <a:ext cx="8839200" cy="3724961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51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51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51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lang="zh-TW" sz="2175">
                <a:solidFill>
                  <a:srgbClr val="142B45"/>
                </a:solidFill>
              </a:rPr>
              <a:t>Experimental Result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52"/>
          <p:cNvPicPr preferRelativeResize="0"/>
          <p:nvPr/>
        </p:nvPicPr>
        <p:blipFill rotWithShape="1">
          <a:blip r:embed="rId3">
            <a:alphaModFix/>
          </a:blip>
          <a:srcRect b="89447" l="52041" r="41160" t="0"/>
          <a:stretch/>
        </p:blipFill>
        <p:spPr>
          <a:xfrm>
            <a:off x="4995850" y="163988"/>
            <a:ext cx="1734901" cy="113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52"/>
          <p:cNvPicPr preferRelativeResize="0"/>
          <p:nvPr/>
        </p:nvPicPr>
        <p:blipFill rotWithShape="1">
          <a:blip r:embed="rId3">
            <a:alphaModFix/>
          </a:blip>
          <a:srcRect b="31736" l="6490" r="0" t="0"/>
          <a:stretch/>
        </p:blipFill>
        <p:spPr>
          <a:xfrm>
            <a:off x="311688" y="1702700"/>
            <a:ext cx="8265226" cy="254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52"/>
          <p:cNvPicPr preferRelativeResize="0"/>
          <p:nvPr/>
        </p:nvPicPr>
        <p:blipFill rotWithShape="1">
          <a:blip r:embed="rId3">
            <a:alphaModFix/>
          </a:blip>
          <a:srcRect b="56559" l="52624" r="41218" t="34594"/>
          <a:stretch/>
        </p:blipFill>
        <p:spPr>
          <a:xfrm>
            <a:off x="4995850" y="4093013"/>
            <a:ext cx="1734901" cy="10504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5" name="Google Shape;605;p52"/>
          <p:cNvCxnSpPr/>
          <p:nvPr/>
        </p:nvCxnSpPr>
        <p:spPr>
          <a:xfrm flipH="1" rot="10800000">
            <a:off x="4708150" y="849150"/>
            <a:ext cx="908100" cy="786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6" name="Google Shape;606;p52"/>
          <p:cNvCxnSpPr/>
          <p:nvPr/>
        </p:nvCxnSpPr>
        <p:spPr>
          <a:xfrm>
            <a:off x="4752475" y="3363225"/>
            <a:ext cx="664500" cy="9414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607" name="Google Shape;607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9813" y="1207363"/>
            <a:ext cx="1838325" cy="4429125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52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52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52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lang="zh-TW" sz="2175">
                <a:solidFill>
                  <a:srgbClr val="142B45"/>
                </a:solidFill>
              </a:rPr>
              <a:t>See-through v.s SAM 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" name="Google Shape;615;p53"/>
          <p:cNvPicPr preferRelativeResize="0"/>
          <p:nvPr/>
        </p:nvPicPr>
        <p:blipFill rotWithShape="1">
          <a:blip r:embed="rId3">
            <a:alphaModFix/>
          </a:blip>
          <a:srcRect b="65455" l="6490" r="0" t="0"/>
          <a:stretch/>
        </p:blipFill>
        <p:spPr>
          <a:xfrm>
            <a:off x="414363" y="1879538"/>
            <a:ext cx="8265226" cy="1286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53"/>
          <p:cNvPicPr preferRelativeResize="0"/>
          <p:nvPr/>
        </p:nvPicPr>
        <p:blipFill rotWithShape="1">
          <a:blip r:embed="rId3">
            <a:alphaModFix/>
          </a:blip>
          <a:srcRect b="0" l="6490" r="0" t="67668"/>
          <a:stretch/>
        </p:blipFill>
        <p:spPr>
          <a:xfrm>
            <a:off x="378250" y="3331375"/>
            <a:ext cx="8265226" cy="1204350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53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53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53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lang="zh-TW" sz="2175">
                <a:solidFill>
                  <a:srgbClr val="142B45"/>
                </a:solidFill>
              </a:rPr>
              <a:t>See-through v.s Qwen-Image-Layered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375" y="1054525"/>
            <a:ext cx="1497000" cy="3606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7076" y="1054474"/>
            <a:ext cx="1497000" cy="3606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58810" y="1054523"/>
            <a:ext cx="1497000" cy="3606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54"/>
          <p:cNvPicPr preferRelativeResize="0"/>
          <p:nvPr/>
        </p:nvPicPr>
        <p:blipFill rotWithShape="1">
          <a:blip r:embed="rId6">
            <a:alphaModFix/>
          </a:blip>
          <a:srcRect b="6572" l="0" r="0" t="2906"/>
          <a:stretch/>
        </p:blipFill>
        <p:spPr>
          <a:xfrm>
            <a:off x="7146250" y="1054525"/>
            <a:ext cx="1604829" cy="35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54"/>
          <p:cNvSpPr txBox="1"/>
          <p:nvPr/>
        </p:nvSpPr>
        <p:spPr>
          <a:xfrm>
            <a:off x="780375" y="4698075"/>
            <a:ext cx="133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</a:rPr>
              <a:t>ground truth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29" name="Google Shape;629;p54"/>
          <p:cNvSpPr txBox="1"/>
          <p:nvPr/>
        </p:nvSpPr>
        <p:spPr>
          <a:xfrm>
            <a:off x="2788075" y="4698075"/>
            <a:ext cx="133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</a:rPr>
              <a:t>see-through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30" name="Google Shape;630;p54"/>
          <p:cNvSpPr txBox="1"/>
          <p:nvPr/>
        </p:nvSpPr>
        <p:spPr>
          <a:xfrm>
            <a:off x="4939800" y="4698075"/>
            <a:ext cx="133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</a:rPr>
              <a:t>SAM3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31" name="Google Shape;631;p54"/>
          <p:cNvSpPr txBox="1"/>
          <p:nvPr/>
        </p:nvSpPr>
        <p:spPr>
          <a:xfrm>
            <a:off x="7281163" y="4591425"/>
            <a:ext cx="1335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>
                <a:solidFill>
                  <a:schemeClr val="dk2"/>
                </a:solidFill>
              </a:rPr>
              <a:t>Qwen-Image-Layered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32" name="Google Shape;632;p54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54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54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lang="zh-TW" sz="2175">
                <a:solidFill>
                  <a:srgbClr val="142B45"/>
                </a:solidFill>
              </a:rPr>
              <a:t>Reconstruction result compare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Google Shape;63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063" y="1362200"/>
            <a:ext cx="8277225" cy="2162175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55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55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55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lang="zh-TW" sz="2175">
                <a:solidFill>
                  <a:srgbClr val="142B45"/>
                </a:solidFill>
              </a:rPr>
              <a:t>Quantitative Evaluation </a:t>
            </a:r>
            <a:endParaRPr b="1" sz="2175">
              <a:solidFill>
                <a:srgbClr val="142B45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56" title="vc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4538" y="1201675"/>
            <a:ext cx="6654926" cy="3743399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56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56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56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lang="zh-TW" sz="2175">
                <a:solidFill>
                  <a:srgbClr val="142B45"/>
                </a:solidFill>
              </a:rPr>
              <a:t>Automatic puppet animation compare </a:t>
            </a:r>
            <a:endParaRPr b="1" sz="2175">
              <a:solidFill>
                <a:srgbClr val="142B4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" name="Google Shape;655;p57" title="vc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4525" y="1212750"/>
            <a:ext cx="6654926" cy="3743399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57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57"/>
          <p:cNvSpPr/>
          <p:nvPr/>
        </p:nvSpPr>
        <p:spPr>
          <a:xfrm>
            <a:off x="400050" y="352425"/>
            <a:ext cx="47700" cy="466800"/>
          </a:xfrm>
          <a:prstGeom prst="rect">
            <a:avLst/>
          </a:prstGeom>
          <a:solidFill>
            <a:srgbClr val="008D9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57"/>
          <p:cNvSpPr/>
          <p:nvPr/>
        </p:nvSpPr>
        <p:spPr>
          <a:xfrm>
            <a:off x="590550" y="333375"/>
            <a:ext cx="80772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lang="zh-TW" sz="2175">
                <a:solidFill>
                  <a:srgbClr val="142B45"/>
                </a:solidFill>
              </a:rPr>
              <a:t>Real-time “talking head” synthesis</a:t>
            </a:r>
            <a:endParaRPr b="1" sz="2175">
              <a:solidFill>
                <a:srgbClr val="142B45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t/>
            </a:r>
            <a:endParaRPr b="1" sz="2175">
              <a:solidFill>
                <a:srgbClr val="142B45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t/>
            </a:r>
            <a:endParaRPr b="1" sz="2175">
              <a:solidFill>
                <a:srgbClr val="142B45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When condition embedding change to mask?</a:t>
            </a:r>
            <a:endParaRPr/>
          </a:p>
        </p:txBody>
      </p:sp>
      <p:pic>
        <p:nvPicPr>
          <p:cNvPr id="664" name="Google Shape;66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286750" cy="2962275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58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59"/>
          <p:cNvSpPr txBox="1"/>
          <p:nvPr>
            <p:ph type="title"/>
          </p:nvPr>
        </p:nvSpPr>
        <p:spPr>
          <a:xfrm>
            <a:off x="311700" y="2285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Presentation End</a:t>
            </a:r>
            <a:endParaRPr/>
          </a:p>
        </p:txBody>
      </p:sp>
      <p:sp>
        <p:nvSpPr>
          <p:cNvPr id="671" name="Google Shape;671;p59"/>
          <p:cNvSpPr txBox="1"/>
          <p:nvPr>
            <p:ph idx="1" type="body"/>
          </p:nvPr>
        </p:nvSpPr>
        <p:spPr>
          <a:xfrm>
            <a:off x="311700" y="2779150"/>
            <a:ext cx="8520600" cy="16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zh-TW" sz="1200"/>
              <a:t>Thank you for your listening</a:t>
            </a:r>
            <a:endParaRPr sz="1200"/>
          </a:p>
        </p:txBody>
      </p:sp>
      <p:sp>
        <p:nvSpPr>
          <p:cNvPr id="672" name="Google Shape;672;p59"/>
          <p:cNvSpPr/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142B4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