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7" r:id="rId1"/>
    <p:sldMasterId id="2147483741" r:id="rId2"/>
    <p:sldMasterId id="2147484078" r:id="rId3"/>
    <p:sldMasterId id="2147484127" r:id="rId4"/>
  </p:sldMasterIdLst>
  <p:notesMasterIdLst>
    <p:notesMasterId r:id="rId161"/>
  </p:notesMasterIdLst>
  <p:handoutMasterIdLst>
    <p:handoutMasterId r:id="rId162"/>
  </p:handoutMasterIdLst>
  <p:sldIdLst>
    <p:sldId id="256" r:id="rId5"/>
    <p:sldId id="257" r:id="rId6"/>
    <p:sldId id="454" r:id="rId7"/>
    <p:sldId id="444" r:id="rId8"/>
    <p:sldId id="443" r:id="rId9"/>
    <p:sldId id="460" r:id="rId10"/>
    <p:sldId id="442" r:id="rId11"/>
    <p:sldId id="380" r:id="rId12"/>
    <p:sldId id="381" r:id="rId13"/>
    <p:sldId id="458" r:id="rId14"/>
    <p:sldId id="258" r:id="rId15"/>
    <p:sldId id="259" r:id="rId16"/>
    <p:sldId id="448" r:id="rId17"/>
    <p:sldId id="260" r:id="rId18"/>
    <p:sldId id="449" r:id="rId19"/>
    <p:sldId id="382" r:id="rId20"/>
    <p:sldId id="261" r:id="rId21"/>
    <p:sldId id="459" r:id="rId22"/>
    <p:sldId id="457" r:id="rId23"/>
    <p:sldId id="262" r:id="rId24"/>
    <p:sldId id="456" r:id="rId25"/>
    <p:sldId id="383" r:id="rId26"/>
    <p:sldId id="447" r:id="rId27"/>
    <p:sldId id="463" r:id="rId28"/>
    <p:sldId id="324" r:id="rId29"/>
    <p:sldId id="455" r:id="rId30"/>
    <p:sldId id="347" r:id="rId31"/>
    <p:sldId id="352" r:id="rId32"/>
    <p:sldId id="446" r:id="rId33"/>
    <p:sldId id="294" r:id="rId34"/>
    <p:sldId id="384" r:id="rId35"/>
    <p:sldId id="292" r:id="rId36"/>
    <p:sldId id="263" r:id="rId37"/>
    <p:sldId id="293" r:id="rId38"/>
    <p:sldId id="264" r:id="rId39"/>
    <p:sldId id="265" r:id="rId40"/>
    <p:sldId id="266" r:id="rId41"/>
    <p:sldId id="295" r:id="rId42"/>
    <p:sldId id="450" r:id="rId43"/>
    <p:sldId id="267" r:id="rId44"/>
    <p:sldId id="268" r:id="rId45"/>
    <p:sldId id="269" r:id="rId46"/>
    <p:sldId id="270" r:id="rId47"/>
    <p:sldId id="271" r:id="rId48"/>
    <p:sldId id="272" r:id="rId49"/>
    <p:sldId id="379" r:id="rId50"/>
    <p:sldId id="296" r:id="rId51"/>
    <p:sldId id="273" r:id="rId52"/>
    <p:sldId id="274" r:id="rId53"/>
    <p:sldId id="275" r:id="rId54"/>
    <p:sldId id="276" r:id="rId55"/>
    <p:sldId id="385" r:id="rId56"/>
    <p:sldId id="386" r:id="rId57"/>
    <p:sldId id="387" r:id="rId58"/>
    <p:sldId id="377" r:id="rId59"/>
    <p:sldId id="297" r:id="rId60"/>
    <p:sldId id="452" r:id="rId61"/>
    <p:sldId id="325" r:id="rId62"/>
    <p:sldId id="326" r:id="rId63"/>
    <p:sldId id="329" r:id="rId64"/>
    <p:sldId id="330" r:id="rId65"/>
    <p:sldId id="328" r:id="rId66"/>
    <p:sldId id="354" r:id="rId67"/>
    <p:sldId id="355" r:id="rId68"/>
    <p:sldId id="356" r:id="rId69"/>
    <p:sldId id="357" r:id="rId70"/>
    <p:sldId id="358" r:id="rId71"/>
    <p:sldId id="359" r:id="rId72"/>
    <p:sldId id="360" r:id="rId73"/>
    <p:sldId id="361" r:id="rId74"/>
    <p:sldId id="362" r:id="rId75"/>
    <p:sldId id="363" r:id="rId76"/>
    <p:sldId id="369" r:id="rId77"/>
    <p:sldId id="371" r:id="rId78"/>
    <p:sldId id="364" r:id="rId79"/>
    <p:sldId id="365" r:id="rId80"/>
    <p:sldId id="366" r:id="rId81"/>
    <p:sldId id="367" r:id="rId82"/>
    <p:sldId id="368" r:id="rId83"/>
    <p:sldId id="312" r:id="rId84"/>
    <p:sldId id="313" r:id="rId85"/>
    <p:sldId id="314" r:id="rId86"/>
    <p:sldId id="315" r:id="rId87"/>
    <p:sldId id="316" r:id="rId88"/>
    <p:sldId id="317" r:id="rId89"/>
    <p:sldId id="318" r:id="rId90"/>
    <p:sldId id="277" r:id="rId91"/>
    <p:sldId id="429" r:id="rId92"/>
    <p:sldId id="462" r:id="rId93"/>
    <p:sldId id="461" r:id="rId94"/>
    <p:sldId id="428" r:id="rId95"/>
    <p:sldId id="388" r:id="rId96"/>
    <p:sldId id="389" r:id="rId97"/>
    <p:sldId id="390" r:id="rId98"/>
    <p:sldId id="278" r:id="rId99"/>
    <p:sldId id="400" r:id="rId100"/>
    <p:sldId id="445" r:id="rId101"/>
    <p:sldId id="319" r:id="rId102"/>
    <p:sldId id="301" r:id="rId103"/>
    <p:sldId id="302" r:id="rId104"/>
    <p:sldId id="279" r:id="rId105"/>
    <p:sldId id="280" r:id="rId106"/>
    <p:sldId id="281" r:id="rId107"/>
    <p:sldId id="391" r:id="rId108"/>
    <p:sldId id="398" r:id="rId109"/>
    <p:sldId id="306" r:id="rId110"/>
    <p:sldId id="320" r:id="rId111"/>
    <p:sldId id="392" r:id="rId112"/>
    <p:sldId id="303" r:id="rId113"/>
    <p:sldId id="282" r:id="rId114"/>
    <p:sldId id="321" r:id="rId115"/>
    <p:sldId id="393" r:id="rId116"/>
    <p:sldId id="394" r:id="rId117"/>
    <p:sldId id="395" r:id="rId118"/>
    <p:sldId id="307" r:id="rId119"/>
    <p:sldId id="396" r:id="rId120"/>
    <p:sldId id="353" r:id="rId121"/>
    <p:sldId id="304" r:id="rId122"/>
    <p:sldId id="308" r:id="rId123"/>
    <p:sldId id="397" r:id="rId124"/>
    <p:sldId id="404" r:id="rId125"/>
    <p:sldId id="401" r:id="rId126"/>
    <p:sldId id="402" r:id="rId127"/>
    <p:sldId id="403" r:id="rId128"/>
    <p:sldId id="405" r:id="rId129"/>
    <p:sldId id="406" r:id="rId130"/>
    <p:sldId id="407" r:id="rId131"/>
    <p:sldId id="408" r:id="rId132"/>
    <p:sldId id="409" r:id="rId133"/>
    <p:sldId id="410" r:id="rId134"/>
    <p:sldId id="411" r:id="rId135"/>
    <p:sldId id="412" r:id="rId136"/>
    <p:sldId id="413" r:id="rId137"/>
    <p:sldId id="414" r:id="rId138"/>
    <p:sldId id="415" r:id="rId139"/>
    <p:sldId id="416" r:id="rId140"/>
    <p:sldId id="438" r:id="rId141"/>
    <p:sldId id="417" r:id="rId142"/>
    <p:sldId id="418" r:id="rId143"/>
    <p:sldId id="432" r:id="rId144"/>
    <p:sldId id="433" r:id="rId145"/>
    <p:sldId id="419" r:id="rId146"/>
    <p:sldId id="420" r:id="rId147"/>
    <p:sldId id="421" r:id="rId148"/>
    <p:sldId id="439" r:id="rId149"/>
    <p:sldId id="440" r:id="rId150"/>
    <p:sldId id="441" r:id="rId151"/>
    <p:sldId id="422" r:id="rId152"/>
    <p:sldId id="423" r:id="rId153"/>
    <p:sldId id="424" r:id="rId154"/>
    <p:sldId id="434" r:id="rId155"/>
    <p:sldId id="427" r:id="rId156"/>
    <p:sldId id="435" r:id="rId157"/>
    <p:sldId id="436" r:id="rId158"/>
    <p:sldId id="437" r:id="rId159"/>
    <p:sldId id="453" r:id="rId160"/>
  </p:sldIdLst>
  <p:sldSz cx="9144000" cy="6858000" type="screen4x3"/>
  <p:notesSz cx="10231438" cy="7105650"/>
  <p:embeddedFontLst>
    <p:embeddedFont>
      <p:font typeface="Arial Unicode MS" panose="02020500000000000000" charset="-120"/>
      <p:regular r:id="rId163"/>
    </p:embeddedFont>
    <p:embeddedFont>
      <p:font typeface="굴림" panose="020B0600000101010101" pitchFamily="34" charset="-127"/>
      <p:regular r:id="rId164"/>
    </p:embeddedFont>
    <p:embeddedFont>
      <p:font typeface="Aharoni" panose="02010803020104030203" pitchFamily="2" charset="-79"/>
      <p:bold r:id="rId165"/>
    </p:embeddedFont>
    <p:embeddedFont>
      <p:font typeface="Bodoni MT Black" panose="02070A03080606020203" pitchFamily="18" charset="0"/>
      <p:bold r:id="rId166"/>
      <p:boldItalic r:id="rId167"/>
    </p:embeddedFont>
    <p:embeddedFont>
      <p:font typeface="Century Schoolbook" panose="02040604050505020304" pitchFamily="18" charset="0"/>
      <p:regular r:id="rId168"/>
      <p:bold r:id="rId169"/>
      <p:italic r:id="rId170"/>
      <p:boldItalic r:id="rId171"/>
    </p:embeddedFont>
    <p:embeddedFont>
      <p:font typeface="Tahoma" panose="020B0604030504040204" pitchFamily="34" charset="0"/>
      <p:regular r:id="rId172"/>
      <p:bold r:id="rId173"/>
    </p:embeddedFont>
    <p:embeddedFont>
      <p:font typeface="Trebuchet MS" panose="020B0603020202020204" pitchFamily="34" charset="0"/>
      <p:regular r:id="rId174"/>
      <p:bold r:id="rId175"/>
      <p:italic r:id="rId176"/>
      <p:boldItalic r:id="rId177"/>
    </p:embeddedFont>
    <p:embeddedFont>
      <p:font typeface="微軟正黑體" panose="020B0604030504040204" pitchFamily="34" charset="-120"/>
      <p:regular r:id="rId178"/>
      <p:bold r:id="rId179"/>
    </p:embeddedFont>
    <p:embeddedFont>
      <p:font typeface="標楷體" panose="03000509000000000000" pitchFamily="65" charset="-120"/>
      <p:regular r:id="rId180"/>
    </p:embeddedFont>
  </p:embeddedFontLst>
  <p:defaultTextStyle>
    <a:defPPr>
      <a:defRPr lang="en-US"/>
    </a:defPPr>
    <a:lvl1pPr algn="l" rtl="0" eaLnBrk="0" fontAlgn="base" hangingPunct="0">
      <a:spcBef>
        <a:spcPct val="0"/>
      </a:spcBef>
      <a:spcAft>
        <a:spcPct val="0"/>
      </a:spcAft>
      <a:defRPr sz="2000"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sz="2000"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2000"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2000"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2000" kern="1200">
        <a:solidFill>
          <a:schemeClr val="tx1"/>
        </a:solidFill>
        <a:latin typeface="Tahoma" panose="020B0604030504040204" pitchFamily="34" charset="0"/>
        <a:ea typeface="+mn-ea"/>
        <a:cs typeface="+mn-cs"/>
      </a:defRPr>
    </a:lvl5pPr>
    <a:lvl6pPr marL="2286000" algn="l" defTabSz="914400" rtl="0" eaLnBrk="1" latinLnBrk="0" hangingPunct="1">
      <a:defRPr sz="2000" kern="1200">
        <a:solidFill>
          <a:schemeClr val="tx1"/>
        </a:solidFill>
        <a:latin typeface="Tahoma" panose="020B0604030504040204" pitchFamily="34" charset="0"/>
        <a:ea typeface="+mn-ea"/>
        <a:cs typeface="+mn-cs"/>
      </a:defRPr>
    </a:lvl6pPr>
    <a:lvl7pPr marL="2743200" algn="l" defTabSz="914400" rtl="0" eaLnBrk="1" latinLnBrk="0" hangingPunct="1">
      <a:defRPr sz="2000" kern="1200">
        <a:solidFill>
          <a:schemeClr val="tx1"/>
        </a:solidFill>
        <a:latin typeface="Tahoma" panose="020B0604030504040204" pitchFamily="34" charset="0"/>
        <a:ea typeface="+mn-ea"/>
        <a:cs typeface="+mn-cs"/>
      </a:defRPr>
    </a:lvl7pPr>
    <a:lvl8pPr marL="3200400" algn="l" defTabSz="914400" rtl="0" eaLnBrk="1" latinLnBrk="0" hangingPunct="1">
      <a:defRPr sz="2000" kern="1200">
        <a:solidFill>
          <a:schemeClr val="tx1"/>
        </a:solidFill>
        <a:latin typeface="Tahoma" panose="020B0604030504040204" pitchFamily="34" charset="0"/>
        <a:ea typeface="+mn-ea"/>
        <a:cs typeface="+mn-cs"/>
      </a:defRPr>
    </a:lvl8pPr>
    <a:lvl9pPr marL="3657600" algn="l" defTabSz="914400" rtl="0" eaLnBrk="1" latinLnBrk="0" hangingPunct="1">
      <a:defRPr sz="2000"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640">
          <p15:clr>
            <a:srgbClr val="A4A3A4"/>
          </p15:clr>
        </p15:guide>
        <p15:guide id="2" pos="1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CE3"/>
    <a:srgbClr val="FFFFFF"/>
    <a:srgbClr val="EFFE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50693" autoAdjust="0"/>
  </p:normalViewPr>
  <p:slideViewPr>
    <p:cSldViewPr>
      <p:cViewPr varScale="1">
        <p:scale>
          <a:sx n="39" d="100"/>
          <a:sy n="39" d="100"/>
        </p:scale>
        <p:origin x="2722" y="58"/>
      </p:cViewPr>
      <p:guideLst>
        <p:guide orient="horz" pos="2640"/>
        <p:guide pos="144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font" Target="fonts/font13.fntdata"/><Relationship Id="rId170" Type="http://schemas.openxmlformats.org/officeDocument/2006/relationships/font" Target="fonts/font8.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font" Target="fonts/font3.fntdata"/><Relationship Id="rId181"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font" Target="fonts/font9.fntdata"/><Relationship Id="rId176" Type="http://schemas.openxmlformats.org/officeDocument/2006/relationships/font" Target="fonts/font14.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notesMaster" Target="notesMasters/notesMaster1.xml"/><Relationship Id="rId166" Type="http://schemas.openxmlformats.org/officeDocument/2006/relationships/font" Target="fonts/font4.fntdata"/><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5.xml"/><Relationship Id="rId172" Type="http://schemas.openxmlformats.org/officeDocument/2006/relationships/font" Target="fonts/font10.fntdata"/><Relationship Id="rId180" Type="http://schemas.openxmlformats.org/officeDocument/2006/relationships/font" Target="fonts/font18.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handoutMaster" Target="handoutMasters/handoutMaster1.xml"/><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font" Target="fonts/font16.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font" Target="fonts/font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font" Target="fonts/font1.fntdata"/><Relationship Id="rId184"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font" Target="fonts/font12.fntdata"/><Relationship Id="rId179" Type="http://schemas.openxmlformats.org/officeDocument/2006/relationships/font" Target="fonts/font17.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font" Target="fonts/font2.fntdata"/><Relationship Id="rId169" Type="http://schemas.openxmlformats.org/officeDocument/2006/relationships/font" Target="fonts/font7.fntdata"/></Relationships>
</file>

<file path=ppt/_rels/viewProps.xml.rels><?xml version="1.0" encoding="UTF-8" standalone="yes"?>
<Relationships xmlns="http://schemas.openxmlformats.org/package/2006/relationships"><Relationship Id="rId8" Type="http://schemas.openxmlformats.org/officeDocument/2006/relationships/slide" Target="slides/slide83.xml"/><Relationship Id="rId13" Type="http://schemas.openxmlformats.org/officeDocument/2006/relationships/slide" Target="slides/slide111.xml"/><Relationship Id="rId3" Type="http://schemas.openxmlformats.org/officeDocument/2006/relationships/slide" Target="slides/slide73.xml"/><Relationship Id="rId7" Type="http://schemas.openxmlformats.org/officeDocument/2006/relationships/slide" Target="slides/slide82.xml"/><Relationship Id="rId12" Type="http://schemas.openxmlformats.org/officeDocument/2006/relationships/slide" Target="slides/slide107.xml"/><Relationship Id="rId2" Type="http://schemas.openxmlformats.org/officeDocument/2006/relationships/slide" Target="slides/slide61.xml"/><Relationship Id="rId1" Type="http://schemas.openxmlformats.org/officeDocument/2006/relationships/slide" Target="slides/slide60.xml"/><Relationship Id="rId6" Type="http://schemas.openxmlformats.org/officeDocument/2006/relationships/slide" Target="slides/slide81.xml"/><Relationship Id="rId11" Type="http://schemas.openxmlformats.org/officeDocument/2006/relationships/slide" Target="slides/slide98.xml"/><Relationship Id="rId5" Type="http://schemas.openxmlformats.org/officeDocument/2006/relationships/slide" Target="slides/slide80.xml"/><Relationship Id="rId10" Type="http://schemas.openxmlformats.org/officeDocument/2006/relationships/slide" Target="slides/slide90.xml"/><Relationship Id="rId4" Type="http://schemas.openxmlformats.org/officeDocument/2006/relationships/slide" Target="slides/slide74.xml"/><Relationship Id="rId9" Type="http://schemas.openxmlformats.org/officeDocument/2006/relationships/slide" Target="slides/slide8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62D419B4-BC63-B0CA-267A-D34652CC9131}"/>
              </a:ext>
            </a:extLst>
          </p:cNvPr>
          <p:cNvSpPr>
            <a:spLocks noGrp="1" noChangeArrowheads="1"/>
          </p:cNvSpPr>
          <p:nvPr>
            <p:ph type="hdr" sz="quarter"/>
          </p:nvPr>
        </p:nvSpPr>
        <p:spPr bwMode="auto">
          <a:xfrm>
            <a:off x="0" y="0"/>
            <a:ext cx="4432300" cy="355600"/>
          </a:xfrm>
          <a:prstGeom prst="rect">
            <a:avLst/>
          </a:prstGeom>
          <a:noFill/>
          <a:ln>
            <a:noFill/>
          </a:ln>
          <a:effectLst/>
        </p:spPr>
        <p:txBody>
          <a:bodyPr vert="horz" wrap="square" lIns="96515" tIns="48257" rIns="96515" bIns="48257" numCol="1" anchor="t" anchorCtr="0" compatLnSpc="1">
            <a:prstTxWarp prst="textNoShape">
              <a:avLst/>
            </a:prstTxWarp>
          </a:bodyPr>
          <a:lstStyle>
            <a:lvl1pPr defTabSz="965200" eaLnBrk="1" hangingPunct="1">
              <a:spcBef>
                <a:spcPct val="20000"/>
              </a:spcBef>
              <a:buClr>
                <a:schemeClr val="folHlink"/>
              </a:buClr>
              <a:buSzPct val="60000"/>
              <a:buFont typeface="Wingdings" panose="05000000000000000000" pitchFamily="2" charset="2"/>
              <a:buNone/>
              <a:defRPr sz="1300"/>
            </a:lvl1pPr>
          </a:lstStyle>
          <a:p>
            <a:pPr>
              <a:defRPr/>
            </a:pPr>
            <a:endParaRPr lang="zh-TW" altLang="en-US"/>
          </a:p>
        </p:txBody>
      </p:sp>
      <p:sp>
        <p:nvSpPr>
          <p:cNvPr id="171011" name="Rectangle 3">
            <a:extLst>
              <a:ext uri="{FF2B5EF4-FFF2-40B4-BE49-F238E27FC236}">
                <a16:creationId xmlns:a16="http://schemas.microsoft.com/office/drawing/2014/main" id="{2E26A458-700B-5F9A-57EE-0653D4D94735}"/>
              </a:ext>
            </a:extLst>
          </p:cNvPr>
          <p:cNvSpPr>
            <a:spLocks noGrp="1" noChangeArrowheads="1"/>
          </p:cNvSpPr>
          <p:nvPr>
            <p:ph type="dt" sz="quarter" idx="1"/>
          </p:nvPr>
        </p:nvSpPr>
        <p:spPr bwMode="auto">
          <a:xfrm>
            <a:off x="5799138" y="0"/>
            <a:ext cx="4432300" cy="355600"/>
          </a:xfrm>
          <a:prstGeom prst="rect">
            <a:avLst/>
          </a:prstGeom>
          <a:noFill/>
          <a:ln>
            <a:noFill/>
          </a:ln>
          <a:effectLst/>
        </p:spPr>
        <p:txBody>
          <a:bodyPr vert="horz" wrap="square" lIns="96515" tIns="48257" rIns="96515" bIns="48257" numCol="1" anchor="t" anchorCtr="0" compatLnSpc="1">
            <a:prstTxWarp prst="textNoShape">
              <a:avLst/>
            </a:prstTxWarp>
          </a:bodyPr>
          <a:lstStyle>
            <a:lvl1pPr algn="r" defTabSz="965200" eaLnBrk="1" hangingPunct="1">
              <a:spcBef>
                <a:spcPct val="20000"/>
              </a:spcBef>
              <a:buClr>
                <a:schemeClr val="folHlink"/>
              </a:buClr>
              <a:buSzPct val="60000"/>
              <a:buFont typeface="Wingdings" panose="05000000000000000000" pitchFamily="2" charset="2"/>
              <a:buNone/>
              <a:defRPr sz="1300"/>
            </a:lvl1pPr>
          </a:lstStyle>
          <a:p>
            <a:pPr>
              <a:defRPr/>
            </a:pPr>
            <a:endParaRPr lang="zh-TW" altLang="en-US"/>
          </a:p>
        </p:txBody>
      </p:sp>
      <p:sp>
        <p:nvSpPr>
          <p:cNvPr id="171012" name="Rectangle 4">
            <a:extLst>
              <a:ext uri="{FF2B5EF4-FFF2-40B4-BE49-F238E27FC236}">
                <a16:creationId xmlns:a16="http://schemas.microsoft.com/office/drawing/2014/main" id="{A5E3FBBC-7F27-639F-9900-89F9EDB9D77C}"/>
              </a:ext>
            </a:extLst>
          </p:cNvPr>
          <p:cNvSpPr>
            <a:spLocks noGrp="1" noChangeArrowheads="1"/>
          </p:cNvSpPr>
          <p:nvPr>
            <p:ph type="ftr" sz="quarter" idx="2"/>
          </p:nvPr>
        </p:nvSpPr>
        <p:spPr bwMode="auto">
          <a:xfrm>
            <a:off x="0" y="6750050"/>
            <a:ext cx="4432300" cy="355600"/>
          </a:xfrm>
          <a:prstGeom prst="rect">
            <a:avLst/>
          </a:prstGeom>
          <a:noFill/>
          <a:ln>
            <a:noFill/>
          </a:ln>
          <a:effectLst/>
        </p:spPr>
        <p:txBody>
          <a:bodyPr vert="horz" wrap="square" lIns="96515" tIns="48257" rIns="96515" bIns="48257" numCol="1" anchor="b" anchorCtr="0" compatLnSpc="1">
            <a:prstTxWarp prst="textNoShape">
              <a:avLst/>
            </a:prstTxWarp>
          </a:bodyPr>
          <a:lstStyle>
            <a:lvl1pPr defTabSz="965200" eaLnBrk="1" hangingPunct="1">
              <a:spcBef>
                <a:spcPct val="20000"/>
              </a:spcBef>
              <a:buClr>
                <a:schemeClr val="folHlink"/>
              </a:buClr>
              <a:buSzPct val="60000"/>
              <a:buFont typeface="Wingdings" panose="05000000000000000000" pitchFamily="2" charset="2"/>
              <a:buNone/>
              <a:defRPr sz="1300"/>
            </a:lvl1pPr>
          </a:lstStyle>
          <a:p>
            <a:pPr>
              <a:defRPr/>
            </a:pPr>
            <a:endParaRPr lang="zh-TW" altLang="en-US"/>
          </a:p>
        </p:txBody>
      </p:sp>
      <p:sp>
        <p:nvSpPr>
          <p:cNvPr id="171013" name="Rectangle 5">
            <a:extLst>
              <a:ext uri="{FF2B5EF4-FFF2-40B4-BE49-F238E27FC236}">
                <a16:creationId xmlns:a16="http://schemas.microsoft.com/office/drawing/2014/main" id="{E9714FDF-3106-0584-182D-5C5DF2C19940}"/>
              </a:ext>
            </a:extLst>
          </p:cNvPr>
          <p:cNvSpPr>
            <a:spLocks noGrp="1" noChangeArrowheads="1"/>
          </p:cNvSpPr>
          <p:nvPr>
            <p:ph type="sldNum" sz="quarter" idx="3"/>
          </p:nvPr>
        </p:nvSpPr>
        <p:spPr bwMode="auto">
          <a:xfrm>
            <a:off x="5799138" y="6750050"/>
            <a:ext cx="4432300" cy="355600"/>
          </a:xfrm>
          <a:prstGeom prst="rect">
            <a:avLst/>
          </a:prstGeom>
          <a:noFill/>
          <a:ln>
            <a:noFill/>
          </a:ln>
          <a:effectLst/>
        </p:spPr>
        <p:txBody>
          <a:bodyPr vert="horz" wrap="square" lIns="96515" tIns="48257" rIns="96515" bIns="48257" numCol="1" anchor="b" anchorCtr="0" compatLnSpc="1">
            <a:prstTxWarp prst="textNoShape">
              <a:avLst/>
            </a:prstTxWarp>
          </a:bodyPr>
          <a:lstStyle>
            <a:lvl1pPr algn="r" defTabSz="965200" eaLnBrk="1" hangingPunct="1">
              <a:spcBef>
                <a:spcPct val="20000"/>
              </a:spcBef>
              <a:buClr>
                <a:schemeClr val="folHlink"/>
              </a:buClr>
              <a:buSzPct val="60000"/>
              <a:buFont typeface="Wingdings" panose="05000000000000000000" pitchFamily="2" charset="2"/>
              <a:buNone/>
              <a:defRPr sz="1300"/>
            </a:lvl1pPr>
          </a:lstStyle>
          <a:p>
            <a:pPr>
              <a:defRPr/>
            </a:pPr>
            <a:fld id="{CAC67C10-25A9-4E68-9D22-97749FAE80AB}" type="slidenum">
              <a:rPr lang="zh-TW" altLang="en-US"/>
              <a:pPr>
                <a:defRPr/>
              </a:pPr>
              <a:t>‹#›</a:t>
            </a:fld>
            <a:endParaRPr lang="zh-TW"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6169C564-9D5D-0E13-6B12-200ABA819ACD}"/>
              </a:ext>
            </a:extLst>
          </p:cNvPr>
          <p:cNvSpPr>
            <a:spLocks noGrp="1" noChangeArrowheads="1"/>
          </p:cNvSpPr>
          <p:nvPr>
            <p:ph type="hdr" sz="quarter"/>
          </p:nvPr>
        </p:nvSpPr>
        <p:spPr bwMode="auto">
          <a:xfrm>
            <a:off x="0" y="0"/>
            <a:ext cx="4432300" cy="355600"/>
          </a:xfrm>
          <a:prstGeom prst="rect">
            <a:avLst/>
          </a:prstGeom>
          <a:noFill/>
          <a:ln>
            <a:noFill/>
          </a:ln>
          <a:effectLst/>
        </p:spPr>
        <p:txBody>
          <a:bodyPr vert="horz" wrap="square" lIns="96515" tIns="48257" rIns="96515" bIns="48257" numCol="1" anchor="t" anchorCtr="0" compatLnSpc="1">
            <a:prstTxWarp prst="textNoShape">
              <a:avLst/>
            </a:prstTxWarp>
          </a:bodyPr>
          <a:lstStyle>
            <a:lvl1pPr defTabSz="965200" eaLnBrk="1" hangingPunct="1">
              <a:spcBef>
                <a:spcPct val="0"/>
              </a:spcBef>
              <a:buClrTx/>
              <a:buSzTx/>
              <a:buFontTx/>
              <a:buNone/>
              <a:defRPr sz="1300"/>
            </a:lvl1pPr>
          </a:lstStyle>
          <a:p>
            <a:pPr>
              <a:defRPr/>
            </a:pPr>
            <a:endParaRPr lang="zh-TW" altLang="en-US"/>
          </a:p>
        </p:txBody>
      </p:sp>
      <p:sp>
        <p:nvSpPr>
          <p:cNvPr id="97283" name="Rectangle 3">
            <a:extLst>
              <a:ext uri="{FF2B5EF4-FFF2-40B4-BE49-F238E27FC236}">
                <a16:creationId xmlns:a16="http://schemas.microsoft.com/office/drawing/2014/main" id="{085C5C51-217C-BF28-EF84-B2A22154F2FD}"/>
              </a:ext>
            </a:extLst>
          </p:cNvPr>
          <p:cNvSpPr>
            <a:spLocks noGrp="1" noChangeArrowheads="1"/>
          </p:cNvSpPr>
          <p:nvPr>
            <p:ph type="dt" idx="1"/>
          </p:nvPr>
        </p:nvSpPr>
        <p:spPr bwMode="auto">
          <a:xfrm>
            <a:off x="5799138" y="0"/>
            <a:ext cx="4432300" cy="355600"/>
          </a:xfrm>
          <a:prstGeom prst="rect">
            <a:avLst/>
          </a:prstGeom>
          <a:noFill/>
          <a:ln>
            <a:noFill/>
          </a:ln>
          <a:effectLst/>
        </p:spPr>
        <p:txBody>
          <a:bodyPr vert="horz" wrap="square" lIns="96515" tIns="48257" rIns="96515" bIns="48257" numCol="1" anchor="t" anchorCtr="0" compatLnSpc="1">
            <a:prstTxWarp prst="textNoShape">
              <a:avLst/>
            </a:prstTxWarp>
          </a:bodyPr>
          <a:lstStyle>
            <a:lvl1pPr algn="r" defTabSz="965200" eaLnBrk="1" hangingPunct="1">
              <a:spcBef>
                <a:spcPct val="0"/>
              </a:spcBef>
              <a:buClrTx/>
              <a:buSzTx/>
              <a:buFontTx/>
              <a:buNone/>
              <a:defRPr sz="1300"/>
            </a:lvl1pPr>
          </a:lstStyle>
          <a:p>
            <a:pPr>
              <a:defRPr/>
            </a:pPr>
            <a:endParaRPr lang="zh-TW" altLang="en-US"/>
          </a:p>
        </p:txBody>
      </p:sp>
      <p:sp>
        <p:nvSpPr>
          <p:cNvPr id="8196" name="Rectangle 4">
            <a:extLst>
              <a:ext uri="{FF2B5EF4-FFF2-40B4-BE49-F238E27FC236}">
                <a16:creationId xmlns:a16="http://schemas.microsoft.com/office/drawing/2014/main" id="{3AD670A4-1F32-6C6F-A1D0-0C2F8525FC5F}"/>
              </a:ext>
            </a:extLst>
          </p:cNvPr>
          <p:cNvSpPr>
            <a:spLocks noGrp="1" noRot="1" noChangeAspect="1" noChangeArrowheads="1" noTextEdit="1"/>
          </p:cNvSpPr>
          <p:nvPr>
            <p:ph type="sldImg" idx="2"/>
          </p:nvPr>
        </p:nvSpPr>
        <p:spPr bwMode="auto">
          <a:xfrm>
            <a:off x="3341688" y="533400"/>
            <a:ext cx="3551237" cy="26638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5" name="Rectangle 5">
            <a:extLst>
              <a:ext uri="{FF2B5EF4-FFF2-40B4-BE49-F238E27FC236}">
                <a16:creationId xmlns:a16="http://schemas.microsoft.com/office/drawing/2014/main" id="{B2850DB0-9A06-EC7A-5390-667B81A58E86}"/>
              </a:ext>
            </a:extLst>
          </p:cNvPr>
          <p:cNvSpPr>
            <a:spLocks noGrp="1" noChangeArrowheads="1"/>
          </p:cNvSpPr>
          <p:nvPr>
            <p:ph type="body" sz="quarter" idx="3"/>
          </p:nvPr>
        </p:nvSpPr>
        <p:spPr bwMode="auto">
          <a:xfrm>
            <a:off x="1363663" y="3375025"/>
            <a:ext cx="7504112" cy="3197225"/>
          </a:xfrm>
          <a:prstGeom prst="rect">
            <a:avLst/>
          </a:prstGeom>
          <a:noFill/>
          <a:ln>
            <a:noFill/>
          </a:ln>
          <a:effectLst/>
        </p:spPr>
        <p:txBody>
          <a:bodyPr vert="horz" wrap="square" lIns="96515" tIns="48257" rIns="96515" bIns="48257"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97286" name="Rectangle 6">
            <a:extLst>
              <a:ext uri="{FF2B5EF4-FFF2-40B4-BE49-F238E27FC236}">
                <a16:creationId xmlns:a16="http://schemas.microsoft.com/office/drawing/2014/main" id="{494743D6-03D7-5F5C-C2A4-E8366603DDD9}"/>
              </a:ext>
            </a:extLst>
          </p:cNvPr>
          <p:cNvSpPr>
            <a:spLocks noGrp="1" noChangeArrowheads="1"/>
          </p:cNvSpPr>
          <p:nvPr>
            <p:ph type="ftr" sz="quarter" idx="4"/>
          </p:nvPr>
        </p:nvSpPr>
        <p:spPr bwMode="auto">
          <a:xfrm>
            <a:off x="0" y="6750050"/>
            <a:ext cx="4432300" cy="355600"/>
          </a:xfrm>
          <a:prstGeom prst="rect">
            <a:avLst/>
          </a:prstGeom>
          <a:noFill/>
          <a:ln>
            <a:noFill/>
          </a:ln>
          <a:effectLst/>
        </p:spPr>
        <p:txBody>
          <a:bodyPr vert="horz" wrap="square" lIns="96515" tIns="48257" rIns="96515" bIns="48257" numCol="1" anchor="b" anchorCtr="0" compatLnSpc="1">
            <a:prstTxWarp prst="textNoShape">
              <a:avLst/>
            </a:prstTxWarp>
          </a:bodyPr>
          <a:lstStyle>
            <a:lvl1pPr defTabSz="965200" eaLnBrk="1" hangingPunct="1">
              <a:spcBef>
                <a:spcPct val="0"/>
              </a:spcBef>
              <a:buClrTx/>
              <a:buSzTx/>
              <a:buFontTx/>
              <a:buNone/>
              <a:defRPr sz="1300"/>
            </a:lvl1pPr>
          </a:lstStyle>
          <a:p>
            <a:pPr>
              <a:defRPr/>
            </a:pPr>
            <a:endParaRPr lang="zh-TW" altLang="en-US"/>
          </a:p>
        </p:txBody>
      </p:sp>
      <p:sp>
        <p:nvSpPr>
          <p:cNvPr id="97287" name="Rectangle 7">
            <a:extLst>
              <a:ext uri="{FF2B5EF4-FFF2-40B4-BE49-F238E27FC236}">
                <a16:creationId xmlns:a16="http://schemas.microsoft.com/office/drawing/2014/main" id="{C97C3081-3694-205E-69D1-87B422FE1A33}"/>
              </a:ext>
            </a:extLst>
          </p:cNvPr>
          <p:cNvSpPr>
            <a:spLocks noGrp="1" noChangeArrowheads="1"/>
          </p:cNvSpPr>
          <p:nvPr>
            <p:ph type="sldNum" sz="quarter" idx="5"/>
          </p:nvPr>
        </p:nvSpPr>
        <p:spPr bwMode="auto">
          <a:xfrm>
            <a:off x="5799138" y="6750050"/>
            <a:ext cx="4432300" cy="355600"/>
          </a:xfrm>
          <a:prstGeom prst="rect">
            <a:avLst/>
          </a:prstGeom>
          <a:noFill/>
          <a:ln>
            <a:noFill/>
          </a:ln>
          <a:effectLst/>
        </p:spPr>
        <p:txBody>
          <a:bodyPr vert="horz" wrap="square" lIns="96515" tIns="48257" rIns="96515" bIns="48257" numCol="1" anchor="b" anchorCtr="0" compatLnSpc="1">
            <a:prstTxWarp prst="textNoShape">
              <a:avLst/>
            </a:prstTxWarp>
          </a:bodyPr>
          <a:lstStyle>
            <a:lvl1pPr algn="r" defTabSz="965200" eaLnBrk="1" hangingPunct="1">
              <a:defRPr sz="1300"/>
            </a:lvl1pPr>
          </a:lstStyle>
          <a:p>
            <a:pPr>
              <a:defRPr/>
            </a:pPr>
            <a:fld id="{FB822771-AEE3-409C-BBE4-9680FFDEFE22}"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光源（</a:t>
            </a:r>
            <a:r>
              <a:rPr lang="en-US" altLang="zh-TW" dirty="0"/>
              <a:t>Illumination</a:t>
            </a:r>
            <a:r>
              <a:rPr lang="zh-TW" altLang="en-US" dirty="0"/>
              <a:t>）、打光（</a:t>
            </a:r>
            <a:r>
              <a:rPr lang="en-US" altLang="zh-TW" dirty="0"/>
              <a:t>Lighting</a:t>
            </a:r>
            <a:r>
              <a:rPr lang="zh-TW" altLang="en-US" dirty="0"/>
              <a:t>）與塗色（</a:t>
            </a:r>
            <a:r>
              <a:rPr lang="en-US" altLang="zh-TW" dirty="0"/>
              <a:t>Shading</a:t>
            </a:r>
            <a:r>
              <a:rPr lang="zh-TW" altLang="en-US" dirty="0"/>
              <a:t>）</a:t>
            </a:r>
            <a:endParaRPr lang="en-US" altLang="zh-TW" dirty="0"/>
          </a:p>
          <a:p>
            <a:r>
              <a:rPr lang="zh-TW" altLang="en-US" b="1" dirty="0"/>
              <a:t>光與物體互動的模擬方式</a:t>
            </a:r>
            <a:r>
              <a:rPr lang="zh-TW" altLang="en-US" dirty="0"/>
              <a:t>。</a:t>
            </a:r>
          </a:p>
          <a:p>
            <a:r>
              <a:rPr lang="en-US" altLang="zh-TW" b="1" dirty="0"/>
              <a:t>Illumination</a:t>
            </a:r>
            <a:r>
              <a:rPr lang="zh-TW" altLang="en-US" b="1" dirty="0"/>
              <a:t>（光源）</a:t>
            </a:r>
            <a:r>
              <a:rPr lang="zh-TW" altLang="en-US" dirty="0"/>
              <a:t>：光線是從哪裡來的？它的性質是什麼？</a:t>
            </a:r>
          </a:p>
          <a:p>
            <a:r>
              <a:rPr lang="en-US" altLang="zh-TW" b="1" dirty="0"/>
              <a:t>Lighting</a:t>
            </a:r>
            <a:r>
              <a:rPr lang="zh-TW" altLang="en-US" b="1" dirty="0"/>
              <a:t>（打光）</a:t>
            </a:r>
            <a:r>
              <a:rPr lang="zh-TW" altLang="en-US" dirty="0"/>
              <a:t>：光線照到物體上會產生什麼變化？亮度、方向、陰影等等。</a:t>
            </a:r>
          </a:p>
          <a:p>
            <a:r>
              <a:rPr lang="en-US" altLang="zh-TW" b="1" dirty="0"/>
              <a:t>Shading</a:t>
            </a:r>
            <a:r>
              <a:rPr lang="zh-TW" altLang="en-US" b="1" dirty="0"/>
              <a:t>（塗色）</a:t>
            </a:r>
            <a:r>
              <a:rPr lang="zh-TW" altLang="en-US" dirty="0"/>
              <a:t>：我們如何把這些光照的結果「轉化成像素的顏色」來畫出畫面？</a:t>
            </a:r>
          </a:p>
          <a:p>
            <a:r>
              <a:rPr lang="zh-TW" altLang="en-US" dirty="0"/>
              <a:t>右邊這幾張圖片讓我們看到不同光照條件會如何改變畫面感覺，包括光線方向不同、人臉明暗不同，甚至塑造角色立體感的強弱。</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1</a:t>
            </a:fld>
            <a:endParaRPr lang="zh-TW" altLang="en-US"/>
          </a:p>
        </p:txBody>
      </p:sp>
    </p:spTree>
    <p:extLst>
      <p:ext uri="{BB962C8B-B14F-4D97-AF65-F5344CB8AC3E}">
        <p14:creationId xmlns:p14="http://schemas.microsoft.com/office/powerpoint/2010/main" val="162128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Radiosity </a:t>
            </a:r>
            <a:r>
              <a:rPr lang="zh-TW" altLang="en-US" dirty="0"/>
              <a:t>在現代場景的應用。</a:t>
            </a:r>
          </a:p>
          <a:p>
            <a:r>
              <a:rPr lang="zh-TW" altLang="en-US" dirty="0"/>
              <a:t>左下角的工業場景（含紅磚牆與桶子）在啟用 </a:t>
            </a:r>
            <a:r>
              <a:rPr lang="en-US" altLang="zh-TW" dirty="0"/>
              <a:t>Radiosity </a:t>
            </a:r>
            <a:r>
              <a:rPr lang="zh-TW" altLang="en-US" dirty="0"/>
              <a:t>後變得更加</a:t>
            </a:r>
            <a:r>
              <a:rPr lang="zh-TW" altLang="en-US" b="1" dirty="0"/>
              <a:t>自然且具有深度感</a:t>
            </a:r>
            <a:r>
              <a:rPr lang="zh-TW" altLang="en-US" dirty="0"/>
              <a:t>。</a:t>
            </a:r>
          </a:p>
          <a:p>
            <a:r>
              <a:rPr lang="zh-TW" altLang="en-US" dirty="0"/>
              <a:t>我們可以看到天花板與牆面的反光、管線下方的陰影、甚至牆壁本身的紅色光暈，都是光在表面間多次反彈的結果。</a:t>
            </a:r>
          </a:p>
          <a:p>
            <a:r>
              <a:rPr lang="zh-TW" altLang="en-US" dirty="0"/>
              <a:t>這樣的效果在即時運算中會被簡化成 </a:t>
            </a:r>
            <a:r>
              <a:rPr lang="en-US" altLang="zh-TW" dirty="0"/>
              <a:t>Lightmaps </a:t>
            </a:r>
            <a:r>
              <a:rPr lang="zh-TW" altLang="en-US" dirty="0"/>
              <a:t>或預烘焙資訊，但在離線渲染如電影動畫中，常會使用完整的 </a:t>
            </a:r>
            <a:r>
              <a:rPr lang="en-US" altLang="zh-TW" dirty="0"/>
              <a:t>Radiosity </a:t>
            </a:r>
            <a:r>
              <a:rPr lang="zh-TW" altLang="en-US" dirty="0"/>
              <a:t>或 </a:t>
            </a:r>
            <a:r>
              <a:rPr lang="en-US" altLang="zh-TW" dirty="0"/>
              <a:t>Path Tracing </a:t>
            </a:r>
            <a:r>
              <a:rPr lang="zh-TW" altLang="en-US" dirty="0"/>
              <a:t>系統。</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10</a:t>
            </a:fld>
            <a:endParaRPr lang="zh-TW" altLang="en-US"/>
          </a:p>
        </p:txBody>
      </p:sp>
    </p:spTree>
    <p:extLst>
      <p:ext uri="{BB962C8B-B14F-4D97-AF65-F5344CB8AC3E}">
        <p14:creationId xmlns:p14="http://schemas.microsoft.com/office/powerpoint/2010/main" val="1559188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照明的兩個核心構成：</a:t>
            </a:r>
          </a:p>
          <a:p>
            <a:r>
              <a:rPr lang="en-US" altLang="zh-TW" b="1" dirty="0"/>
              <a:t>Light Sources</a:t>
            </a:r>
            <a:r>
              <a:rPr lang="zh-TW" altLang="en-US" b="1" dirty="0"/>
              <a:t>（光源）</a:t>
            </a:r>
            <a:r>
              <a:rPr lang="zh-TW" altLang="en-US" dirty="0"/>
              <a:t>：決定光從哪裡來、有什麼顏色（發射光譜）、方向與位置、是否有衰減（遠的地方比較暗）。</a:t>
            </a:r>
          </a:p>
          <a:p>
            <a:r>
              <a:rPr lang="en-US" altLang="zh-TW" b="1" dirty="0"/>
              <a:t>Surface Properties</a:t>
            </a:r>
            <a:r>
              <a:rPr lang="zh-TW" altLang="en-US" b="1" dirty="0"/>
              <a:t>（表面）</a:t>
            </a:r>
            <a:r>
              <a:rPr lang="zh-TW" altLang="en-US" dirty="0"/>
              <a:t>：光打在表面後會發生什麼反應，這跟表面的幾何形狀（位置、方向、微觀結構）和材質反射特性有關。</a:t>
            </a:r>
          </a:p>
          <a:p>
            <a:r>
              <a:rPr lang="zh-TW" altLang="en-US" dirty="0"/>
              <a:t>注意這裡提到一個重點：「</a:t>
            </a:r>
            <a:r>
              <a:rPr lang="en-US" altLang="zh-TW" dirty="0"/>
              <a:t>Approximation</a:t>
            </a:r>
            <a:r>
              <a:rPr lang="zh-TW" altLang="en-US" dirty="0"/>
              <a:t>（近似）」：</a:t>
            </a:r>
            <a:br>
              <a:rPr lang="zh-TW" altLang="en-US" dirty="0"/>
            </a:br>
            <a:r>
              <a:rPr lang="zh-TW" altLang="en-US" dirty="0"/>
              <a:t>在像 </a:t>
            </a:r>
            <a:r>
              <a:rPr lang="en-US" altLang="zh-TW" dirty="0"/>
              <a:t>OpenGL </a:t>
            </a:r>
            <a:r>
              <a:rPr lang="zh-TW" altLang="en-US" dirty="0"/>
              <a:t>這類簡化系統裡，我們通常</a:t>
            </a:r>
            <a:r>
              <a:rPr lang="zh-TW" altLang="en-US" b="1" dirty="0"/>
              <a:t>忽略光源的幾何</a:t>
            </a:r>
            <a:r>
              <a:rPr lang="zh-TW" altLang="en-US" dirty="0"/>
              <a:t>，只處理「光源打到表面」這段，也就是</a:t>
            </a:r>
            <a:r>
              <a:rPr lang="zh-TW" altLang="en-US" b="1" dirty="0"/>
              <a:t>只計算 </a:t>
            </a:r>
            <a:r>
              <a:rPr lang="en-US" altLang="zh-TW" b="1" dirty="0"/>
              <a:t>direct lighting</a:t>
            </a:r>
            <a:r>
              <a:rPr lang="zh-TW" altLang="en-US" dirty="0"/>
              <a:t>。這是為了效能考量。</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11</a:t>
            </a:fld>
            <a:endParaRPr lang="zh-TW" altLang="en-US"/>
          </a:p>
        </p:txBody>
      </p:sp>
    </p:spTree>
    <p:extLst>
      <p:ext uri="{BB962C8B-B14F-4D97-AF65-F5344CB8AC3E}">
        <p14:creationId xmlns:p14="http://schemas.microsoft.com/office/powerpoint/2010/main" val="1469701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「環境光」這個重要概念。</a:t>
            </a:r>
          </a:p>
          <a:p>
            <a:r>
              <a:rPr lang="zh-TW" altLang="en-US" dirty="0"/>
              <a:t>你有沒有發現，即使一個物體沒有直接被打光，它還是看得到？那是因為：</a:t>
            </a:r>
          </a:p>
          <a:p>
            <a:r>
              <a:rPr lang="zh-TW" altLang="en-US" b="1" dirty="0"/>
              <a:t>光是從其他物體間接反射過來的。</a:t>
            </a:r>
            <a:endParaRPr lang="zh-TW" altLang="en-US" dirty="0"/>
          </a:p>
          <a:p>
            <a:r>
              <a:rPr lang="zh-TW" altLang="en-US" dirty="0"/>
              <a:t>為了簡化這種「間接光照」的效果，我們常會加入一個「環境光源」，它有以下幾個特性：</a:t>
            </a:r>
          </a:p>
          <a:p>
            <a:r>
              <a:rPr lang="zh-TW" altLang="en-US" dirty="0"/>
              <a:t>沒有方向，也沒有位置。</a:t>
            </a:r>
          </a:p>
          <a:p>
            <a:r>
              <a:rPr lang="zh-TW" altLang="en-US" dirty="0"/>
              <a:t>整個場景所有物體都會接受到相同強度。</a:t>
            </a:r>
          </a:p>
          <a:p>
            <a:r>
              <a:rPr lang="zh-TW" altLang="en-US" dirty="0"/>
              <a:t>跟物體的位置、方向無關。</a:t>
            </a:r>
          </a:p>
          <a:p>
            <a:r>
              <a:rPr lang="zh-TW" altLang="en-US" dirty="0"/>
              <a:t>右下角幾張圖清楚區分出 </a:t>
            </a:r>
            <a:r>
              <a:rPr lang="en-US" altLang="zh-TW" dirty="0"/>
              <a:t>Ambient</a:t>
            </a:r>
            <a:r>
              <a:rPr lang="zh-TW" altLang="en-US" dirty="0"/>
              <a:t>、</a:t>
            </a:r>
            <a:r>
              <a:rPr lang="en-US" altLang="zh-TW" dirty="0"/>
              <a:t>Diffuse </a:t>
            </a:r>
            <a:r>
              <a:rPr lang="zh-TW" altLang="en-US" dirty="0"/>
              <a:t>和 </a:t>
            </a:r>
            <a:r>
              <a:rPr lang="en-US" altLang="zh-TW" dirty="0"/>
              <a:t>Specular </a:t>
            </a:r>
            <a:r>
              <a:rPr lang="zh-TW" altLang="en-US" dirty="0"/>
              <a:t>在視覺上的差別。</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12</a:t>
            </a:fld>
            <a:endParaRPr lang="zh-TW" altLang="en-US"/>
          </a:p>
        </p:txBody>
      </p:sp>
    </p:spTree>
    <p:extLst>
      <p:ext uri="{BB962C8B-B14F-4D97-AF65-F5344CB8AC3E}">
        <p14:creationId xmlns:p14="http://schemas.microsoft.com/office/powerpoint/2010/main" val="2064447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「方向性光源」</a:t>
            </a:r>
            <a:r>
              <a:rPr lang="en-US" altLang="zh-TW" dirty="0"/>
              <a:t>——</a:t>
            </a:r>
            <a:r>
              <a:rPr lang="zh-TW" altLang="en-US" dirty="0"/>
              <a:t>例如太陽。</a:t>
            </a:r>
          </a:p>
          <a:p>
            <a:r>
              <a:rPr lang="zh-TW" altLang="en-US" dirty="0"/>
              <a:t>方向性光源的幾個特性：</a:t>
            </a:r>
          </a:p>
          <a:p>
            <a:r>
              <a:rPr lang="zh-TW" altLang="en-US" b="1" dirty="0"/>
              <a:t>光線方向一致</a:t>
            </a:r>
            <a:r>
              <a:rPr lang="zh-TW" altLang="en-US" dirty="0"/>
              <a:t>（不會發散）。</a:t>
            </a:r>
          </a:p>
          <a:p>
            <a:r>
              <a:rPr lang="zh-TW" altLang="en-US" b="1" dirty="0"/>
              <a:t>沒有發光點</a:t>
            </a:r>
            <a:r>
              <a:rPr lang="zh-TW" altLang="en-US" dirty="0"/>
              <a:t>，就像從無限遠打過來。</a:t>
            </a:r>
          </a:p>
          <a:p>
            <a:r>
              <a:rPr lang="zh-TW" altLang="en-US" dirty="0"/>
              <a:t>所有被打到的表面，入射方向是一樣的。</a:t>
            </a:r>
          </a:p>
          <a:p>
            <a:r>
              <a:rPr lang="zh-TW" altLang="en-US" b="1" dirty="0"/>
              <a:t>不隨距離衰減</a:t>
            </a:r>
            <a:r>
              <a:rPr lang="zh-TW" altLang="en-US" dirty="0"/>
              <a:t>（</a:t>
            </a:r>
            <a:r>
              <a:rPr lang="en-US" altLang="zh-TW" dirty="0"/>
              <a:t>No attenuation with distance</a:t>
            </a:r>
            <a:r>
              <a:rPr lang="zh-TW" altLang="en-US" dirty="0"/>
              <a:t>）。</a:t>
            </a:r>
          </a:p>
          <a:p>
            <a:r>
              <a:rPr lang="zh-TW" altLang="en-US" dirty="0"/>
              <a:t>這讓它非常適合用在戶外場景，像是模擬日光、探照燈等。</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14</a:t>
            </a:fld>
            <a:endParaRPr lang="zh-TW" altLang="en-US"/>
          </a:p>
        </p:txBody>
      </p:sp>
    </p:spTree>
    <p:extLst>
      <p:ext uri="{BB962C8B-B14F-4D97-AF65-F5344CB8AC3E}">
        <p14:creationId xmlns:p14="http://schemas.microsoft.com/office/powerpoint/2010/main" val="503703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這頁做了光源類型的視覺比較：</a:t>
            </a:r>
          </a:p>
          <a:p>
            <a:r>
              <a:rPr lang="zh-TW" altLang="en-US" dirty="0"/>
              <a:t>左邊：同一方向打光下的四個球，陰影一致且平行，這就是 </a:t>
            </a:r>
            <a:r>
              <a:rPr lang="en-US" altLang="zh-TW" dirty="0"/>
              <a:t>Directional Light </a:t>
            </a:r>
            <a:r>
              <a:rPr lang="zh-TW" altLang="en-US" dirty="0"/>
              <a:t>的效果。</a:t>
            </a:r>
          </a:p>
          <a:p>
            <a:r>
              <a:rPr lang="zh-TW" altLang="en-US" dirty="0"/>
              <a:t>右邊上方三個小圖：</a:t>
            </a:r>
          </a:p>
          <a:p>
            <a:r>
              <a:rPr lang="en-US" altLang="zh-TW" b="1" dirty="0"/>
              <a:t>Ambient</a:t>
            </a:r>
            <a:r>
              <a:rPr lang="zh-TW" altLang="en-US" dirty="0"/>
              <a:t>：均勻分佈，不分方向。</a:t>
            </a:r>
          </a:p>
          <a:p>
            <a:r>
              <a:rPr lang="en-US" altLang="zh-TW" b="1" dirty="0"/>
              <a:t>Directional</a:t>
            </a:r>
            <a:r>
              <a:rPr lang="zh-TW" altLang="en-US" dirty="0"/>
              <a:t>：方向一致。</a:t>
            </a:r>
          </a:p>
          <a:p>
            <a:r>
              <a:rPr lang="en-US" altLang="zh-TW" b="1" dirty="0"/>
              <a:t>Positional</a:t>
            </a:r>
            <a:r>
              <a:rPr lang="zh-TW" altLang="en-US" dirty="0"/>
              <a:t>（點光源）：從一點發散出去。</a:t>
            </a:r>
          </a:p>
          <a:p>
            <a:r>
              <a:rPr lang="zh-TW" altLang="en-US" dirty="0"/>
              <a:t>這些是我們之後在 </a:t>
            </a:r>
            <a:r>
              <a:rPr lang="en-US" altLang="zh-TW" dirty="0"/>
              <a:t>shader </a:t>
            </a:r>
            <a:r>
              <a:rPr lang="zh-TW" altLang="en-US" dirty="0"/>
              <a:t>程式中常用的三種光照方式。</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15</a:t>
            </a:fld>
            <a:endParaRPr lang="zh-TW" altLang="en-US"/>
          </a:p>
        </p:txBody>
      </p:sp>
    </p:spTree>
    <p:extLst>
      <p:ext uri="{BB962C8B-B14F-4D97-AF65-F5344CB8AC3E}">
        <p14:creationId xmlns:p14="http://schemas.microsoft.com/office/powerpoint/2010/main" val="740964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這頁要我們比較兩種光源的差異。</a:t>
            </a:r>
          </a:p>
          <a:p>
            <a:r>
              <a:rPr lang="zh-TW" altLang="en-US" dirty="0"/>
              <a:t>左上角三個球是 </a:t>
            </a:r>
            <a:r>
              <a:rPr lang="en-US" altLang="zh-TW" dirty="0"/>
              <a:t>Directional Light</a:t>
            </a:r>
            <a:r>
              <a:rPr lang="zh-TW" altLang="en-US" dirty="0"/>
              <a:t>，光線平行、陰影一致。</a:t>
            </a:r>
          </a:p>
          <a:p>
            <a:r>
              <a:rPr lang="zh-TW" altLang="en-US" dirty="0"/>
              <a:t>右下角是 </a:t>
            </a:r>
            <a:r>
              <a:rPr lang="en-US" altLang="zh-TW" dirty="0"/>
              <a:t>Point Light</a:t>
            </a:r>
            <a:r>
              <a:rPr lang="zh-TW" altLang="en-US" dirty="0"/>
              <a:t>，光從下方中央一點發射，照在三顆球的方向不同，陰影也因此有角度差異。</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16</a:t>
            </a:fld>
            <a:endParaRPr lang="zh-TW" altLang="en-US"/>
          </a:p>
        </p:txBody>
      </p:sp>
    </p:spTree>
    <p:extLst>
      <p:ext uri="{BB962C8B-B14F-4D97-AF65-F5344CB8AC3E}">
        <p14:creationId xmlns:p14="http://schemas.microsoft.com/office/powerpoint/2010/main" val="2302521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點光源的行為與公式：</a:t>
            </a:r>
          </a:p>
          <a:p>
            <a:r>
              <a:rPr lang="zh-TW" altLang="en-US" dirty="0"/>
              <a:t>光線會從一個點</a:t>
            </a:r>
            <a:r>
              <a:rPr lang="zh-TW" altLang="en-US" b="1" dirty="0"/>
              <a:t>向各方向發散（</a:t>
            </a:r>
            <a:r>
              <a:rPr lang="en-US" altLang="zh-TW" b="1" dirty="0"/>
              <a:t>radial</a:t>
            </a:r>
            <a:r>
              <a:rPr lang="zh-TW" altLang="en-US" b="1" dirty="0"/>
              <a:t>）</a:t>
            </a:r>
            <a:r>
              <a:rPr lang="zh-TW" altLang="en-US" dirty="0"/>
              <a:t>，像燈泡一樣。</a:t>
            </a:r>
          </a:p>
          <a:p>
            <a:r>
              <a:rPr lang="zh-TW" altLang="en-US" dirty="0"/>
              <a:t>因為每個點到光源的方向都不同，我們必須針對每一個表面點去計算入射方向向量：</a:t>
            </a:r>
            <a:endParaRPr lang="en-US" altLang="zh-TW" dirty="0"/>
          </a:p>
          <a:p>
            <a:endParaRPr lang="zh-TW" altLang="en-US" dirty="0"/>
          </a:p>
          <a:p>
            <a:r>
              <a:rPr lang="zh-TW" altLang="en-US" dirty="0"/>
              <a:t>右邊的圖展示了不同形狀的物體如何接受來自單一點光源的照明。</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17</a:t>
            </a:fld>
            <a:endParaRPr lang="zh-TW" altLang="en-US"/>
          </a:p>
        </p:txBody>
      </p:sp>
    </p:spTree>
    <p:extLst>
      <p:ext uri="{BB962C8B-B14F-4D97-AF65-F5344CB8AC3E}">
        <p14:creationId xmlns:p14="http://schemas.microsoft.com/office/powerpoint/2010/main" val="26735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這一頁是從攝影與電影的角度來看打光方式。</a:t>
            </a:r>
          </a:p>
          <a:p>
            <a:r>
              <a:rPr lang="zh-TW" altLang="en-US" dirty="0"/>
              <a:t>傳統拍片時會用三種燈：</a:t>
            </a:r>
          </a:p>
          <a:p>
            <a:r>
              <a:rPr lang="en-US" altLang="zh-TW" b="1" dirty="0"/>
              <a:t>Key Light</a:t>
            </a:r>
            <a:r>
              <a:rPr lang="zh-TW" altLang="en-US" b="1" dirty="0"/>
              <a:t>（主光）</a:t>
            </a:r>
            <a:r>
              <a:rPr lang="zh-TW" altLang="en-US" dirty="0"/>
              <a:t>：主要打亮主體。</a:t>
            </a:r>
          </a:p>
          <a:p>
            <a:r>
              <a:rPr lang="en-US" altLang="zh-TW" b="1" dirty="0"/>
              <a:t>Fill Light</a:t>
            </a:r>
            <a:r>
              <a:rPr lang="zh-TW" altLang="en-US" b="1" dirty="0"/>
              <a:t>（補光）</a:t>
            </a:r>
            <a:r>
              <a:rPr lang="zh-TW" altLang="en-US" dirty="0"/>
              <a:t>：減少陰影，通常較弱。</a:t>
            </a:r>
          </a:p>
          <a:p>
            <a:r>
              <a:rPr lang="en-US" altLang="zh-TW" b="1" dirty="0"/>
              <a:t>Rim Light</a:t>
            </a:r>
            <a:r>
              <a:rPr lang="zh-TW" altLang="en-US" b="1" dirty="0"/>
              <a:t>（輪廓光）</a:t>
            </a:r>
            <a:r>
              <a:rPr lang="zh-TW" altLang="en-US" dirty="0"/>
              <a:t>：從後方打光，讓輪廓與背景分離。</a:t>
            </a:r>
          </a:p>
          <a:p>
            <a:r>
              <a:rPr lang="zh-TW" altLang="en-US" dirty="0"/>
              <a:t>這裡也附了一段 </a:t>
            </a:r>
            <a:r>
              <a:rPr lang="en-US" altLang="zh-TW" dirty="0"/>
              <a:t>YouTube </a:t>
            </a:r>
            <a:r>
              <a:rPr lang="zh-TW" altLang="en-US" dirty="0"/>
              <a:t>影片可以在課後參考。</a:t>
            </a:r>
          </a:p>
          <a:p>
            <a:r>
              <a:rPr lang="zh-TW" altLang="en-US" dirty="0"/>
              <a:t>下方照片展示了只有後光、只有主光，以及兩者皆有時的視覺差異。</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18</a:t>
            </a:fld>
            <a:endParaRPr lang="zh-TW" altLang="en-US"/>
          </a:p>
        </p:txBody>
      </p:sp>
    </p:spTree>
    <p:extLst>
      <p:ext uri="{BB962C8B-B14F-4D97-AF65-F5344CB8AC3E}">
        <p14:creationId xmlns:p14="http://schemas.microsoft.com/office/powerpoint/2010/main" val="1419430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Key Light</a:t>
            </a:r>
            <a:r>
              <a:rPr lang="zh-TW" altLang="en-US" dirty="0"/>
              <a:t>：最亮，定義主體。</a:t>
            </a:r>
          </a:p>
          <a:p>
            <a:r>
              <a:rPr lang="en-US" altLang="zh-TW" dirty="0"/>
              <a:t>Fill Light</a:t>
            </a:r>
            <a:r>
              <a:rPr lang="zh-TW" altLang="en-US" dirty="0"/>
              <a:t>：降低陰影對比。</a:t>
            </a:r>
          </a:p>
          <a:p>
            <a:r>
              <a:rPr lang="en-US" altLang="zh-TW" dirty="0"/>
              <a:t>Rim/Back Light</a:t>
            </a:r>
            <a:r>
              <a:rPr lang="zh-TW" altLang="en-US" dirty="0"/>
              <a:t>：加強立體感。</a:t>
            </a:r>
          </a:p>
          <a:p>
            <a:r>
              <a:rPr lang="zh-TW" altLang="en-US" dirty="0"/>
              <a:t>圖像展示了從單光源到三光源的過渡，說明每個光源的作用。</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19</a:t>
            </a:fld>
            <a:endParaRPr lang="zh-TW" altLang="en-US"/>
          </a:p>
        </p:txBody>
      </p:sp>
    </p:spTree>
    <p:extLst>
      <p:ext uri="{BB962C8B-B14F-4D97-AF65-F5344CB8AC3E}">
        <p14:creationId xmlns:p14="http://schemas.microsoft.com/office/powerpoint/2010/main" val="3301626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其他光源類型</a:t>
            </a:r>
            <a:endParaRPr lang="en-US" altLang="zh-TW" dirty="0"/>
          </a:p>
          <a:p>
            <a:r>
              <a:rPr lang="en-US" altLang="zh-TW" b="1" dirty="0"/>
              <a:t>Spotlight</a:t>
            </a:r>
            <a:r>
              <a:rPr lang="zh-TW" altLang="en-US" b="1" dirty="0"/>
              <a:t>（聚光燈）</a:t>
            </a:r>
            <a:r>
              <a:rPr lang="zh-TW" altLang="en-US" dirty="0"/>
              <a:t>：</a:t>
            </a:r>
          </a:p>
          <a:p>
            <a:r>
              <a:rPr lang="zh-TW" altLang="en-US" dirty="0"/>
              <a:t>有方向性</a:t>
            </a:r>
          </a:p>
          <a:p>
            <a:r>
              <a:rPr lang="zh-TW" altLang="en-US" dirty="0"/>
              <a:t>照射區域有限，強度會因方向而遞減</a:t>
            </a:r>
          </a:p>
          <a:p>
            <a:r>
              <a:rPr lang="en-US" altLang="zh-TW" b="1" dirty="0"/>
              <a:t>Area Light</a:t>
            </a:r>
            <a:r>
              <a:rPr lang="zh-TW" altLang="en-US" dirty="0"/>
              <a:t>：</a:t>
            </a:r>
          </a:p>
          <a:p>
            <a:r>
              <a:rPr lang="zh-TW" altLang="en-US" dirty="0"/>
              <a:t>光源不是一點，而是</a:t>
            </a:r>
            <a:r>
              <a:rPr lang="zh-TW" altLang="en-US" b="1" dirty="0"/>
              <a:t>一個面</a:t>
            </a:r>
            <a:endParaRPr lang="zh-TW" altLang="en-US" dirty="0"/>
          </a:p>
          <a:p>
            <a:r>
              <a:rPr lang="zh-TW" altLang="en-US" dirty="0"/>
              <a:t>會產生</a:t>
            </a:r>
            <a:r>
              <a:rPr lang="zh-TW" altLang="en-US" b="1" dirty="0"/>
              <a:t>柔和陰影（</a:t>
            </a:r>
            <a:r>
              <a:rPr lang="en-US" altLang="zh-TW" b="1" dirty="0"/>
              <a:t>soft shadows</a:t>
            </a:r>
            <a:r>
              <a:rPr lang="zh-TW" altLang="en-US" b="1" dirty="0"/>
              <a:t>）</a:t>
            </a:r>
            <a:endParaRPr lang="en-US" altLang="zh-TW" dirty="0"/>
          </a:p>
          <a:p>
            <a:r>
              <a:rPr lang="en-US" altLang="zh-TW" b="1" dirty="0"/>
              <a:t>Extended Light</a:t>
            </a:r>
            <a:r>
              <a:rPr lang="zh-TW" altLang="en-US" dirty="0"/>
              <a:t>：</a:t>
            </a:r>
          </a:p>
          <a:p>
            <a:r>
              <a:rPr lang="zh-TW" altLang="en-US" dirty="0"/>
              <a:t>球形或分散性光源</a:t>
            </a:r>
          </a:p>
          <a:p>
            <a:r>
              <a:rPr lang="zh-TW" altLang="en-US" dirty="0"/>
              <a:t>模擬大型燈泡或天空光這種自然光源</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20</a:t>
            </a:fld>
            <a:endParaRPr lang="zh-TW" altLang="en-US"/>
          </a:p>
        </p:txBody>
      </p:sp>
    </p:spTree>
    <p:extLst>
      <p:ext uri="{BB962C8B-B14F-4D97-AF65-F5344CB8AC3E}">
        <p14:creationId xmlns:p14="http://schemas.microsoft.com/office/powerpoint/2010/main" val="2684436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Illumination </a:t>
            </a:r>
            <a:r>
              <a:rPr lang="zh-TW" altLang="en-US" b="1" dirty="0"/>
              <a:t>光源</a:t>
            </a:r>
            <a:r>
              <a:rPr lang="zh-TW" altLang="en-US" dirty="0"/>
              <a:t>：不同種類的光源（像是太陽、燈泡）會產生不同特性，而且光線會隨著距離與吸收而衰減。</a:t>
            </a:r>
          </a:p>
          <a:p>
            <a:r>
              <a:rPr lang="en-US" altLang="zh-TW" b="1" dirty="0"/>
              <a:t>Lighting </a:t>
            </a:r>
            <a:r>
              <a:rPr lang="zh-TW" altLang="en-US" b="1" dirty="0"/>
              <a:t>打光</a:t>
            </a:r>
            <a:r>
              <a:rPr lang="zh-TW" altLang="en-US" dirty="0"/>
              <a:t>：在 </a:t>
            </a:r>
            <a:r>
              <a:rPr lang="en-US" altLang="zh-TW" dirty="0"/>
              <a:t>3D </a:t>
            </a:r>
            <a:r>
              <a:rPr lang="zh-TW" altLang="en-US" dirty="0"/>
              <a:t>場景中計算光線照射物體表面後所形成的亮度分布。</a:t>
            </a:r>
          </a:p>
          <a:p>
            <a:r>
              <a:rPr lang="en-US" altLang="zh-TW" b="1" dirty="0"/>
              <a:t>Shading </a:t>
            </a:r>
            <a:r>
              <a:rPr lang="zh-TW" altLang="en-US" b="1" dirty="0"/>
              <a:t>描影或塗色</a:t>
            </a:r>
            <a:r>
              <a:rPr lang="zh-TW" altLang="en-US" dirty="0"/>
              <a:t>：把這些光照結果映射成像素顏色，讓我們在螢幕上看到一個具體的畫面。</a:t>
            </a:r>
          </a:p>
          <a:p>
            <a:r>
              <a:rPr lang="zh-TW" altLang="en-US" dirty="0"/>
              <a:t>舉例來說，右下角這張球體圖展示了不同區塊的亮度，根據光源與法向量的夾角而有所不同。這就是光照模型作用的視覺結果。</a:t>
            </a:r>
          </a:p>
          <a:p>
            <a:r>
              <a:rPr lang="zh-TW" altLang="en-US" dirty="0"/>
              <a:t>另外提到「物理模型（</a:t>
            </a:r>
            <a:r>
              <a:rPr lang="en-US" altLang="zh-TW" dirty="0"/>
              <a:t>Physical Models</a:t>
            </a:r>
            <a:r>
              <a:rPr lang="zh-TW" altLang="en-US" dirty="0"/>
              <a:t>）」與「近似模型」，後者會常用於即時運算，前者則多用於高品質渲染。</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2</a:t>
            </a:fld>
            <a:endParaRPr lang="zh-TW" altLang="en-US"/>
          </a:p>
        </p:txBody>
      </p:sp>
    </p:spTree>
    <p:extLst>
      <p:ext uri="{BB962C8B-B14F-4D97-AF65-F5344CB8AC3E}">
        <p14:creationId xmlns:p14="http://schemas.microsoft.com/office/powerpoint/2010/main" val="3017322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這頁介紹了 </a:t>
            </a:r>
            <a:r>
              <a:rPr lang="en-US" altLang="zh-TW" dirty="0"/>
              <a:t>4 </a:t>
            </a:r>
            <a:r>
              <a:rPr lang="zh-TW" altLang="en-US" dirty="0"/>
              <a:t>種不同類型的光源：</a:t>
            </a:r>
          </a:p>
          <a:p>
            <a:r>
              <a:rPr lang="en-US" altLang="zh-TW" b="1" dirty="0"/>
              <a:t>Mesh Light</a:t>
            </a:r>
            <a:r>
              <a:rPr lang="zh-TW" altLang="en-US" b="1" dirty="0"/>
              <a:t>（任意形狀的發光網格）</a:t>
            </a:r>
            <a:endParaRPr lang="zh-TW" altLang="en-US" dirty="0"/>
          </a:p>
          <a:p>
            <a:r>
              <a:rPr lang="en-US" altLang="zh-TW" b="1" dirty="0"/>
              <a:t>Area Light</a:t>
            </a:r>
            <a:r>
              <a:rPr lang="zh-TW" altLang="en-US" b="1" dirty="0"/>
              <a:t>（面光源）</a:t>
            </a:r>
            <a:endParaRPr lang="zh-TW" altLang="en-US" dirty="0"/>
          </a:p>
          <a:p>
            <a:r>
              <a:rPr lang="en-US" altLang="zh-TW" b="1" dirty="0"/>
              <a:t>Spotlight</a:t>
            </a:r>
            <a:r>
              <a:rPr lang="zh-TW" altLang="en-US" b="1" dirty="0"/>
              <a:t>（聚光燈）</a:t>
            </a:r>
            <a:endParaRPr lang="zh-TW" altLang="en-US" dirty="0"/>
          </a:p>
          <a:p>
            <a:r>
              <a:rPr lang="en-US" altLang="zh-TW" b="1" dirty="0"/>
              <a:t>Point Light</a:t>
            </a:r>
            <a:r>
              <a:rPr lang="zh-TW" altLang="en-US" b="1" dirty="0"/>
              <a:t>（點光源）</a:t>
            </a:r>
            <a:endParaRPr lang="zh-TW" altLang="en-US" dirty="0"/>
          </a:p>
          <a:p>
            <a:r>
              <a:rPr lang="en-US" altLang="zh-TW" dirty="0"/>
              <a:t>Mesh </a:t>
            </a:r>
            <a:r>
              <a:rPr lang="zh-TW" altLang="en-US" dirty="0"/>
              <a:t>與 </a:t>
            </a:r>
            <a:r>
              <a:rPr lang="en-US" altLang="zh-TW" dirty="0"/>
              <a:t>Area </a:t>
            </a:r>
            <a:r>
              <a:rPr lang="zh-TW" altLang="en-US" dirty="0"/>
              <a:t>光源的光線更分散，產生柔和陰影。</a:t>
            </a:r>
          </a:p>
          <a:p>
            <a:r>
              <a:rPr lang="en-US" altLang="zh-TW" dirty="0"/>
              <a:t>Spot </a:t>
            </a:r>
            <a:r>
              <a:rPr lang="zh-TW" altLang="en-US" dirty="0"/>
              <a:t>與 </a:t>
            </a:r>
            <a:r>
              <a:rPr lang="en-US" altLang="zh-TW" dirty="0"/>
              <a:t>Point </a:t>
            </a:r>
            <a:r>
              <a:rPr lang="zh-TW" altLang="en-US" dirty="0"/>
              <a:t>光源聚焦範圍較小，陰影邊界也更明顯。</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21</a:t>
            </a:fld>
            <a:endParaRPr lang="zh-TW" altLang="en-US"/>
          </a:p>
        </p:txBody>
      </p:sp>
    </p:spTree>
    <p:extLst>
      <p:ext uri="{BB962C8B-B14F-4D97-AF65-F5344CB8AC3E}">
        <p14:creationId xmlns:p14="http://schemas.microsoft.com/office/powerpoint/2010/main" val="3638016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陰影硬度的變化：</a:t>
            </a:r>
          </a:p>
          <a:p>
            <a:r>
              <a:rPr lang="zh-TW" altLang="en-US" b="1" dirty="0"/>
              <a:t>硬陰影（</a:t>
            </a:r>
            <a:r>
              <a:rPr lang="en-US" altLang="zh-TW" b="1" dirty="0"/>
              <a:t>Hard Shadow</a:t>
            </a:r>
            <a:r>
              <a:rPr lang="zh-TW" altLang="en-US" b="1" dirty="0"/>
              <a:t>）</a:t>
            </a:r>
            <a:r>
              <a:rPr lang="zh-TW" altLang="en-US" dirty="0"/>
              <a:t>：來自小型或點光源，邊界清晰。</a:t>
            </a:r>
          </a:p>
          <a:p>
            <a:r>
              <a:rPr lang="zh-TW" altLang="en-US" b="1" dirty="0"/>
              <a:t>軟陰影（</a:t>
            </a:r>
            <a:r>
              <a:rPr lang="en-US" altLang="zh-TW" b="1" dirty="0"/>
              <a:t>Soft Shadow</a:t>
            </a:r>
            <a:r>
              <a:rPr lang="zh-TW" altLang="en-US" b="1" dirty="0"/>
              <a:t>）</a:t>
            </a:r>
            <a:r>
              <a:rPr lang="zh-TW" altLang="en-US" dirty="0"/>
              <a:t>：來自面光源或光源距離遠，邊界模糊，呈現筆刷效果。</a:t>
            </a:r>
          </a:p>
          <a:p>
            <a:r>
              <a:rPr lang="zh-TW" altLang="en-US" dirty="0"/>
              <a:t>下方燈泡例子顯示：右側光源更大，因此在地面投下的是柔和的影子。</a:t>
            </a:r>
          </a:p>
          <a:p>
            <a:r>
              <a:rPr lang="zh-TW" altLang="en-US" dirty="0"/>
              <a:t>📌 圖中「</a:t>
            </a:r>
            <a:r>
              <a:rPr lang="en-US" altLang="zh-TW" dirty="0"/>
              <a:t>Average color from all different rays</a:t>
            </a:r>
            <a:r>
              <a:rPr lang="zh-TW" altLang="en-US" dirty="0"/>
              <a:t>」提醒我們，軟陰影是多條光線平均的結果。</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22</a:t>
            </a:fld>
            <a:endParaRPr lang="zh-TW" altLang="en-US"/>
          </a:p>
        </p:txBody>
      </p:sp>
    </p:spTree>
    <p:extLst>
      <p:ext uri="{BB962C8B-B14F-4D97-AF65-F5344CB8AC3E}">
        <p14:creationId xmlns:p14="http://schemas.microsoft.com/office/powerpoint/2010/main" val="3313279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面光源（</a:t>
            </a:r>
            <a:r>
              <a:rPr lang="en-US" altLang="zh-TW" dirty="0"/>
              <a:t>Area Lights</a:t>
            </a:r>
            <a:r>
              <a:rPr lang="zh-TW" altLang="en-US" dirty="0"/>
              <a:t>）是照明中最能產生自然感光影的一種：</a:t>
            </a:r>
          </a:p>
          <a:p>
            <a:r>
              <a:rPr lang="zh-TW" altLang="en-US" dirty="0"/>
              <a:t>它不是一個點，而是有面積的發光體（如螢幕、日光燈）。</a:t>
            </a:r>
          </a:p>
          <a:p>
            <a:r>
              <a:rPr lang="zh-TW" altLang="en-US" dirty="0"/>
              <a:t>陰影通常有「最暗區」與「過渡區」，不像點光源只有明與暗。</a:t>
            </a:r>
          </a:p>
          <a:p>
            <a:r>
              <a:rPr lang="zh-TW" altLang="en-US" dirty="0"/>
              <a:t>圖中的光影模擬與交集區域展示了面光源如何產生不均勻的照明結果。</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23</a:t>
            </a:fld>
            <a:endParaRPr lang="zh-TW" altLang="en-US"/>
          </a:p>
        </p:txBody>
      </p:sp>
    </p:spTree>
    <p:extLst>
      <p:ext uri="{BB962C8B-B14F-4D97-AF65-F5344CB8AC3E}">
        <p14:creationId xmlns:p14="http://schemas.microsoft.com/office/powerpoint/2010/main" val="474126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24</a:t>
            </a:fld>
            <a:endParaRPr lang="zh-TW" altLang="en-US"/>
          </a:p>
        </p:txBody>
      </p:sp>
    </p:spTree>
    <p:extLst>
      <p:ext uri="{BB962C8B-B14F-4D97-AF65-F5344CB8AC3E}">
        <p14:creationId xmlns:p14="http://schemas.microsoft.com/office/powerpoint/2010/main" val="3165090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從數學與幾何上解釋 </a:t>
            </a:r>
            <a:r>
              <a:rPr lang="en-US" altLang="zh-TW" dirty="0"/>
              <a:t>Spot Light</a:t>
            </a:r>
            <a:r>
              <a:rPr lang="zh-TW" altLang="en-US" dirty="0"/>
              <a:t>：</a:t>
            </a:r>
          </a:p>
          <a:p>
            <a:r>
              <a:rPr lang="zh-TW" altLang="en-US" dirty="0"/>
              <a:t>這是一種</a:t>
            </a:r>
            <a:r>
              <a:rPr lang="zh-TW" altLang="en-US" b="1" dirty="0"/>
              <a:t>有方向的點光源</a:t>
            </a:r>
            <a:r>
              <a:rPr lang="zh-TW" altLang="en-US" dirty="0"/>
              <a:t>，會形成圓錐形的光束。</a:t>
            </a:r>
          </a:p>
          <a:p>
            <a:r>
              <a:rPr lang="zh-TW" altLang="en-US" dirty="0"/>
              <a:t>公式說明光線會隨距離與角度遞減。</a:t>
            </a:r>
          </a:p>
          <a:p>
            <a:r>
              <a:rPr lang="zh-TW" altLang="en-US" dirty="0"/>
              <a:t>圖中顯示了光錐方向（</a:t>
            </a:r>
            <a:r>
              <a:rPr lang="en-US" altLang="zh-TW" dirty="0"/>
              <a:t>D</a:t>
            </a:r>
            <a:r>
              <a:rPr lang="zh-TW" altLang="en-US" dirty="0"/>
              <a:t>）與受光面之間的夾角（</a:t>
            </a:r>
            <a:r>
              <a:rPr lang="en-US" altLang="zh-TW" dirty="0"/>
              <a:t>γ</a:t>
            </a:r>
            <a:r>
              <a:rPr lang="zh-TW" altLang="en-US" dirty="0"/>
              <a:t>）。</a:t>
            </a:r>
          </a:p>
          <a:p>
            <a:r>
              <a:rPr lang="zh-TW" altLang="en-US" dirty="0"/>
              <a:t>📌 若角度過大，或距離太遠，亮度就會大幅衰減。</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25</a:t>
            </a:fld>
            <a:endParaRPr lang="zh-TW" altLang="en-US"/>
          </a:p>
        </p:txBody>
      </p:sp>
    </p:spTree>
    <p:extLst>
      <p:ext uri="{BB962C8B-B14F-4D97-AF65-F5344CB8AC3E}">
        <p14:creationId xmlns:p14="http://schemas.microsoft.com/office/powerpoint/2010/main" val="1618958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Spot Light </a:t>
            </a:r>
            <a:r>
              <a:rPr lang="zh-TW" altLang="en-US" dirty="0"/>
              <a:t>的「光束角（</a:t>
            </a:r>
            <a:r>
              <a:rPr lang="en-US" altLang="zh-TW" dirty="0"/>
              <a:t>beam angle</a:t>
            </a:r>
            <a:r>
              <a:rPr lang="zh-TW" altLang="en-US" dirty="0"/>
              <a:t>）」概念：</a:t>
            </a:r>
          </a:p>
          <a:p>
            <a:r>
              <a:rPr lang="zh-TW" altLang="en-US" dirty="0"/>
              <a:t>光束角小（如 </a:t>
            </a:r>
            <a:r>
              <a:rPr lang="en-US" altLang="zh-TW" dirty="0"/>
              <a:t>30°</a:t>
            </a:r>
            <a:r>
              <a:rPr lang="zh-TW" altLang="en-US" dirty="0"/>
              <a:t>）：集中照明、陰影強烈。</a:t>
            </a:r>
          </a:p>
          <a:p>
            <a:r>
              <a:rPr lang="zh-TW" altLang="en-US" dirty="0"/>
              <a:t>光束角大（如 </a:t>
            </a:r>
            <a:r>
              <a:rPr lang="en-US" altLang="zh-TW" dirty="0"/>
              <a:t>120°</a:t>
            </a:r>
            <a:r>
              <a:rPr lang="zh-TW" altLang="en-US" dirty="0"/>
              <a:t>）：範圍廣泛、光線柔和。</a:t>
            </a:r>
          </a:p>
          <a:p>
            <a:r>
              <a:rPr lang="zh-TW" altLang="en-US" dirty="0"/>
              <a:t>實際應用中可見於投影燈、天花板嵌燈或重點照明。</a:t>
            </a:r>
          </a:p>
          <a:p>
            <a:r>
              <a:rPr lang="zh-TW" altLang="en-US" dirty="0"/>
              <a:t>左邊的圖展示了不同 </a:t>
            </a:r>
            <a:r>
              <a:rPr lang="en-US" altLang="zh-TW" dirty="0"/>
              <a:t>beam angle </a:t>
            </a:r>
            <a:r>
              <a:rPr lang="zh-TW" altLang="en-US" dirty="0"/>
              <a:t>在地面上的照射樣貌與密度。</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26</a:t>
            </a:fld>
            <a:endParaRPr lang="zh-TW" altLang="en-US"/>
          </a:p>
        </p:txBody>
      </p:sp>
    </p:spTree>
    <p:extLst>
      <p:ext uri="{BB962C8B-B14F-4D97-AF65-F5344CB8AC3E}">
        <p14:creationId xmlns:p14="http://schemas.microsoft.com/office/powerpoint/2010/main" val="2368859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綜合比較 </a:t>
            </a:r>
            <a:r>
              <a:rPr lang="en-US" altLang="zh-TW" dirty="0"/>
              <a:t>Point Light</a:t>
            </a:r>
            <a:r>
              <a:rPr lang="zh-TW" altLang="en-US" dirty="0"/>
              <a:t>、</a:t>
            </a:r>
            <a:r>
              <a:rPr lang="en-US" altLang="zh-TW" dirty="0"/>
              <a:t>Directional Light </a:t>
            </a:r>
            <a:r>
              <a:rPr lang="zh-TW" altLang="en-US" dirty="0"/>
              <a:t>與 </a:t>
            </a:r>
            <a:r>
              <a:rPr lang="en-US" altLang="zh-TW" dirty="0"/>
              <a:t>Spot Light </a:t>
            </a:r>
            <a:r>
              <a:rPr lang="zh-TW" altLang="en-US" dirty="0"/>
              <a:t>的效果：</a:t>
            </a:r>
          </a:p>
          <a:p>
            <a:r>
              <a:rPr lang="zh-TW" altLang="en-US" dirty="0"/>
              <a:t>每種圖樣使用不同排列，展示多個球體在不同光源下的反應。</a:t>
            </a:r>
          </a:p>
          <a:p>
            <a:r>
              <a:rPr lang="zh-TW" altLang="en-US" dirty="0"/>
              <a:t>可觀察高光位置、陰影方向與範圍的變化。</a:t>
            </a:r>
          </a:p>
          <a:p>
            <a:r>
              <a:rPr lang="zh-TW" altLang="en-US" dirty="0"/>
              <a:t>下排與上排分別可能代表不同的照明參數組合，例如距離、亮度或角度。</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27</a:t>
            </a:fld>
            <a:endParaRPr lang="zh-TW" altLang="en-US"/>
          </a:p>
        </p:txBody>
      </p:sp>
    </p:spTree>
    <p:extLst>
      <p:ext uri="{BB962C8B-B14F-4D97-AF65-F5344CB8AC3E}">
        <p14:creationId xmlns:p14="http://schemas.microsoft.com/office/powerpoint/2010/main" val="3285176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Surface Types</a:t>
            </a:r>
            <a:r>
              <a:rPr lang="zh-TW" altLang="en-US" b="1" dirty="0"/>
              <a:t>（表面類型）</a:t>
            </a:r>
          </a:p>
          <a:p>
            <a:r>
              <a:rPr lang="zh-TW" altLang="en-US" dirty="0"/>
              <a:t>這一頁講的是表面的粗糙度如何影響光的反射方式。</a:t>
            </a:r>
          </a:p>
          <a:p>
            <a:r>
              <a:rPr lang="en-US" altLang="zh-TW" b="1" dirty="0"/>
              <a:t>Smooth Surface</a:t>
            </a:r>
            <a:r>
              <a:rPr lang="zh-TW" altLang="en-US" b="1" dirty="0"/>
              <a:t>（光滑表面）</a:t>
            </a:r>
            <a:r>
              <a:rPr lang="zh-TW" altLang="en-US" dirty="0"/>
              <a:t>：光線依照「反射角等於入射角」的法則鏡面反射，集中在特定方向。</a:t>
            </a:r>
          </a:p>
          <a:p>
            <a:r>
              <a:rPr lang="en-US" altLang="zh-TW" b="1" dirty="0"/>
              <a:t>Rough Surface</a:t>
            </a:r>
            <a:r>
              <a:rPr lang="zh-TW" altLang="en-US" b="1" dirty="0"/>
              <a:t>（粗糙表面）</a:t>
            </a:r>
            <a:r>
              <a:rPr lang="zh-TW" altLang="en-US" dirty="0"/>
              <a:t>：光線在微小凹凸中多方向散射，形成所謂的漫反射（</a:t>
            </a:r>
            <a:r>
              <a:rPr lang="en-US" altLang="zh-TW" dirty="0"/>
              <a:t>Diffuse Reflection</a:t>
            </a:r>
            <a:r>
              <a:rPr lang="zh-TW" altLang="en-US" dirty="0"/>
              <a:t>）。</a:t>
            </a:r>
          </a:p>
          <a:p>
            <a:r>
              <a:rPr lang="zh-TW" altLang="en-US" dirty="0"/>
              <a:t>圖中展示了不同的微觀表面如何改變光線的路徑，也可以看到金屬球在不同粗糙度下的高光變化。</a:t>
            </a:r>
          </a:p>
          <a:p>
            <a:r>
              <a:rPr lang="zh-TW" altLang="en-US" dirty="0"/>
              <a:t>📌 重點：「光滑表面 → 強烈高光；粗糙表面 → 均勻明亮但缺乏高光」</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28</a:t>
            </a:fld>
            <a:endParaRPr lang="zh-TW" altLang="en-US"/>
          </a:p>
        </p:txBody>
      </p:sp>
    </p:spTree>
    <p:extLst>
      <p:ext uri="{BB962C8B-B14F-4D97-AF65-F5344CB8AC3E}">
        <p14:creationId xmlns:p14="http://schemas.microsoft.com/office/powerpoint/2010/main" val="2781760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Empirical Models</a:t>
            </a:r>
            <a:r>
              <a:rPr lang="zh-TW" altLang="en-US" b="1" dirty="0"/>
              <a:t>（經驗模型）</a:t>
            </a:r>
          </a:p>
          <a:p>
            <a:r>
              <a:rPr lang="zh-TW" altLang="en-US" dirty="0"/>
              <a:t>這頁介紹的是經驗公式：</a:t>
            </a:r>
          </a:p>
          <a:p>
            <a:r>
              <a:rPr lang="en-US" altLang="zh-TW" dirty="0"/>
              <a:t>I=</a:t>
            </a:r>
            <a:r>
              <a:rPr lang="en-US" altLang="zh-TW" dirty="0" err="1"/>
              <a:t>IaKa+IdKd+IsKsI</a:t>
            </a:r>
            <a:r>
              <a:rPr lang="en-US" altLang="zh-TW" dirty="0"/>
              <a:t> ​</a:t>
            </a:r>
          </a:p>
          <a:p>
            <a:endParaRPr lang="en-US" altLang="zh-TW" dirty="0"/>
          </a:p>
          <a:p>
            <a:r>
              <a:rPr lang="zh-TW" altLang="en-US" dirty="0"/>
              <a:t>也就是將光照分成三個分量：</a:t>
            </a:r>
          </a:p>
          <a:p>
            <a:r>
              <a:rPr lang="en-US" altLang="zh-TW" b="1" dirty="0"/>
              <a:t>Ambient</a:t>
            </a:r>
            <a:r>
              <a:rPr lang="zh-TW" altLang="en-US" b="1" dirty="0"/>
              <a:t>（環境光）</a:t>
            </a:r>
            <a:endParaRPr lang="zh-TW" altLang="en-US" dirty="0"/>
          </a:p>
          <a:p>
            <a:r>
              <a:rPr lang="en-US" altLang="zh-TW" b="1" dirty="0"/>
              <a:t>Diffuse</a:t>
            </a:r>
            <a:r>
              <a:rPr lang="zh-TW" altLang="en-US" b="1" dirty="0"/>
              <a:t>（漫反射）</a:t>
            </a:r>
            <a:endParaRPr lang="zh-TW" altLang="en-US" dirty="0"/>
          </a:p>
          <a:p>
            <a:r>
              <a:rPr lang="en-US" altLang="zh-TW" b="1" dirty="0"/>
              <a:t>Specular</a:t>
            </a:r>
            <a:r>
              <a:rPr lang="zh-TW" altLang="en-US" b="1" dirty="0"/>
              <a:t>（鏡面反射）</a:t>
            </a:r>
            <a:endParaRPr lang="zh-TW" altLang="en-US" dirty="0"/>
          </a:p>
          <a:p>
            <a:r>
              <a:rPr lang="zh-TW" altLang="en-US" dirty="0"/>
              <a:t>不同的材質會依據這三個係數（</a:t>
            </a:r>
            <a:r>
              <a:rPr lang="en-US" altLang="zh-TW" dirty="0"/>
              <a:t>Ka</a:t>
            </a:r>
            <a:r>
              <a:rPr lang="zh-TW" altLang="en-US" dirty="0"/>
              <a:t>、</a:t>
            </a:r>
            <a:r>
              <a:rPr lang="en-US" altLang="zh-TW" dirty="0" err="1"/>
              <a:t>Kd</a:t>
            </a:r>
            <a:r>
              <a:rPr lang="zh-TW" altLang="en-US" dirty="0"/>
              <a:t>、</a:t>
            </a:r>
            <a:r>
              <a:rPr lang="en-US" altLang="zh-TW" dirty="0"/>
              <a:t>Ks</a:t>
            </a:r>
            <a:r>
              <a:rPr lang="zh-TW" altLang="en-US" dirty="0"/>
              <a:t>）去調整每種光的貢獻比例。</a:t>
            </a:r>
          </a:p>
          <a:p>
            <a:r>
              <a:rPr lang="zh-TW" altLang="en-US" dirty="0"/>
              <a:t>右下角的圖對比了「粗糙表面」與「光滑表面」的反射特性。注意光滑表面會產生明亮集中高光（</a:t>
            </a:r>
            <a:r>
              <a:rPr lang="en-US" altLang="zh-TW" dirty="0"/>
              <a:t>specular highlight</a:t>
            </a:r>
            <a:r>
              <a:rPr lang="zh-TW" altLang="en-US" dirty="0"/>
              <a:t>），而粗糙表面光線較分散。</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30</a:t>
            </a:fld>
            <a:endParaRPr lang="zh-TW" altLang="en-US"/>
          </a:p>
        </p:txBody>
      </p:sp>
    </p:spTree>
    <p:extLst>
      <p:ext uri="{BB962C8B-B14F-4D97-AF65-F5344CB8AC3E}">
        <p14:creationId xmlns:p14="http://schemas.microsoft.com/office/powerpoint/2010/main" val="4099450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三種光的合成比較（</a:t>
            </a:r>
            <a:r>
              <a:rPr lang="en-US" altLang="zh-TW" b="1" dirty="0"/>
              <a:t>Ambient / Diffuse / Specular</a:t>
            </a:r>
            <a:r>
              <a:rPr lang="zh-TW" altLang="en-US" b="1" dirty="0"/>
              <a:t>）</a:t>
            </a:r>
          </a:p>
          <a:p>
            <a:r>
              <a:rPr lang="zh-TW" altLang="en-US" dirty="0"/>
              <a:t>這一頁圖像非常直觀：</a:t>
            </a:r>
          </a:p>
          <a:p>
            <a:r>
              <a:rPr lang="zh-TW" altLang="en-US" dirty="0"/>
              <a:t>第一排展示三種光源獨立作用下的反射方向。</a:t>
            </a:r>
          </a:p>
          <a:p>
            <a:r>
              <a:rPr lang="zh-TW" altLang="en-US" dirty="0"/>
              <a:t>第二排四個球展示：</a:t>
            </a:r>
          </a:p>
          <a:p>
            <a:pPr lvl="1"/>
            <a:r>
              <a:rPr lang="zh-TW" altLang="en-US" dirty="0"/>
              <a:t>只有環境光</a:t>
            </a:r>
          </a:p>
          <a:p>
            <a:pPr lvl="1"/>
            <a:r>
              <a:rPr lang="zh-TW" altLang="en-US" dirty="0"/>
              <a:t>加上漫反射（看到亮面）</a:t>
            </a:r>
          </a:p>
          <a:p>
            <a:pPr lvl="1"/>
            <a:r>
              <a:rPr lang="zh-TW" altLang="en-US" dirty="0"/>
              <a:t>再加上鏡面反射（產生高光）</a:t>
            </a:r>
          </a:p>
          <a:p>
            <a:pPr lvl="1"/>
            <a:r>
              <a:rPr lang="zh-TW" altLang="en-US" dirty="0"/>
              <a:t>全部合成（最自然的效果）</a:t>
            </a:r>
          </a:p>
          <a:p>
            <a:r>
              <a:rPr lang="zh-TW" altLang="en-US" dirty="0"/>
              <a:t>📌 這個合成方式稱為「</a:t>
            </a:r>
            <a:r>
              <a:rPr lang="en-US" altLang="zh-TW" dirty="0"/>
              <a:t>Phong Reflection Model</a:t>
            </a:r>
            <a:r>
              <a:rPr lang="zh-TW" altLang="en-US" dirty="0"/>
              <a:t>」，是電腦圖學中最基本的光照模型之一。</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31</a:t>
            </a:fld>
            <a:endParaRPr lang="zh-TW" altLang="en-US"/>
          </a:p>
        </p:txBody>
      </p:sp>
    </p:spTree>
    <p:extLst>
      <p:ext uri="{BB962C8B-B14F-4D97-AF65-F5344CB8AC3E}">
        <p14:creationId xmlns:p14="http://schemas.microsoft.com/office/powerpoint/2010/main" val="2682708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Local Illumination</a:t>
            </a:r>
            <a:r>
              <a:rPr lang="zh-TW" altLang="en-US" dirty="0"/>
              <a:t>：只考慮光源與物體之間的直接交互。例如打在一個物體上的光強度、方向、材質反射率。</a:t>
            </a:r>
          </a:p>
          <a:p>
            <a:r>
              <a:rPr lang="en-US" altLang="zh-TW" b="1" dirty="0"/>
              <a:t>Global Illumination</a:t>
            </a:r>
            <a:r>
              <a:rPr lang="zh-TW" altLang="en-US" dirty="0"/>
              <a:t>：進一步考慮「光線經其他物體反射後再打回來」的效果，也就是</a:t>
            </a:r>
            <a:r>
              <a:rPr lang="zh-TW" altLang="en-US" b="1" dirty="0"/>
              <a:t>全域光照</a:t>
            </a:r>
            <a:r>
              <a:rPr lang="zh-TW" altLang="en-US" dirty="0"/>
              <a:t>。</a:t>
            </a:r>
          </a:p>
          <a:p>
            <a:r>
              <a:rPr lang="zh-TW" altLang="en-US" dirty="0"/>
              <a:t>中間那張展示了同樣的場景中，開啟 </a:t>
            </a:r>
            <a:r>
              <a:rPr lang="en-US" altLang="zh-TW" dirty="0"/>
              <a:t>Global illumination </a:t>
            </a:r>
            <a:r>
              <a:rPr lang="zh-TW" altLang="en-US" dirty="0"/>
              <a:t>後物體之間會互相影響，形成更柔和的陰影與更真實的環境光。</a:t>
            </a:r>
          </a:p>
          <a:p>
            <a:r>
              <a:rPr lang="zh-TW" altLang="en-US" dirty="0"/>
              <a:t>📌 在遊戲引擎設計中，這兩種方式是效能與真實感的權衡。</a:t>
            </a:r>
            <a:r>
              <a:rPr lang="en-US" altLang="zh-TW" dirty="0"/>
              <a:t>Local </a:t>
            </a:r>
            <a:r>
              <a:rPr lang="zh-TW" altLang="en-US" dirty="0"/>
              <a:t>運算快，</a:t>
            </a:r>
            <a:r>
              <a:rPr lang="en-US" altLang="zh-TW" dirty="0"/>
              <a:t>Global </a:t>
            </a:r>
            <a:r>
              <a:rPr lang="zh-TW" altLang="en-US" dirty="0"/>
              <a:t>更真實但慢。</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3</a:t>
            </a:fld>
            <a:endParaRPr lang="zh-TW" altLang="en-US"/>
          </a:p>
        </p:txBody>
      </p:sp>
    </p:spTree>
    <p:extLst>
      <p:ext uri="{BB962C8B-B14F-4D97-AF65-F5344CB8AC3E}">
        <p14:creationId xmlns:p14="http://schemas.microsoft.com/office/powerpoint/2010/main" val="4011930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三種物體表面反射光線的基本方式：</a:t>
            </a:r>
          </a:p>
          <a:p>
            <a:r>
              <a:rPr lang="en-US" altLang="zh-TW" b="1" dirty="0"/>
              <a:t>Ideal Diffuse</a:t>
            </a:r>
            <a:r>
              <a:rPr lang="zh-TW" altLang="en-US" b="1" dirty="0"/>
              <a:t>（</a:t>
            </a:r>
            <a:r>
              <a:rPr lang="en-US" altLang="zh-TW" b="1" dirty="0"/>
              <a:t>Lambertian </a:t>
            </a:r>
            <a:r>
              <a:rPr lang="zh-TW" altLang="en-US" b="1" dirty="0"/>
              <a:t>漫反射）</a:t>
            </a:r>
            <a:r>
              <a:rPr lang="zh-TW" altLang="en-US" dirty="0"/>
              <a:t>：光線打到表面後會</a:t>
            </a:r>
            <a:r>
              <a:rPr lang="zh-TW" altLang="en-US" b="1" dirty="0"/>
              <a:t>均勻地向各方向散射</a:t>
            </a:r>
            <a:r>
              <a:rPr lang="zh-TW" altLang="en-US" dirty="0"/>
              <a:t>，不產生明亮高光，常見於粉筆、塑膠等材質。</a:t>
            </a:r>
          </a:p>
          <a:p>
            <a:r>
              <a:rPr lang="en-US" altLang="zh-TW" b="1" dirty="0"/>
              <a:t>Ideal Specular</a:t>
            </a:r>
            <a:r>
              <a:rPr lang="zh-TW" altLang="en-US" b="1" dirty="0"/>
              <a:t>（理想鏡面反射）</a:t>
            </a:r>
            <a:r>
              <a:rPr lang="zh-TW" altLang="en-US" dirty="0"/>
              <a:t>：像鏡子一樣，入射角等於反射角，反射方向單一且集中。</a:t>
            </a:r>
          </a:p>
          <a:p>
            <a:r>
              <a:rPr lang="en-US" altLang="zh-TW" b="1" dirty="0"/>
              <a:t>Directional Diffuse</a:t>
            </a:r>
            <a:r>
              <a:rPr lang="zh-TW" altLang="en-US" b="1" dirty="0"/>
              <a:t>（方向性漫反射）</a:t>
            </a:r>
            <a:r>
              <a:rPr lang="zh-TW" altLang="en-US" dirty="0"/>
              <a:t>：介於兩者之間，有某些方向比較亮，但仍比鏡面反射分散。</a:t>
            </a:r>
          </a:p>
          <a:p>
            <a:r>
              <a:rPr lang="zh-TW" altLang="en-US" dirty="0"/>
              <a:t>📌 這三類行為對我們設計不同材質的 </a:t>
            </a:r>
            <a:r>
              <a:rPr lang="en-US" altLang="zh-TW" dirty="0"/>
              <a:t>shader </a:t>
            </a:r>
            <a:r>
              <a:rPr lang="zh-TW" altLang="en-US" dirty="0"/>
              <a:t>非常重要。</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32</a:t>
            </a:fld>
            <a:endParaRPr lang="zh-TW" altLang="en-US"/>
          </a:p>
        </p:txBody>
      </p:sp>
    </p:spTree>
    <p:extLst>
      <p:ext uri="{BB962C8B-B14F-4D97-AF65-F5344CB8AC3E}">
        <p14:creationId xmlns:p14="http://schemas.microsoft.com/office/powerpoint/2010/main" val="245132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Ideal Diffuse Reflection</a:t>
            </a:r>
            <a:r>
              <a:rPr lang="zh-TW" altLang="en-US" b="1" dirty="0"/>
              <a:t>（理想漫反射）</a:t>
            </a:r>
          </a:p>
          <a:p>
            <a:r>
              <a:rPr lang="zh-TW" altLang="en-US" dirty="0"/>
              <a:t>這一頁重申 </a:t>
            </a:r>
            <a:r>
              <a:rPr lang="en-US" altLang="zh-TW" dirty="0"/>
              <a:t>Lambertian </a:t>
            </a:r>
            <a:r>
              <a:rPr lang="zh-TW" altLang="en-US" dirty="0"/>
              <a:t>表面是「微觀上極為粗糙」的材質。</a:t>
            </a:r>
          </a:p>
          <a:p>
            <a:r>
              <a:rPr lang="zh-TW" altLang="en-US" dirty="0"/>
              <a:t>表面細節雖不可見，但在光學上會造成光線向各方向等機率地散射。</a:t>
            </a:r>
          </a:p>
          <a:p>
            <a:r>
              <a:rPr lang="zh-TW" altLang="en-US" dirty="0"/>
              <a:t>**</a:t>
            </a:r>
            <a:r>
              <a:rPr lang="en-US" altLang="zh-TW" dirty="0"/>
              <a:t>Chalk</a:t>
            </a:r>
            <a:r>
              <a:rPr lang="zh-TW" altLang="en-US" dirty="0"/>
              <a:t>（粉筆）**是一個非常貼切的例子。</a:t>
            </a:r>
          </a:p>
          <a:p>
            <a:r>
              <a:rPr lang="zh-TW" altLang="en-US" dirty="0"/>
              <a:t>下方圖展示了 </a:t>
            </a:r>
            <a:r>
              <a:rPr lang="en-US" altLang="zh-TW" dirty="0"/>
              <a:t>incoming rays </a:t>
            </a:r>
            <a:r>
              <a:rPr lang="zh-TW" altLang="en-US" dirty="0"/>
              <a:t>與 </a:t>
            </a:r>
            <a:r>
              <a:rPr lang="en-US" altLang="zh-TW" dirty="0"/>
              <a:t>outgoing rays </a:t>
            </a:r>
            <a:r>
              <a:rPr lang="zh-TW" altLang="en-US" dirty="0"/>
              <a:t>在 </a:t>
            </a:r>
            <a:r>
              <a:rPr lang="en-US" altLang="zh-TW" dirty="0"/>
              <a:t>Lambert </a:t>
            </a:r>
            <a:r>
              <a:rPr lang="zh-TW" altLang="en-US" dirty="0"/>
              <a:t>模型中的分布。</a:t>
            </a:r>
          </a:p>
          <a:p>
            <a:r>
              <a:rPr lang="zh-TW" altLang="en-US" dirty="0"/>
              <a:t>這種行為在照明模型中幫助我們模擬光線的「柔和擴散感」。</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33</a:t>
            </a:fld>
            <a:endParaRPr lang="zh-TW" altLang="en-US"/>
          </a:p>
        </p:txBody>
      </p:sp>
    </p:spTree>
    <p:extLst>
      <p:ext uri="{BB962C8B-B14F-4D97-AF65-F5344CB8AC3E}">
        <p14:creationId xmlns:p14="http://schemas.microsoft.com/office/powerpoint/2010/main" val="1438765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Lambert </a:t>
            </a:r>
            <a:r>
              <a:rPr lang="zh-TW" altLang="en-US" dirty="0"/>
              <a:t>模型公式</a:t>
            </a:r>
            <a:endParaRPr lang="en-US" altLang="zh-TW" dirty="0"/>
          </a:p>
          <a:p>
            <a:r>
              <a:rPr lang="en-US" altLang="zh-TW" dirty="0"/>
              <a:t>θ</a:t>
            </a:r>
            <a:r>
              <a:rPr lang="zh-TW" altLang="en-US" dirty="0"/>
              <a:t>：光線與表面法線之間的角度</a:t>
            </a:r>
          </a:p>
          <a:p>
            <a:r>
              <a:rPr lang="en-US" altLang="zh-TW" dirty="0" err="1"/>
              <a:t>Kd</a:t>
            </a:r>
            <a:r>
              <a:rPr lang="en-US" altLang="zh-TW" dirty="0"/>
              <a:t>​</a:t>
            </a:r>
            <a:r>
              <a:rPr lang="zh-TW" altLang="en-US" dirty="0"/>
              <a:t>：材質的漫反射係數</a:t>
            </a:r>
          </a:p>
          <a:p>
            <a:r>
              <a:rPr lang="en-US" altLang="zh-TW" dirty="0"/>
              <a:t>Ip​</a:t>
            </a:r>
            <a:r>
              <a:rPr lang="zh-TW" altLang="en-US" dirty="0"/>
              <a:t>：光源的強度</a:t>
            </a:r>
          </a:p>
          <a:p>
            <a:r>
              <a:rPr lang="zh-TW" altLang="en-US" dirty="0"/>
              <a:t>圖中清楚對比了 </a:t>
            </a:r>
            <a:r>
              <a:rPr lang="en-US" altLang="zh-TW" dirty="0"/>
              <a:t>specular</a:t>
            </a:r>
            <a:r>
              <a:rPr lang="zh-TW" altLang="en-US" dirty="0"/>
              <a:t>（單一反射方向）與 </a:t>
            </a:r>
            <a:r>
              <a:rPr lang="en-US" altLang="zh-TW" dirty="0"/>
              <a:t>diffuse</a:t>
            </a:r>
            <a:r>
              <a:rPr lang="zh-TW" altLang="en-US" dirty="0"/>
              <a:t>（多方向反射）的差異。注意散射的方向完全與觀察者角度無關！</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34</a:t>
            </a:fld>
            <a:endParaRPr lang="zh-TW" altLang="en-US"/>
          </a:p>
        </p:txBody>
      </p:sp>
    </p:spTree>
    <p:extLst>
      <p:ext uri="{BB962C8B-B14F-4D97-AF65-F5344CB8AC3E}">
        <p14:creationId xmlns:p14="http://schemas.microsoft.com/office/powerpoint/2010/main" val="925646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Lambert’s Cosine Law</a:t>
            </a:r>
            <a:r>
              <a:rPr lang="zh-TW" altLang="en-US" b="1" dirty="0"/>
              <a:t>（蘭伯特餘弦定律）</a:t>
            </a:r>
          </a:p>
          <a:p>
            <a:r>
              <a:rPr lang="zh-TW" altLang="en-US" dirty="0"/>
              <a:t>這一頁說明為什麼 </a:t>
            </a:r>
            <a:r>
              <a:rPr lang="en-US" altLang="zh-TW" dirty="0"/>
              <a:t>Lambertian </a:t>
            </a:r>
            <a:r>
              <a:rPr lang="zh-TW" altLang="en-US" dirty="0"/>
              <a:t>表面會呈現「視角無關」的亮度分布。</a:t>
            </a:r>
          </a:p>
          <a:p>
            <a:r>
              <a:rPr lang="zh-TW" altLang="en-US" dirty="0"/>
              <a:t>小面積單位的反射光強與 </a:t>
            </a:r>
            <a:r>
              <a:rPr lang="en-US" altLang="zh-TW" dirty="0" err="1"/>
              <a:t>cos⁡θ</a:t>
            </a:r>
            <a:r>
              <a:rPr lang="zh-TW" altLang="en-US" dirty="0"/>
              <a:t>成正比。</a:t>
            </a:r>
          </a:p>
          <a:p>
            <a:r>
              <a:rPr lang="zh-TW" altLang="en-US" dirty="0"/>
              <a:t>即：</a:t>
            </a:r>
            <a:r>
              <a:rPr lang="zh-TW" altLang="en-US" b="1" dirty="0"/>
              <a:t>光源方向越靠近法線，該區域越亮</a:t>
            </a:r>
            <a:r>
              <a:rPr lang="zh-TW" altLang="en-US" dirty="0"/>
              <a:t>。</a:t>
            </a:r>
          </a:p>
          <a:p>
            <a:r>
              <a:rPr lang="zh-TW" altLang="en-US" dirty="0"/>
              <a:t>這解釋了為何在物體正面會看到較強的亮度，而側面漸漸變暗。</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35</a:t>
            </a:fld>
            <a:endParaRPr lang="zh-TW" altLang="en-US"/>
          </a:p>
        </p:txBody>
      </p:sp>
    </p:spTree>
    <p:extLst>
      <p:ext uri="{BB962C8B-B14F-4D97-AF65-F5344CB8AC3E}">
        <p14:creationId xmlns:p14="http://schemas.microsoft.com/office/powerpoint/2010/main" val="718938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這頁延伸上一頁的公式，補充兩件事：</a:t>
            </a:r>
          </a:p>
          <a:p>
            <a:r>
              <a:rPr lang="zh-TW" altLang="en-US" dirty="0"/>
              <a:t>光線強度 </a:t>
            </a:r>
            <a:r>
              <a:rPr lang="en-US" altLang="zh-TW" dirty="0" err="1"/>
              <a:t>I_light</a:t>
            </a:r>
            <a:r>
              <a:rPr lang="en-US" altLang="zh-TW" dirty="0"/>
              <a:t>​ </a:t>
            </a:r>
            <a:r>
              <a:rPr lang="zh-TW" altLang="en-US" dirty="0"/>
              <a:t>會受到波長（顏色）影響</a:t>
            </a:r>
          </a:p>
          <a:p>
            <a:r>
              <a:rPr lang="zh-TW" altLang="en-US" dirty="0"/>
              <a:t>向量內積（</a:t>
            </a:r>
            <a:r>
              <a:rPr lang="en-US" altLang="zh-TW" dirty="0"/>
              <a:t>dot product</a:t>
            </a:r>
            <a:r>
              <a:rPr lang="zh-TW" altLang="en-US" dirty="0"/>
              <a:t>）是實作時計算 </a:t>
            </a:r>
            <a:r>
              <a:rPr lang="en-US" altLang="zh-TW" dirty="0" err="1"/>
              <a:t>cos⁡θ</a:t>
            </a:r>
            <a:r>
              <a:rPr lang="zh-TW" altLang="en-US" dirty="0"/>
              <a:t>的方式</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36</a:t>
            </a:fld>
            <a:endParaRPr lang="zh-TW" altLang="en-US"/>
          </a:p>
        </p:txBody>
      </p:sp>
    </p:spTree>
    <p:extLst>
      <p:ext uri="{BB962C8B-B14F-4D97-AF65-F5344CB8AC3E}">
        <p14:creationId xmlns:p14="http://schemas.microsoft.com/office/powerpoint/2010/main" val="2671620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視覺化 </a:t>
            </a:r>
            <a:r>
              <a:rPr lang="en-US" altLang="zh-TW" dirty="0"/>
              <a:t>Lambert </a:t>
            </a:r>
            <a:r>
              <a:rPr lang="zh-TW" altLang="en-US" dirty="0"/>
              <a:t>模型中「角度影響亮度」的結果。</a:t>
            </a:r>
          </a:p>
          <a:p>
            <a:r>
              <a:rPr lang="zh-TW" altLang="en-US" dirty="0"/>
              <a:t>圖中五個球體只改變光線入射角度，但觀察者方向不變。</a:t>
            </a:r>
          </a:p>
          <a:p>
            <a:r>
              <a:rPr lang="zh-TW" altLang="en-US" dirty="0"/>
              <a:t>可以看到角度越大（靠近 </a:t>
            </a:r>
            <a:r>
              <a:rPr lang="en-US" altLang="zh-TW" dirty="0"/>
              <a:t>90°</a:t>
            </a:r>
            <a:r>
              <a:rPr lang="zh-TW" altLang="en-US" dirty="0"/>
              <a:t>），表面越暗，甚至無反光。</a:t>
            </a:r>
          </a:p>
          <a:p>
            <a:r>
              <a:rPr lang="zh-TW" altLang="en-US" dirty="0"/>
              <a:t>這符合前面所說，</a:t>
            </a:r>
            <a:r>
              <a:rPr lang="en-US" altLang="zh-TW" dirty="0"/>
              <a:t>dot product &lt; 0 </a:t>
            </a:r>
            <a:r>
              <a:rPr lang="zh-TW" altLang="en-US" dirty="0"/>
              <a:t>時視為無反射光。</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37</a:t>
            </a:fld>
            <a:endParaRPr lang="zh-TW" altLang="en-US"/>
          </a:p>
        </p:txBody>
      </p:sp>
    </p:spTree>
    <p:extLst>
      <p:ext uri="{BB962C8B-B14F-4D97-AF65-F5344CB8AC3E}">
        <p14:creationId xmlns:p14="http://schemas.microsoft.com/office/powerpoint/2010/main" val="3905317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移動眼睛（視角）不會影響漫反射</a:t>
            </a:r>
            <a:r>
              <a:rPr lang="zh-TW" altLang="en-US" dirty="0"/>
              <a:t> → 光的亮度分佈不變。</a:t>
            </a:r>
          </a:p>
          <a:p>
            <a:r>
              <a:rPr lang="zh-TW" altLang="en-US" b="1" dirty="0"/>
              <a:t>移動光源會明顯改變亮度方向與陰影分布</a:t>
            </a:r>
            <a:r>
              <a:rPr lang="zh-TW" altLang="en-US" dirty="0"/>
              <a:t>。</a:t>
            </a:r>
          </a:p>
          <a:p>
            <a:r>
              <a:rPr lang="zh-TW" altLang="en-US" dirty="0"/>
              <a:t>這再次驗證漫反射「與觀察者角度無關、只與光源有關」的性質。</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38</a:t>
            </a:fld>
            <a:endParaRPr lang="zh-TW" altLang="en-US"/>
          </a:p>
        </p:txBody>
      </p:sp>
    </p:spTree>
    <p:extLst>
      <p:ext uri="{BB962C8B-B14F-4D97-AF65-F5344CB8AC3E}">
        <p14:creationId xmlns:p14="http://schemas.microsoft.com/office/powerpoint/2010/main" val="22697406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Daylights</a:t>
            </a:r>
            <a:r>
              <a:rPr lang="zh-TW" altLang="en-US" b="1" dirty="0"/>
              <a:t>（自然日光）</a:t>
            </a:r>
          </a:p>
          <a:p>
            <a:r>
              <a:rPr lang="zh-TW" altLang="en-US" dirty="0"/>
              <a:t>這頁從真實世界角度解釋「光線如何變成 </a:t>
            </a:r>
            <a:r>
              <a:rPr lang="en-US" altLang="zh-TW" dirty="0"/>
              <a:t>diffuse</a:t>
            </a:r>
            <a:r>
              <a:rPr lang="zh-TW" altLang="en-US" dirty="0"/>
              <a:t>」。</a:t>
            </a:r>
          </a:p>
          <a:p>
            <a:r>
              <a:rPr lang="en-US" altLang="zh-TW" b="1" dirty="0"/>
              <a:t>Direct Light</a:t>
            </a:r>
            <a:r>
              <a:rPr lang="zh-TW" altLang="en-US" dirty="0"/>
              <a:t>：直接從太陽射來，強烈、刺眼。</a:t>
            </a:r>
          </a:p>
          <a:p>
            <a:r>
              <a:rPr lang="en-US" altLang="zh-TW" b="1" dirty="0"/>
              <a:t>Diffuse Light</a:t>
            </a:r>
            <a:r>
              <a:rPr lang="zh-TW" altLang="en-US" dirty="0"/>
              <a:t>：經過大氣、雲層、建築反射後變得柔和。</a:t>
            </a:r>
          </a:p>
          <a:p>
            <a:r>
              <a:rPr lang="zh-TW" altLang="en-US" dirty="0"/>
              <a:t>下方圖 </a:t>
            </a:r>
            <a:r>
              <a:rPr lang="en-US" altLang="zh-TW" dirty="0"/>
              <a:t>a ~ c </a:t>
            </a:r>
            <a:r>
              <a:rPr lang="zh-TW" altLang="en-US" dirty="0"/>
              <a:t>展示：</a:t>
            </a:r>
          </a:p>
          <a:p>
            <a:r>
              <a:rPr lang="zh-TW" altLang="en-US" dirty="0"/>
              <a:t>無雲天氣時直射為主；</a:t>
            </a:r>
          </a:p>
          <a:p>
            <a:r>
              <a:rPr lang="zh-TW" altLang="en-US" dirty="0"/>
              <a:t>經玻璃或雲層後變成漫射光，陰影更柔和、整體亮度更平均。</a:t>
            </a:r>
          </a:p>
          <a:p>
            <a:r>
              <a:rPr lang="zh-TW" altLang="en-US" dirty="0"/>
              <a:t>📌 這就是為什麼陰天照片比較「軟」、正午陽光陰影特別銳利的原因。</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39</a:t>
            </a:fld>
            <a:endParaRPr lang="zh-TW" altLang="en-US"/>
          </a:p>
        </p:txBody>
      </p:sp>
    </p:spTree>
    <p:extLst>
      <p:ext uri="{BB962C8B-B14F-4D97-AF65-F5344CB8AC3E}">
        <p14:creationId xmlns:p14="http://schemas.microsoft.com/office/powerpoint/2010/main" val="3055359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Specular Reflection</a:t>
            </a:r>
            <a:r>
              <a:rPr lang="zh-TW" altLang="en-US" b="1" dirty="0"/>
              <a:t>（鏡面反射）</a:t>
            </a:r>
          </a:p>
          <a:p>
            <a:r>
              <a:rPr lang="zh-TW" altLang="en-US" dirty="0"/>
              <a:t>這一頁介紹了第二種常見的表面反射型態：</a:t>
            </a:r>
            <a:r>
              <a:rPr lang="en-US" altLang="zh-TW" b="1" dirty="0"/>
              <a:t>Specular Reflection</a:t>
            </a:r>
            <a:r>
              <a:rPr lang="zh-TW" altLang="en-US" dirty="0"/>
              <a:t>，也就是我們常說的鏡面反射。</a:t>
            </a:r>
          </a:p>
          <a:p>
            <a:r>
              <a:rPr lang="zh-TW" altLang="en-US" dirty="0"/>
              <a:t>當光打到一個光滑表面（例如金屬、玻璃或打蠟的汽車）時，光線會以</a:t>
            </a:r>
            <a:r>
              <a:rPr lang="zh-TW" altLang="en-US" b="1" dirty="0"/>
              <a:t>非常特定的方向反射</a:t>
            </a:r>
            <a:r>
              <a:rPr lang="zh-TW" altLang="en-US" dirty="0"/>
              <a:t>，形成明亮的高光（</a:t>
            </a:r>
            <a:r>
              <a:rPr lang="en-US" altLang="zh-TW" dirty="0"/>
              <a:t>highlight</a:t>
            </a:r>
            <a:r>
              <a:rPr lang="zh-TW" altLang="en-US" dirty="0"/>
              <a:t>）。</a:t>
            </a:r>
          </a:p>
          <a:p>
            <a:r>
              <a:rPr lang="zh-TW" altLang="en-US" dirty="0"/>
              <a:t>鏡面反射的特性是「</a:t>
            </a:r>
            <a:r>
              <a:rPr lang="zh-TW" altLang="en-US" b="1" dirty="0"/>
              <a:t>視角相關</a:t>
            </a:r>
            <a:r>
              <a:rPr lang="zh-TW" altLang="en-US" dirty="0"/>
              <a:t>」，也就是亮點會根據觀察者角度而改變。</a:t>
            </a:r>
          </a:p>
          <a:p>
            <a:r>
              <a:rPr lang="zh-TW" altLang="en-US" dirty="0"/>
              <a:t>圖中左下角對比了鏡面反射與漫反射：前者光線集中、後者分散。</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40</a:t>
            </a:fld>
            <a:endParaRPr lang="zh-TW" altLang="en-US"/>
          </a:p>
        </p:txBody>
      </p:sp>
    </p:spTree>
    <p:extLst>
      <p:ext uri="{BB962C8B-B14F-4D97-AF65-F5344CB8AC3E}">
        <p14:creationId xmlns:p14="http://schemas.microsoft.com/office/powerpoint/2010/main" val="2239410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這一頁回到光學的基本法則：</a:t>
            </a:r>
            <a:r>
              <a:rPr lang="en-US" altLang="zh-TW" dirty="0"/>
              <a:t>Snell's Law</a:t>
            </a:r>
            <a:r>
              <a:rPr lang="zh-TW" altLang="en-US" dirty="0"/>
              <a:t>。</a:t>
            </a:r>
          </a:p>
          <a:p>
            <a:r>
              <a:rPr lang="en-US" altLang="zh-TW" dirty="0"/>
              <a:t>Snell's Law </a:t>
            </a:r>
            <a:r>
              <a:rPr lang="zh-TW" altLang="en-US" dirty="0"/>
              <a:t>告訴我們光在兩種不同介質間</a:t>
            </a:r>
            <a:r>
              <a:rPr lang="zh-TW" altLang="en-US" b="1" dirty="0"/>
              <a:t>折射時的行為</a:t>
            </a:r>
            <a:endParaRPr lang="zh-TW" altLang="en-US" dirty="0"/>
          </a:p>
          <a:p>
            <a:endParaRPr lang="en-US" altLang="zh-TW" dirty="0"/>
          </a:p>
          <a:p>
            <a:r>
              <a:rPr lang="zh-TW" altLang="en-US" dirty="0"/>
              <a:t>入射光線、法向量與反射光線三者</a:t>
            </a:r>
            <a:r>
              <a:rPr lang="zh-TW" altLang="en-US" b="1" dirty="0"/>
              <a:t>共平面</a:t>
            </a:r>
            <a:r>
              <a:rPr lang="zh-TW" altLang="en-US" dirty="0"/>
              <a:t>。</a:t>
            </a:r>
          </a:p>
          <a:p>
            <a:r>
              <a:rPr lang="zh-TW" altLang="en-US" dirty="0"/>
              <a:t>折射角與入射角之間的關係由光在兩種介質中的</a:t>
            </a:r>
            <a:r>
              <a:rPr lang="zh-TW" altLang="en-US" b="1" dirty="0"/>
              <a:t>相對速度</a:t>
            </a:r>
            <a:r>
              <a:rPr lang="zh-TW" altLang="en-US" dirty="0"/>
              <a:t>決定。</a:t>
            </a:r>
          </a:p>
          <a:p>
            <a:r>
              <a:rPr lang="zh-TW" altLang="en-US" dirty="0"/>
              <a:t>這定律同樣也適用於反射，只是兩邊介質相同時可以簡化。</a:t>
            </a:r>
          </a:p>
          <a:p>
            <a:r>
              <a:rPr lang="zh-TW" altLang="en-US" dirty="0"/>
              <a:t>圖右下的折射示意圖非常經典（空氣與水的界面）。</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41</a:t>
            </a:fld>
            <a:endParaRPr lang="zh-TW" altLang="en-US"/>
          </a:p>
        </p:txBody>
      </p:sp>
    </p:spTree>
    <p:extLst>
      <p:ext uri="{BB962C8B-B14F-4D97-AF65-F5344CB8AC3E}">
        <p14:creationId xmlns:p14="http://schemas.microsoft.com/office/powerpoint/2010/main" val="3088870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上方圖示展現了基本的「照明模型」架構，包括：</a:t>
            </a:r>
          </a:p>
          <a:p>
            <a:pPr marL="171450" indent="-171450">
              <a:buFont typeface="Arial" panose="020B0604020202020204" pitchFamily="34" charset="0"/>
              <a:buChar char="•"/>
            </a:pPr>
            <a:r>
              <a:rPr lang="zh-TW" altLang="en-US" dirty="0"/>
              <a:t>光源方向</a:t>
            </a:r>
          </a:p>
          <a:p>
            <a:pPr marL="171450" indent="-171450">
              <a:buFont typeface="Arial" panose="020B0604020202020204" pitchFamily="34" charset="0"/>
              <a:buChar char="•"/>
            </a:pPr>
            <a:r>
              <a:rPr lang="zh-TW" altLang="en-US" dirty="0"/>
              <a:t>表面法向量</a:t>
            </a:r>
          </a:p>
          <a:p>
            <a:pPr marL="171450" indent="-171450">
              <a:buFont typeface="Arial" panose="020B0604020202020204" pitchFamily="34" charset="0"/>
              <a:buChar char="•"/>
            </a:pPr>
            <a:r>
              <a:rPr lang="zh-TW" altLang="en-US" dirty="0"/>
              <a:t>反射向量與觀察者方向</a:t>
            </a:r>
          </a:p>
          <a:p>
            <a:r>
              <a:rPr lang="zh-TW" altLang="en-US" dirty="0"/>
              <a:t>這些向量之間的關係決定了某一點的亮度與顏色。</a:t>
            </a:r>
          </a:p>
          <a:p>
            <a:r>
              <a:rPr lang="zh-TW" altLang="en-US" dirty="0"/>
              <a:t>下方左邊提到了螢光（</a:t>
            </a:r>
            <a:r>
              <a:rPr lang="en-US" altLang="zh-TW" dirty="0"/>
              <a:t>fluorescence</a:t>
            </a:r>
            <a:r>
              <a:rPr lang="zh-TW" altLang="en-US" dirty="0"/>
              <a:t>）與光線在真實物質中的傳播方式，包括吸收、散射與反射等過程。這些現象在物理上很複雜，但我們會透過「簡化模型」來模擬。</a:t>
            </a:r>
          </a:p>
          <a:p>
            <a:r>
              <a:rPr lang="zh-TW" altLang="en-US" dirty="0"/>
              <a:t>右下的鑽石圖展示了在紫外線照射下，鑽石會因為內部結構產生特定顏色的螢光，這也說明了「材質本身特性」在光照模型中扮演的重要角色。</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4</a:t>
            </a:fld>
            <a:endParaRPr lang="zh-TW" altLang="en-US"/>
          </a:p>
        </p:txBody>
      </p:sp>
    </p:spTree>
    <p:extLst>
      <p:ext uri="{BB962C8B-B14F-4D97-AF65-F5344CB8AC3E}">
        <p14:creationId xmlns:p14="http://schemas.microsoft.com/office/powerpoint/2010/main" val="2824271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Reflection and Refraction</a:t>
            </a:r>
            <a:r>
              <a:rPr lang="zh-TW" altLang="en-US" b="1" dirty="0"/>
              <a:t>（反射與折射）</a:t>
            </a:r>
          </a:p>
          <a:p>
            <a:r>
              <a:rPr lang="zh-TW" altLang="en-US" dirty="0"/>
              <a:t>這頁要你理解一件事：</a:t>
            </a:r>
            <a:r>
              <a:rPr lang="zh-TW" altLang="en-US" b="1" dirty="0"/>
              <a:t>反射是折射的一個特殊情況</a:t>
            </a:r>
            <a:r>
              <a:rPr lang="zh-TW" altLang="en-US" dirty="0"/>
              <a:t>。</a:t>
            </a:r>
          </a:p>
          <a:p>
            <a:r>
              <a:rPr lang="zh-TW" altLang="en-US" dirty="0"/>
              <a:t>若光線從一個介質（如空氣）進入另一個介質（如玻璃）時，會產生反射與折射。</a:t>
            </a:r>
          </a:p>
          <a:p>
            <a:r>
              <a:rPr lang="zh-TW" altLang="en-US" dirty="0"/>
              <a:t>當兩個介質是同一種時（例如光打到一個玻璃內部表面），反射角就等於入射角，此時 </a:t>
            </a:r>
            <a:r>
              <a:rPr lang="en-US" altLang="zh-TW" dirty="0"/>
              <a:t>Snell’s Law </a:t>
            </a:r>
            <a:r>
              <a:rPr lang="zh-TW" altLang="en-US" dirty="0"/>
              <a:t>就簡化為普通反射定律。</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42</a:t>
            </a:fld>
            <a:endParaRPr lang="zh-TW" altLang="en-US"/>
          </a:p>
        </p:txBody>
      </p:sp>
    </p:spTree>
    <p:extLst>
      <p:ext uri="{BB962C8B-B14F-4D97-AF65-F5344CB8AC3E}">
        <p14:creationId xmlns:p14="http://schemas.microsoft.com/office/powerpoint/2010/main" val="1266805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Snell’s Law </a:t>
            </a:r>
            <a:r>
              <a:rPr lang="zh-TW" altLang="en-US" dirty="0"/>
              <a:t>是建立在「完美鏡面」的假設上。但現實世界中的大多數材質都不是這麼理想。</a:t>
            </a:r>
          </a:p>
          <a:p>
            <a:r>
              <a:rPr lang="zh-TW" altLang="en-US" dirty="0"/>
              <a:t>這一頁強調：</a:t>
            </a:r>
          </a:p>
          <a:p>
            <a:r>
              <a:rPr lang="zh-TW" altLang="en-US" dirty="0"/>
              <a:t>現實中的光滑表面也有微小凹凸，導致部分光線方向有偏差。</a:t>
            </a:r>
          </a:p>
          <a:p>
            <a:r>
              <a:rPr lang="zh-TW" altLang="en-US" dirty="0"/>
              <a:t>這讓反射不再只有一條線，而是</a:t>
            </a:r>
            <a:r>
              <a:rPr lang="zh-TW" altLang="en-US" b="1" dirty="0"/>
              <a:t>有一點「擴散」的方向性漫反射</a:t>
            </a:r>
            <a:r>
              <a:rPr lang="zh-TW" altLang="en-US" dirty="0"/>
              <a:t>，又稱為 </a:t>
            </a:r>
            <a:r>
              <a:rPr lang="en-US" altLang="zh-TW" dirty="0"/>
              <a:t>Directional Diffuse</a:t>
            </a:r>
            <a:r>
              <a:rPr lang="zh-TW" altLang="en-US" dirty="0"/>
              <a:t>。</a:t>
            </a:r>
          </a:p>
          <a:p>
            <a:r>
              <a:rPr lang="zh-TW" altLang="en-US" dirty="0"/>
              <a:t>圖右邊展示這類材質會有明亮但模糊的高光。</a:t>
            </a:r>
          </a:p>
          <a:p>
            <a:r>
              <a:rPr lang="zh-TW" altLang="en-US" dirty="0"/>
              <a:t>📌 越光滑 → 越接近理想鏡面；越粗糙 → 越像漫反射；介於中間 → 就是 </a:t>
            </a:r>
            <a:r>
              <a:rPr lang="en-US" altLang="zh-TW" dirty="0"/>
              <a:t>directional diffuse</a:t>
            </a:r>
            <a:r>
              <a:rPr lang="zh-TW" altLang="en-US" dirty="0"/>
              <a:t>！</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43</a:t>
            </a:fld>
            <a:endParaRPr lang="zh-TW" altLang="en-US"/>
          </a:p>
        </p:txBody>
      </p:sp>
    </p:spTree>
    <p:extLst>
      <p:ext uri="{BB962C8B-B14F-4D97-AF65-F5344CB8AC3E}">
        <p14:creationId xmlns:p14="http://schemas.microsoft.com/office/powerpoint/2010/main" val="4149948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Phong </a:t>
            </a:r>
            <a:r>
              <a:rPr lang="zh-TW" altLang="en-US" dirty="0"/>
              <a:t>模型是一種常見但非物理基礎的經驗性光照方法，特別用來模擬鏡面高光（</a:t>
            </a:r>
            <a:r>
              <a:rPr lang="en-US" altLang="zh-TW" dirty="0"/>
              <a:t>specular highlight</a:t>
            </a:r>
            <a:r>
              <a:rPr lang="zh-TW" altLang="en-US" dirty="0"/>
              <a:t>）。</a:t>
            </a:r>
            <a:endParaRPr lang="en-US" altLang="zh-TW" dirty="0"/>
          </a:p>
          <a:p>
            <a:r>
              <a:rPr lang="en-US" altLang="zh-TW" dirty="0"/>
              <a:t>ϕ</a:t>
            </a:r>
            <a:r>
              <a:rPr lang="zh-TW" altLang="en-US" dirty="0"/>
              <a:t>：觀察方向與反射方向之間的夾角</a:t>
            </a:r>
          </a:p>
          <a:p>
            <a:r>
              <a:rPr lang="en-US" altLang="zh-TW" dirty="0" err="1"/>
              <a:t>n_shiny</a:t>
            </a:r>
            <a:r>
              <a:rPr lang="en-US" altLang="zh-TW" dirty="0"/>
              <a:t>​</a:t>
            </a:r>
            <a:r>
              <a:rPr lang="zh-TW" altLang="en-US" dirty="0"/>
              <a:t>：控制高光的銳利程度，值越大，高光越尖銳、範圍越小</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44</a:t>
            </a:fld>
            <a:endParaRPr lang="zh-TW" altLang="en-US"/>
          </a:p>
        </p:txBody>
      </p:sp>
    </p:spTree>
    <p:extLst>
      <p:ext uri="{BB962C8B-B14F-4D97-AF65-F5344CB8AC3E}">
        <p14:creationId xmlns:p14="http://schemas.microsoft.com/office/powerpoint/2010/main" val="20814088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進一步解釋了參數 </a:t>
            </a:r>
            <a:r>
              <a:rPr lang="en-US" altLang="zh-TW" dirty="0" err="1"/>
              <a:t>nsn_sns</a:t>
            </a:r>
            <a:r>
              <a:rPr lang="en-US" altLang="zh-TW" dirty="0"/>
              <a:t>​ </a:t>
            </a:r>
            <a:r>
              <a:rPr lang="zh-TW" altLang="en-US" dirty="0"/>
              <a:t>的效果：</a:t>
            </a:r>
            <a:endParaRPr lang="en-US" altLang="zh-TW" dirty="0"/>
          </a:p>
          <a:p>
            <a:r>
              <a:rPr lang="en-US" altLang="zh-TW" dirty="0"/>
              <a:t>n=0.1</a:t>
            </a:r>
            <a:r>
              <a:rPr lang="zh-TW" altLang="en-US" dirty="0"/>
              <a:t>：亮區廣泛而平滑</a:t>
            </a:r>
          </a:p>
          <a:p>
            <a:r>
              <a:rPr lang="en-US" altLang="zh-TW" dirty="0"/>
              <a:t>n=10</a:t>
            </a:r>
            <a:r>
              <a:rPr lang="zh-TW" altLang="en-US" dirty="0"/>
              <a:t>：亮點集中且銳利，符合「高光點」的視覺直覺</a:t>
            </a:r>
          </a:p>
          <a:p>
            <a:r>
              <a:rPr lang="zh-TW" altLang="en-US" dirty="0"/>
              <a:t>📌 在 </a:t>
            </a:r>
            <a:r>
              <a:rPr lang="en-US" altLang="zh-TW" dirty="0"/>
              <a:t>shader </a:t>
            </a:r>
            <a:r>
              <a:rPr lang="zh-TW" altLang="en-US" dirty="0"/>
              <a:t>設計中，我們會根據材質選擇合適的 </a:t>
            </a:r>
            <a:r>
              <a:rPr lang="en-US" altLang="zh-TW" dirty="0"/>
              <a:t>shininess </a:t>
            </a:r>
            <a:r>
              <a:rPr lang="zh-TW" altLang="en-US" dirty="0"/>
              <a:t>值來控制這種視覺落差。</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45</a:t>
            </a:fld>
            <a:endParaRPr lang="zh-TW" altLang="en-US"/>
          </a:p>
        </p:txBody>
      </p:sp>
    </p:spTree>
    <p:extLst>
      <p:ext uri="{BB962C8B-B14F-4D97-AF65-F5344CB8AC3E}">
        <p14:creationId xmlns:p14="http://schemas.microsoft.com/office/powerpoint/2010/main" val="7891446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592DCF0C-FE11-0495-16FA-384B469A38E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defTabSz="914400" latinLnBrk="1"/>
            <a:fld id="{C219C4AC-380F-4117-B526-1FA953290829}" type="slidenum">
              <a:rPr kumimoji="1" lang="en-US" altLang="ko-KR" sz="1200" smtClean="0">
                <a:solidFill>
                  <a:srgbClr val="000000"/>
                </a:solidFill>
                <a:ea typeface="굴림" panose="020B0503020000020004" pitchFamily="34" charset="-127"/>
              </a:rPr>
              <a:pPr defTabSz="914400" latinLnBrk="1"/>
              <a:t>46</a:t>
            </a:fld>
            <a:endParaRPr kumimoji="1" lang="en-US" altLang="ko-KR" sz="1200">
              <a:solidFill>
                <a:srgbClr val="000000"/>
              </a:solidFill>
              <a:ea typeface="굴림" panose="020B0503020000020004" pitchFamily="34" charset="-127"/>
            </a:endParaRPr>
          </a:p>
        </p:txBody>
      </p:sp>
      <p:sp>
        <p:nvSpPr>
          <p:cNvPr id="57347" name="Rectangle 2">
            <a:extLst>
              <a:ext uri="{FF2B5EF4-FFF2-40B4-BE49-F238E27FC236}">
                <a16:creationId xmlns:a16="http://schemas.microsoft.com/office/drawing/2014/main" id="{76EE8556-7A4D-48EA-299C-33D07C9A73B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12FE17C3-A04C-290A-FA76-094DC3AF39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TW" altLang="en-US" dirty="0"/>
              <a:t>這一頁補充不同光滑程度對高光的影響：</a:t>
            </a:r>
          </a:p>
          <a:p>
            <a:r>
              <a:rPr lang="en-US" altLang="zh-TW" b="1" dirty="0"/>
              <a:t>Shiny Surface</a:t>
            </a:r>
            <a:r>
              <a:rPr lang="zh-TW" altLang="en-US" b="1" dirty="0"/>
              <a:t>（大 </a:t>
            </a:r>
            <a:r>
              <a:rPr lang="en-US" altLang="zh-TW" b="1" dirty="0"/>
              <a:t>ns​</a:t>
            </a:r>
            <a:r>
              <a:rPr lang="zh-TW" altLang="en-US" b="1" dirty="0"/>
              <a:t>）</a:t>
            </a:r>
            <a:r>
              <a:rPr lang="zh-TW" altLang="en-US" dirty="0"/>
              <a:t>：反射方向集中，造成小面積明亮高光</a:t>
            </a:r>
          </a:p>
          <a:p>
            <a:r>
              <a:rPr lang="en-US" altLang="zh-TW" b="1" dirty="0"/>
              <a:t>Dull Surface</a:t>
            </a:r>
            <a:r>
              <a:rPr lang="zh-TW" altLang="en-US" b="1" dirty="0"/>
              <a:t>（小 </a:t>
            </a:r>
            <a:r>
              <a:rPr lang="en-US" altLang="zh-TW" b="1" dirty="0"/>
              <a:t>ns</a:t>
            </a:r>
            <a:r>
              <a:rPr lang="zh-TW" altLang="en-US" b="1" dirty="0"/>
              <a:t>）</a:t>
            </a:r>
            <a:r>
              <a:rPr lang="zh-TW" altLang="en-US" dirty="0"/>
              <a:t>：反射角分佈廣，高光較模糊擴散</a:t>
            </a:r>
          </a:p>
          <a:p>
            <a:r>
              <a:rPr lang="zh-TW" altLang="en-US" dirty="0"/>
              <a:t>下方的圖呈現了 </a:t>
            </a:r>
            <a:r>
              <a:rPr lang="en-US" altLang="zh-TW" dirty="0"/>
              <a:t>cos </a:t>
            </a:r>
            <a:r>
              <a:rPr lang="zh-TW" altLang="en-US" dirty="0"/>
              <a:t>曲線隨角度變化的趨勢，幫助我們視覺理解公式效果。</a:t>
            </a:r>
          </a:p>
          <a:p>
            <a:endParaRPr lang="zh-TW" altLang="zh-TW"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這一頁展示了多種用來近似 </a:t>
            </a:r>
            <a:r>
              <a:rPr lang="en-US" altLang="zh-TW" dirty="0"/>
              <a:t>cos^⁡n(</a:t>
            </a:r>
            <a:r>
              <a:rPr lang="el-GR" altLang="zh-TW" dirty="0"/>
              <a:t>θ</a:t>
            </a:r>
            <a:r>
              <a:rPr lang="en-US" altLang="zh-TW" dirty="0"/>
              <a:t>)</a:t>
            </a:r>
            <a:r>
              <a:rPr lang="el-GR" altLang="zh-TW" dirty="0"/>
              <a:t> </a:t>
            </a:r>
            <a:r>
              <a:rPr lang="zh-TW" altLang="en-US" dirty="0"/>
              <a:t>的方式</a:t>
            </a:r>
            <a:endParaRPr lang="en-US" altLang="zh-TW" dirty="0"/>
          </a:p>
          <a:p>
            <a:r>
              <a:rPr lang="zh-TW" altLang="en-US" dirty="0"/>
              <a:t>這些函數雖然近似程度不同，但後者計算量較低，常被用於實務應用。</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47</a:t>
            </a:fld>
            <a:endParaRPr lang="zh-TW" altLang="en-US"/>
          </a:p>
        </p:txBody>
      </p:sp>
    </p:spTree>
    <p:extLst>
      <p:ext uri="{BB962C8B-B14F-4D97-AF65-F5344CB8AC3E}">
        <p14:creationId xmlns:p14="http://schemas.microsoft.com/office/powerpoint/2010/main" val="7875431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Computing Phong Illumination</a:t>
            </a:r>
            <a:r>
              <a:rPr lang="zh-TW" altLang="en-US" b="1" dirty="0"/>
              <a:t>（反射向量的推導）</a:t>
            </a:r>
          </a:p>
          <a:p>
            <a:r>
              <a:rPr lang="zh-TW" altLang="en-US" dirty="0"/>
              <a:t>公式中需要計算觀察向量 </a:t>
            </a:r>
            <a:r>
              <a:rPr lang="en-US" altLang="zh-TW" dirty="0"/>
              <a:t>V</a:t>
            </a:r>
            <a:r>
              <a:rPr lang="zh-TW" altLang="en-US" dirty="0"/>
              <a:t>與反射向量 </a:t>
            </a:r>
            <a:r>
              <a:rPr lang="en-US" altLang="zh-TW" dirty="0"/>
              <a:t>R</a:t>
            </a:r>
            <a:r>
              <a:rPr lang="zh-TW" altLang="en-US" dirty="0"/>
              <a:t>的內積。</a:t>
            </a:r>
          </a:p>
          <a:p>
            <a:r>
              <a:rPr lang="zh-TW" altLang="en-US" dirty="0"/>
              <a:t>反射向量的推導公式：</a:t>
            </a:r>
          </a:p>
          <a:p>
            <a:r>
              <a:rPr lang="en-US" altLang="zh-TW" dirty="0"/>
              <a:t>R⃗=2(N⃗⋅L⃗)N⃗−L⃗</a:t>
            </a:r>
          </a:p>
          <a:p>
            <a:endParaRPr lang="en-US" altLang="zh-TW" dirty="0"/>
          </a:p>
          <a:p>
            <a:r>
              <a:rPr lang="zh-TW" altLang="en-US" dirty="0"/>
              <a:t>圖中清楚說明了：</a:t>
            </a:r>
          </a:p>
          <a:p>
            <a:r>
              <a:rPr lang="en-US" altLang="zh-TW" dirty="0"/>
              <a:t>N</a:t>
            </a:r>
            <a:r>
              <a:rPr lang="zh-TW" altLang="en-US" dirty="0"/>
              <a:t>：表面法向量</a:t>
            </a:r>
          </a:p>
          <a:p>
            <a:r>
              <a:rPr lang="en-US" altLang="zh-TW" dirty="0"/>
              <a:t>L</a:t>
            </a:r>
            <a:r>
              <a:rPr lang="zh-TW" altLang="en-US" dirty="0"/>
              <a:t>：入射光方向</a:t>
            </a:r>
          </a:p>
          <a:p>
            <a:r>
              <a:rPr lang="en-US" altLang="zh-TW" dirty="0"/>
              <a:t>R</a:t>
            </a:r>
            <a:r>
              <a:rPr lang="zh-TW" altLang="en-US" dirty="0"/>
              <a:t>：反射方向，根據鏡面法則計算</a:t>
            </a:r>
          </a:p>
          <a:p>
            <a:r>
              <a:rPr lang="zh-TW" altLang="en-US" dirty="0"/>
              <a:t>📌 在實作中，我們會將這些向量單位化（</a:t>
            </a:r>
            <a:r>
              <a:rPr lang="en-US" altLang="zh-TW" dirty="0"/>
              <a:t>normalize</a:t>
            </a:r>
            <a:r>
              <a:rPr lang="zh-TW" altLang="en-US" dirty="0"/>
              <a:t>）以利計算。</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48</a:t>
            </a:fld>
            <a:endParaRPr lang="zh-TW" altLang="en-US"/>
          </a:p>
        </p:txBody>
      </p:sp>
    </p:spTree>
    <p:extLst>
      <p:ext uri="{BB962C8B-B14F-4D97-AF65-F5344CB8AC3E}">
        <p14:creationId xmlns:p14="http://schemas.microsoft.com/office/powerpoint/2010/main" val="10423695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Jim Blinn </a:t>
            </a:r>
            <a:r>
              <a:rPr lang="zh-TW" altLang="en-US" dirty="0"/>
              <a:t>提出了一種更有效率的方式計算高光效果，不使用 </a:t>
            </a:r>
            <a:r>
              <a:rPr lang="en-US" altLang="zh-TW" dirty="0"/>
              <a:t>R⃗</a:t>
            </a:r>
            <a:r>
              <a:rPr lang="zh-TW" altLang="en-US" dirty="0"/>
              <a:t>，而是引入：</a:t>
            </a:r>
          </a:p>
          <a:p>
            <a:r>
              <a:rPr lang="en-US" altLang="zh-TW" b="1" dirty="0"/>
              <a:t>H </a:t>
            </a:r>
            <a:r>
              <a:rPr lang="zh-TW" altLang="en-US" b="1" dirty="0"/>
              <a:t>向量（</a:t>
            </a:r>
            <a:r>
              <a:rPr lang="en-US" altLang="zh-TW" b="1" dirty="0"/>
              <a:t>Halfway Vector</a:t>
            </a:r>
            <a:r>
              <a:rPr lang="zh-TW" altLang="en-US" b="1" dirty="0"/>
              <a:t>）</a:t>
            </a:r>
            <a:r>
              <a:rPr lang="zh-TW" altLang="en-US" dirty="0"/>
              <a:t>：光線與視線的中間向量</a:t>
            </a:r>
          </a:p>
          <a:p>
            <a:r>
              <a:rPr lang="en-US" altLang="zh-TW" dirty="0"/>
              <a:t>H⃗=(L⃗+V⃗)/</a:t>
            </a:r>
            <a:r>
              <a:rPr lang="zh-TW" altLang="en-US" dirty="0"/>
              <a:t> </a:t>
            </a:r>
            <a:r>
              <a:rPr lang="en-US" altLang="zh-TW" dirty="0"/>
              <a:t>|L⃗+V⃗|</a:t>
            </a:r>
          </a:p>
          <a:p>
            <a:r>
              <a:rPr lang="en-US" altLang="zh-TW" dirty="0" err="1"/>
              <a:t>I_specular</a:t>
            </a:r>
            <a:r>
              <a:rPr lang="en-US" altLang="zh-TW" dirty="0"/>
              <a:t>​=</a:t>
            </a:r>
            <a:r>
              <a:rPr lang="en-US" altLang="zh-TW" dirty="0" err="1"/>
              <a:t>ks</a:t>
            </a:r>
            <a:r>
              <a:rPr lang="en-US" altLang="zh-TW" dirty="0"/>
              <a:t>​</a:t>
            </a:r>
            <a:r>
              <a:rPr lang="zh-TW" altLang="en-US" dirty="0"/>
              <a:t>*</a:t>
            </a:r>
            <a:r>
              <a:rPr lang="en-US" altLang="zh-TW" dirty="0" err="1"/>
              <a:t>I_light</a:t>
            </a:r>
            <a:r>
              <a:rPr lang="zh-TW" altLang="en-US" dirty="0"/>
              <a:t>*</a:t>
            </a:r>
            <a:r>
              <a:rPr lang="en-US" altLang="zh-TW" dirty="0"/>
              <a:t>​(N⋅H)^</a:t>
            </a:r>
            <a:r>
              <a:rPr lang="en-US" altLang="zh-TW" dirty="0" err="1"/>
              <a:t>n_s</a:t>
            </a:r>
            <a:r>
              <a:rPr lang="en-US" altLang="zh-TW" dirty="0"/>
              <a:t>​</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49</a:t>
            </a:fld>
            <a:endParaRPr lang="zh-TW" altLang="en-US"/>
          </a:p>
        </p:txBody>
      </p:sp>
    </p:spTree>
    <p:extLst>
      <p:ext uri="{BB962C8B-B14F-4D97-AF65-F5344CB8AC3E}">
        <p14:creationId xmlns:p14="http://schemas.microsoft.com/office/powerpoint/2010/main" val="1190765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不同光源方向與 </a:t>
            </a:r>
            <a:r>
              <a:rPr lang="en-US" altLang="zh-TW" dirty="0"/>
              <a:t>shininess </a:t>
            </a:r>
            <a:r>
              <a:rPr lang="zh-TW" altLang="en-US" dirty="0"/>
              <a:t>參數變化下的視覺效果：</a:t>
            </a:r>
          </a:p>
          <a:p>
            <a:r>
              <a:rPr lang="zh-TW" altLang="en-US" dirty="0"/>
              <a:t>左上：光源靠近鏡面方向，亮點大且偏移少</a:t>
            </a:r>
          </a:p>
          <a:p>
            <a:r>
              <a:rPr lang="zh-TW" altLang="en-US" dirty="0"/>
              <a:t>右下：光源偏斜且 </a:t>
            </a:r>
            <a:r>
              <a:rPr lang="en-US" altLang="zh-TW" dirty="0"/>
              <a:t>shininess </a:t>
            </a:r>
            <a:r>
              <a:rPr lang="zh-TW" altLang="en-US" dirty="0"/>
              <a:t>值高，亮點小且清晰</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50</a:t>
            </a:fld>
            <a:endParaRPr lang="zh-TW" altLang="en-US"/>
          </a:p>
        </p:txBody>
      </p:sp>
    </p:spTree>
    <p:extLst>
      <p:ext uri="{BB962C8B-B14F-4D97-AF65-F5344CB8AC3E}">
        <p14:creationId xmlns:p14="http://schemas.microsoft.com/office/powerpoint/2010/main" val="13459103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整個 </a:t>
            </a:r>
            <a:r>
              <a:rPr lang="en-US" altLang="zh-TW" dirty="0"/>
              <a:t>Phong </a:t>
            </a:r>
            <a:r>
              <a:rPr lang="zh-TW" altLang="en-US" dirty="0"/>
              <a:t>光照模型整理如公式：</a:t>
            </a:r>
            <a:endParaRPr lang="en-US" altLang="zh-TW" dirty="0"/>
          </a:p>
          <a:p>
            <a:r>
              <a:rPr lang="zh-TW" altLang="en-US" dirty="0"/>
              <a:t>在不同入射角 </a:t>
            </a:r>
            <a:r>
              <a:rPr lang="el-GR" altLang="zh-TW" dirty="0"/>
              <a:t>ϕ</a:t>
            </a:r>
            <a:r>
              <a:rPr lang="zh-TW" altLang="en-US" dirty="0"/>
              <a:t>下，</a:t>
            </a:r>
            <a:r>
              <a:rPr lang="en-US" altLang="zh-TW" dirty="0"/>
              <a:t>ambient</a:t>
            </a:r>
            <a:r>
              <a:rPr lang="zh-TW" altLang="en-US" dirty="0"/>
              <a:t>、</a:t>
            </a:r>
            <a:r>
              <a:rPr lang="en-US" altLang="zh-TW" dirty="0"/>
              <a:t>diffuse</a:t>
            </a:r>
            <a:r>
              <a:rPr lang="zh-TW" altLang="en-US" dirty="0"/>
              <a:t>、</a:t>
            </a:r>
            <a:r>
              <a:rPr lang="en-US" altLang="zh-TW" dirty="0"/>
              <a:t>specular </a:t>
            </a:r>
            <a:r>
              <a:rPr lang="zh-TW" altLang="en-US" dirty="0"/>
              <a:t>與總光照的視覺結果</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51</a:t>
            </a:fld>
            <a:endParaRPr lang="zh-TW" altLang="en-US"/>
          </a:p>
        </p:txBody>
      </p:sp>
    </p:spTree>
    <p:extLst>
      <p:ext uri="{BB962C8B-B14F-4D97-AF65-F5344CB8AC3E}">
        <p14:creationId xmlns:p14="http://schemas.microsoft.com/office/powerpoint/2010/main" val="18778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Lighting / Surface / Eye</a:t>
            </a:r>
          </a:p>
          <a:p>
            <a:r>
              <a:rPr lang="zh-TW" altLang="en-US" dirty="0"/>
              <a:t>這一頁要講的是</a:t>
            </a:r>
            <a:r>
              <a:rPr lang="zh-TW" altLang="en-US" b="1" dirty="0"/>
              <a:t>光線如何從光源出發，經過表面，最後進入觀察者眼中</a:t>
            </a:r>
            <a:r>
              <a:rPr lang="zh-TW" altLang="en-US" dirty="0"/>
              <a:t>。</a:t>
            </a:r>
          </a:p>
          <a:p>
            <a:r>
              <a:rPr lang="zh-TW" altLang="en-US" dirty="0"/>
              <a:t>畫面左上方這張圖顯示了三個向量：</a:t>
            </a:r>
          </a:p>
          <a:p>
            <a:r>
              <a:rPr lang="en-US" altLang="zh-TW" b="1" dirty="0"/>
              <a:t>L </a:t>
            </a:r>
            <a:r>
              <a:rPr lang="zh-TW" altLang="en-US" b="1" dirty="0"/>
              <a:t>向量</a:t>
            </a:r>
            <a:r>
              <a:rPr lang="zh-TW" altLang="en-US" dirty="0"/>
              <a:t>：光線的方向（</a:t>
            </a:r>
            <a:r>
              <a:rPr lang="en-US" altLang="zh-TW" dirty="0"/>
              <a:t>Light</a:t>
            </a:r>
            <a:r>
              <a:rPr lang="zh-TW" altLang="en-US" dirty="0"/>
              <a:t>）</a:t>
            </a:r>
          </a:p>
          <a:p>
            <a:r>
              <a:rPr lang="en-US" altLang="zh-TW" b="1" dirty="0"/>
              <a:t>N </a:t>
            </a:r>
            <a:r>
              <a:rPr lang="zh-TW" altLang="en-US" b="1" dirty="0"/>
              <a:t>向量</a:t>
            </a:r>
            <a:r>
              <a:rPr lang="zh-TW" altLang="en-US" dirty="0"/>
              <a:t>：表面的法向量（</a:t>
            </a:r>
            <a:r>
              <a:rPr lang="en-US" altLang="zh-TW" dirty="0"/>
              <a:t>Normal</a:t>
            </a:r>
            <a:r>
              <a:rPr lang="zh-TW" altLang="en-US" dirty="0"/>
              <a:t>）</a:t>
            </a:r>
          </a:p>
          <a:p>
            <a:r>
              <a:rPr lang="en-US" altLang="zh-TW" b="1" dirty="0"/>
              <a:t>V </a:t>
            </a:r>
            <a:r>
              <a:rPr lang="zh-TW" altLang="en-US" b="1" dirty="0"/>
              <a:t>向量</a:t>
            </a:r>
            <a:r>
              <a:rPr lang="zh-TW" altLang="en-US" dirty="0"/>
              <a:t>：觀察者的方向（</a:t>
            </a:r>
            <a:r>
              <a:rPr lang="en-US" altLang="zh-TW" dirty="0"/>
              <a:t>View</a:t>
            </a:r>
            <a:r>
              <a:rPr lang="zh-TW" altLang="en-US" dirty="0"/>
              <a:t>）</a:t>
            </a:r>
          </a:p>
          <a:p>
            <a:r>
              <a:rPr lang="zh-TW" altLang="en-US" dirty="0"/>
              <a:t>這三個向量之間的夾角會決定光線在該點的反射情形與我們看到的亮度。</a:t>
            </a:r>
          </a:p>
          <a:p>
            <a:r>
              <a:rPr lang="zh-TW" altLang="en-US" dirty="0"/>
              <a:t>我們也看到兩種不同的反射：</a:t>
            </a:r>
          </a:p>
          <a:p>
            <a:r>
              <a:rPr lang="en-US" altLang="zh-TW" b="1" dirty="0"/>
              <a:t>Specular Reflection</a:t>
            </a:r>
            <a:r>
              <a:rPr lang="zh-TW" altLang="en-US" b="1" dirty="0"/>
              <a:t>（鏡面反射）</a:t>
            </a:r>
            <a:r>
              <a:rPr lang="zh-TW" altLang="en-US" dirty="0"/>
              <a:t>：像鏡子那樣，光線依照反射角離開表面，主要發生在光滑表面。</a:t>
            </a:r>
          </a:p>
          <a:p>
            <a:r>
              <a:rPr lang="en-US" altLang="zh-TW" b="1" dirty="0"/>
              <a:t>Diffuse Reflection</a:t>
            </a:r>
            <a:r>
              <a:rPr lang="zh-TW" altLang="en-US" b="1" dirty="0"/>
              <a:t>（漫反射）</a:t>
            </a:r>
            <a:r>
              <a:rPr lang="zh-TW" altLang="en-US" dirty="0"/>
              <a:t>：光線打在表面後會朝各個方向反射，這常見於粗糙材質如玉塊或皮膚。</a:t>
            </a:r>
          </a:p>
          <a:p>
            <a:r>
              <a:rPr lang="zh-TW" altLang="en-US" dirty="0"/>
              <a:t>右下角這些例子像是玉雕與燈具的反射行為，也都受這些理論所支配。</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5</a:t>
            </a:fld>
            <a:endParaRPr lang="zh-TW" altLang="en-US"/>
          </a:p>
        </p:txBody>
      </p:sp>
    </p:spTree>
    <p:extLst>
      <p:ext uri="{BB962C8B-B14F-4D97-AF65-F5344CB8AC3E}">
        <p14:creationId xmlns:p14="http://schemas.microsoft.com/office/powerpoint/2010/main" val="20575920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這頁討論如何在場景中處理多個光源的情況。</a:t>
            </a:r>
          </a:p>
          <a:p>
            <a:r>
              <a:rPr lang="zh-TW" altLang="en-US" dirty="0"/>
              <a:t>核心想法是：</a:t>
            </a:r>
            <a:r>
              <a:rPr lang="zh-TW" altLang="en-US" b="1" dirty="0"/>
              <a:t>對每個光源各自計算光照貢獻後再加總</a:t>
            </a:r>
            <a:endParaRPr lang="zh-TW" altLang="en-US" dirty="0"/>
          </a:p>
          <a:p>
            <a:r>
              <a:rPr lang="zh-TW" altLang="en-US" dirty="0"/>
              <a:t>每個光源都有自己的方向（</a:t>
            </a:r>
            <a:r>
              <a:rPr lang="en-US" altLang="zh-TW" dirty="0"/>
              <a:t>Li</a:t>
            </a:r>
            <a:r>
              <a:rPr lang="zh-TW" altLang="en-US" dirty="0"/>
              <a:t>）、反射向量（</a:t>
            </a:r>
            <a:r>
              <a:rPr lang="en-US" altLang="zh-TW" dirty="0"/>
              <a:t>Ri​</a:t>
            </a:r>
            <a:r>
              <a:rPr lang="zh-TW" altLang="en-US" dirty="0"/>
              <a:t>）、以及貢獻光強 </a:t>
            </a:r>
            <a:r>
              <a:rPr lang="en-US" altLang="zh-TW" dirty="0"/>
              <a:t>I_L</a:t>
            </a:r>
          </a:p>
          <a:p>
            <a:r>
              <a:rPr lang="zh-TW" altLang="en-US" dirty="0"/>
              <a:t>左下圖展示了多個光源共同作用在球面上時產生的色彩變化。</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52</a:t>
            </a:fld>
            <a:endParaRPr lang="zh-TW" altLang="en-US"/>
          </a:p>
        </p:txBody>
      </p:sp>
    </p:spTree>
    <p:extLst>
      <p:ext uri="{BB962C8B-B14F-4D97-AF65-F5344CB8AC3E}">
        <p14:creationId xmlns:p14="http://schemas.microsoft.com/office/powerpoint/2010/main" val="38187937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延續上一頁，這一頁用數學更明確地寫出 </a:t>
            </a:r>
            <a:r>
              <a:rPr lang="en-US" altLang="zh-TW" dirty="0"/>
              <a:t>Phong </a:t>
            </a:r>
            <a:r>
              <a:rPr lang="zh-TW" altLang="en-US" dirty="0"/>
              <a:t>模型中的向量內積：</a:t>
            </a:r>
          </a:p>
          <a:p>
            <a:r>
              <a:rPr lang="en-US" altLang="zh-TW" dirty="0"/>
              <a:t>N⃗⋅L⃗</a:t>
            </a:r>
            <a:r>
              <a:rPr lang="zh-TW" altLang="en-US" dirty="0"/>
              <a:t>：決定漫反射亮度（與法線夾角越小越亮）</a:t>
            </a:r>
          </a:p>
          <a:p>
            <a:r>
              <a:rPr lang="en-US" altLang="zh-TW" dirty="0"/>
              <a:t>V⃗⋅R⃗</a:t>
            </a:r>
            <a:r>
              <a:rPr lang="zh-TW" altLang="en-US" dirty="0"/>
              <a:t>：決定鏡面反射（觀察方向越接近反射方向越亮）</a:t>
            </a:r>
          </a:p>
          <a:p>
            <a:r>
              <a:rPr lang="zh-TW" altLang="en-US" dirty="0"/>
              <a:t>所有向量都需單位化（</a:t>
            </a:r>
            <a:r>
              <a:rPr lang="en-US" altLang="zh-TW" dirty="0"/>
              <a:t>normalize</a:t>
            </a:r>
            <a:r>
              <a:rPr lang="zh-TW" altLang="en-US" dirty="0"/>
              <a:t>）</a:t>
            </a:r>
          </a:p>
          <a:p>
            <a:r>
              <a:rPr lang="zh-TW" altLang="en-US" dirty="0"/>
              <a:t>這一頁同樣重複了一張球體光照圖，作為直觀對照。</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53</a:t>
            </a:fld>
            <a:endParaRPr lang="zh-TW" altLang="en-US"/>
          </a:p>
        </p:txBody>
      </p:sp>
    </p:spTree>
    <p:extLst>
      <p:ext uri="{BB962C8B-B14F-4D97-AF65-F5344CB8AC3E}">
        <p14:creationId xmlns:p14="http://schemas.microsoft.com/office/powerpoint/2010/main" val="17054626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Phong </a:t>
            </a:r>
            <a:r>
              <a:rPr lang="zh-TW" altLang="en-US" dirty="0"/>
              <a:t>模型進一步延伸至 </a:t>
            </a:r>
            <a:r>
              <a:rPr lang="en-US" altLang="zh-TW" dirty="0"/>
              <a:t>RGB </a:t>
            </a:r>
            <a:r>
              <a:rPr lang="zh-TW" altLang="en-US" dirty="0"/>
              <a:t>三個通道</a:t>
            </a:r>
            <a:endParaRPr lang="en-US" altLang="zh-TW" dirty="0"/>
          </a:p>
          <a:p>
            <a:r>
              <a:rPr lang="zh-TW" altLang="en-US" dirty="0"/>
              <a:t>在 </a:t>
            </a:r>
            <a:r>
              <a:rPr lang="en-US" altLang="zh-TW" dirty="0"/>
              <a:t>shader </a:t>
            </a:r>
            <a:r>
              <a:rPr lang="zh-TW" altLang="en-US" dirty="0"/>
              <a:t>程式中，通常會針對每個通道各自計算光照，而非一次處理所有通道</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54</a:t>
            </a:fld>
            <a:endParaRPr lang="zh-TW" altLang="en-US"/>
          </a:p>
        </p:txBody>
      </p:sp>
    </p:spTree>
    <p:extLst>
      <p:ext uri="{BB962C8B-B14F-4D97-AF65-F5344CB8AC3E}">
        <p14:creationId xmlns:p14="http://schemas.microsoft.com/office/powerpoint/2010/main" val="568898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如何藉由拍照方式估算物體表面的高光係數 </a:t>
            </a:r>
            <a:r>
              <a:rPr lang="en-US" altLang="zh-TW" dirty="0" err="1"/>
              <a:t>nshinyn</a:t>
            </a:r>
            <a:r>
              <a:rPr lang="en-US" altLang="zh-TW" dirty="0"/>
              <a:t>_{\text{shiny}}</a:t>
            </a:r>
            <a:r>
              <a:rPr lang="en-US" altLang="zh-TW" dirty="0" err="1"/>
              <a:t>nshiny</a:t>
            </a:r>
            <a:r>
              <a:rPr lang="en-US" altLang="zh-TW" dirty="0"/>
              <a:t>​</a:t>
            </a:r>
            <a:r>
              <a:rPr lang="zh-TW" altLang="en-US" dirty="0"/>
              <a:t>。</a:t>
            </a:r>
          </a:p>
          <a:p>
            <a:r>
              <a:rPr lang="zh-TW" altLang="en-US" dirty="0"/>
              <a:t>使用粉底或遮蔽技巧來分離「鏡面反射成分」</a:t>
            </a:r>
          </a:p>
          <a:p>
            <a:r>
              <a:rPr lang="zh-TW" altLang="en-US" dirty="0"/>
              <a:t>左圖為 </a:t>
            </a:r>
            <a:r>
              <a:rPr lang="en-US" altLang="zh-TW" dirty="0"/>
              <a:t>specular only</a:t>
            </a:r>
            <a:r>
              <a:rPr lang="zh-TW" altLang="en-US" dirty="0"/>
              <a:t>，中間是正常照片，右圖為純 </a:t>
            </a:r>
            <a:r>
              <a:rPr lang="en-US" altLang="zh-TW" dirty="0"/>
              <a:t>diffuse</a:t>
            </a:r>
          </a:p>
          <a:p>
            <a:r>
              <a:rPr lang="zh-TW" altLang="en-US" dirty="0"/>
              <a:t>這些影像相減後可推測出該區域的高光分布範圍，進而估算 </a:t>
            </a:r>
            <a:r>
              <a:rPr lang="en-US" altLang="zh-TW" dirty="0"/>
              <a:t>shininess</a:t>
            </a:r>
          </a:p>
          <a:p>
            <a:r>
              <a:rPr lang="zh-TW" altLang="en-US" dirty="0"/>
              <a:t>📌 教學補充：這類方法應用於 </a:t>
            </a:r>
            <a:r>
              <a:rPr lang="en-US" altLang="zh-TW" dirty="0"/>
              <a:t>3D </a:t>
            </a:r>
            <a:r>
              <a:rPr lang="zh-TW" altLang="en-US" dirty="0"/>
              <a:t>掃描與皮膚著色模型擬真中。</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55</a:t>
            </a:fld>
            <a:endParaRPr lang="zh-TW" altLang="en-US"/>
          </a:p>
        </p:txBody>
      </p:sp>
    </p:spTree>
    <p:extLst>
      <p:ext uri="{BB962C8B-B14F-4D97-AF65-F5344CB8AC3E}">
        <p14:creationId xmlns:p14="http://schemas.microsoft.com/office/powerpoint/2010/main" val="2665293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當光源距離改變時，光照強度如何隨之遞減。</a:t>
            </a:r>
          </a:p>
          <a:p>
            <a:r>
              <a:rPr lang="zh-TW" altLang="en-US" dirty="0"/>
              <a:t>理論上：光強度應隨距離平方反比衰減（</a:t>
            </a:r>
            <a:r>
              <a:rPr lang="en-US" altLang="zh-TW" dirty="0"/>
              <a:t>1/d^2​</a:t>
            </a:r>
            <a:r>
              <a:rPr lang="zh-TW" altLang="en-US" dirty="0"/>
              <a:t>）</a:t>
            </a:r>
          </a:p>
          <a:p>
            <a:r>
              <a:rPr lang="zh-TW" altLang="en-US" dirty="0"/>
              <a:t>但為避免距離太近時值過大，通常使用如下修正函數：</a:t>
            </a:r>
            <a:r>
              <a:rPr lang="en-US" altLang="zh-TW" dirty="0" err="1"/>
              <a:t>fatt</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56</a:t>
            </a:fld>
            <a:endParaRPr lang="zh-TW" altLang="en-US"/>
          </a:p>
        </p:txBody>
      </p:sp>
    </p:spTree>
    <p:extLst>
      <p:ext uri="{BB962C8B-B14F-4D97-AF65-F5344CB8AC3E}">
        <p14:creationId xmlns:p14="http://schemas.microsoft.com/office/powerpoint/2010/main" val="14731851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這頁以視覺方式對比了兩種光衰減模型：</a:t>
            </a:r>
          </a:p>
          <a:p>
            <a:r>
              <a:rPr lang="en-US" altLang="zh-TW" dirty="0"/>
              <a:t>A</a:t>
            </a:r>
            <a:r>
              <a:rPr lang="zh-TW" altLang="en-US" dirty="0"/>
              <a:t>：</a:t>
            </a:r>
            <a:r>
              <a:rPr lang="en-US" altLang="zh-TW" dirty="0"/>
              <a:t>Inverse decay</a:t>
            </a:r>
            <a:r>
              <a:rPr lang="zh-TW" altLang="en-US" dirty="0"/>
              <a:t>（</a:t>
            </a:r>
            <a:r>
              <a:rPr lang="en-US" altLang="zh-TW" dirty="0"/>
              <a:t>1/d​</a:t>
            </a:r>
            <a:r>
              <a:rPr lang="zh-TW" altLang="en-US" dirty="0"/>
              <a:t>）</a:t>
            </a:r>
          </a:p>
          <a:p>
            <a:r>
              <a:rPr lang="en-US" altLang="zh-TW" dirty="0"/>
              <a:t>B</a:t>
            </a:r>
            <a:r>
              <a:rPr lang="zh-TW" altLang="en-US" dirty="0"/>
              <a:t>：</a:t>
            </a:r>
            <a:r>
              <a:rPr lang="en-US" altLang="zh-TW" dirty="0"/>
              <a:t>Inverse square decay</a:t>
            </a:r>
            <a:r>
              <a:rPr lang="zh-TW" altLang="en-US" dirty="0"/>
              <a:t>（</a:t>
            </a:r>
            <a:r>
              <a:rPr lang="en-US" altLang="zh-TW" dirty="0"/>
              <a:t>1/d^2​</a:t>
            </a:r>
            <a:r>
              <a:rPr lang="zh-TW" altLang="en-US" dirty="0"/>
              <a:t>）</a:t>
            </a:r>
          </a:p>
          <a:p>
            <a:r>
              <a:rPr lang="zh-TW" altLang="en-US" dirty="0"/>
              <a:t>右側展示了在平面上光點隨距離遞減的模樣，越遠亮度越低。</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57</a:t>
            </a:fld>
            <a:endParaRPr lang="zh-TW" altLang="en-US"/>
          </a:p>
        </p:txBody>
      </p:sp>
    </p:spTree>
    <p:extLst>
      <p:ext uri="{BB962C8B-B14F-4D97-AF65-F5344CB8AC3E}">
        <p14:creationId xmlns:p14="http://schemas.microsoft.com/office/powerpoint/2010/main" val="20102063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OpenGL </a:t>
            </a:r>
            <a:r>
              <a:rPr lang="zh-TW" altLang="en-US" dirty="0"/>
              <a:t>所採用的反射模型，其實就是 </a:t>
            </a:r>
            <a:r>
              <a:rPr lang="en-US" altLang="zh-TW" b="1" dirty="0"/>
              <a:t>Phong </a:t>
            </a:r>
            <a:r>
              <a:rPr lang="zh-TW" altLang="en-US" b="1" dirty="0"/>
              <a:t>模型的近似版本</a:t>
            </a:r>
            <a:r>
              <a:rPr lang="zh-TW" altLang="en-US" dirty="0"/>
              <a:t>。</a:t>
            </a:r>
          </a:p>
          <a:p>
            <a:r>
              <a:rPr lang="zh-TW" altLang="en-US" dirty="0"/>
              <a:t>包含四種光照成分：</a:t>
            </a:r>
          </a:p>
          <a:p>
            <a:pPr lvl="1"/>
            <a:r>
              <a:rPr lang="en-US" altLang="zh-TW" b="1" dirty="0"/>
              <a:t>Diffuse reflection</a:t>
            </a:r>
            <a:r>
              <a:rPr lang="zh-TW" altLang="en-US" dirty="0"/>
              <a:t>（漫反射）</a:t>
            </a:r>
          </a:p>
          <a:p>
            <a:pPr lvl="1"/>
            <a:r>
              <a:rPr lang="en-US" altLang="zh-TW" b="1" dirty="0"/>
              <a:t>Specular reflection</a:t>
            </a:r>
            <a:r>
              <a:rPr lang="zh-TW" altLang="en-US" dirty="0"/>
              <a:t>（鏡面反射）</a:t>
            </a:r>
          </a:p>
          <a:p>
            <a:pPr lvl="1"/>
            <a:r>
              <a:rPr lang="en-US" altLang="zh-TW" b="1" dirty="0"/>
              <a:t>Emission</a:t>
            </a:r>
            <a:r>
              <a:rPr lang="zh-TW" altLang="en-US" dirty="0"/>
              <a:t>（自發光）</a:t>
            </a:r>
          </a:p>
          <a:p>
            <a:pPr lvl="1"/>
            <a:r>
              <a:rPr lang="en-US" altLang="zh-TW" b="1" dirty="0"/>
              <a:t>Ambient</a:t>
            </a:r>
            <a:r>
              <a:rPr lang="zh-TW" altLang="en-US" dirty="0"/>
              <a:t>（環境光）</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58</a:t>
            </a:fld>
            <a:endParaRPr lang="zh-TW" altLang="en-US"/>
          </a:p>
        </p:txBody>
      </p:sp>
    </p:spTree>
    <p:extLst>
      <p:ext uri="{BB962C8B-B14F-4D97-AF65-F5344CB8AC3E}">
        <p14:creationId xmlns:p14="http://schemas.microsoft.com/office/powerpoint/2010/main" val="5753012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a:t>
            </a:r>
            <a:r>
              <a:rPr lang="en-US" altLang="zh-TW" dirty="0"/>
              <a:t>Emission</a:t>
            </a:r>
            <a:r>
              <a:rPr lang="zh-TW" altLang="en-US" dirty="0"/>
              <a:t>」發光特性，也就是 </a:t>
            </a:r>
            <a:r>
              <a:rPr lang="zh-TW" altLang="en-US" b="1" dirty="0"/>
              <a:t>物體本身發出光</a:t>
            </a:r>
            <a:r>
              <a:rPr lang="zh-TW" altLang="en-US" dirty="0"/>
              <a:t> 的能力。</a:t>
            </a:r>
          </a:p>
          <a:p>
            <a:r>
              <a:rPr lang="zh-TW" altLang="en-US" dirty="0"/>
              <a:t>與光源無關，是材質本身的參數</a:t>
            </a:r>
          </a:p>
          <a:p>
            <a:r>
              <a:rPr lang="zh-TW" altLang="en-US" dirty="0"/>
              <a:t>即使沒打光，發光物體也會呈現亮度</a:t>
            </a:r>
          </a:p>
          <a:p>
            <a:r>
              <a:rPr lang="zh-TW" altLang="en-US" dirty="0"/>
              <a:t>應用場景如：</a:t>
            </a:r>
          </a:p>
          <a:p>
            <a:pPr lvl="1"/>
            <a:r>
              <a:rPr lang="zh-TW" altLang="en-US" dirty="0"/>
              <a:t>電視畫面、燈泡</a:t>
            </a:r>
          </a:p>
          <a:p>
            <a:pPr lvl="1"/>
            <a:r>
              <a:rPr lang="zh-TW" altLang="en-US" dirty="0"/>
              <a:t>電腦動畫中角色「上場特效」</a:t>
            </a:r>
          </a:p>
          <a:p>
            <a:pPr lvl="1"/>
            <a:r>
              <a:rPr lang="zh-TW" altLang="en-US" dirty="0"/>
              <a:t>或作為間接光源模擬</a:t>
            </a:r>
          </a:p>
          <a:p>
            <a:r>
              <a:rPr lang="zh-TW" altLang="en-US" dirty="0"/>
              <a:t>右下方圖展示了不同材質發光的效果，例如：天花板泛光、燈泡照明球體等。</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59</a:t>
            </a:fld>
            <a:endParaRPr lang="zh-TW" altLang="en-US"/>
          </a:p>
        </p:txBody>
      </p:sp>
    </p:spTree>
    <p:extLst>
      <p:ext uri="{BB962C8B-B14F-4D97-AF65-F5344CB8AC3E}">
        <p14:creationId xmlns:p14="http://schemas.microsoft.com/office/powerpoint/2010/main" val="33544373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如何使用 </a:t>
            </a:r>
            <a:r>
              <a:rPr lang="en-US" altLang="zh-TW" dirty="0"/>
              <a:t>OpenGL </a:t>
            </a:r>
            <a:r>
              <a:rPr lang="zh-TW" altLang="en-US" dirty="0"/>
              <a:t>設定光源屬性。</a:t>
            </a:r>
          </a:p>
          <a:p>
            <a:r>
              <a:rPr lang="zh-TW" altLang="en-US" dirty="0"/>
              <a:t>使用 </a:t>
            </a:r>
            <a:r>
              <a:rPr lang="en-US" altLang="zh-TW" dirty="0" err="1"/>
              <a:t>glLightf</a:t>
            </a:r>
            <a:r>
              <a:rPr lang="en-US" altLang="zh-TW" dirty="0"/>
              <a:t>/</a:t>
            </a:r>
            <a:r>
              <a:rPr lang="en-US" altLang="zh-TW" dirty="0" err="1"/>
              <a:t>glLightfv</a:t>
            </a:r>
            <a:r>
              <a:rPr lang="en-US" altLang="zh-TW" dirty="0"/>
              <a:t>() </a:t>
            </a:r>
            <a:r>
              <a:rPr lang="zh-TW" altLang="en-US" dirty="0"/>
              <a:t>設定光源參數，參數類型有：</a:t>
            </a:r>
          </a:p>
          <a:p>
            <a:pPr lvl="1"/>
            <a:r>
              <a:rPr lang="zh-TW" altLang="en-US" dirty="0"/>
              <a:t>顏色類型：</a:t>
            </a:r>
          </a:p>
          <a:p>
            <a:pPr lvl="2"/>
            <a:r>
              <a:rPr lang="en-US" altLang="zh-TW" dirty="0"/>
              <a:t>GL_AMBIENT</a:t>
            </a:r>
            <a:r>
              <a:rPr lang="zh-TW" altLang="en-US" dirty="0"/>
              <a:t>：環境光</a:t>
            </a:r>
          </a:p>
          <a:p>
            <a:pPr lvl="2"/>
            <a:r>
              <a:rPr lang="en-US" altLang="zh-TW" dirty="0"/>
              <a:t>GL_DIFFUSE</a:t>
            </a:r>
            <a:r>
              <a:rPr lang="zh-TW" altLang="en-US" dirty="0"/>
              <a:t>：漫反射光</a:t>
            </a:r>
          </a:p>
          <a:p>
            <a:pPr lvl="2"/>
            <a:r>
              <a:rPr lang="en-US" altLang="zh-TW" dirty="0"/>
              <a:t>GL_SPECULAR</a:t>
            </a:r>
            <a:r>
              <a:rPr lang="zh-TW" altLang="en-US" dirty="0"/>
              <a:t>：鏡面反射光</a:t>
            </a:r>
          </a:p>
          <a:p>
            <a:pPr lvl="1"/>
            <a:r>
              <a:rPr lang="zh-TW" altLang="en-US" dirty="0"/>
              <a:t>位置與方向：</a:t>
            </a:r>
          </a:p>
          <a:p>
            <a:pPr lvl="2"/>
            <a:r>
              <a:rPr lang="en-US" altLang="zh-TW" dirty="0"/>
              <a:t>GL_POSITION</a:t>
            </a:r>
            <a:r>
              <a:rPr lang="zh-TW" altLang="en-US" dirty="0"/>
              <a:t>：光源位置</a:t>
            </a:r>
          </a:p>
          <a:p>
            <a:pPr lvl="2"/>
            <a:r>
              <a:rPr lang="en-US" altLang="zh-TW" dirty="0"/>
              <a:t>GL_SPOT_DIRECTION</a:t>
            </a:r>
            <a:r>
              <a:rPr lang="zh-TW" altLang="en-US" dirty="0"/>
              <a:t>：聚光燈方向</a:t>
            </a:r>
          </a:p>
          <a:p>
            <a:pPr lvl="1"/>
            <a:r>
              <a:rPr lang="zh-TW" altLang="en-US" dirty="0"/>
              <a:t>衰減：</a:t>
            </a:r>
          </a:p>
          <a:p>
            <a:pPr lvl="2"/>
            <a:r>
              <a:rPr lang="en-US" altLang="zh-TW" dirty="0"/>
              <a:t>GL_CONSTANT_ATTENUATION</a:t>
            </a:r>
          </a:p>
          <a:p>
            <a:pPr lvl="2"/>
            <a:r>
              <a:rPr lang="en-US" altLang="zh-TW" dirty="0"/>
              <a:t>GL_LINEAR_ATTENUATION</a:t>
            </a:r>
          </a:p>
          <a:p>
            <a:pPr lvl="2"/>
            <a:r>
              <a:rPr lang="en-US" altLang="zh-TW" dirty="0"/>
              <a:t>GL_QUADRATIC_ATTENUATION</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60</a:t>
            </a:fld>
            <a:endParaRPr lang="zh-TW" altLang="en-US"/>
          </a:p>
        </p:txBody>
      </p:sp>
    </p:spTree>
    <p:extLst>
      <p:ext uri="{BB962C8B-B14F-4D97-AF65-F5344CB8AC3E}">
        <p14:creationId xmlns:p14="http://schemas.microsoft.com/office/powerpoint/2010/main" val="18726815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這頁說明如何設定物體的「材質屬性」，也就是物體對不同光照成分的反應能力。</a:t>
            </a:r>
          </a:p>
          <a:p>
            <a:r>
              <a:rPr lang="zh-TW" altLang="en-US" dirty="0"/>
              <a:t>使用 </a:t>
            </a:r>
            <a:r>
              <a:rPr lang="en-US" altLang="zh-TW" dirty="0" err="1"/>
              <a:t>glMaterialf</a:t>
            </a:r>
            <a:r>
              <a:rPr lang="en-US" altLang="zh-TW" dirty="0"/>
              <a:t>/</a:t>
            </a:r>
            <a:r>
              <a:rPr lang="en-US" altLang="zh-TW" dirty="0" err="1"/>
              <a:t>glMaterialfv</a:t>
            </a:r>
            <a:r>
              <a:rPr lang="en-US" altLang="zh-TW" dirty="0"/>
              <a:t>() </a:t>
            </a:r>
            <a:r>
              <a:rPr lang="zh-TW" altLang="en-US" dirty="0"/>
              <a:t>設定</a:t>
            </a:r>
          </a:p>
          <a:p>
            <a:r>
              <a:rPr lang="zh-TW" altLang="en-US" dirty="0"/>
              <a:t>可指定：</a:t>
            </a:r>
          </a:p>
          <a:p>
            <a:pPr lvl="1"/>
            <a:r>
              <a:rPr lang="en-US" altLang="zh-TW" dirty="0"/>
              <a:t>GL_AMBIENT / GL_DIFFUSE</a:t>
            </a:r>
            <a:r>
              <a:rPr lang="zh-TW" altLang="en-US" dirty="0"/>
              <a:t>：控制顏色</a:t>
            </a:r>
          </a:p>
          <a:p>
            <a:pPr lvl="1"/>
            <a:r>
              <a:rPr lang="en-US" altLang="zh-TW" dirty="0"/>
              <a:t>GL_SPECULAR</a:t>
            </a:r>
            <a:r>
              <a:rPr lang="zh-TW" altLang="en-US" dirty="0"/>
              <a:t>：控制高光顏色</a:t>
            </a:r>
          </a:p>
          <a:p>
            <a:pPr lvl="1"/>
            <a:r>
              <a:rPr lang="en-US" altLang="zh-TW" dirty="0"/>
              <a:t>GL_SHININESS</a:t>
            </a:r>
            <a:r>
              <a:rPr lang="zh-TW" altLang="en-US" dirty="0"/>
              <a:t>：控制光斑大小</a:t>
            </a:r>
          </a:p>
          <a:p>
            <a:pPr lvl="1"/>
            <a:r>
              <a:rPr lang="en-US" altLang="zh-TW" dirty="0"/>
              <a:t>GL_EMISSION</a:t>
            </a:r>
            <a:r>
              <a:rPr lang="zh-TW" altLang="en-US" dirty="0"/>
              <a:t>：控制是否發光</a:t>
            </a:r>
          </a:p>
          <a:p>
            <a:r>
              <a:rPr lang="zh-TW" altLang="en-US" dirty="0"/>
              <a:t>左圖為不同材質設定下的茶壺範例，顏色、光澤、亮度都不同。</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61</a:t>
            </a:fld>
            <a:endParaRPr lang="zh-TW" altLang="en-US"/>
          </a:p>
        </p:txBody>
      </p:sp>
    </p:spTree>
    <p:extLst>
      <p:ext uri="{BB962C8B-B14F-4D97-AF65-F5344CB8AC3E}">
        <p14:creationId xmlns:p14="http://schemas.microsoft.com/office/powerpoint/2010/main" val="681395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網球表面</a:t>
            </a:r>
            <a:r>
              <a:rPr lang="zh-TW" altLang="en-US" dirty="0"/>
              <a:t>：材質粗糙，造成光線分散，沒有明顯高光。</a:t>
            </a:r>
          </a:p>
          <a:p>
            <a:r>
              <a:rPr lang="zh-TW" altLang="en-US" b="1" dirty="0"/>
              <a:t>排球表面</a:t>
            </a:r>
            <a:r>
              <a:rPr lang="zh-TW" altLang="en-US" dirty="0"/>
              <a:t>：較光滑，能產生較強烈的局部反射。</a:t>
            </a:r>
          </a:p>
          <a:p>
            <a:r>
              <a:rPr lang="zh-TW" altLang="en-US" dirty="0"/>
              <a:t>右下角圖示用雷射與粒子解釋了光線經由粒子、氣泡或液體密度變化時的散射行為</a:t>
            </a:r>
            <a:r>
              <a:rPr lang="en-US" altLang="zh-TW" dirty="0"/>
              <a:t>——</a:t>
            </a:r>
            <a:r>
              <a:rPr lang="zh-TW" altLang="en-US" dirty="0"/>
              <a:t>這些都屬於「次表面散射（</a:t>
            </a:r>
            <a:r>
              <a:rPr lang="en-US" altLang="zh-TW" dirty="0"/>
              <a:t>Subsurface Scattering</a:t>
            </a:r>
            <a:r>
              <a:rPr lang="zh-TW" altLang="en-US" dirty="0"/>
              <a:t>）」的基礎，對於模擬皮膚與蠟燭等材質很重要。</a:t>
            </a:r>
          </a:p>
          <a:p>
            <a:r>
              <a:rPr lang="zh-TW" altLang="en-US" dirty="0"/>
              <a:t>📌 在實際渲染中，我們會用這種模型來模擬非金屬、非鏡面物體的自然反光特性。</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6</a:t>
            </a:fld>
            <a:endParaRPr lang="zh-TW" altLang="en-US"/>
          </a:p>
        </p:txBody>
      </p:sp>
    </p:spTree>
    <p:extLst>
      <p:ext uri="{BB962C8B-B14F-4D97-AF65-F5344CB8AC3E}">
        <p14:creationId xmlns:p14="http://schemas.microsoft.com/office/powerpoint/2010/main" val="8484626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這頁綜合前面的參數，說明 </a:t>
            </a:r>
            <a:r>
              <a:rPr lang="en-US" altLang="zh-TW" dirty="0"/>
              <a:t>OpenGL </a:t>
            </a:r>
            <a:r>
              <a:rPr lang="zh-TW" altLang="en-US" dirty="0"/>
              <a:t>是如何將所有光照分量計算為最終顯示顏色的：</a:t>
            </a:r>
          </a:p>
          <a:p>
            <a:r>
              <a:rPr lang="zh-TW" altLang="en-US" dirty="0"/>
              <a:t>最終顏色組成：</a:t>
            </a:r>
          </a:p>
          <a:p>
            <a:r>
              <a:rPr lang="en-US" altLang="zh-TW" dirty="0"/>
              <a:t>vertex color=</a:t>
            </a:r>
            <a:r>
              <a:rPr lang="en-US" altLang="zh-TW" dirty="0" err="1"/>
              <a:t>emission+ambient</a:t>
            </a:r>
            <a:r>
              <a:rPr lang="en-US" altLang="zh-TW" dirty="0"/>
              <a:t> </a:t>
            </a:r>
            <a:r>
              <a:rPr lang="en-US" altLang="zh-TW" dirty="0" err="1"/>
              <a:t>light×ambient</a:t>
            </a:r>
            <a:r>
              <a:rPr lang="en-US" altLang="zh-TW" dirty="0"/>
              <a:t> material+∑(attenuation × spotlight × ads)</a:t>
            </a:r>
          </a:p>
          <a:p>
            <a:endParaRPr lang="en-US" altLang="zh-TW" dirty="0"/>
          </a:p>
          <a:p>
            <a:r>
              <a:rPr lang="zh-TW" altLang="en-US" dirty="0"/>
              <a:t>每個光源的貢獻會乘上：</a:t>
            </a:r>
          </a:p>
          <a:p>
            <a:pPr lvl="1"/>
            <a:r>
              <a:rPr lang="zh-TW" altLang="en-US" dirty="0"/>
              <a:t>衰減系數（</a:t>
            </a:r>
            <a:r>
              <a:rPr lang="en-US" altLang="zh-TW" dirty="0"/>
              <a:t>attenuation</a:t>
            </a:r>
            <a:r>
              <a:rPr lang="zh-TW" altLang="en-US" dirty="0"/>
              <a:t>）</a:t>
            </a:r>
          </a:p>
          <a:p>
            <a:pPr lvl="1"/>
            <a:r>
              <a:rPr lang="zh-TW" altLang="en-US" dirty="0"/>
              <a:t>聚光燈條件（</a:t>
            </a:r>
            <a:r>
              <a:rPr lang="en-US" altLang="zh-TW" dirty="0"/>
              <a:t>spotlight cone</a:t>
            </a:r>
            <a:r>
              <a:rPr lang="zh-TW" altLang="en-US" dirty="0"/>
              <a:t>）</a:t>
            </a:r>
          </a:p>
          <a:p>
            <a:pPr lvl="1"/>
            <a:r>
              <a:rPr lang="en-US" altLang="zh-TW" dirty="0"/>
              <a:t>ads </a:t>
            </a:r>
            <a:r>
              <a:rPr lang="zh-TW" altLang="en-US" dirty="0"/>
              <a:t>三個成分（</a:t>
            </a:r>
            <a:r>
              <a:rPr lang="en-US" altLang="zh-TW" dirty="0"/>
              <a:t>Ambient, Diffuse, Specular</a:t>
            </a:r>
            <a:r>
              <a:rPr lang="zh-TW" altLang="en-US" dirty="0"/>
              <a:t>）</a:t>
            </a:r>
          </a:p>
          <a:p>
            <a:r>
              <a:rPr lang="zh-TW" altLang="en-US" dirty="0"/>
              <a:t>補充說明：</a:t>
            </a:r>
            <a:r>
              <a:rPr lang="en-US" altLang="zh-TW" dirty="0"/>
              <a:t>ads </a:t>
            </a:r>
            <a:r>
              <a:rPr lang="zh-TW" altLang="en-US" dirty="0"/>
              <a:t>計算中，使用了 </a:t>
            </a:r>
            <a:r>
              <a:rPr lang="en-US" altLang="zh-TW" dirty="0"/>
              <a:t>Jim Blinn </a:t>
            </a:r>
            <a:r>
              <a:rPr lang="zh-TW" altLang="en-US" dirty="0"/>
              <a:t>的近似法來計算 </a:t>
            </a:r>
            <a:r>
              <a:rPr lang="en-US" altLang="zh-TW" dirty="0"/>
              <a:t>specular</a:t>
            </a:r>
            <a:r>
              <a:rPr lang="zh-TW" altLang="en-US" dirty="0"/>
              <a:t>，其中 </a:t>
            </a:r>
            <a:r>
              <a:rPr lang="en-US" altLang="zh-TW" dirty="0"/>
              <a:t>H⃗=L⃗+V⃗∥L⃗+V⃗∥\</a:t>
            </a:r>
            <a:r>
              <a:rPr lang="en-US" altLang="zh-TW" dirty="0" err="1"/>
              <a:t>vec</a:t>
            </a:r>
            <a:r>
              <a:rPr lang="en-US" altLang="zh-TW" dirty="0"/>
              <a:t>{H} = \frac{\</a:t>
            </a:r>
            <a:r>
              <a:rPr lang="en-US" altLang="zh-TW" dirty="0" err="1"/>
              <a:t>vec</a:t>
            </a:r>
            <a:r>
              <a:rPr lang="en-US" altLang="zh-TW" dirty="0"/>
              <a:t>{L} + \</a:t>
            </a:r>
            <a:r>
              <a:rPr lang="en-US" altLang="zh-TW" dirty="0" err="1"/>
              <a:t>vec</a:t>
            </a:r>
            <a:r>
              <a:rPr lang="en-US" altLang="zh-TW" dirty="0"/>
              <a:t>{V}}{\|\</a:t>
            </a:r>
            <a:r>
              <a:rPr lang="en-US" altLang="zh-TW" dirty="0" err="1"/>
              <a:t>vec</a:t>
            </a:r>
            <a:r>
              <a:rPr lang="en-US" altLang="zh-TW" dirty="0"/>
              <a:t>{L} + \</a:t>
            </a:r>
            <a:r>
              <a:rPr lang="en-US" altLang="zh-TW" dirty="0" err="1"/>
              <a:t>vec</a:t>
            </a:r>
            <a:r>
              <a:rPr lang="en-US" altLang="zh-TW" dirty="0"/>
              <a:t>{V}\|}H=∥L+V∥L+V​</a:t>
            </a:r>
            <a:r>
              <a:rPr lang="zh-TW" altLang="en-US" dirty="0"/>
              <a:t>。</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62</a:t>
            </a:fld>
            <a:endParaRPr lang="zh-TW" altLang="en-US"/>
          </a:p>
        </p:txBody>
      </p:sp>
    </p:spTree>
    <p:extLst>
      <p:ext uri="{BB962C8B-B14F-4D97-AF65-F5344CB8AC3E}">
        <p14:creationId xmlns:p14="http://schemas.microsoft.com/office/powerpoint/2010/main" val="14800328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 </a:t>
            </a:r>
            <a:r>
              <a:rPr lang="en-US" altLang="zh-TW" dirty="0"/>
              <a:t>OpenGL </a:t>
            </a:r>
            <a:r>
              <a:rPr lang="zh-TW" altLang="en-US" dirty="0"/>
              <a:t>中要正確顯示光照效果的四個步驟：</a:t>
            </a:r>
            <a:endParaRPr lang="en-US" altLang="zh-TW" dirty="0"/>
          </a:p>
          <a:p>
            <a:r>
              <a:rPr lang="zh-TW" altLang="en-US" dirty="0"/>
              <a:t>開啟光照與指定模型（例如 </a:t>
            </a:r>
            <a:r>
              <a:rPr lang="en-US" altLang="zh-TW" dirty="0" err="1"/>
              <a:t>Gouraud</a:t>
            </a:r>
            <a:r>
              <a:rPr lang="en-US" altLang="zh-TW" dirty="0"/>
              <a:t> </a:t>
            </a:r>
            <a:r>
              <a:rPr lang="zh-TW" altLang="en-US" dirty="0"/>
              <a:t>或 </a:t>
            </a:r>
            <a:r>
              <a:rPr lang="en-US" altLang="zh-TW" dirty="0"/>
              <a:t>Phong</a:t>
            </a:r>
            <a:r>
              <a:rPr lang="zh-TW" altLang="en-US" dirty="0"/>
              <a:t>）</a:t>
            </a:r>
            <a:endParaRPr lang="en-US" altLang="zh-TW" dirty="0"/>
          </a:p>
          <a:p>
            <a:r>
              <a:rPr lang="zh-TW" altLang="en-US" dirty="0"/>
              <a:t>指定每個頂點的法向量（</a:t>
            </a:r>
            <a:r>
              <a:rPr lang="en-US" altLang="zh-TW" dirty="0"/>
              <a:t>Normal</a:t>
            </a:r>
            <a:r>
              <a:rPr lang="zh-TW" altLang="en-US" dirty="0"/>
              <a:t>）</a:t>
            </a:r>
            <a:endParaRPr lang="en-US" altLang="zh-TW" dirty="0"/>
          </a:p>
          <a:p>
            <a:r>
              <a:rPr lang="zh-TW" altLang="en-US" dirty="0"/>
              <a:t>設定物體的材質屬性設定光源（位置、顏色、衰減等）</a:t>
            </a:r>
            <a:endParaRPr lang="en-US" altLang="zh-TW" dirty="0"/>
          </a:p>
          <a:p>
            <a:r>
              <a:rPr lang="zh-TW" altLang="en-US" dirty="0"/>
              <a:t>這幾步驟要一個都不能少，否則渲染效果會不正確。</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63</a:t>
            </a:fld>
            <a:endParaRPr lang="zh-TW" altLang="en-US"/>
          </a:p>
        </p:txBody>
      </p:sp>
    </p:spTree>
    <p:extLst>
      <p:ext uri="{BB962C8B-B14F-4D97-AF65-F5344CB8AC3E}">
        <p14:creationId xmlns:p14="http://schemas.microsoft.com/office/powerpoint/2010/main" val="17831624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法向量是用來計算光照最關鍵的參數。在 </a:t>
            </a:r>
            <a:r>
              <a:rPr lang="en-US" altLang="zh-TW" dirty="0"/>
              <a:t>OpenGL </a:t>
            </a:r>
            <a:r>
              <a:rPr lang="zh-TW" altLang="en-US" dirty="0"/>
              <a:t>中，我們用 </a:t>
            </a:r>
            <a:r>
              <a:rPr lang="en-US" altLang="zh-TW" dirty="0"/>
              <a:t>glNormal3f(x, y, z) </a:t>
            </a:r>
            <a:r>
              <a:rPr lang="zh-TW" altLang="en-US" dirty="0"/>
              <a:t>或 </a:t>
            </a:r>
            <a:r>
              <a:rPr lang="en-US" altLang="zh-TW" dirty="0"/>
              <a:t>glNormal3fv(p) </a:t>
            </a:r>
            <a:r>
              <a:rPr lang="zh-TW" altLang="en-US" dirty="0"/>
              <a:t>來設定。</a:t>
            </a:r>
            <a:endParaRPr lang="en-US" altLang="zh-TW" dirty="0"/>
          </a:p>
          <a:p>
            <a:r>
              <a:rPr lang="zh-TW" altLang="en-US" dirty="0"/>
              <a:t>要注意：變形後的物體，其法向量長度可能會變，這會讓 </a:t>
            </a:r>
            <a:r>
              <a:rPr lang="en-US" altLang="zh-TW" dirty="0"/>
              <a:t>cos(θ) </a:t>
            </a:r>
            <a:r>
              <a:rPr lang="zh-TW" altLang="en-US" dirty="0"/>
              <a:t>計算出錯。</a:t>
            </a:r>
            <a:endParaRPr lang="en-US" altLang="zh-TW" dirty="0"/>
          </a:p>
          <a:p>
            <a:r>
              <a:rPr lang="zh-TW" altLang="en-US" dirty="0"/>
              <a:t>所以我們通常會開啟 </a:t>
            </a:r>
            <a:r>
              <a:rPr lang="en-US" altLang="zh-TW" dirty="0" err="1"/>
              <a:t>glEnable</a:t>
            </a:r>
            <a:r>
              <a:rPr lang="en-US" altLang="zh-TW" dirty="0"/>
              <a:t>(GL_NORMALIZE)</a:t>
            </a:r>
            <a:r>
              <a:rPr lang="zh-TW" altLang="en-US" dirty="0"/>
              <a:t>，讓系統自動把法向量正規化成單位長度。</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64</a:t>
            </a:fld>
            <a:endParaRPr lang="zh-TW" altLang="en-US"/>
          </a:p>
        </p:txBody>
      </p:sp>
    </p:spTree>
    <p:extLst>
      <p:ext uri="{BB962C8B-B14F-4D97-AF65-F5344CB8AC3E}">
        <p14:creationId xmlns:p14="http://schemas.microsoft.com/office/powerpoint/2010/main" val="42340719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這一頁教我們怎麼為三角形面計算法向量。</a:t>
            </a:r>
            <a:endParaRPr lang="en-US" altLang="zh-TW" dirty="0"/>
          </a:p>
          <a:p>
            <a:r>
              <a:rPr lang="zh-TW" altLang="en-US" dirty="0"/>
              <a:t>使用兩個邊做外積就能得到法向量：</a:t>
            </a:r>
            <a:r>
              <a:rPr lang="en-US" altLang="zh-TW" dirty="0"/>
              <a:t>n = (p₁ - p₀) × (p₂ - p₀)</a:t>
            </a:r>
          </a:p>
          <a:p>
            <a:r>
              <a:rPr lang="zh-TW" altLang="en-US" dirty="0"/>
              <a:t>然後記得要做 </a:t>
            </a:r>
            <a:r>
              <a:rPr lang="en-US" altLang="zh-TW" dirty="0"/>
              <a:t>normalize</a:t>
            </a:r>
            <a:r>
              <a:rPr lang="zh-TW" altLang="en-US" dirty="0"/>
              <a:t>，讓向量變成長度為 </a:t>
            </a:r>
            <a:r>
              <a:rPr lang="en-US" altLang="zh-TW" dirty="0"/>
              <a:t>1</a:t>
            </a:r>
            <a:r>
              <a:rPr lang="zh-TW" altLang="en-US" dirty="0"/>
              <a:t>。</a:t>
            </a:r>
            <a:endParaRPr lang="en-US" altLang="zh-TW" dirty="0"/>
          </a:p>
          <a:p>
            <a:r>
              <a:rPr lang="zh-TW" altLang="en-US" dirty="0"/>
              <a:t>這裡也提醒：右手定則會決定法向量的方向（也就是面是朝外還是朝內）。</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65</a:t>
            </a:fld>
            <a:endParaRPr lang="zh-TW" altLang="en-US"/>
          </a:p>
        </p:txBody>
      </p:sp>
    </p:spTree>
    <p:extLst>
      <p:ext uri="{BB962C8B-B14F-4D97-AF65-F5344CB8AC3E}">
        <p14:creationId xmlns:p14="http://schemas.microsoft.com/office/powerpoint/2010/main" val="15358569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最後我們來看如何開啟 </a:t>
            </a:r>
            <a:r>
              <a:rPr lang="en-US" altLang="zh-TW" dirty="0"/>
              <a:t>OpenGL </a:t>
            </a:r>
            <a:r>
              <a:rPr lang="zh-TW" altLang="en-US" dirty="0"/>
              <a:t>的 </a:t>
            </a:r>
            <a:r>
              <a:rPr lang="en-US" altLang="zh-TW" dirty="0"/>
              <a:t>shading </a:t>
            </a:r>
            <a:r>
              <a:rPr lang="zh-TW" altLang="en-US" dirty="0"/>
              <a:t>功能：使用 </a:t>
            </a:r>
            <a:r>
              <a:rPr lang="en-US" altLang="zh-TW" dirty="0" err="1"/>
              <a:t>glEnable</a:t>
            </a:r>
            <a:r>
              <a:rPr lang="en-US" altLang="zh-TW" dirty="0"/>
              <a:t>(GL_LIGHTING) </a:t>
            </a:r>
          </a:p>
          <a:p>
            <a:r>
              <a:rPr lang="zh-TW" altLang="en-US" dirty="0"/>
              <a:t>啟用光照計算一旦啟用後，</a:t>
            </a:r>
            <a:r>
              <a:rPr lang="en-US" altLang="zh-TW" dirty="0" err="1"/>
              <a:t>glColor</a:t>
            </a:r>
            <a:r>
              <a:rPr lang="en-US" altLang="zh-TW" dirty="0"/>
              <a:t>() </a:t>
            </a:r>
            <a:r>
              <a:rPr lang="zh-TW" altLang="en-US" dirty="0"/>
              <a:t>就不再控制顏色，會被光照與材質取代</a:t>
            </a:r>
            <a:endParaRPr lang="en-US" altLang="zh-TW" dirty="0"/>
          </a:p>
          <a:p>
            <a:r>
              <a:rPr lang="zh-TW" altLang="en-US" dirty="0"/>
              <a:t>接著要一一啟用 </a:t>
            </a:r>
            <a:r>
              <a:rPr lang="en-US" altLang="zh-TW" dirty="0" err="1"/>
              <a:t>GL_LIGHTi</a:t>
            </a:r>
            <a:r>
              <a:rPr lang="zh-TW" altLang="en-US" dirty="0"/>
              <a:t>（例如 </a:t>
            </a:r>
            <a:r>
              <a:rPr lang="en-US" altLang="zh-TW" dirty="0"/>
              <a:t>GL_LIGHT0</a:t>
            </a:r>
            <a:r>
              <a:rPr lang="zh-TW" altLang="en-US" dirty="0"/>
              <a:t>）右圖是個範例，展示了多個光源對球體的影響。</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66</a:t>
            </a:fld>
            <a:endParaRPr lang="zh-TW" altLang="en-US"/>
          </a:p>
        </p:txBody>
      </p:sp>
    </p:spTree>
    <p:extLst>
      <p:ext uri="{BB962C8B-B14F-4D97-AF65-F5344CB8AC3E}">
        <p14:creationId xmlns:p14="http://schemas.microsoft.com/office/powerpoint/2010/main" val="30619932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這張圖展示如何在 </a:t>
            </a:r>
            <a:r>
              <a:rPr lang="en-US" altLang="zh-TW" dirty="0"/>
              <a:t>OpenGL </a:t>
            </a:r>
            <a:r>
              <a:rPr lang="zh-TW" altLang="en-US" dirty="0"/>
              <a:t>中定義一個點光源（</a:t>
            </a:r>
            <a:r>
              <a:rPr lang="en-US" altLang="zh-TW" dirty="0"/>
              <a:t>point light source</a:t>
            </a:r>
            <a:r>
              <a:rPr lang="zh-TW" altLang="en-US" dirty="0"/>
              <a:t>）。</a:t>
            </a:r>
            <a:endParaRPr lang="en-US" altLang="zh-TW" dirty="0"/>
          </a:p>
          <a:p>
            <a:r>
              <a:rPr lang="zh-TW" altLang="en-US" dirty="0"/>
              <a:t>首先我們需要定義光源的 </a:t>
            </a:r>
            <a:r>
              <a:rPr lang="en-US" altLang="zh-TW" dirty="0"/>
              <a:t>diffuse</a:t>
            </a:r>
            <a:r>
              <a:rPr lang="zh-TW" altLang="en-US" dirty="0"/>
              <a:t>、</a:t>
            </a:r>
            <a:r>
              <a:rPr lang="en-US" altLang="zh-TW" dirty="0"/>
              <a:t>ambient</a:t>
            </a:r>
            <a:r>
              <a:rPr lang="zh-TW" altLang="en-US" dirty="0"/>
              <a:t>、</a:t>
            </a:r>
            <a:r>
              <a:rPr lang="en-US" altLang="zh-TW" dirty="0"/>
              <a:t>specular </a:t>
            </a:r>
            <a:r>
              <a:rPr lang="zh-TW" altLang="en-US" dirty="0"/>
              <a:t>分量。這些分別對應於漫射光、環境光和鏡面反射光的顏色或強度。</a:t>
            </a:r>
            <a:endParaRPr lang="en-US" altLang="zh-TW" dirty="0"/>
          </a:p>
          <a:p>
            <a:r>
              <a:rPr lang="zh-TW" altLang="en-US" dirty="0"/>
              <a:t>接著設定光源的位置 </a:t>
            </a:r>
            <a:r>
              <a:rPr lang="en-US" altLang="zh-TW" dirty="0"/>
              <a:t>light0_pos</a:t>
            </a:r>
            <a:r>
              <a:rPr lang="zh-TW" altLang="en-US" dirty="0"/>
              <a:t>。注意這是一個 </a:t>
            </a:r>
            <a:r>
              <a:rPr lang="en-US" altLang="zh-TW" dirty="0"/>
              <a:t>4 </a:t>
            </a:r>
            <a:r>
              <a:rPr lang="zh-TW" altLang="en-US" dirty="0"/>
              <a:t>維向量，最後一個元素是 </a:t>
            </a:r>
            <a:r>
              <a:rPr lang="en-US" altLang="zh-TW" dirty="0"/>
              <a:t>1.0</a:t>
            </a:r>
            <a:r>
              <a:rPr lang="zh-TW" altLang="en-US" dirty="0"/>
              <a:t>，代表這是一個點光源（如果是 </a:t>
            </a:r>
            <a:r>
              <a:rPr lang="en-US" altLang="zh-TW" dirty="0"/>
              <a:t>0.0 </a:t>
            </a:r>
            <a:r>
              <a:rPr lang="zh-TW" altLang="en-US" dirty="0"/>
              <a:t>就是方向光源）。</a:t>
            </a:r>
            <a:endParaRPr lang="en-US" altLang="zh-TW" dirty="0"/>
          </a:p>
          <a:p>
            <a:r>
              <a:rPr lang="zh-TW" altLang="en-US" dirty="0"/>
              <a:t>使用 </a:t>
            </a:r>
            <a:r>
              <a:rPr lang="en-US" altLang="zh-TW" dirty="0" err="1"/>
              <a:t>glLightfv</a:t>
            </a:r>
            <a:r>
              <a:rPr lang="en-US" altLang="zh-TW" dirty="0"/>
              <a:t>() </a:t>
            </a:r>
            <a:r>
              <a:rPr lang="zh-TW" altLang="en-US" dirty="0"/>
              <a:t>設定光源的位置與光的性質。要記得先 </a:t>
            </a:r>
            <a:r>
              <a:rPr lang="en-US" altLang="zh-TW" dirty="0" err="1"/>
              <a:t>glEnable</a:t>
            </a:r>
            <a:r>
              <a:rPr lang="en-US" altLang="zh-TW" dirty="0"/>
              <a:t>(GL_LIGHTING) </a:t>
            </a:r>
            <a:r>
              <a:rPr lang="zh-TW" altLang="en-US" dirty="0"/>
              <a:t>啟用光照，然後再個別啟用 </a:t>
            </a:r>
            <a:r>
              <a:rPr lang="en-US" altLang="zh-TW" dirty="0"/>
              <a:t>GL_LIGHT0</a:t>
            </a:r>
            <a:r>
              <a:rPr lang="zh-TW" altLang="en-US" dirty="0"/>
              <a:t>。</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67</a:t>
            </a:fld>
            <a:endParaRPr lang="zh-TW" altLang="en-US"/>
          </a:p>
        </p:txBody>
      </p:sp>
    </p:spTree>
    <p:extLst>
      <p:ext uri="{BB962C8B-B14F-4D97-AF65-F5344CB8AC3E}">
        <p14:creationId xmlns:p14="http://schemas.microsoft.com/office/powerpoint/2010/main" val="30718173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光源的位置是以齊次座標表示，最後一個值 </a:t>
            </a:r>
            <a:r>
              <a:rPr lang="en-US" altLang="zh-TW" dirty="0"/>
              <a:t>w </a:t>
            </a:r>
            <a:r>
              <a:rPr lang="zh-TW" altLang="en-US" dirty="0"/>
              <a:t>很重要：如果 </a:t>
            </a:r>
            <a:r>
              <a:rPr lang="en-US" altLang="zh-TW" dirty="0"/>
              <a:t>w = 1.0</a:t>
            </a:r>
            <a:r>
              <a:rPr lang="zh-TW" altLang="en-US" dirty="0"/>
              <a:t>，這表示這是有「位置」的光源，也就是 點光源。如果 </a:t>
            </a:r>
            <a:r>
              <a:rPr lang="en-US" altLang="zh-TW" dirty="0"/>
              <a:t>w = 0.0</a:t>
            </a:r>
            <a:r>
              <a:rPr lang="zh-TW" altLang="en-US" dirty="0"/>
              <a:t>，代表這是「方向光源」，也就是無限遠、只提供方向的光。這裡也介紹了一個 </a:t>
            </a:r>
            <a:r>
              <a:rPr lang="en-US" altLang="zh-TW" dirty="0"/>
              <a:t>attenuation</a:t>
            </a:r>
            <a:r>
              <a:rPr lang="zh-TW" altLang="en-US" dirty="0"/>
              <a:t>（衰減）係數 </a:t>
            </a:r>
            <a:r>
              <a:rPr lang="en-US" altLang="zh-TW" dirty="0"/>
              <a:t>a</a:t>
            </a:r>
            <a:r>
              <a:rPr lang="zh-TW" altLang="en-US" dirty="0"/>
              <a:t>，可以調整距離對光強的影響。例如可以用 </a:t>
            </a:r>
            <a:r>
              <a:rPr lang="en-US" altLang="zh-TW" dirty="0" err="1"/>
              <a:t>glLightf</a:t>
            </a:r>
            <a:r>
              <a:rPr lang="en-US" altLang="zh-TW" dirty="0"/>
              <a:t> </a:t>
            </a:r>
            <a:r>
              <a:rPr lang="zh-TW" altLang="en-US" dirty="0"/>
              <a:t>設定 </a:t>
            </a:r>
            <a:r>
              <a:rPr lang="en-US" altLang="zh-TW" dirty="0"/>
              <a:t>constant attenuation</a:t>
            </a:r>
            <a:r>
              <a:rPr lang="zh-TW" altLang="en-US" dirty="0"/>
              <a:t>。</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68</a:t>
            </a:fld>
            <a:endParaRPr lang="zh-TW" altLang="en-US"/>
          </a:p>
        </p:txBody>
      </p:sp>
    </p:spTree>
    <p:extLst>
      <p:ext uri="{BB962C8B-B14F-4D97-AF65-F5344CB8AC3E}">
        <p14:creationId xmlns:p14="http://schemas.microsoft.com/office/powerpoint/2010/main" val="597299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使用 </a:t>
            </a:r>
            <a:r>
              <a:rPr lang="en-US" altLang="zh-TW" dirty="0" err="1"/>
              <a:t>glLightfv</a:t>
            </a:r>
            <a:r>
              <a:rPr lang="en-US" altLang="zh-TW" dirty="0"/>
              <a:t>() </a:t>
            </a:r>
            <a:r>
              <a:rPr lang="zh-TW" altLang="en-US" dirty="0"/>
              <a:t>設定方向（</a:t>
            </a:r>
            <a:r>
              <a:rPr lang="en-US" altLang="zh-TW" dirty="0"/>
              <a:t>GL_SPOT_DIRECTION</a:t>
            </a:r>
            <a:r>
              <a:rPr lang="zh-TW" altLang="en-US" dirty="0"/>
              <a:t>）、截角（</a:t>
            </a:r>
            <a:r>
              <a:rPr lang="en-US" altLang="zh-TW" dirty="0"/>
              <a:t>GL_SPOT_CUTOFF</a:t>
            </a:r>
            <a:r>
              <a:rPr lang="zh-TW" altLang="en-US" dirty="0"/>
              <a:t>）與衰減指數（</a:t>
            </a:r>
            <a:r>
              <a:rPr lang="en-US" altLang="zh-TW" dirty="0"/>
              <a:t>GL_SPOT_EXPONENT</a:t>
            </a:r>
            <a:r>
              <a:rPr lang="zh-TW" altLang="en-US" dirty="0"/>
              <a:t>）。</a:t>
            </a:r>
            <a:endParaRPr lang="en-US" altLang="zh-TW" dirty="0"/>
          </a:p>
          <a:p>
            <a:r>
              <a:rPr lang="zh-TW" altLang="en-US" dirty="0"/>
              <a:t>聚光燈會在特定角度範圍內產生錐狀光束，越靠近光軸中央的地方越亮。</a:t>
            </a:r>
            <a:endParaRPr lang="en-US" altLang="zh-TW" dirty="0"/>
          </a:p>
          <a:p>
            <a:r>
              <a:rPr lang="zh-TW" altLang="en-US" dirty="0"/>
              <a:t>圖片下方顯示了 </a:t>
            </a:r>
            <a:r>
              <a:rPr lang="en-US" altLang="zh-TW" dirty="0"/>
              <a:t>spotlight </a:t>
            </a:r>
            <a:r>
              <a:rPr lang="zh-TW" altLang="en-US" dirty="0"/>
              <a:t>投射出的效果，類似舞台燈光。</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69</a:t>
            </a:fld>
            <a:endParaRPr lang="zh-TW" altLang="en-US"/>
          </a:p>
        </p:txBody>
      </p:sp>
    </p:spTree>
    <p:extLst>
      <p:ext uri="{BB962C8B-B14F-4D97-AF65-F5344CB8AC3E}">
        <p14:creationId xmlns:p14="http://schemas.microsoft.com/office/powerpoint/2010/main" val="3916943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Ambient Light</a:t>
            </a:r>
            <a:r>
              <a:rPr lang="zh-TW" altLang="en-US" dirty="0"/>
              <a:t>（環境光）代表的是整個場景的背景光照。</a:t>
            </a:r>
            <a:endParaRPr lang="en-US" altLang="zh-TW" dirty="0"/>
          </a:p>
          <a:p>
            <a:r>
              <a:rPr lang="zh-TW" altLang="en-US" dirty="0"/>
              <a:t>如果你只打開環境光，整個場景會被均勻照亮，不會有陰影或光斑。</a:t>
            </a:r>
            <a:endParaRPr lang="en-US" altLang="zh-TW" dirty="0"/>
          </a:p>
          <a:p>
            <a:r>
              <a:rPr lang="en-US" altLang="zh-TW" dirty="0"/>
              <a:t>OpenGL </a:t>
            </a:r>
            <a:r>
              <a:rPr lang="zh-TW" altLang="en-US" dirty="0"/>
              <a:t>提供一個全域的 </a:t>
            </a:r>
            <a:r>
              <a:rPr lang="en-US" altLang="zh-TW" dirty="0"/>
              <a:t>ambient term</a:t>
            </a:r>
            <a:r>
              <a:rPr lang="zh-TW" altLang="en-US" dirty="0"/>
              <a:t>，可以透過 </a:t>
            </a:r>
            <a:r>
              <a:rPr lang="en-US" altLang="zh-TW" dirty="0" err="1"/>
              <a:t>glLightModelfv</a:t>
            </a:r>
            <a:r>
              <a:rPr lang="en-US" altLang="zh-TW" dirty="0"/>
              <a:t>(GL_LIGHT_MODEL_AMBIENT, </a:t>
            </a:r>
            <a:r>
              <a:rPr lang="en-US" altLang="zh-TW" dirty="0" err="1"/>
              <a:t>global_ambient</a:t>
            </a:r>
            <a:r>
              <a:rPr lang="en-US" altLang="zh-TW" dirty="0"/>
              <a:t>) </a:t>
            </a:r>
            <a:r>
              <a:rPr lang="zh-TW" altLang="en-US" dirty="0"/>
              <a:t>設定。</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70</a:t>
            </a:fld>
            <a:endParaRPr lang="zh-TW" altLang="en-US"/>
          </a:p>
        </p:txBody>
      </p:sp>
    </p:spTree>
    <p:extLst>
      <p:ext uri="{BB962C8B-B14F-4D97-AF65-F5344CB8AC3E}">
        <p14:creationId xmlns:p14="http://schemas.microsoft.com/office/powerpoint/2010/main" val="19615703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光源的座標或方向會受到 </a:t>
            </a:r>
            <a:r>
              <a:rPr lang="en-US" altLang="zh-TW" dirty="0" err="1"/>
              <a:t>modelview</a:t>
            </a:r>
            <a:r>
              <a:rPr lang="en-US" altLang="zh-TW" dirty="0"/>
              <a:t> matrix </a:t>
            </a:r>
            <a:r>
              <a:rPr lang="zh-TW" altLang="en-US" dirty="0"/>
              <a:t>影響，因此取決於設定時的位置。</a:t>
            </a:r>
            <a:endParaRPr lang="en-US" altLang="zh-TW" dirty="0"/>
          </a:p>
          <a:p>
            <a:r>
              <a:rPr lang="zh-TW" altLang="en-US" dirty="0"/>
              <a:t>常見的控制方式有四種：</a:t>
            </a:r>
            <a:endParaRPr lang="en-US" altLang="zh-TW" dirty="0"/>
          </a:p>
          <a:p>
            <a:r>
              <a:rPr lang="zh-TW" altLang="en-US" dirty="0"/>
              <a:t>光源跟著物體一起移動。</a:t>
            </a:r>
            <a:endParaRPr lang="en-US" altLang="zh-TW" dirty="0"/>
          </a:p>
          <a:p>
            <a:r>
              <a:rPr lang="zh-TW" altLang="en-US" dirty="0"/>
              <a:t>固定物體、移動光源。</a:t>
            </a:r>
            <a:endParaRPr lang="en-US" altLang="zh-TW" dirty="0"/>
          </a:p>
          <a:p>
            <a:r>
              <a:rPr lang="zh-TW" altLang="en-US" dirty="0"/>
              <a:t>固定光源、移動物體。</a:t>
            </a:r>
            <a:endParaRPr lang="en-US" altLang="zh-TW" dirty="0"/>
          </a:p>
          <a:p>
            <a:r>
              <a:rPr lang="zh-TW" altLang="en-US" dirty="0"/>
              <a:t>光源與物體獨立移動。</a:t>
            </a:r>
            <a:endParaRPr lang="en-US" altLang="zh-TW" dirty="0"/>
          </a:p>
          <a:p>
            <a:r>
              <a:rPr lang="zh-TW" altLang="en-US" dirty="0"/>
              <a:t>下方的圖示展示了移動光源與移動視角時，光照效果如何改變。</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71</a:t>
            </a:fld>
            <a:endParaRPr lang="zh-TW" altLang="en-US"/>
          </a:p>
        </p:txBody>
      </p:sp>
    </p:spTree>
    <p:extLst>
      <p:ext uri="{BB962C8B-B14F-4D97-AF65-F5344CB8AC3E}">
        <p14:creationId xmlns:p14="http://schemas.microsoft.com/office/powerpoint/2010/main" val="758666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臉部光照範例展示不同光源位置對明暗的影響。</a:t>
            </a:r>
          </a:p>
          <a:p>
            <a:r>
              <a:rPr lang="zh-TW" altLang="en-US" dirty="0"/>
              <a:t>左邊三列是同一頭像從</a:t>
            </a:r>
            <a:r>
              <a:rPr lang="zh-TW" altLang="en-US" b="1" dirty="0"/>
              <a:t>後方、上方、前方</a:t>
            </a:r>
            <a:r>
              <a:rPr lang="zh-TW" altLang="en-US" dirty="0"/>
              <a:t>打光的結果，你可以看到光源位置如何影響臉部陰影的分布。</a:t>
            </a:r>
          </a:p>
          <a:p>
            <a:r>
              <a:rPr lang="zh-TW" altLang="en-US" dirty="0"/>
              <a:t>右邊則是二次元角色頭像在不同光照條件下的表情變化模擬，包括 </a:t>
            </a:r>
            <a:r>
              <a:rPr lang="en-US" altLang="zh-TW" dirty="0"/>
              <a:t>rim light</a:t>
            </a:r>
            <a:r>
              <a:rPr lang="zh-TW" altLang="en-US" dirty="0"/>
              <a:t>（輪廓光）、</a:t>
            </a:r>
            <a:r>
              <a:rPr lang="en-US" altLang="zh-TW" dirty="0"/>
              <a:t>bounce light</a:t>
            </a:r>
            <a:r>
              <a:rPr lang="zh-TW" altLang="en-US" dirty="0"/>
              <a:t>（反射光）與 </a:t>
            </a:r>
            <a:r>
              <a:rPr lang="en-US" altLang="zh-TW" dirty="0"/>
              <a:t>key/fill/back lighting </a:t>
            </a:r>
            <a:r>
              <a:rPr lang="zh-TW" altLang="en-US" dirty="0"/>
              <a:t>等。</a:t>
            </a:r>
          </a:p>
          <a:p>
            <a:r>
              <a:rPr lang="zh-TW" altLang="en-US" dirty="0"/>
              <a:t>這些技巧不只用在動畫與遊戲角色燈光設計中，還廣泛應用於攝影、舞台與電影打光。</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7</a:t>
            </a:fld>
            <a:endParaRPr lang="zh-TW" altLang="en-US"/>
          </a:p>
        </p:txBody>
      </p:sp>
    </p:spTree>
    <p:extLst>
      <p:ext uri="{BB962C8B-B14F-4D97-AF65-F5344CB8AC3E}">
        <p14:creationId xmlns:p14="http://schemas.microsoft.com/office/powerpoint/2010/main" val="35495304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 </a:t>
            </a:r>
            <a:r>
              <a:rPr lang="en-US" altLang="zh-TW" dirty="0"/>
              <a:t>Phong </a:t>
            </a:r>
            <a:r>
              <a:rPr lang="zh-TW" altLang="en-US" dirty="0"/>
              <a:t>模型中，材質（</a:t>
            </a:r>
            <a:r>
              <a:rPr lang="en-US" altLang="zh-TW" dirty="0"/>
              <a:t>material</a:t>
            </a:r>
            <a:r>
              <a:rPr lang="zh-TW" altLang="en-US" dirty="0"/>
              <a:t>）也會影響光照結果。我們可以設定每個面向光照的反應強度，例如：</a:t>
            </a:r>
            <a:endParaRPr lang="en-US" altLang="zh-TW" dirty="0"/>
          </a:p>
          <a:p>
            <a:r>
              <a:rPr lang="en-US" altLang="zh-TW" dirty="0"/>
              <a:t>ambient[]</a:t>
            </a:r>
            <a:r>
              <a:rPr lang="zh-TW" altLang="en-US" dirty="0"/>
              <a:t>：環境光係數</a:t>
            </a:r>
            <a:endParaRPr lang="en-US" altLang="zh-TW" dirty="0"/>
          </a:p>
          <a:p>
            <a:r>
              <a:rPr lang="en-US" altLang="zh-TW" dirty="0"/>
              <a:t>diffuse[]</a:t>
            </a:r>
            <a:r>
              <a:rPr lang="zh-TW" altLang="en-US" dirty="0"/>
              <a:t>：漫反射係數</a:t>
            </a:r>
            <a:endParaRPr lang="en-US" altLang="zh-TW" dirty="0"/>
          </a:p>
          <a:p>
            <a:r>
              <a:rPr lang="en-US" altLang="zh-TW" dirty="0"/>
              <a:t>specular[]</a:t>
            </a:r>
            <a:r>
              <a:rPr lang="zh-TW" altLang="en-US" dirty="0"/>
              <a:t>：鏡面反射係數</a:t>
            </a:r>
            <a:endParaRPr lang="en-US" altLang="zh-TW" dirty="0"/>
          </a:p>
          <a:p>
            <a:r>
              <a:rPr lang="en-US" altLang="zh-TW" dirty="0"/>
              <a:t>shine</a:t>
            </a:r>
            <a:r>
              <a:rPr lang="zh-TW" altLang="en-US" dirty="0"/>
              <a:t>：控制鏡面反射區域的「亮度集中程度」，數值越大越集中</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72</a:t>
            </a:fld>
            <a:endParaRPr lang="zh-TW" altLang="en-US"/>
          </a:p>
        </p:txBody>
      </p:sp>
    </p:spTree>
    <p:extLst>
      <p:ext uri="{BB962C8B-B14F-4D97-AF65-F5344CB8AC3E}">
        <p14:creationId xmlns:p14="http://schemas.microsoft.com/office/powerpoint/2010/main" val="20172357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F20D8838-7D9B-3E95-89FE-4A8847DA1F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defRPr sz="2000">
                <a:solidFill>
                  <a:schemeClr val="tx1"/>
                </a:solidFill>
                <a:latin typeface="Tahoma" panose="020B0604030504040204" pitchFamily="34" charset="0"/>
              </a:defRPr>
            </a:lvl1pPr>
            <a:lvl2pPr marL="742950" indent="-285750" defTabSz="965200">
              <a:defRPr sz="2000">
                <a:solidFill>
                  <a:schemeClr val="tx1"/>
                </a:solidFill>
                <a:latin typeface="Tahoma" panose="020B0604030504040204" pitchFamily="34" charset="0"/>
              </a:defRPr>
            </a:lvl2pPr>
            <a:lvl3pPr marL="1143000" indent="-228600" defTabSz="965200">
              <a:defRPr sz="2000">
                <a:solidFill>
                  <a:schemeClr val="tx1"/>
                </a:solidFill>
                <a:latin typeface="Tahoma" panose="020B0604030504040204" pitchFamily="34" charset="0"/>
              </a:defRPr>
            </a:lvl3pPr>
            <a:lvl4pPr marL="1600200" indent="-228600" defTabSz="965200">
              <a:defRPr sz="2000">
                <a:solidFill>
                  <a:schemeClr val="tx1"/>
                </a:solidFill>
                <a:latin typeface="Tahoma" panose="020B0604030504040204" pitchFamily="34" charset="0"/>
              </a:defRPr>
            </a:lvl4pPr>
            <a:lvl5pPr marL="2057400" indent="-228600" defTabSz="965200">
              <a:defRPr sz="2000">
                <a:solidFill>
                  <a:schemeClr val="tx1"/>
                </a:solidFill>
                <a:latin typeface="Tahoma" panose="020B0604030504040204" pitchFamily="34" charset="0"/>
              </a:defRPr>
            </a:lvl5pPr>
            <a:lvl6pPr marL="2514600" indent="-228600" defTabSz="965200"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65200"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65200"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65200" eaLnBrk="0" fontAlgn="base" hangingPunct="0">
              <a:spcBef>
                <a:spcPct val="0"/>
              </a:spcBef>
              <a:spcAft>
                <a:spcPct val="0"/>
              </a:spcAft>
              <a:defRPr sz="2000">
                <a:solidFill>
                  <a:schemeClr val="tx1"/>
                </a:solidFill>
                <a:latin typeface="Tahoma" panose="020B0604030504040204" pitchFamily="34" charset="0"/>
              </a:defRPr>
            </a:lvl9pPr>
          </a:lstStyle>
          <a:p>
            <a:fld id="{6A063744-E1C4-4D11-82B8-BB6948C5237D}" type="slidenum">
              <a:rPr lang="zh-TW" altLang="en-US" sz="1300" smtClean="0"/>
              <a:pPr/>
              <a:t>73</a:t>
            </a:fld>
            <a:endParaRPr lang="zh-TW" altLang="en-US" sz="1300"/>
          </a:p>
        </p:txBody>
      </p:sp>
      <p:sp>
        <p:nvSpPr>
          <p:cNvPr id="86019" name="Rectangle 2">
            <a:extLst>
              <a:ext uri="{FF2B5EF4-FFF2-40B4-BE49-F238E27FC236}">
                <a16:creationId xmlns:a16="http://schemas.microsoft.com/office/drawing/2014/main" id="{52631E3A-B661-C8B1-8FEE-CE70FA7B13B3}"/>
              </a:ext>
            </a:extLst>
          </p:cNvPr>
          <p:cNvSpPr>
            <a:spLocks noGrp="1" noRot="1" noChangeAspect="1" noChangeArrowheads="1" noTextEdit="1"/>
          </p:cNvSpPr>
          <p:nvPr>
            <p:ph type="sldImg"/>
          </p:nvPr>
        </p:nvSpPr>
        <p:spPr>
          <a:xfrm>
            <a:off x="3340100" y="533400"/>
            <a:ext cx="3551238" cy="2663825"/>
          </a:xfrm>
          <a:solidFill>
            <a:srgbClr val="FFFFFF"/>
          </a:solidFill>
          <a:ln/>
        </p:spPr>
      </p:sp>
      <p:sp>
        <p:nvSpPr>
          <p:cNvPr id="86020" name="Rectangle 3">
            <a:extLst>
              <a:ext uri="{FF2B5EF4-FFF2-40B4-BE49-F238E27FC236}">
                <a16:creationId xmlns:a16="http://schemas.microsoft.com/office/drawing/2014/main" id="{64CCCA0D-54D4-9195-DEE1-31C446977773}"/>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zh-TW" dirty="0"/>
              <a:t>In this tutorial, concentrate on noticing the affects of different material and light properties.  Additionally, compare the results of using a local light versus using an infinite light.</a:t>
            </a:r>
          </a:p>
          <a:p>
            <a:r>
              <a:rPr lang="en-US" altLang="zh-TW" dirty="0"/>
              <a:t>In particular, experiment with the </a:t>
            </a:r>
            <a:r>
              <a:rPr lang="en-US" altLang="zh-TW" dirty="0">
                <a:latin typeface="Courier New" panose="02070309020205020404" pitchFamily="49" charset="0"/>
              </a:rPr>
              <a:t>GL_SHININESS</a:t>
            </a:r>
            <a:r>
              <a:rPr lang="en-US" altLang="zh-TW" dirty="0"/>
              <a:t> parameter to see its affects on highlights.</a:t>
            </a:r>
          </a:p>
          <a:p>
            <a:r>
              <a:rPr lang="zh-TW" altLang="en-US" dirty="0"/>
              <a:t>在這個教學中，請專注於觀察不同材質與光源屬性所產生的效果。此外，也請比較「區域光源（</a:t>
            </a:r>
            <a:r>
              <a:rPr lang="en-US" altLang="zh-TW" dirty="0"/>
              <a:t>local light</a:t>
            </a:r>
            <a:r>
              <a:rPr lang="zh-TW" altLang="en-US" dirty="0"/>
              <a:t>）」與「無限遠光源（</a:t>
            </a:r>
            <a:r>
              <a:rPr lang="en-US" altLang="zh-TW" dirty="0"/>
              <a:t>infinite light</a:t>
            </a:r>
            <a:r>
              <a:rPr lang="zh-TW" altLang="en-US" dirty="0"/>
              <a:t>）」之間的差異。</a:t>
            </a:r>
          </a:p>
          <a:p>
            <a:r>
              <a:rPr lang="zh-TW" altLang="en-US" dirty="0"/>
              <a:t>特別是，請試著調整 </a:t>
            </a:r>
            <a:r>
              <a:rPr lang="en-US" altLang="zh-TW" dirty="0"/>
              <a:t>GL_SHININESS </a:t>
            </a:r>
            <a:r>
              <a:rPr lang="zh-TW" altLang="en-US" dirty="0"/>
              <a:t>參數，觀察它對高光（</a:t>
            </a:r>
            <a:r>
              <a:rPr lang="en-US" altLang="zh-TW" dirty="0"/>
              <a:t>highlight</a:t>
            </a:r>
            <a:r>
              <a:rPr lang="zh-TW" altLang="en-US" dirty="0"/>
              <a:t>）效果的影響。</a:t>
            </a:r>
          </a:p>
          <a:p>
            <a:endParaRPr lang="en-US" altLang="zh-TW"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88B4A206-D9F2-FCCA-9CC5-B29AA8893C8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defRPr sz="2000">
                <a:solidFill>
                  <a:schemeClr val="tx1"/>
                </a:solidFill>
                <a:latin typeface="Tahoma" panose="020B0604030504040204" pitchFamily="34" charset="0"/>
              </a:defRPr>
            </a:lvl1pPr>
            <a:lvl2pPr marL="742950" indent="-285750" defTabSz="965200">
              <a:defRPr sz="2000">
                <a:solidFill>
                  <a:schemeClr val="tx1"/>
                </a:solidFill>
                <a:latin typeface="Tahoma" panose="020B0604030504040204" pitchFamily="34" charset="0"/>
              </a:defRPr>
            </a:lvl2pPr>
            <a:lvl3pPr marL="1143000" indent="-228600" defTabSz="965200">
              <a:defRPr sz="2000">
                <a:solidFill>
                  <a:schemeClr val="tx1"/>
                </a:solidFill>
                <a:latin typeface="Tahoma" panose="020B0604030504040204" pitchFamily="34" charset="0"/>
              </a:defRPr>
            </a:lvl3pPr>
            <a:lvl4pPr marL="1600200" indent="-228600" defTabSz="965200">
              <a:defRPr sz="2000">
                <a:solidFill>
                  <a:schemeClr val="tx1"/>
                </a:solidFill>
                <a:latin typeface="Tahoma" panose="020B0604030504040204" pitchFamily="34" charset="0"/>
              </a:defRPr>
            </a:lvl4pPr>
            <a:lvl5pPr marL="2057400" indent="-228600" defTabSz="965200">
              <a:defRPr sz="2000">
                <a:solidFill>
                  <a:schemeClr val="tx1"/>
                </a:solidFill>
                <a:latin typeface="Tahoma" panose="020B0604030504040204" pitchFamily="34" charset="0"/>
              </a:defRPr>
            </a:lvl5pPr>
            <a:lvl6pPr marL="2514600" indent="-228600" defTabSz="965200"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65200"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65200"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65200" eaLnBrk="0" fontAlgn="base" hangingPunct="0">
              <a:spcBef>
                <a:spcPct val="0"/>
              </a:spcBef>
              <a:spcAft>
                <a:spcPct val="0"/>
              </a:spcAft>
              <a:defRPr sz="2000">
                <a:solidFill>
                  <a:schemeClr val="tx1"/>
                </a:solidFill>
                <a:latin typeface="Tahoma" panose="020B0604030504040204" pitchFamily="34" charset="0"/>
              </a:defRPr>
            </a:lvl9pPr>
          </a:lstStyle>
          <a:p>
            <a:fld id="{438EF649-42DF-4C3B-8566-C43D525F4C20}" type="slidenum">
              <a:rPr lang="zh-TW" altLang="en-US" sz="1300" smtClean="0"/>
              <a:pPr/>
              <a:t>74</a:t>
            </a:fld>
            <a:endParaRPr lang="zh-TW" altLang="en-US" sz="1300"/>
          </a:p>
        </p:txBody>
      </p:sp>
      <p:sp>
        <p:nvSpPr>
          <p:cNvPr id="88067" name="Rectangle 2">
            <a:extLst>
              <a:ext uri="{FF2B5EF4-FFF2-40B4-BE49-F238E27FC236}">
                <a16:creationId xmlns:a16="http://schemas.microsoft.com/office/drawing/2014/main" id="{3674612F-2D63-444E-78B6-03E84DF6E9D2}"/>
              </a:ext>
            </a:extLst>
          </p:cNvPr>
          <p:cNvSpPr>
            <a:spLocks noGrp="1" noRot="1" noChangeAspect="1" noChangeArrowheads="1" noTextEdit="1"/>
          </p:cNvSpPr>
          <p:nvPr>
            <p:ph type="sldImg"/>
          </p:nvPr>
        </p:nvSpPr>
        <p:spPr>
          <a:xfrm>
            <a:off x="3340100" y="533400"/>
            <a:ext cx="3551238" cy="2663825"/>
          </a:xfrm>
          <a:solidFill>
            <a:srgbClr val="FFFFFF"/>
          </a:solidFill>
          <a:ln/>
        </p:spPr>
      </p:sp>
      <p:sp>
        <p:nvSpPr>
          <p:cNvPr id="88068" name="Rectangle 3">
            <a:extLst>
              <a:ext uri="{FF2B5EF4-FFF2-40B4-BE49-F238E27FC236}">
                <a16:creationId xmlns:a16="http://schemas.microsoft.com/office/drawing/2014/main" id="{4345D903-D7CA-DB65-2FA5-22FDEE1CFCC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TW" altLang="en-US" dirty="0"/>
              <a:t>如前所述，光源的位置會在指定時受到當前 </a:t>
            </a:r>
            <a:r>
              <a:rPr lang="en-US" altLang="zh-TW" dirty="0" err="1"/>
              <a:t>ModelView</a:t>
            </a:r>
            <a:r>
              <a:rPr lang="en-US" altLang="zh-TW" dirty="0"/>
              <a:t> </a:t>
            </a:r>
            <a:r>
              <a:rPr lang="zh-TW" altLang="en-US" dirty="0"/>
              <a:t>矩陣的變換。因此，根據你指定光源位置的時機點，以及 </a:t>
            </a:r>
            <a:r>
              <a:rPr lang="en-US" altLang="zh-TW" dirty="0" err="1"/>
              <a:t>ModelView</a:t>
            </a:r>
            <a:r>
              <a:rPr lang="en-US" altLang="zh-TW" dirty="0"/>
              <a:t> </a:t>
            </a:r>
            <a:r>
              <a:rPr lang="zh-TW" altLang="en-US" dirty="0"/>
              <a:t>矩陣中包含的轉換內容，可能會產生不同的光照效果。</a:t>
            </a:r>
          </a:p>
          <a:p>
            <a:r>
              <a:rPr lang="zh-TW" altLang="en-US" dirty="0"/>
              <a:t>整體而言，有三種座標系統可以用來指定光源的位置或方向：</a:t>
            </a:r>
          </a:p>
          <a:p>
            <a:r>
              <a:rPr lang="zh-TW" altLang="en-US" b="1" dirty="0"/>
              <a:t>眼睛座標系（</a:t>
            </a:r>
            <a:r>
              <a:rPr lang="en-US" altLang="zh-TW" b="1" dirty="0"/>
              <a:t>Eye Coordinates</a:t>
            </a:r>
            <a:r>
              <a:rPr lang="zh-TW" altLang="en-US" b="1" dirty="0"/>
              <a:t>）</a:t>
            </a:r>
            <a:br>
              <a:rPr lang="zh-TW" altLang="en-US" dirty="0"/>
            </a:br>
            <a:r>
              <a:rPr lang="zh-TW" altLang="en-US" dirty="0"/>
              <a:t>這種情況下 </a:t>
            </a:r>
            <a:r>
              <a:rPr lang="en-US" altLang="zh-TW" dirty="0" err="1"/>
              <a:t>ModelView</a:t>
            </a:r>
            <a:r>
              <a:rPr lang="en-US" altLang="zh-TW" dirty="0"/>
              <a:t> </a:t>
            </a:r>
            <a:r>
              <a:rPr lang="zh-TW" altLang="en-US" dirty="0"/>
              <a:t>矩陣是單位矩陣（</a:t>
            </a:r>
            <a:r>
              <a:rPr lang="en-US" altLang="zh-TW" dirty="0"/>
              <a:t>identity matrix</a:t>
            </a:r>
            <a:r>
              <a:rPr lang="zh-TW" altLang="en-US" dirty="0"/>
              <a:t>）。當光源的位置或方向在這個狀態下被指定，它會固定在視覺平面（</a:t>
            </a:r>
            <a:r>
              <a:rPr lang="en-US" altLang="zh-TW" dirty="0"/>
              <a:t>imaging plane</a:t>
            </a:r>
            <a:r>
              <a:rPr lang="zh-TW" altLang="en-US" dirty="0"/>
              <a:t>）上。因此，不論場景中的物體如何移動或旋轉，光源產生的高光都會固定在眼睛的相對位置上。</a:t>
            </a:r>
          </a:p>
          <a:p>
            <a:r>
              <a:rPr lang="zh-TW" altLang="en-US" b="1" dirty="0"/>
              <a:t>世界座標系（</a:t>
            </a:r>
            <a:r>
              <a:rPr lang="en-US" altLang="zh-TW" b="1" dirty="0"/>
              <a:t>World Coordinates</a:t>
            </a:r>
            <a:r>
              <a:rPr lang="zh-TW" altLang="en-US" b="1" dirty="0"/>
              <a:t>）</a:t>
            </a:r>
            <a:br>
              <a:rPr lang="zh-TW" altLang="en-US" dirty="0"/>
            </a:br>
            <a:r>
              <a:rPr lang="zh-TW" altLang="en-US" dirty="0"/>
              <a:t>此時 </a:t>
            </a:r>
            <a:r>
              <a:rPr lang="en-US" altLang="zh-TW" dirty="0" err="1"/>
              <a:t>ModelView</a:t>
            </a:r>
            <a:r>
              <a:rPr lang="en-US" altLang="zh-TW" dirty="0"/>
              <a:t> </a:t>
            </a:r>
            <a:r>
              <a:rPr lang="zh-TW" altLang="en-US" dirty="0"/>
              <a:t>矩陣中只包含視角轉換（</a:t>
            </a:r>
            <a:r>
              <a:rPr lang="en-US" altLang="zh-TW" dirty="0"/>
              <a:t>viewing transformation</a:t>
            </a:r>
            <a:r>
              <a:rPr lang="zh-TW" altLang="en-US" dirty="0"/>
              <a:t>）。在這種情況下，光源的位置或方向看起來是固定在場景中的，就好像是安裝在路燈上的光源一樣。</a:t>
            </a:r>
          </a:p>
          <a:p>
            <a:r>
              <a:rPr lang="zh-TW" altLang="en-US" b="1" dirty="0"/>
              <a:t>模型座標系（</a:t>
            </a:r>
            <a:r>
              <a:rPr lang="en-US" altLang="zh-TW" b="1" dirty="0"/>
              <a:t>Model Coordinates</a:t>
            </a:r>
            <a:r>
              <a:rPr lang="zh-TW" altLang="en-US" b="1" dirty="0"/>
              <a:t>）</a:t>
            </a:r>
            <a:br>
              <a:rPr lang="zh-TW" altLang="en-US" dirty="0"/>
            </a:br>
            <a:r>
              <a:rPr lang="zh-TW" altLang="en-US" dirty="0"/>
              <a:t>在這個設定中，</a:t>
            </a:r>
            <a:r>
              <a:rPr lang="en-US" altLang="zh-TW" dirty="0" err="1"/>
              <a:t>ModelView</a:t>
            </a:r>
            <a:r>
              <a:rPr lang="en-US" altLang="zh-TW" dirty="0"/>
              <a:t> </a:t>
            </a:r>
            <a:r>
              <a:rPr lang="zh-TW" altLang="en-US" dirty="0"/>
              <a:t>矩陣中包含了視角轉換與建模轉換（</a:t>
            </a:r>
            <a:r>
              <a:rPr lang="en-US" altLang="zh-TW" dirty="0"/>
              <a:t>modeling transformation</a:t>
            </a:r>
            <a:r>
              <a:rPr lang="zh-TW" altLang="en-US" dirty="0"/>
              <a:t>）的組合。這種方式可以讓你任意指定光源的位置，甚至能透過建模轉換來實現光源的動畫移動效果。</a:t>
            </a:r>
          </a:p>
          <a:p>
            <a:endParaRPr lang="en-US" altLang="zh-TW" dirty="0"/>
          </a:p>
          <a:p>
            <a:r>
              <a:rPr lang="en-US" altLang="zh-TW" dirty="0"/>
              <a:t>As mentioned previously, a light</a:t>
            </a:r>
            <a:r>
              <a:rPr lang="en-US" altLang="zh-TW" dirty="0">
                <a:latin typeface="Times New Roman" panose="02020603050405020304" pitchFamily="18" charset="0"/>
              </a:rPr>
              <a:t>’</a:t>
            </a:r>
            <a:r>
              <a:rPr lang="en-US" altLang="zh-TW" dirty="0"/>
              <a:t>s position is transformed by the current </a:t>
            </a:r>
            <a:r>
              <a:rPr lang="en-US" altLang="zh-TW" dirty="0" err="1"/>
              <a:t>ModelView</a:t>
            </a:r>
            <a:r>
              <a:rPr lang="en-US" altLang="zh-TW" dirty="0"/>
              <a:t> matrix when it is specified. As such, depending on when you specify the light</a:t>
            </a:r>
            <a:r>
              <a:rPr lang="en-US" altLang="zh-TW" dirty="0">
                <a:latin typeface="Times New Roman" panose="02020603050405020304" pitchFamily="18" charset="0"/>
              </a:rPr>
              <a:t>’</a:t>
            </a:r>
            <a:r>
              <a:rPr lang="en-US" altLang="zh-TW" dirty="0"/>
              <a:t>s position, and what</a:t>
            </a:r>
            <a:r>
              <a:rPr lang="en-US" altLang="zh-TW" dirty="0">
                <a:latin typeface="Times New Roman" panose="02020603050405020304" pitchFamily="18" charset="0"/>
              </a:rPr>
              <a:t>’</a:t>
            </a:r>
            <a:r>
              <a:rPr lang="en-US" altLang="zh-TW" dirty="0"/>
              <a:t>s in the </a:t>
            </a:r>
            <a:r>
              <a:rPr lang="en-US" altLang="zh-TW" dirty="0" err="1"/>
              <a:t>ModelView</a:t>
            </a:r>
            <a:r>
              <a:rPr lang="en-US" altLang="zh-TW" dirty="0"/>
              <a:t> matrix, you can obtain different lighting affects.</a:t>
            </a:r>
          </a:p>
          <a:p>
            <a:r>
              <a:rPr lang="en-US" altLang="zh-TW" dirty="0"/>
              <a:t>In general, there are three coordinate systems where you can specify a light</a:t>
            </a:r>
            <a:r>
              <a:rPr lang="en-US" altLang="zh-TW" dirty="0">
                <a:latin typeface="Times New Roman" panose="02020603050405020304" pitchFamily="18" charset="0"/>
              </a:rPr>
              <a:t>’</a:t>
            </a:r>
            <a:r>
              <a:rPr lang="en-US" altLang="zh-TW" dirty="0"/>
              <a:t>s position/direction</a:t>
            </a:r>
          </a:p>
          <a:p>
            <a:pPr lvl="1">
              <a:spcAft>
                <a:spcPct val="25000"/>
              </a:spcAft>
            </a:pPr>
            <a:r>
              <a:rPr lang="en-US" altLang="zh-TW" dirty="0"/>
              <a:t>1)</a:t>
            </a:r>
            <a:r>
              <a:rPr lang="en-US" altLang="zh-TW" i="1" dirty="0"/>
              <a:t> Eye coordinates</a:t>
            </a:r>
            <a:r>
              <a:rPr lang="en-US" altLang="zh-TW" dirty="0"/>
              <a:t> - which is represented by an identity matrix in the </a:t>
            </a:r>
            <a:r>
              <a:rPr lang="en-US" altLang="zh-TW" dirty="0" err="1"/>
              <a:t>ModelView</a:t>
            </a:r>
            <a:r>
              <a:rPr lang="en-US" altLang="zh-TW" dirty="0"/>
              <a:t>. In this case, when the light</a:t>
            </a:r>
            <a:r>
              <a:rPr lang="en-US" altLang="zh-TW" dirty="0">
                <a:latin typeface="Times New Roman" panose="02020603050405020304" pitchFamily="18" charset="0"/>
              </a:rPr>
              <a:t>’</a:t>
            </a:r>
            <a:r>
              <a:rPr lang="en-US" altLang="zh-TW" dirty="0"/>
              <a:t>s position/direction is specified, it remains fixed to the imaging plane. As such, regardless of how the objects are manipulated, the highlights remain in the same location relative to the eye.</a:t>
            </a:r>
          </a:p>
          <a:p>
            <a:pPr lvl="1">
              <a:spcAft>
                <a:spcPct val="25000"/>
              </a:spcAft>
            </a:pPr>
            <a:r>
              <a:rPr lang="en-US" altLang="zh-TW" dirty="0"/>
              <a:t>2) </a:t>
            </a:r>
            <a:r>
              <a:rPr lang="en-US" altLang="zh-TW" i="1" dirty="0"/>
              <a:t>World Coordinates</a:t>
            </a:r>
            <a:r>
              <a:rPr lang="en-US" altLang="zh-TW" dirty="0"/>
              <a:t> - when only the viewing transformation is in the </a:t>
            </a:r>
            <a:r>
              <a:rPr lang="en-US" altLang="zh-TW" dirty="0" err="1"/>
              <a:t>ModelView</a:t>
            </a:r>
            <a:r>
              <a:rPr lang="en-US" altLang="zh-TW" dirty="0"/>
              <a:t> matrix. In this case, a light</a:t>
            </a:r>
            <a:r>
              <a:rPr lang="en-US" altLang="zh-TW" dirty="0">
                <a:latin typeface="Times New Roman" panose="02020603050405020304" pitchFamily="18" charset="0"/>
              </a:rPr>
              <a:t>’</a:t>
            </a:r>
            <a:r>
              <a:rPr lang="en-US" altLang="zh-TW" dirty="0"/>
              <a:t>s position/direction appears fixed in the scene, as if the light were on a lamppost.</a:t>
            </a:r>
          </a:p>
          <a:p>
            <a:pPr lvl="1">
              <a:spcAft>
                <a:spcPct val="25000"/>
              </a:spcAft>
            </a:pPr>
            <a:r>
              <a:rPr lang="en-US" altLang="zh-TW" dirty="0"/>
              <a:t>3) </a:t>
            </a:r>
            <a:r>
              <a:rPr lang="en-US" altLang="zh-TW" i="1" dirty="0"/>
              <a:t>Model Coordinates</a:t>
            </a:r>
            <a:r>
              <a:rPr lang="en-US" altLang="zh-TW" dirty="0"/>
              <a:t> - any combination of viewing and modeling transformations is in the </a:t>
            </a:r>
            <a:r>
              <a:rPr lang="en-US" altLang="zh-TW" dirty="0" err="1"/>
              <a:t>ModelView</a:t>
            </a:r>
            <a:r>
              <a:rPr lang="en-US" altLang="zh-TW" dirty="0"/>
              <a:t> matrix. This method allows arbitrary, and even animated, position of a light using modeling transformations.</a:t>
            </a:r>
          </a:p>
          <a:p>
            <a:endParaRPr lang="zh-TW"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C632D8F4-5952-AE4E-2747-6FB98DABB62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defRPr sz="2000">
                <a:solidFill>
                  <a:schemeClr val="tx1"/>
                </a:solidFill>
                <a:latin typeface="Tahoma" panose="020B0604030504040204" pitchFamily="34" charset="0"/>
              </a:defRPr>
            </a:lvl1pPr>
            <a:lvl2pPr marL="742950" indent="-285750" defTabSz="965200">
              <a:defRPr sz="2000">
                <a:solidFill>
                  <a:schemeClr val="tx1"/>
                </a:solidFill>
                <a:latin typeface="Tahoma" panose="020B0604030504040204" pitchFamily="34" charset="0"/>
              </a:defRPr>
            </a:lvl2pPr>
            <a:lvl3pPr marL="1143000" indent="-228600" defTabSz="965200">
              <a:defRPr sz="2000">
                <a:solidFill>
                  <a:schemeClr val="tx1"/>
                </a:solidFill>
                <a:latin typeface="Tahoma" panose="020B0604030504040204" pitchFamily="34" charset="0"/>
              </a:defRPr>
            </a:lvl3pPr>
            <a:lvl4pPr marL="1600200" indent="-228600" defTabSz="965200">
              <a:defRPr sz="2000">
                <a:solidFill>
                  <a:schemeClr val="tx1"/>
                </a:solidFill>
                <a:latin typeface="Tahoma" panose="020B0604030504040204" pitchFamily="34" charset="0"/>
              </a:defRPr>
            </a:lvl4pPr>
            <a:lvl5pPr marL="2057400" indent="-228600" defTabSz="965200">
              <a:defRPr sz="2000">
                <a:solidFill>
                  <a:schemeClr val="tx1"/>
                </a:solidFill>
                <a:latin typeface="Tahoma" panose="020B0604030504040204" pitchFamily="34" charset="0"/>
              </a:defRPr>
            </a:lvl5pPr>
            <a:lvl6pPr marL="2514600" indent="-228600" defTabSz="965200"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65200"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65200"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65200" eaLnBrk="0" fontAlgn="base" hangingPunct="0">
              <a:spcBef>
                <a:spcPct val="0"/>
              </a:spcBef>
              <a:spcAft>
                <a:spcPct val="0"/>
              </a:spcAft>
              <a:defRPr sz="2000">
                <a:solidFill>
                  <a:schemeClr val="tx1"/>
                </a:solidFill>
                <a:latin typeface="Tahoma" panose="020B0604030504040204" pitchFamily="34" charset="0"/>
              </a:defRPr>
            </a:lvl9pPr>
          </a:lstStyle>
          <a:p>
            <a:fld id="{EC755C34-41C0-4FF7-AEE6-4E034197F1D3}" type="slidenum">
              <a:rPr lang="zh-TW" altLang="en-US" sz="1300" smtClean="0"/>
              <a:pPr/>
              <a:t>90</a:t>
            </a:fld>
            <a:endParaRPr lang="zh-TW" altLang="en-US" sz="1300"/>
          </a:p>
        </p:txBody>
      </p:sp>
      <p:sp>
        <p:nvSpPr>
          <p:cNvPr id="105475" name="Rectangle 2">
            <a:extLst>
              <a:ext uri="{FF2B5EF4-FFF2-40B4-BE49-F238E27FC236}">
                <a16:creationId xmlns:a16="http://schemas.microsoft.com/office/drawing/2014/main" id="{D27C9AAE-7CC9-C5BB-F213-3656F303D7B7}"/>
              </a:ext>
            </a:extLst>
          </p:cNvPr>
          <p:cNvSpPr>
            <a:spLocks noGrp="1" noRot="1" noChangeAspect="1" noChangeArrowheads="1" noTextEdit="1"/>
          </p:cNvSpPr>
          <p:nvPr>
            <p:ph type="sldImg"/>
          </p:nvPr>
        </p:nvSpPr>
        <p:spPr>
          <a:xfrm>
            <a:off x="3340100" y="533400"/>
            <a:ext cx="3551238" cy="2663825"/>
          </a:xfrm>
          <a:solidFill>
            <a:srgbClr val="FFFFFF"/>
          </a:solidFill>
          <a:ln/>
        </p:spPr>
      </p:sp>
      <p:sp>
        <p:nvSpPr>
          <p:cNvPr id="105476" name="Rectangle 3">
            <a:extLst>
              <a:ext uri="{FF2B5EF4-FFF2-40B4-BE49-F238E27FC236}">
                <a16:creationId xmlns:a16="http://schemas.microsoft.com/office/drawing/2014/main" id="{B9795FE9-C6EE-878E-2F5C-3E6D9FD8FE48}"/>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zh-TW" dirty="0"/>
              <a:t>In this tutorial, concentrate on noticing the affects of different material and light properties.  Additionally, compare the results of using a local light versus using an infinite light.</a:t>
            </a:r>
          </a:p>
          <a:p>
            <a:r>
              <a:rPr lang="en-US" altLang="zh-TW" dirty="0"/>
              <a:t>In particular, experiment with the </a:t>
            </a:r>
            <a:r>
              <a:rPr lang="en-US" altLang="zh-TW" dirty="0">
                <a:latin typeface="Courier New" panose="02070309020205020404" pitchFamily="49" charset="0"/>
              </a:rPr>
              <a:t>GL_SHININESS</a:t>
            </a:r>
            <a:r>
              <a:rPr lang="en-US" altLang="zh-TW" dirty="0"/>
              <a:t> parameter to see its affects on highlights.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028B29C1-5F05-C604-BA87-8B5BF92A847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defTabSz="914400"/>
            <a:fld id="{BE4EBB14-7E25-41D0-A768-018560E1EDF9}" type="slidenum">
              <a:rPr kumimoji="1" lang="zh-TW" altLang="en-US" sz="1200" smtClean="0">
                <a:solidFill>
                  <a:srgbClr val="000000"/>
                </a:solidFill>
              </a:rPr>
              <a:pPr defTabSz="914400"/>
              <a:t>140</a:t>
            </a:fld>
            <a:endParaRPr kumimoji="1" lang="zh-TW" altLang="en-US" sz="1200">
              <a:solidFill>
                <a:srgbClr val="000000"/>
              </a:solidFill>
            </a:endParaRPr>
          </a:p>
        </p:txBody>
      </p:sp>
      <p:sp>
        <p:nvSpPr>
          <p:cNvPr id="157699" name="Rectangle 2">
            <a:extLst>
              <a:ext uri="{FF2B5EF4-FFF2-40B4-BE49-F238E27FC236}">
                <a16:creationId xmlns:a16="http://schemas.microsoft.com/office/drawing/2014/main" id="{B256A3FC-0DDC-F70F-E468-A7A86A6B3549}"/>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C6629AD2-D3E4-8DCB-6610-C170B5334CC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zh-TW"/>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96496B53-ED59-374B-2EB0-41BFE1BECB6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defRPr sz="2000">
                <a:solidFill>
                  <a:schemeClr val="tx1"/>
                </a:solidFill>
                <a:latin typeface="Tahoma" panose="020B0604030504040204" pitchFamily="34" charset="0"/>
              </a:defRPr>
            </a:lvl1pPr>
            <a:lvl2pPr marL="742950" indent="-285750" defTabSz="965200">
              <a:defRPr sz="2000">
                <a:solidFill>
                  <a:schemeClr val="tx1"/>
                </a:solidFill>
                <a:latin typeface="Tahoma" panose="020B0604030504040204" pitchFamily="34" charset="0"/>
              </a:defRPr>
            </a:lvl2pPr>
            <a:lvl3pPr marL="1143000" indent="-228600" defTabSz="965200">
              <a:defRPr sz="2000">
                <a:solidFill>
                  <a:schemeClr val="tx1"/>
                </a:solidFill>
                <a:latin typeface="Tahoma" panose="020B0604030504040204" pitchFamily="34" charset="0"/>
              </a:defRPr>
            </a:lvl3pPr>
            <a:lvl4pPr marL="1600200" indent="-228600" defTabSz="965200">
              <a:defRPr sz="2000">
                <a:solidFill>
                  <a:schemeClr val="tx1"/>
                </a:solidFill>
                <a:latin typeface="Tahoma" panose="020B0604030504040204" pitchFamily="34" charset="0"/>
              </a:defRPr>
            </a:lvl4pPr>
            <a:lvl5pPr marL="2057400" indent="-228600" defTabSz="965200">
              <a:defRPr sz="2000">
                <a:solidFill>
                  <a:schemeClr val="tx1"/>
                </a:solidFill>
                <a:latin typeface="Tahoma" panose="020B0604030504040204" pitchFamily="34" charset="0"/>
              </a:defRPr>
            </a:lvl5pPr>
            <a:lvl6pPr marL="2514600" indent="-228600" defTabSz="965200"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65200"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65200"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65200" eaLnBrk="0" fontAlgn="base" hangingPunct="0">
              <a:spcBef>
                <a:spcPct val="0"/>
              </a:spcBef>
              <a:spcAft>
                <a:spcPct val="0"/>
              </a:spcAft>
              <a:defRPr sz="2000">
                <a:solidFill>
                  <a:schemeClr val="tx1"/>
                </a:solidFill>
                <a:latin typeface="Tahoma" panose="020B0604030504040204" pitchFamily="34" charset="0"/>
              </a:defRPr>
            </a:lvl9pPr>
          </a:lstStyle>
          <a:p>
            <a:fld id="{803D24F5-7A22-4232-A428-56EA9A3E8411}" type="slidenum">
              <a:rPr lang="en-US" altLang="zh-TW" sz="1300" smtClean="0"/>
              <a:pPr/>
              <a:t>151</a:t>
            </a:fld>
            <a:endParaRPr lang="en-US" altLang="zh-TW" sz="1300"/>
          </a:p>
        </p:txBody>
      </p:sp>
      <p:sp>
        <p:nvSpPr>
          <p:cNvPr id="169987" name="Rectangle 2">
            <a:extLst>
              <a:ext uri="{FF2B5EF4-FFF2-40B4-BE49-F238E27FC236}">
                <a16:creationId xmlns:a16="http://schemas.microsoft.com/office/drawing/2014/main" id="{6BA5999F-356D-3A25-C7F4-4A9643E11134}"/>
              </a:ext>
            </a:extLst>
          </p:cNvPr>
          <p:cNvSpPr>
            <a:spLocks noGrp="1" noRot="1" noChangeAspect="1" noChangeArrowheads="1" noTextEdit="1"/>
          </p:cNvSpPr>
          <p:nvPr>
            <p:ph type="sldImg"/>
          </p:nvPr>
        </p:nvSpPr>
        <p:spPr>
          <a:ln/>
        </p:spPr>
      </p:sp>
      <p:sp>
        <p:nvSpPr>
          <p:cNvPr id="169988" name="Rectangle 3">
            <a:extLst>
              <a:ext uri="{FF2B5EF4-FFF2-40B4-BE49-F238E27FC236}">
                <a16:creationId xmlns:a16="http://schemas.microsoft.com/office/drawing/2014/main" id="{C7ABCC40-8DC7-91CA-774D-97CC29420D2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zh-TW"/>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DFDC52A9-2F6F-68B0-0E74-02DC11EEC4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000">
                <a:solidFill>
                  <a:schemeClr val="tx1"/>
                </a:solidFill>
                <a:latin typeface="Tahoma" panose="020B0604030504040204" pitchFamily="34" charset="0"/>
              </a:defRPr>
            </a:lvl1pPr>
            <a:lvl2pPr marL="742950" indent="-285750" defTabSz="930275">
              <a:defRPr sz="2000">
                <a:solidFill>
                  <a:schemeClr val="tx1"/>
                </a:solidFill>
                <a:latin typeface="Tahoma" panose="020B0604030504040204" pitchFamily="34" charset="0"/>
              </a:defRPr>
            </a:lvl2pPr>
            <a:lvl3pPr marL="1143000" indent="-228600" defTabSz="930275">
              <a:defRPr sz="2000">
                <a:solidFill>
                  <a:schemeClr val="tx1"/>
                </a:solidFill>
                <a:latin typeface="Tahoma" panose="020B0604030504040204" pitchFamily="34" charset="0"/>
              </a:defRPr>
            </a:lvl3pPr>
            <a:lvl4pPr marL="1600200" indent="-228600" defTabSz="930275">
              <a:defRPr sz="2000">
                <a:solidFill>
                  <a:schemeClr val="tx1"/>
                </a:solidFill>
                <a:latin typeface="Tahoma" panose="020B0604030504040204" pitchFamily="34" charset="0"/>
              </a:defRPr>
            </a:lvl4pPr>
            <a:lvl5pPr marL="2057400" indent="-228600" defTabSz="930275">
              <a:defRPr sz="2000">
                <a:solidFill>
                  <a:schemeClr val="tx1"/>
                </a:solidFill>
                <a:latin typeface="Tahoma" panose="020B0604030504040204" pitchFamily="34" charset="0"/>
              </a:defRPr>
            </a:lvl5pPr>
            <a:lvl6pPr marL="2514600" indent="-228600" defTabSz="93027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3027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3027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30275" eaLnBrk="0" fontAlgn="base" hangingPunct="0">
              <a:spcBef>
                <a:spcPct val="0"/>
              </a:spcBef>
              <a:spcAft>
                <a:spcPct val="0"/>
              </a:spcAft>
              <a:defRPr sz="2000">
                <a:solidFill>
                  <a:schemeClr val="tx1"/>
                </a:solidFill>
                <a:latin typeface="Tahoma" panose="020B0604030504040204" pitchFamily="34" charset="0"/>
              </a:defRPr>
            </a:lvl9pPr>
          </a:lstStyle>
          <a:p>
            <a:pPr eaLnBrk="0" hangingPunct="0"/>
            <a:fld id="{9C9A18C0-4BAD-464E-B36C-7904929C1507}" type="slidenum">
              <a:rPr lang="en-US" altLang="zh-TW" sz="1200" smtClean="0">
                <a:solidFill>
                  <a:srgbClr val="000000"/>
                </a:solidFill>
                <a:latin typeface="Times New Roman" panose="02020603050405020304" pitchFamily="18" charset="0"/>
              </a:rPr>
              <a:pPr eaLnBrk="0" hangingPunct="0"/>
              <a:t>153</a:t>
            </a:fld>
            <a:endParaRPr lang="en-US" altLang="zh-TW" sz="1200">
              <a:solidFill>
                <a:srgbClr val="000000"/>
              </a:solidFill>
              <a:latin typeface="Times New Roman" panose="02020603050405020304" pitchFamily="18" charset="0"/>
            </a:endParaRPr>
          </a:p>
        </p:txBody>
      </p:sp>
      <p:sp>
        <p:nvSpPr>
          <p:cNvPr id="173059" name="Rectangle 2">
            <a:extLst>
              <a:ext uri="{FF2B5EF4-FFF2-40B4-BE49-F238E27FC236}">
                <a16:creationId xmlns:a16="http://schemas.microsoft.com/office/drawing/2014/main" id="{54E4B48B-7F58-CD63-BEAA-0D6A223FF312}"/>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0811C623-8A58-481C-89D8-45D8E009B54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zh-TW"/>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1931F1EE-59DB-43F3-F85E-387E852359A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000">
                <a:solidFill>
                  <a:schemeClr val="tx1"/>
                </a:solidFill>
                <a:latin typeface="Tahoma" panose="020B0604030504040204" pitchFamily="34" charset="0"/>
              </a:defRPr>
            </a:lvl1pPr>
            <a:lvl2pPr marL="742950" indent="-285750" defTabSz="930275">
              <a:defRPr sz="2000">
                <a:solidFill>
                  <a:schemeClr val="tx1"/>
                </a:solidFill>
                <a:latin typeface="Tahoma" panose="020B0604030504040204" pitchFamily="34" charset="0"/>
              </a:defRPr>
            </a:lvl2pPr>
            <a:lvl3pPr marL="1143000" indent="-228600" defTabSz="930275">
              <a:defRPr sz="2000">
                <a:solidFill>
                  <a:schemeClr val="tx1"/>
                </a:solidFill>
                <a:latin typeface="Tahoma" panose="020B0604030504040204" pitchFamily="34" charset="0"/>
              </a:defRPr>
            </a:lvl3pPr>
            <a:lvl4pPr marL="1600200" indent="-228600" defTabSz="930275">
              <a:defRPr sz="2000">
                <a:solidFill>
                  <a:schemeClr val="tx1"/>
                </a:solidFill>
                <a:latin typeface="Tahoma" panose="020B0604030504040204" pitchFamily="34" charset="0"/>
              </a:defRPr>
            </a:lvl4pPr>
            <a:lvl5pPr marL="2057400" indent="-228600" defTabSz="930275">
              <a:defRPr sz="2000">
                <a:solidFill>
                  <a:schemeClr val="tx1"/>
                </a:solidFill>
                <a:latin typeface="Tahoma" panose="020B0604030504040204" pitchFamily="34" charset="0"/>
              </a:defRPr>
            </a:lvl5pPr>
            <a:lvl6pPr marL="2514600" indent="-228600" defTabSz="93027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3027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3027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30275" eaLnBrk="0" fontAlgn="base" hangingPunct="0">
              <a:spcBef>
                <a:spcPct val="0"/>
              </a:spcBef>
              <a:spcAft>
                <a:spcPct val="0"/>
              </a:spcAft>
              <a:defRPr sz="2000">
                <a:solidFill>
                  <a:schemeClr val="tx1"/>
                </a:solidFill>
                <a:latin typeface="Tahoma" panose="020B0604030504040204" pitchFamily="34" charset="0"/>
              </a:defRPr>
            </a:lvl9pPr>
          </a:lstStyle>
          <a:p>
            <a:pPr eaLnBrk="0" hangingPunct="0"/>
            <a:fld id="{D117C306-E368-4F61-B277-7A9581B421F2}" type="slidenum">
              <a:rPr lang="en-US" altLang="zh-TW" sz="1200" smtClean="0">
                <a:solidFill>
                  <a:srgbClr val="000000"/>
                </a:solidFill>
                <a:latin typeface="Times New Roman" panose="02020603050405020304" pitchFamily="18" charset="0"/>
              </a:rPr>
              <a:pPr eaLnBrk="0" hangingPunct="0"/>
              <a:t>154</a:t>
            </a:fld>
            <a:endParaRPr lang="en-US" altLang="zh-TW" sz="1200">
              <a:solidFill>
                <a:srgbClr val="000000"/>
              </a:solidFill>
              <a:latin typeface="Times New Roman" panose="02020603050405020304" pitchFamily="18" charset="0"/>
            </a:endParaRPr>
          </a:p>
        </p:txBody>
      </p:sp>
      <p:sp>
        <p:nvSpPr>
          <p:cNvPr id="175107" name="Rectangle 2">
            <a:extLst>
              <a:ext uri="{FF2B5EF4-FFF2-40B4-BE49-F238E27FC236}">
                <a16:creationId xmlns:a16="http://schemas.microsoft.com/office/drawing/2014/main" id="{6928981B-3CBA-2A31-B4A6-BFEC64525ECA}"/>
              </a:ext>
            </a:extLst>
          </p:cNvPr>
          <p:cNvSpPr>
            <a:spLocks noGrp="1" noRot="1" noChangeAspect="1" noChangeArrowheads="1" noTextEdit="1"/>
          </p:cNvSpPr>
          <p:nvPr>
            <p:ph type="sldImg"/>
          </p:nvPr>
        </p:nvSpPr>
        <p:spPr>
          <a:ln/>
        </p:spPr>
      </p:sp>
      <p:sp>
        <p:nvSpPr>
          <p:cNvPr id="175108" name="Rectangle 3">
            <a:extLst>
              <a:ext uri="{FF2B5EF4-FFF2-40B4-BE49-F238E27FC236}">
                <a16:creationId xmlns:a16="http://schemas.microsoft.com/office/drawing/2014/main" id="{3938E65D-E5B9-6517-6D96-BBC52E4C34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zh-TW"/>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45CC8EE9-5D82-8158-4B9D-F07196B469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000">
                <a:solidFill>
                  <a:schemeClr val="tx1"/>
                </a:solidFill>
                <a:latin typeface="Tahoma" panose="020B0604030504040204" pitchFamily="34" charset="0"/>
              </a:defRPr>
            </a:lvl1pPr>
            <a:lvl2pPr marL="742950" indent="-285750" defTabSz="930275">
              <a:defRPr sz="2000">
                <a:solidFill>
                  <a:schemeClr val="tx1"/>
                </a:solidFill>
                <a:latin typeface="Tahoma" panose="020B0604030504040204" pitchFamily="34" charset="0"/>
              </a:defRPr>
            </a:lvl2pPr>
            <a:lvl3pPr marL="1143000" indent="-228600" defTabSz="930275">
              <a:defRPr sz="2000">
                <a:solidFill>
                  <a:schemeClr val="tx1"/>
                </a:solidFill>
                <a:latin typeface="Tahoma" panose="020B0604030504040204" pitchFamily="34" charset="0"/>
              </a:defRPr>
            </a:lvl3pPr>
            <a:lvl4pPr marL="1600200" indent="-228600" defTabSz="930275">
              <a:defRPr sz="2000">
                <a:solidFill>
                  <a:schemeClr val="tx1"/>
                </a:solidFill>
                <a:latin typeface="Tahoma" panose="020B0604030504040204" pitchFamily="34" charset="0"/>
              </a:defRPr>
            </a:lvl4pPr>
            <a:lvl5pPr marL="2057400" indent="-228600" defTabSz="930275">
              <a:defRPr sz="2000">
                <a:solidFill>
                  <a:schemeClr val="tx1"/>
                </a:solidFill>
                <a:latin typeface="Tahoma" panose="020B0604030504040204" pitchFamily="34" charset="0"/>
              </a:defRPr>
            </a:lvl5pPr>
            <a:lvl6pPr marL="2514600" indent="-228600" defTabSz="930275"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30275"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30275"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30275" eaLnBrk="0" fontAlgn="base" hangingPunct="0">
              <a:spcBef>
                <a:spcPct val="0"/>
              </a:spcBef>
              <a:spcAft>
                <a:spcPct val="0"/>
              </a:spcAft>
              <a:defRPr sz="2000">
                <a:solidFill>
                  <a:schemeClr val="tx1"/>
                </a:solidFill>
                <a:latin typeface="Tahoma" panose="020B0604030504040204" pitchFamily="34" charset="0"/>
              </a:defRPr>
            </a:lvl9pPr>
          </a:lstStyle>
          <a:p>
            <a:pPr eaLnBrk="0" hangingPunct="0"/>
            <a:fld id="{3317B44E-6352-401F-A143-3230F6F86271}" type="slidenum">
              <a:rPr lang="en-US" altLang="zh-TW" sz="1200" smtClean="0">
                <a:solidFill>
                  <a:srgbClr val="000000"/>
                </a:solidFill>
                <a:latin typeface="Times New Roman" panose="02020603050405020304" pitchFamily="18" charset="0"/>
              </a:rPr>
              <a:pPr eaLnBrk="0" hangingPunct="0"/>
              <a:t>155</a:t>
            </a:fld>
            <a:endParaRPr lang="en-US" altLang="zh-TW" sz="1200">
              <a:solidFill>
                <a:srgbClr val="000000"/>
              </a:solidFill>
              <a:latin typeface="Times New Roman" panose="02020603050405020304" pitchFamily="18" charset="0"/>
            </a:endParaRPr>
          </a:p>
        </p:txBody>
      </p:sp>
      <p:sp>
        <p:nvSpPr>
          <p:cNvPr id="177155" name="Rectangle 2">
            <a:extLst>
              <a:ext uri="{FF2B5EF4-FFF2-40B4-BE49-F238E27FC236}">
                <a16:creationId xmlns:a16="http://schemas.microsoft.com/office/drawing/2014/main" id="{2FCE5564-6C13-D4F1-567C-C58A9F3D9CB3}"/>
              </a:ext>
            </a:extLst>
          </p:cNvPr>
          <p:cNvSpPr>
            <a:spLocks noGrp="1" noRot="1" noChangeAspect="1" noChangeArrowheads="1" noTextEdit="1"/>
          </p:cNvSpPr>
          <p:nvPr>
            <p:ph type="sldImg"/>
          </p:nvPr>
        </p:nvSpPr>
        <p:spPr>
          <a:ln/>
        </p:spPr>
      </p:sp>
      <p:sp>
        <p:nvSpPr>
          <p:cNvPr id="177156" name="Rectangle 3">
            <a:extLst>
              <a:ext uri="{FF2B5EF4-FFF2-40B4-BE49-F238E27FC236}">
                <a16:creationId xmlns:a16="http://schemas.microsoft.com/office/drawing/2014/main" id="{895EA2CE-A4EA-8DDA-DD1E-EF8282562B2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zh-TW"/>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光線在場景中的兩種來源：</a:t>
            </a:r>
            <a:endParaRPr lang="en-US" altLang="zh-TW" dirty="0"/>
          </a:p>
          <a:p>
            <a:endParaRPr lang="zh-TW" altLang="en-US" dirty="0"/>
          </a:p>
          <a:p>
            <a:r>
              <a:rPr lang="en-US" altLang="zh-TW" b="1" dirty="0"/>
              <a:t>Direct Lighting</a:t>
            </a:r>
            <a:r>
              <a:rPr lang="zh-TW" altLang="en-US" dirty="0"/>
              <a:t>：光源直接照到表面，造成強烈陰影。</a:t>
            </a:r>
          </a:p>
          <a:p>
            <a:r>
              <a:rPr lang="en-US" altLang="zh-TW" b="1" dirty="0"/>
              <a:t>Indirect Lighting</a:t>
            </a:r>
            <a:r>
              <a:rPr lang="zh-TW" altLang="en-US" dirty="0"/>
              <a:t>：光線打到其他表面後反射到物體上，造成柔和陰影或整體亮度上升。</a:t>
            </a:r>
            <a:endParaRPr lang="en-US" altLang="zh-TW" dirty="0"/>
          </a:p>
          <a:p>
            <a:endParaRPr lang="zh-TW" altLang="en-US" dirty="0"/>
          </a:p>
          <a:p>
            <a:r>
              <a:rPr lang="zh-TW" altLang="en-US" dirty="0"/>
              <a:t>圖片中也用 </a:t>
            </a:r>
            <a:r>
              <a:rPr lang="en-US" altLang="zh-TW" dirty="0"/>
              <a:t>bouncing arrows</a:t>
            </a:r>
            <a:r>
              <a:rPr lang="zh-TW" altLang="en-US" dirty="0"/>
              <a:t>（反射箭頭）表示光線在場景中的跳躍行為，這些反彈會讓整個空間變得更真實。</a:t>
            </a:r>
          </a:p>
          <a:p>
            <a:r>
              <a:rPr lang="zh-TW" altLang="en-US" dirty="0"/>
              <a:t>注意右下角提到：</a:t>
            </a:r>
          </a:p>
          <a:p>
            <a:r>
              <a:rPr lang="en-US" altLang="zh-TW" dirty="0"/>
              <a:t>Lighting intensity will be reduced for each bounce.</a:t>
            </a:r>
          </a:p>
          <a:p>
            <a:r>
              <a:rPr lang="zh-TW" altLang="en-US" dirty="0"/>
              <a:t>這就是光衰減的概念：每反射一次，光強會降低，因此我們需要用像 </a:t>
            </a:r>
            <a:r>
              <a:rPr lang="en-US" altLang="zh-TW" dirty="0"/>
              <a:t>Radiosity </a:t>
            </a:r>
            <a:r>
              <a:rPr lang="zh-TW" altLang="en-US" dirty="0"/>
              <a:t>或 </a:t>
            </a:r>
            <a:r>
              <a:rPr lang="en-US" altLang="zh-TW" dirty="0"/>
              <a:t>Path Tracing </a:t>
            </a:r>
            <a:r>
              <a:rPr lang="zh-TW" altLang="en-US" dirty="0"/>
              <a:t>的技術來模擬這種能量損耗。</a:t>
            </a:r>
          </a:p>
          <a:p>
            <a:endParaRPr lang="zh-TW" altLang="en-US" dirty="0"/>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8</a:t>
            </a:fld>
            <a:endParaRPr lang="zh-TW" altLang="en-US"/>
          </a:p>
        </p:txBody>
      </p:sp>
    </p:spTree>
    <p:extLst>
      <p:ext uri="{BB962C8B-B14F-4D97-AF65-F5344CB8AC3E}">
        <p14:creationId xmlns:p14="http://schemas.microsoft.com/office/powerpoint/2010/main" val="1604338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這頁是 </a:t>
            </a:r>
            <a:r>
              <a:rPr lang="en-US" altLang="zh-TW" dirty="0"/>
              <a:t>Radiosity </a:t>
            </a:r>
            <a:r>
              <a:rPr lang="zh-TW" altLang="en-US" dirty="0"/>
              <a:t>的視覺範例。</a:t>
            </a:r>
          </a:p>
          <a:p>
            <a:r>
              <a:rPr lang="zh-TW" altLang="en-US" dirty="0"/>
              <a:t>左上圖只用 </a:t>
            </a:r>
            <a:r>
              <a:rPr lang="en-US" altLang="zh-TW" dirty="0"/>
              <a:t>Direct Lighting</a:t>
            </a:r>
            <a:r>
              <a:rPr lang="zh-TW" altLang="en-US" dirty="0"/>
              <a:t>，角色陰影非常強烈；而右圖加入 </a:t>
            </a:r>
            <a:r>
              <a:rPr lang="en-US" altLang="zh-TW" dirty="0"/>
              <a:t>Indirect Lighting </a:t>
            </a:r>
            <a:r>
              <a:rPr lang="zh-TW" altLang="en-US" dirty="0"/>
              <a:t>後，整個空間變得明亮、自然，連牆壁與地板也有更多反光細節。</a:t>
            </a:r>
          </a:p>
          <a:p>
            <a:r>
              <a:rPr lang="en-US" altLang="zh-TW" dirty="0"/>
              <a:t>Radiosity </a:t>
            </a:r>
            <a:r>
              <a:rPr lang="zh-TW" altLang="en-US" dirty="0"/>
              <a:t>的核心精神是：</a:t>
            </a:r>
          </a:p>
          <a:p>
            <a:r>
              <a:rPr lang="zh-TW" altLang="en-US" dirty="0"/>
              <a:t>假設所有表面都是</a:t>
            </a:r>
            <a:r>
              <a:rPr lang="zh-TW" altLang="en-US" b="1" dirty="0"/>
              <a:t>漫反射材質</a:t>
            </a:r>
            <a:endParaRPr lang="zh-TW" altLang="en-US" dirty="0"/>
          </a:p>
          <a:p>
            <a:r>
              <a:rPr lang="zh-TW" altLang="en-US" dirty="0"/>
              <a:t>將光能視為能量，在表面間</a:t>
            </a:r>
            <a:r>
              <a:rPr lang="zh-TW" altLang="en-US" b="1" dirty="0"/>
              <a:t>逐步傳遞與反彈</a:t>
            </a:r>
            <a:endParaRPr lang="zh-TW" altLang="en-US" dirty="0"/>
          </a:p>
          <a:p>
            <a:r>
              <a:rPr lang="zh-TW" altLang="en-US" dirty="0"/>
              <a:t>適合靜態場景與建築視覺化</a:t>
            </a:r>
          </a:p>
          <a:p>
            <a:r>
              <a:rPr lang="zh-TW" altLang="en-US" dirty="0"/>
              <a:t>📌 下方連結，介紹這項技術的歷史與理論基礎。</a:t>
            </a:r>
          </a:p>
        </p:txBody>
      </p:sp>
      <p:sp>
        <p:nvSpPr>
          <p:cNvPr id="4" name="投影片編號版面配置區 3"/>
          <p:cNvSpPr>
            <a:spLocks noGrp="1"/>
          </p:cNvSpPr>
          <p:nvPr>
            <p:ph type="sldNum" sz="quarter" idx="5"/>
          </p:nvPr>
        </p:nvSpPr>
        <p:spPr/>
        <p:txBody>
          <a:bodyPr/>
          <a:lstStyle/>
          <a:p>
            <a:pPr>
              <a:defRPr/>
            </a:pPr>
            <a:fld id="{FB822771-AEE3-409C-BBE4-9680FFDEFE22}" type="slidenum">
              <a:rPr lang="zh-TW" altLang="en-US" smtClean="0"/>
              <a:pPr>
                <a:defRPr/>
              </a:pPr>
              <a:t>9</a:t>
            </a:fld>
            <a:endParaRPr lang="zh-TW" altLang="en-US"/>
          </a:p>
        </p:txBody>
      </p:sp>
    </p:spTree>
    <p:extLst>
      <p:ext uri="{BB962C8B-B14F-4D97-AF65-F5344CB8AC3E}">
        <p14:creationId xmlns:p14="http://schemas.microsoft.com/office/powerpoint/2010/main" val="42870764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2" name="Picture 18" descr="next">
            <a:extLst>
              <a:ext uri="{FF2B5EF4-FFF2-40B4-BE49-F238E27FC236}">
                <a16:creationId xmlns:a16="http://schemas.microsoft.com/office/drawing/2014/main" id="{392A3121-2198-CE3A-8D4B-E24389B96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384925"/>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19">
            <a:hlinkClick r:id="" action="ppaction://hlinkshowjump?jump=nextslide" highlightClick="1"/>
            <a:extLst>
              <a:ext uri="{FF2B5EF4-FFF2-40B4-BE49-F238E27FC236}">
                <a16:creationId xmlns:a16="http://schemas.microsoft.com/office/drawing/2014/main" id="{D8D190F3-04AE-87BF-C0E5-85DCAA2D9100}"/>
              </a:ext>
            </a:extLst>
          </p:cNvPr>
          <p:cNvSpPr>
            <a:spLocks noChangeArrowheads="1"/>
          </p:cNvSpPr>
          <p:nvPr userDrawn="1"/>
        </p:nvSpPr>
        <p:spPr bwMode="auto">
          <a:xfrm>
            <a:off x="8001000" y="6248400"/>
            <a:ext cx="990600" cy="457200"/>
          </a:xfrm>
          <a:prstGeom prst="actionButtonForwardNext">
            <a:avLst/>
          </a:prstGeom>
          <a:noFill/>
          <a:ln>
            <a:noFill/>
          </a:ln>
          <a:effectLst/>
        </p:spPr>
        <p:txBody>
          <a:bodyPr wrap="none" anchor="ctr"/>
          <a:lstStyle>
            <a:lvl1pPr>
              <a:spcBef>
                <a:spcPct val="20000"/>
              </a:spcBef>
              <a:buClr>
                <a:schemeClr val="folHlink"/>
              </a:buClr>
              <a:buSzPct val="60000"/>
              <a:buFont typeface="Wingdings" panose="05000000000000000000" pitchFamily="2" charset="2"/>
              <a:defRPr sz="2000">
                <a:solidFill>
                  <a:schemeClr val="tx1"/>
                </a:solidFill>
                <a:latin typeface="Tahoma" panose="020B0604030504040204" pitchFamily="34" charset="0"/>
              </a:defRPr>
            </a:lvl1pPr>
            <a:lvl2pPr marL="742950" indent="-285750">
              <a:spcBef>
                <a:spcPct val="20000"/>
              </a:spcBef>
              <a:buClr>
                <a:schemeClr val="folHlink"/>
              </a:buClr>
              <a:buSzPct val="60000"/>
              <a:buFont typeface="Wingdings" panose="05000000000000000000" pitchFamily="2" charset="2"/>
              <a:defRPr sz="2000">
                <a:solidFill>
                  <a:schemeClr val="tx1"/>
                </a:solidFill>
                <a:latin typeface="Tahoma" panose="020B0604030504040204" pitchFamily="34" charset="0"/>
              </a:defRPr>
            </a:lvl2pPr>
            <a:lvl3pPr marL="1143000" indent="-228600">
              <a:spcBef>
                <a:spcPct val="20000"/>
              </a:spcBef>
              <a:buClr>
                <a:schemeClr val="folHlink"/>
              </a:buClr>
              <a:buSzPct val="6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folHlink"/>
              </a:buClr>
              <a:buSzPct val="60000"/>
              <a:buFont typeface="Wingdings" panose="05000000000000000000" pitchFamily="2" charset="2"/>
              <a:defRPr sz="2000">
                <a:solidFill>
                  <a:schemeClr val="tx1"/>
                </a:solidFill>
                <a:latin typeface="Tahoma" panose="020B0604030504040204" pitchFamily="34" charset="0"/>
              </a:defRPr>
            </a:lvl4pPr>
            <a:lvl5pPr marL="2057400" indent="-228600">
              <a:spcBef>
                <a:spcPct val="20000"/>
              </a:spcBef>
              <a:buClr>
                <a:schemeClr val="folHlink"/>
              </a:buClr>
              <a:buSzPct val="60000"/>
              <a:buFont typeface="Wingdings" panose="05000000000000000000" pitchFamily="2" charset="2"/>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defRPr sz="2000">
                <a:solidFill>
                  <a:schemeClr val="tx1"/>
                </a:solidFill>
                <a:latin typeface="Tahoma" panose="020B0604030504040204" pitchFamily="34" charset="0"/>
              </a:defRPr>
            </a:lvl9pPr>
          </a:lstStyle>
          <a:p>
            <a:pPr eaLnBrk="1" hangingPunct="1">
              <a:defRPr/>
            </a:pPr>
            <a:endParaRPr lang="zh-TW" altLang="en-US">
              <a:ea typeface="新細明體" panose="02020500000000000000" pitchFamily="18" charset="-120"/>
            </a:endParaRPr>
          </a:p>
        </p:txBody>
      </p:sp>
      <p:sp>
        <p:nvSpPr>
          <p:cNvPr id="65548" name="Rectangle 12"/>
          <p:cNvSpPr>
            <a:spLocks noGrp="1" noChangeArrowheads="1"/>
          </p:cNvSpPr>
          <p:nvPr>
            <p:ph type="ctrTitle"/>
          </p:nvPr>
        </p:nvSpPr>
        <p:spPr>
          <a:xfrm>
            <a:off x="990600" y="304800"/>
            <a:ext cx="7772400" cy="1143000"/>
          </a:xfrm>
        </p:spPr>
        <p:txBody>
          <a:bodyPr/>
          <a:lstStyle>
            <a:lvl1pPr>
              <a:defRPr/>
            </a:lvl1pPr>
          </a:lstStyle>
          <a:p>
            <a:pPr lvl="0"/>
            <a:r>
              <a:rPr lang="en-US" altLang="zh-TW" noProof="0"/>
              <a:t>Click to edit Master title style</a:t>
            </a:r>
          </a:p>
        </p:txBody>
      </p:sp>
      <p:sp>
        <p:nvSpPr>
          <p:cNvPr id="65549" name="Rectangle 13"/>
          <p:cNvSpPr>
            <a:spLocks noGrp="1" noChangeArrowheads="1"/>
          </p:cNvSpPr>
          <p:nvPr>
            <p:ph type="subTitle" idx="1"/>
          </p:nvPr>
        </p:nvSpPr>
        <p:spPr>
          <a:xfrm>
            <a:off x="990600" y="1828800"/>
            <a:ext cx="2971800" cy="3810000"/>
          </a:xfrm>
        </p:spPr>
        <p:txBody>
          <a:bodyPr/>
          <a:lstStyle>
            <a:lvl1pPr>
              <a:defRPr/>
            </a:lvl1pPr>
          </a:lstStyle>
          <a:p>
            <a:pPr lvl="0"/>
            <a:r>
              <a:rPr lang="en-US" altLang="zh-TW" noProof="0"/>
              <a:t>Click to edit Master subtitle style</a:t>
            </a:r>
          </a:p>
        </p:txBody>
      </p:sp>
      <p:sp>
        <p:nvSpPr>
          <p:cNvPr id="4" name="Rectangle 14">
            <a:extLst>
              <a:ext uri="{FF2B5EF4-FFF2-40B4-BE49-F238E27FC236}">
                <a16:creationId xmlns:a16="http://schemas.microsoft.com/office/drawing/2014/main" id="{14D84B69-4F6A-D250-3AD3-5863A0F170E5}"/>
              </a:ext>
            </a:extLst>
          </p:cNvPr>
          <p:cNvSpPr>
            <a:spLocks noGrp="1" noChangeArrowheads="1"/>
          </p:cNvSpPr>
          <p:nvPr>
            <p:ph type="dt" sz="half" idx="10"/>
          </p:nvPr>
        </p:nvSpPr>
        <p:spPr>
          <a:xfrm>
            <a:off x="1752600" y="6248400"/>
            <a:ext cx="1600200" cy="457200"/>
          </a:xfrm>
        </p:spPr>
        <p:txBody>
          <a:bodyPr/>
          <a:lstStyle>
            <a:lvl1pPr>
              <a:defRPr>
                <a:solidFill>
                  <a:schemeClr val="bg2"/>
                </a:solidFill>
              </a:defRPr>
            </a:lvl1pPr>
          </a:lstStyle>
          <a:p>
            <a:pPr>
              <a:defRPr/>
            </a:pPr>
            <a:r>
              <a:rPr lang="en-US" altLang="zh-TW"/>
              <a:t>Lecture 15</a:t>
            </a:r>
          </a:p>
        </p:txBody>
      </p:sp>
      <p:sp>
        <p:nvSpPr>
          <p:cNvPr id="5" name="Rectangle 15">
            <a:extLst>
              <a:ext uri="{FF2B5EF4-FFF2-40B4-BE49-F238E27FC236}">
                <a16:creationId xmlns:a16="http://schemas.microsoft.com/office/drawing/2014/main" id="{BAABB404-3D6E-D8A9-E6F5-CE738D3BF8F2}"/>
              </a:ext>
            </a:extLst>
          </p:cNvPr>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zh-TW" altLang="en-US"/>
          </a:p>
        </p:txBody>
      </p:sp>
      <p:sp>
        <p:nvSpPr>
          <p:cNvPr id="6" name="Rectangle 16">
            <a:extLst>
              <a:ext uri="{FF2B5EF4-FFF2-40B4-BE49-F238E27FC236}">
                <a16:creationId xmlns:a16="http://schemas.microsoft.com/office/drawing/2014/main" id="{75724DA9-751C-11FF-E7A8-49D7C0B4253F}"/>
              </a:ext>
            </a:extLst>
          </p:cNvPr>
          <p:cNvSpPr>
            <a:spLocks noGrp="1" noChangeArrowheads="1"/>
          </p:cNvSpPr>
          <p:nvPr>
            <p:ph type="sldNum" sz="quarter" idx="12"/>
          </p:nvPr>
        </p:nvSpPr>
        <p:spPr>
          <a:xfrm>
            <a:off x="6400800" y="6248400"/>
            <a:ext cx="1600200" cy="457200"/>
          </a:xfrm>
        </p:spPr>
        <p:txBody>
          <a:bodyPr/>
          <a:lstStyle>
            <a:lvl1pPr>
              <a:defRPr>
                <a:solidFill>
                  <a:schemeClr val="bg2"/>
                </a:solidFill>
              </a:defRPr>
            </a:lvl1pPr>
          </a:lstStyle>
          <a:p>
            <a:pPr>
              <a:defRPr/>
            </a:pPr>
            <a:r>
              <a:rPr lang="zh-TW" altLang="en-US"/>
              <a:t>6.837 </a:t>
            </a:r>
            <a:r>
              <a:rPr lang="en-US" altLang="zh-TW"/>
              <a:t>Fall 2001</a:t>
            </a:r>
          </a:p>
        </p:txBody>
      </p:sp>
    </p:spTree>
    <p:extLst>
      <p:ext uri="{BB962C8B-B14F-4D97-AF65-F5344CB8AC3E}">
        <p14:creationId xmlns:p14="http://schemas.microsoft.com/office/powerpoint/2010/main" val="3524741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1">
            <a:extLst>
              <a:ext uri="{FF2B5EF4-FFF2-40B4-BE49-F238E27FC236}">
                <a16:creationId xmlns:a16="http://schemas.microsoft.com/office/drawing/2014/main" id="{7B0F8D52-3B24-B28E-B208-70096C3DCC86}"/>
              </a:ext>
            </a:extLst>
          </p:cNvPr>
          <p:cNvSpPr>
            <a:spLocks noGrp="1" noChangeArrowheads="1"/>
          </p:cNvSpPr>
          <p:nvPr>
            <p:ph type="dt" sz="half" idx="10"/>
          </p:nvPr>
        </p:nvSpPr>
        <p:spPr>
          <a:ln/>
        </p:spPr>
        <p:txBody>
          <a:bodyPr/>
          <a:lstStyle>
            <a:lvl1pPr>
              <a:defRPr/>
            </a:lvl1pPr>
          </a:lstStyle>
          <a:p>
            <a:pPr>
              <a:defRPr/>
            </a:pPr>
            <a:r>
              <a:rPr lang="en-US" altLang="zh-TW"/>
              <a:t>Lecture 15</a:t>
            </a:r>
          </a:p>
        </p:txBody>
      </p:sp>
      <p:sp>
        <p:nvSpPr>
          <p:cNvPr id="5" name="Rectangle 12">
            <a:extLst>
              <a:ext uri="{FF2B5EF4-FFF2-40B4-BE49-F238E27FC236}">
                <a16:creationId xmlns:a16="http://schemas.microsoft.com/office/drawing/2014/main" id="{9BED1756-7B03-D2BB-9B43-F986704A7A37}"/>
              </a:ext>
            </a:extLst>
          </p:cNvPr>
          <p:cNvSpPr>
            <a:spLocks noGrp="1" noChangeArrowheads="1"/>
          </p:cNvSpPr>
          <p:nvPr>
            <p:ph type="ftr" sz="quarter" idx="11"/>
          </p:nvPr>
        </p:nvSpPr>
        <p:spPr>
          <a:ln/>
        </p:spPr>
        <p:txBody>
          <a:bodyPr/>
          <a:lstStyle>
            <a:lvl1pPr>
              <a:defRPr/>
            </a:lvl1pPr>
          </a:lstStyle>
          <a:p>
            <a:pPr>
              <a:defRPr/>
            </a:pPr>
            <a:r>
              <a:rPr lang="en-US" altLang="zh-TW"/>
              <a:t>Slide </a:t>
            </a:r>
            <a:fld id="{8AC96652-7A62-4F1C-A088-1EA85AC2410B}" type="slidenum">
              <a:rPr lang="en-US" altLang="zh-TW" smtClean="0"/>
              <a:pPr>
                <a:defRPr/>
              </a:pPr>
              <a:t>‹#›</a:t>
            </a:fld>
            <a:endParaRPr lang="en-US" altLang="zh-TW"/>
          </a:p>
        </p:txBody>
      </p:sp>
      <p:sp>
        <p:nvSpPr>
          <p:cNvPr id="6" name="Rectangle 13">
            <a:extLst>
              <a:ext uri="{FF2B5EF4-FFF2-40B4-BE49-F238E27FC236}">
                <a16:creationId xmlns:a16="http://schemas.microsoft.com/office/drawing/2014/main" id="{FD5C4AB0-ADFE-C57C-05DA-5F3A6DECFA6F}"/>
              </a:ext>
            </a:extLst>
          </p:cNvPr>
          <p:cNvSpPr>
            <a:spLocks noGrp="1" noChangeArrowheads="1"/>
          </p:cNvSpPr>
          <p:nvPr>
            <p:ph type="sldNum" sz="quarter" idx="12"/>
          </p:nvPr>
        </p:nvSpPr>
        <p:spPr>
          <a:ln/>
        </p:spPr>
        <p:txBody>
          <a:bodyPr/>
          <a:lstStyle>
            <a:lvl1pPr>
              <a:defRPr/>
            </a:lvl1pPr>
          </a:lstStyle>
          <a:p>
            <a:pPr>
              <a:defRPr/>
            </a:pPr>
            <a:r>
              <a:rPr lang="zh-TW" altLang="en-US"/>
              <a:t>6.837 </a:t>
            </a:r>
            <a:r>
              <a:rPr lang="en-US" altLang="zh-TW"/>
              <a:t>Fall 2001</a:t>
            </a:r>
          </a:p>
        </p:txBody>
      </p:sp>
    </p:spTree>
    <p:extLst>
      <p:ext uri="{BB962C8B-B14F-4D97-AF65-F5344CB8AC3E}">
        <p14:creationId xmlns:p14="http://schemas.microsoft.com/office/powerpoint/2010/main" val="41276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73863" y="76200"/>
            <a:ext cx="2181225" cy="60563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28600" y="76200"/>
            <a:ext cx="6392863" cy="6056313"/>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1">
            <a:extLst>
              <a:ext uri="{FF2B5EF4-FFF2-40B4-BE49-F238E27FC236}">
                <a16:creationId xmlns:a16="http://schemas.microsoft.com/office/drawing/2014/main" id="{1FD219B2-96DB-4249-583E-AA425CECDEF1}"/>
              </a:ext>
            </a:extLst>
          </p:cNvPr>
          <p:cNvSpPr>
            <a:spLocks noGrp="1" noChangeArrowheads="1"/>
          </p:cNvSpPr>
          <p:nvPr>
            <p:ph type="dt" sz="half" idx="10"/>
          </p:nvPr>
        </p:nvSpPr>
        <p:spPr>
          <a:ln/>
        </p:spPr>
        <p:txBody>
          <a:bodyPr/>
          <a:lstStyle>
            <a:lvl1pPr>
              <a:defRPr/>
            </a:lvl1pPr>
          </a:lstStyle>
          <a:p>
            <a:pPr>
              <a:defRPr/>
            </a:pPr>
            <a:r>
              <a:rPr lang="en-US" altLang="zh-TW"/>
              <a:t>Lecture 15</a:t>
            </a:r>
          </a:p>
        </p:txBody>
      </p:sp>
      <p:sp>
        <p:nvSpPr>
          <p:cNvPr id="5" name="Rectangle 12">
            <a:extLst>
              <a:ext uri="{FF2B5EF4-FFF2-40B4-BE49-F238E27FC236}">
                <a16:creationId xmlns:a16="http://schemas.microsoft.com/office/drawing/2014/main" id="{A906118B-0D5C-6DCE-1945-C3C071D9EEE0}"/>
              </a:ext>
            </a:extLst>
          </p:cNvPr>
          <p:cNvSpPr>
            <a:spLocks noGrp="1" noChangeArrowheads="1"/>
          </p:cNvSpPr>
          <p:nvPr>
            <p:ph type="ftr" sz="quarter" idx="11"/>
          </p:nvPr>
        </p:nvSpPr>
        <p:spPr>
          <a:ln/>
        </p:spPr>
        <p:txBody>
          <a:bodyPr/>
          <a:lstStyle>
            <a:lvl1pPr>
              <a:defRPr/>
            </a:lvl1pPr>
          </a:lstStyle>
          <a:p>
            <a:pPr>
              <a:defRPr/>
            </a:pPr>
            <a:r>
              <a:rPr lang="en-US" altLang="zh-TW"/>
              <a:t>Slide </a:t>
            </a:r>
            <a:fld id="{0C711D3C-5077-4C96-BCBE-8D984A27C629}" type="slidenum">
              <a:rPr lang="en-US" altLang="zh-TW" smtClean="0"/>
              <a:pPr>
                <a:defRPr/>
              </a:pPr>
              <a:t>‹#›</a:t>
            </a:fld>
            <a:endParaRPr lang="en-US" altLang="zh-TW"/>
          </a:p>
        </p:txBody>
      </p:sp>
      <p:sp>
        <p:nvSpPr>
          <p:cNvPr id="6" name="Rectangle 13">
            <a:extLst>
              <a:ext uri="{FF2B5EF4-FFF2-40B4-BE49-F238E27FC236}">
                <a16:creationId xmlns:a16="http://schemas.microsoft.com/office/drawing/2014/main" id="{150701C8-DE0B-E31C-3F60-BB92953BF9AD}"/>
              </a:ext>
            </a:extLst>
          </p:cNvPr>
          <p:cNvSpPr>
            <a:spLocks noGrp="1" noChangeArrowheads="1"/>
          </p:cNvSpPr>
          <p:nvPr>
            <p:ph type="sldNum" sz="quarter" idx="12"/>
          </p:nvPr>
        </p:nvSpPr>
        <p:spPr>
          <a:ln/>
        </p:spPr>
        <p:txBody>
          <a:bodyPr/>
          <a:lstStyle>
            <a:lvl1pPr>
              <a:defRPr/>
            </a:lvl1pPr>
          </a:lstStyle>
          <a:p>
            <a:pPr>
              <a:defRPr/>
            </a:pPr>
            <a:r>
              <a:rPr lang="zh-TW" altLang="en-US"/>
              <a:t>6.837 </a:t>
            </a:r>
            <a:r>
              <a:rPr lang="en-US" altLang="zh-TW"/>
              <a:t>Fall 2001</a:t>
            </a:r>
          </a:p>
        </p:txBody>
      </p:sp>
    </p:spTree>
    <p:extLst>
      <p:ext uri="{BB962C8B-B14F-4D97-AF65-F5344CB8AC3E}">
        <p14:creationId xmlns:p14="http://schemas.microsoft.com/office/powerpoint/2010/main" val="3016692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150938" y="76200"/>
            <a:ext cx="7793037" cy="6858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228600" y="914400"/>
            <a:ext cx="4286250" cy="521811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67250" y="914400"/>
            <a:ext cx="4287838" cy="521811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1">
            <a:extLst>
              <a:ext uri="{FF2B5EF4-FFF2-40B4-BE49-F238E27FC236}">
                <a16:creationId xmlns:a16="http://schemas.microsoft.com/office/drawing/2014/main" id="{35F735C5-ECF4-A532-0DE8-8B4076AE40EF}"/>
              </a:ext>
            </a:extLst>
          </p:cNvPr>
          <p:cNvSpPr>
            <a:spLocks noGrp="1" noChangeArrowheads="1"/>
          </p:cNvSpPr>
          <p:nvPr>
            <p:ph type="dt" sz="half" idx="10"/>
          </p:nvPr>
        </p:nvSpPr>
        <p:spPr>
          <a:ln/>
        </p:spPr>
        <p:txBody>
          <a:bodyPr/>
          <a:lstStyle>
            <a:lvl1pPr>
              <a:defRPr/>
            </a:lvl1pPr>
          </a:lstStyle>
          <a:p>
            <a:pPr>
              <a:defRPr/>
            </a:pPr>
            <a:r>
              <a:rPr lang="en-US" altLang="zh-TW"/>
              <a:t>Lecture 15</a:t>
            </a:r>
          </a:p>
        </p:txBody>
      </p:sp>
      <p:sp>
        <p:nvSpPr>
          <p:cNvPr id="6" name="Rectangle 12">
            <a:extLst>
              <a:ext uri="{FF2B5EF4-FFF2-40B4-BE49-F238E27FC236}">
                <a16:creationId xmlns:a16="http://schemas.microsoft.com/office/drawing/2014/main" id="{10C9AD84-7421-E750-5D75-CF08BF1D1EE0}"/>
              </a:ext>
            </a:extLst>
          </p:cNvPr>
          <p:cNvSpPr>
            <a:spLocks noGrp="1" noChangeArrowheads="1"/>
          </p:cNvSpPr>
          <p:nvPr>
            <p:ph type="ftr" sz="quarter" idx="11"/>
          </p:nvPr>
        </p:nvSpPr>
        <p:spPr>
          <a:ln/>
        </p:spPr>
        <p:txBody>
          <a:bodyPr/>
          <a:lstStyle>
            <a:lvl1pPr>
              <a:defRPr/>
            </a:lvl1pPr>
          </a:lstStyle>
          <a:p>
            <a:pPr>
              <a:defRPr/>
            </a:pPr>
            <a:r>
              <a:rPr lang="en-US" altLang="zh-TW"/>
              <a:t>Slide </a:t>
            </a:r>
            <a:fld id="{E2D2202A-4256-4239-87B0-45C33EC819F2}" type="slidenum">
              <a:rPr lang="en-US" altLang="zh-TW" smtClean="0"/>
              <a:pPr>
                <a:defRPr/>
              </a:pPr>
              <a:t>‹#›</a:t>
            </a:fld>
            <a:endParaRPr lang="en-US" altLang="zh-TW"/>
          </a:p>
        </p:txBody>
      </p:sp>
      <p:sp>
        <p:nvSpPr>
          <p:cNvPr id="7" name="Rectangle 13">
            <a:extLst>
              <a:ext uri="{FF2B5EF4-FFF2-40B4-BE49-F238E27FC236}">
                <a16:creationId xmlns:a16="http://schemas.microsoft.com/office/drawing/2014/main" id="{A605141A-787A-6925-8D1D-2F361328E973}"/>
              </a:ext>
            </a:extLst>
          </p:cNvPr>
          <p:cNvSpPr>
            <a:spLocks noGrp="1" noChangeArrowheads="1"/>
          </p:cNvSpPr>
          <p:nvPr>
            <p:ph type="sldNum" sz="quarter" idx="12"/>
          </p:nvPr>
        </p:nvSpPr>
        <p:spPr>
          <a:ln/>
        </p:spPr>
        <p:txBody>
          <a:bodyPr/>
          <a:lstStyle>
            <a:lvl1pPr>
              <a:defRPr/>
            </a:lvl1pPr>
          </a:lstStyle>
          <a:p>
            <a:pPr>
              <a:defRPr/>
            </a:pPr>
            <a:r>
              <a:rPr lang="zh-TW" altLang="en-US"/>
              <a:t>6.837 </a:t>
            </a:r>
            <a:r>
              <a:rPr lang="en-US" altLang="zh-TW"/>
              <a:t>Fall 2001</a:t>
            </a:r>
          </a:p>
        </p:txBody>
      </p:sp>
    </p:spTree>
    <p:extLst>
      <p:ext uri="{BB962C8B-B14F-4D97-AF65-F5344CB8AC3E}">
        <p14:creationId xmlns:p14="http://schemas.microsoft.com/office/powerpoint/2010/main" val="3844306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150938" y="76200"/>
            <a:ext cx="7793037" cy="6858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228600" y="914400"/>
            <a:ext cx="4286250" cy="521811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67250" y="914400"/>
            <a:ext cx="4287838" cy="253206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67250" y="3598863"/>
            <a:ext cx="4287838" cy="253365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11">
            <a:extLst>
              <a:ext uri="{FF2B5EF4-FFF2-40B4-BE49-F238E27FC236}">
                <a16:creationId xmlns:a16="http://schemas.microsoft.com/office/drawing/2014/main" id="{A640F03F-03AE-5C36-044C-2ADB1133D4FA}"/>
              </a:ext>
            </a:extLst>
          </p:cNvPr>
          <p:cNvSpPr>
            <a:spLocks noGrp="1" noChangeArrowheads="1"/>
          </p:cNvSpPr>
          <p:nvPr>
            <p:ph type="dt" sz="half" idx="10"/>
          </p:nvPr>
        </p:nvSpPr>
        <p:spPr>
          <a:ln/>
        </p:spPr>
        <p:txBody>
          <a:bodyPr/>
          <a:lstStyle>
            <a:lvl1pPr>
              <a:defRPr/>
            </a:lvl1pPr>
          </a:lstStyle>
          <a:p>
            <a:pPr>
              <a:defRPr/>
            </a:pPr>
            <a:r>
              <a:rPr lang="en-US" altLang="zh-TW"/>
              <a:t>Lecture 15</a:t>
            </a:r>
          </a:p>
        </p:txBody>
      </p:sp>
      <p:sp>
        <p:nvSpPr>
          <p:cNvPr id="7" name="Rectangle 12">
            <a:extLst>
              <a:ext uri="{FF2B5EF4-FFF2-40B4-BE49-F238E27FC236}">
                <a16:creationId xmlns:a16="http://schemas.microsoft.com/office/drawing/2014/main" id="{2C12B2FB-BDFF-AA3A-3E5C-5E589498C727}"/>
              </a:ext>
            </a:extLst>
          </p:cNvPr>
          <p:cNvSpPr>
            <a:spLocks noGrp="1" noChangeArrowheads="1"/>
          </p:cNvSpPr>
          <p:nvPr>
            <p:ph type="ftr" sz="quarter" idx="11"/>
          </p:nvPr>
        </p:nvSpPr>
        <p:spPr>
          <a:ln/>
        </p:spPr>
        <p:txBody>
          <a:bodyPr/>
          <a:lstStyle>
            <a:lvl1pPr>
              <a:defRPr/>
            </a:lvl1pPr>
          </a:lstStyle>
          <a:p>
            <a:pPr>
              <a:defRPr/>
            </a:pPr>
            <a:r>
              <a:rPr lang="en-US" altLang="zh-TW"/>
              <a:t>Slide </a:t>
            </a:r>
            <a:fld id="{6599041B-9C8C-46B1-8E77-2F173196465E}" type="slidenum">
              <a:rPr lang="en-US" altLang="zh-TW" smtClean="0"/>
              <a:pPr>
                <a:defRPr/>
              </a:pPr>
              <a:t>‹#›</a:t>
            </a:fld>
            <a:endParaRPr lang="en-US" altLang="zh-TW"/>
          </a:p>
        </p:txBody>
      </p:sp>
      <p:sp>
        <p:nvSpPr>
          <p:cNvPr id="8" name="Rectangle 13">
            <a:extLst>
              <a:ext uri="{FF2B5EF4-FFF2-40B4-BE49-F238E27FC236}">
                <a16:creationId xmlns:a16="http://schemas.microsoft.com/office/drawing/2014/main" id="{E0CF85DA-2A0B-C276-BC9E-7C093EDA5763}"/>
              </a:ext>
            </a:extLst>
          </p:cNvPr>
          <p:cNvSpPr>
            <a:spLocks noGrp="1" noChangeArrowheads="1"/>
          </p:cNvSpPr>
          <p:nvPr>
            <p:ph type="sldNum" sz="quarter" idx="12"/>
          </p:nvPr>
        </p:nvSpPr>
        <p:spPr>
          <a:ln/>
        </p:spPr>
        <p:txBody>
          <a:bodyPr/>
          <a:lstStyle>
            <a:lvl1pPr>
              <a:defRPr/>
            </a:lvl1pPr>
          </a:lstStyle>
          <a:p>
            <a:pPr>
              <a:defRPr/>
            </a:pPr>
            <a:r>
              <a:rPr lang="zh-TW" altLang="en-US"/>
              <a:t>6.837 </a:t>
            </a:r>
            <a:r>
              <a:rPr lang="en-US" altLang="zh-TW"/>
              <a:t>Fall 2001</a:t>
            </a:r>
          </a:p>
        </p:txBody>
      </p:sp>
    </p:spTree>
    <p:extLst>
      <p:ext uri="{BB962C8B-B14F-4D97-AF65-F5344CB8AC3E}">
        <p14:creationId xmlns:p14="http://schemas.microsoft.com/office/powerpoint/2010/main" val="2137810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Rectangle 4">
            <a:extLst>
              <a:ext uri="{FF2B5EF4-FFF2-40B4-BE49-F238E27FC236}">
                <a16:creationId xmlns:a16="http://schemas.microsoft.com/office/drawing/2014/main" id="{57599C0E-C584-8E1E-3934-E04DBBEBB867}"/>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a:extLst>
              <a:ext uri="{FF2B5EF4-FFF2-40B4-BE49-F238E27FC236}">
                <a16:creationId xmlns:a16="http://schemas.microsoft.com/office/drawing/2014/main" id="{65FBFDF8-4E42-95F2-4F09-5103A5EBA8ED}"/>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a:extLst>
              <a:ext uri="{FF2B5EF4-FFF2-40B4-BE49-F238E27FC236}">
                <a16:creationId xmlns:a16="http://schemas.microsoft.com/office/drawing/2014/main" id="{2596B19E-DEBE-7E76-3C4C-5DB3CF66BA54}"/>
              </a:ext>
            </a:extLst>
          </p:cNvPr>
          <p:cNvSpPr>
            <a:spLocks noGrp="1" noChangeArrowheads="1"/>
          </p:cNvSpPr>
          <p:nvPr>
            <p:ph type="sldNum" sz="quarter" idx="12"/>
          </p:nvPr>
        </p:nvSpPr>
        <p:spPr>
          <a:ln/>
        </p:spPr>
        <p:txBody>
          <a:bodyPr/>
          <a:lstStyle>
            <a:lvl1pPr>
              <a:defRPr/>
            </a:lvl1pPr>
          </a:lstStyle>
          <a:p>
            <a:pPr>
              <a:defRPr/>
            </a:pPr>
            <a:fld id="{8DDF228A-D71D-4D30-BB27-2A18BFF65974}" type="slidenum">
              <a:rPr lang="en-US" altLang="ko-KR"/>
              <a:pPr>
                <a:defRPr/>
              </a:pPr>
              <a:t>‹#›</a:t>
            </a:fld>
            <a:endParaRPr lang="en-US" altLang="ko-KR"/>
          </a:p>
        </p:txBody>
      </p:sp>
    </p:spTree>
    <p:extLst>
      <p:ext uri="{BB962C8B-B14F-4D97-AF65-F5344CB8AC3E}">
        <p14:creationId xmlns:p14="http://schemas.microsoft.com/office/powerpoint/2010/main" val="3996070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id="{B7E8263E-5667-9237-5558-F61F662C70C6}"/>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a:extLst>
              <a:ext uri="{FF2B5EF4-FFF2-40B4-BE49-F238E27FC236}">
                <a16:creationId xmlns:a16="http://schemas.microsoft.com/office/drawing/2014/main" id="{758C4E3A-0129-1983-22C1-FC517E011524}"/>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a:extLst>
              <a:ext uri="{FF2B5EF4-FFF2-40B4-BE49-F238E27FC236}">
                <a16:creationId xmlns:a16="http://schemas.microsoft.com/office/drawing/2014/main" id="{0A91A40F-97A8-713D-4B37-890DBDCF5F20}"/>
              </a:ext>
            </a:extLst>
          </p:cNvPr>
          <p:cNvSpPr>
            <a:spLocks noGrp="1" noChangeArrowheads="1"/>
          </p:cNvSpPr>
          <p:nvPr>
            <p:ph type="sldNum" sz="quarter" idx="12"/>
          </p:nvPr>
        </p:nvSpPr>
        <p:spPr>
          <a:ln/>
        </p:spPr>
        <p:txBody>
          <a:bodyPr/>
          <a:lstStyle>
            <a:lvl1pPr>
              <a:defRPr/>
            </a:lvl1pPr>
          </a:lstStyle>
          <a:p>
            <a:pPr>
              <a:defRPr/>
            </a:pPr>
            <a:fld id="{2B3BD771-0A56-44FB-8CCC-B9D317D82346}" type="slidenum">
              <a:rPr lang="en-US" altLang="ko-KR"/>
              <a:pPr>
                <a:defRPr/>
              </a:pPr>
              <a:t>‹#›</a:t>
            </a:fld>
            <a:endParaRPr lang="en-US" altLang="ko-KR"/>
          </a:p>
        </p:txBody>
      </p:sp>
    </p:spTree>
    <p:extLst>
      <p:ext uri="{BB962C8B-B14F-4D97-AF65-F5344CB8AC3E}">
        <p14:creationId xmlns:p14="http://schemas.microsoft.com/office/powerpoint/2010/main" val="1637372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
        <p:nvSpPr>
          <p:cNvPr id="4" name="Rectangle 4">
            <a:extLst>
              <a:ext uri="{FF2B5EF4-FFF2-40B4-BE49-F238E27FC236}">
                <a16:creationId xmlns:a16="http://schemas.microsoft.com/office/drawing/2014/main" id="{C0BE0F93-7967-7675-411E-DADFCB020844}"/>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a:extLst>
              <a:ext uri="{FF2B5EF4-FFF2-40B4-BE49-F238E27FC236}">
                <a16:creationId xmlns:a16="http://schemas.microsoft.com/office/drawing/2014/main" id="{54CBA8CB-1BD1-F1A3-2A9B-1E07A0B20E92}"/>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a:extLst>
              <a:ext uri="{FF2B5EF4-FFF2-40B4-BE49-F238E27FC236}">
                <a16:creationId xmlns:a16="http://schemas.microsoft.com/office/drawing/2014/main" id="{F8B6327D-21D3-C599-55C7-4FD8ABF796E4}"/>
              </a:ext>
            </a:extLst>
          </p:cNvPr>
          <p:cNvSpPr>
            <a:spLocks noGrp="1" noChangeArrowheads="1"/>
          </p:cNvSpPr>
          <p:nvPr>
            <p:ph type="sldNum" sz="quarter" idx="12"/>
          </p:nvPr>
        </p:nvSpPr>
        <p:spPr>
          <a:ln/>
        </p:spPr>
        <p:txBody>
          <a:bodyPr/>
          <a:lstStyle>
            <a:lvl1pPr>
              <a:defRPr/>
            </a:lvl1pPr>
          </a:lstStyle>
          <a:p>
            <a:pPr>
              <a:defRPr/>
            </a:pPr>
            <a:fld id="{68D9A598-6E1D-4002-BC85-410F2E9EF485}" type="slidenum">
              <a:rPr lang="en-US" altLang="ko-KR"/>
              <a:pPr>
                <a:defRPr/>
              </a:pPr>
              <a:t>‹#›</a:t>
            </a:fld>
            <a:endParaRPr lang="en-US" altLang="ko-KR"/>
          </a:p>
        </p:txBody>
      </p:sp>
    </p:spTree>
    <p:extLst>
      <p:ext uri="{BB962C8B-B14F-4D97-AF65-F5344CB8AC3E}">
        <p14:creationId xmlns:p14="http://schemas.microsoft.com/office/powerpoint/2010/main" val="3735987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341438"/>
            <a:ext cx="4038600" cy="47847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341438"/>
            <a:ext cx="4038600" cy="47847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a:extLst>
              <a:ext uri="{FF2B5EF4-FFF2-40B4-BE49-F238E27FC236}">
                <a16:creationId xmlns:a16="http://schemas.microsoft.com/office/drawing/2014/main" id="{6766A288-EF51-1E75-1311-493DD35DA426}"/>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a:extLst>
              <a:ext uri="{FF2B5EF4-FFF2-40B4-BE49-F238E27FC236}">
                <a16:creationId xmlns:a16="http://schemas.microsoft.com/office/drawing/2014/main" id="{428ACAC0-99D3-E9DD-B655-D5873FE490CB}"/>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a:extLst>
              <a:ext uri="{FF2B5EF4-FFF2-40B4-BE49-F238E27FC236}">
                <a16:creationId xmlns:a16="http://schemas.microsoft.com/office/drawing/2014/main" id="{10D98D76-BDB4-F6D5-1F65-EB6990DF4BD5}"/>
              </a:ext>
            </a:extLst>
          </p:cNvPr>
          <p:cNvSpPr>
            <a:spLocks noGrp="1" noChangeArrowheads="1"/>
          </p:cNvSpPr>
          <p:nvPr>
            <p:ph type="sldNum" sz="quarter" idx="12"/>
          </p:nvPr>
        </p:nvSpPr>
        <p:spPr>
          <a:ln/>
        </p:spPr>
        <p:txBody>
          <a:bodyPr/>
          <a:lstStyle>
            <a:lvl1pPr>
              <a:defRPr/>
            </a:lvl1pPr>
          </a:lstStyle>
          <a:p>
            <a:pPr>
              <a:defRPr/>
            </a:pPr>
            <a:fld id="{4EF1C5A8-02B3-4A60-91E3-B7A4F698C94E}" type="slidenum">
              <a:rPr lang="en-US" altLang="ko-KR"/>
              <a:pPr>
                <a:defRPr/>
              </a:pPr>
              <a:t>‹#›</a:t>
            </a:fld>
            <a:endParaRPr lang="en-US" altLang="ko-KR"/>
          </a:p>
        </p:txBody>
      </p:sp>
    </p:spTree>
    <p:extLst>
      <p:ext uri="{BB962C8B-B14F-4D97-AF65-F5344CB8AC3E}">
        <p14:creationId xmlns:p14="http://schemas.microsoft.com/office/powerpoint/2010/main" val="3131149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a:extLst>
              <a:ext uri="{FF2B5EF4-FFF2-40B4-BE49-F238E27FC236}">
                <a16:creationId xmlns:a16="http://schemas.microsoft.com/office/drawing/2014/main" id="{9A6713BE-31E6-4646-D995-6B87724EBF21}"/>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5">
            <a:extLst>
              <a:ext uri="{FF2B5EF4-FFF2-40B4-BE49-F238E27FC236}">
                <a16:creationId xmlns:a16="http://schemas.microsoft.com/office/drawing/2014/main" id="{19732613-7A08-1027-1593-4472CEDC2CB0}"/>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6">
            <a:extLst>
              <a:ext uri="{FF2B5EF4-FFF2-40B4-BE49-F238E27FC236}">
                <a16:creationId xmlns:a16="http://schemas.microsoft.com/office/drawing/2014/main" id="{209EDDD7-7EEC-54A3-31D0-211770794A61}"/>
              </a:ext>
            </a:extLst>
          </p:cNvPr>
          <p:cNvSpPr>
            <a:spLocks noGrp="1" noChangeArrowheads="1"/>
          </p:cNvSpPr>
          <p:nvPr>
            <p:ph type="sldNum" sz="quarter" idx="12"/>
          </p:nvPr>
        </p:nvSpPr>
        <p:spPr>
          <a:ln/>
        </p:spPr>
        <p:txBody>
          <a:bodyPr/>
          <a:lstStyle>
            <a:lvl1pPr>
              <a:defRPr/>
            </a:lvl1pPr>
          </a:lstStyle>
          <a:p>
            <a:pPr>
              <a:defRPr/>
            </a:pPr>
            <a:fld id="{6D3803DF-1A1A-413D-AC54-6111779AFEB4}" type="slidenum">
              <a:rPr lang="en-US" altLang="ko-KR"/>
              <a:pPr>
                <a:defRPr/>
              </a:pPr>
              <a:t>‹#›</a:t>
            </a:fld>
            <a:endParaRPr lang="en-US" altLang="ko-KR"/>
          </a:p>
        </p:txBody>
      </p:sp>
    </p:spTree>
    <p:extLst>
      <p:ext uri="{BB962C8B-B14F-4D97-AF65-F5344CB8AC3E}">
        <p14:creationId xmlns:p14="http://schemas.microsoft.com/office/powerpoint/2010/main" val="662522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00750F1A-05F6-AC12-DF11-04F191C82AEC}"/>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5">
            <a:extLst>
              <a:ext uri="{FF2B5EF4-FFF2-40B4-BE49-F238E27FC236}">
                <a16:creationId xmlns:a16="http://schemas.microsoft.com/office/drawing/2014/main" id="{863B4870-1863-A58A-4B84-2A4599CD6BC6}"/>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
            <a:extLst>
              <a:ext uri="{FF2B5EF4-FFF2-40B4-BE49-F238E27FC236}">
                <a16:creationId xmlns:a16="http://schemas.microsoft.com/office/drawing/2014/main" id="{C4AC46ED-A70F-D147-285F-88ADA66C60AD}"/>
              </a:ext>
            </a:extLst>
          </p:cNvPr>
          <p:cNvSpPr>
            <a:spLocks noGrp="1" noChangeArrowheads="1"/>
          </p:cNvSpPr>
          <p:nvPr>
            <p:ph type="sldNum" sz="quarter" idx="12"/>
          </p:nvPr>
        </p:nvSpPr>
        <p:spPr>
          <a:ln/>
        </p:spPr>
        <p:txBody>
          <a:bodyPr/>
          <a:lstStyle>
            <a:lvl1pPr>
              <a:defRPr/>
            </a:lvl1pPr>
          </a:lstStyle>
          <a:p>
            <a:pPr>
              <a:defRPr/>
            </a:pPr>
            <a:fld id="{859F5565-5797-4208-81B5-5E4B47616172}" type="slidenum">
              <a:rPr lang="en-US" altLang="ko-KR"/>
              <a:pPr>
                <a:defRPr/>
              </a:pPr>
              <a:t>‹#›</a:t>
            </a:fld>
            <a:endParaRPr lang="en-US" altLang="ko-KR"/>
          </a:p>
        </p:txBody>
      </p:sp>
    </p:spTree>
    <p:extLst>
      <p:ext uri="{BB962C8B-B14F-4D97-AF65-F5344CB8AC3E}">
        <p14:creationId xmlns:p14="http://schemas.microsoft.com/office/powerpoint/2010/main" val="292416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1">
            <a:extLst>
              <a:ext uri="{FF2B5EF4-FFF2-40B4-BE49-F238E27FC236}">
                <a16:creationId xmlns:a16="http://schemas.microsoft.com/office/drawing/2014/main" id="{5E530A51-2F9B-CDC6-7D97-A9860D840630}"/>
              </a:ext>
            </a:extLst>
          </p:cNvPr>
          <p:cNvSpPr>
            <a:spLocks noGrp="1" noChangeArrowheads="1"/>
          </p:cNvSpPr>
          <p:nvPr>
            <p:ph type="dt" sz="half" idx="10"/>
          </p:nvPr>
        </p:nvSpPr>
        <p:spPr>
          <a:ln/>
        </p:spPr>
        <p:txBody>
          <a:bodyPr/>
          <a:lstStyle>
            <a:lvl1pPr>
              <a:defRPr/>
            </a:lvl1pPr>
          </a:lstStyle>
          <a:p>
            <a:pPr>
              <a:defRPr/>
            </a:pPr>
            <a:r>
              <a:rPr lang="en-US" altLang="zh-TW"/>
              <a:t>Lecture 15</a:t>
            </a:r>
          </a:p>
        </p:txBody>
      </p:sp>
      <p:sp>
        <p:nvSpPr>
          <p:cNvPr id="5" name="Rectangle 12">
            <a:extLst>
              <a:ext uri="{FF2B5EF4-FFF2-40B4-BE49-F238E27FC236}">
                <a16:creationId xmlns:a16="http://schemas.microsoft.com/office/drawing/2014/main" id="{372A923E-CF06-EF6F-1956-37738C33EC37}"/>
              </a:ext>
            </a:extLst>
          </p:cNvPr>
          <p:cNvSpPr>
            <a:spLocks noGrp="1" noChangeArrowheads="1"/>
          </p:cNvSpPr>
          <p:nvPr>
            <p:ph type="ftr" sz="quarter" idx="11"/>
          </p:nvPr>
        </p:nvSpPr>
        <p:spPr>
          <a:ln/>
        </p:spPr>
        <p:txBody>
          <a:bodyPr/>
          <a:lstStyle>
            <a:lvl1pPr>
              <a:defRPr/>
            </a:lvl1pPr>
          </a:lstStyle>
          <a:p>
            <a:pPr>
              <a:defRPr/>
            </a:pPr>
            <a:r>
              <a:rPr lang="en-US" altLang="zh-TW"/>
              <a:t>Slide </a:t>
            </a:r>
            <a:fld id="{781326ED-12DA-4942-9BEF-EEB8EC48BD57}" type="slidenum">
              <a:rPr lang="en-US" altLang="zh-TW" smtClean="0"/>
              <a:pPr>
                <a:defRPr/>
              </a:pPr>
              <a:t>‹#›</a:t>
            </a:fld>
            <a:endParaRPr lang="en-US" altLang="zh-TW"/>
          </a:p>
        </p:txBody>
      </p:sp>
      <p:sp>
        <p:nvSpPr>
          <p:cNvPr id="6" name="Rectangle 13">
            <a:extLst>
              <a:ext uri="{FF2B5EF4-FFF2-40B4-BE49-F238E27FC236}">
                <a16:creationId xmlns:a16="http://schemas.microsoft.com/office/drawing/2014/main" id="{D8CF4D69-BD30-D4DF-296A-3447AAF1EEA9}"/>
              </a:ext>
            </a:extLst>
          </p:cNvPr>
          <p:cNvSpPr>
            <a:spLocks noGrp="1" noChangeArrowheads="1"/>
          </p:cNvSpPr>
          <p:nvPr>
            <p:ph type="sldNum" sz="quarter" idx="12"/>
          </p:nvPr>
        </p:nvSpPr>
        <p:spPr>
          <a:ln/>
        </p:spPr>
        <p:txBody>
          <a:bodyPr/>
          <a:lstStyle>
            <a:lvl1pPr>
              <a:defRPr/>
            </a:lvl1pPr>
          </a:lstStyle>
          <a:p>
            <a:pPr>
              <a:defRPr/>
            </a:pPr>
            <a:r>
              <a:rPr lang="zh-TW" altLang="en-US"/>
              <a:t>6.837 </a:t>
            </a:r>
            <a:r>
              <a:rPr lang="en-US" altLang="zh-TW"/>
              <a:t>Fall 2001</a:t>
            </a:r>
          </a:p>
        </p:txBody>
      </p:sp>
    </p:spTree>
    <p:extLst>
      <p:ext uri="{BB962C8B-B14F-4D97-AF65-F5344CB8AC3E}">
        <p14:creationId xmlns:p14="http://schemas.microsoft.com/office/powerpoint/2010/main" val="1782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BF0368F-C6AA-DBF8-D923-4CEC295CB9C0}"/>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5">
            <a:extLst>
              <a:ext uri="{FF2B5EF4-FFF2-40B4-BE49-F238E27FC236}">
                <a16:creationId xmlns:a16="http://schemas.microsoft.com/office/drawing/2014/main" id="{CC9F27DB-0A2A-D679-1997-7CC6580182A6}"/>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6">
            <a:extLst>
              <a:ext uri="{FF2B5EF4-FFF2-40B4-BE49-F238E27FC236}">
                <a16:creationId xmlns:a16="http://schemas.microsoft.com/office/drawing/2014/main" id="{AE51811B-0252-1951-A2DF-507C9AF19443}"/>
              </a:ext>
            </a:extLst>
          </p:cNvPr>
          <p:cNvSpPr>
            <a:spLocks noGrp="1" noChangeArrowheads="1"/>
          </p:cNvSpPr>
          <p:nvPr>
            <p:ph type="sldNum" sz="quarter" idx="12"/>
          </p:nvPr>
        </p:nvSpPr>
        <p:spPr>
          <a:ln/>
        </p:spPr>
        <p:txBody>
          <a:bodyPr/>
          <a:lstStyle>
            <a:lvl1pPr>
              <a:defRPr/>
            </a:lvl1pPr>
          </a:lstStyle>
          <a:p>
            <a:pPr>
              <a:defRPr/>
            </a:pPr>
            <a:fld id="{094ACE42-5D95-4238-A732-561ABB95D463}" type="slidenum">
              <a:rPr lang="en-US" altLang="ko-KR"/>
              <a:pPr>
                <a:defRPr/>
              </a:pPr>
              <a:t>‹#›</a:t>
            </a:fld>
            <a:endParaRPr lang="en-US" altLang="ko-KR"/>
          </a:p>
        </p:txBody>
      </p:sp>
    </p:spTree>
    <p:extLst>
      <p:ext uri="{BB962C8B-B14F-4D97-AF65-F5344CB8AC3E}">
        <p14:creationId xmlns:p14="http://schemas.microsoft.com/office/powerpoint/2010/main" val="89868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4">
            <a:extLst>
              <a:ext uri="{FF2B5EF4-FFF2-40B4-BE49-F238E27FC236}">
                <a16:creationId xmlns:a16="http://schemas.microsoft.com/office/drawing/2014/main" id="{02C89702-9675-0804-9F5E-8E2A11179D1A}"/>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a:extLst>
              <a:ext uri="{FF2B5EF4-FFF2-40B4-BE49-F238E27FC236}">
                <a16:creationId xmlns:a16="http://schemas.microsoft.com/office/drawing/2014/main" id="{878C4DA9-F2DB-C44F-3CB2-1CBDE54A7456}"/>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a:extLst>
              <a:ext uri="{FF2B5EF4-FFF2-40B4-BE49-F238E27FC236}">
                <a16:creationId xmlns:a16="http://schemas.microsoft.com/office/drawing/2014/main" id="{14AC007E-3E9C-B6F4-4757-5BEDEF905896}"/>
              </a:ext>
            </a:extLst>
          </p:cNvPr>
          <p:cNvSpPr>
            <a:spLocks noGrp="1" noChangeArrowheads="1"/>
          </p:cNvSpPr>
          <p:nvPr>
            <p:ph type="sldNum" sz="quarter" idx="12"/>
          </p:nvPr>
        </p:nvSpPr>
        <p:spPr>
          <a:ln/>
        </p:spPr>
        <p:txBody>
          <a:bodyPr/>
          <a:lstStyle>
            <a:lvl1pPr>
              <a:defRPr/>
            </a:lvl1pPr>
          </a:lstStyle>
          <a:p>
            <a:pPr>
              <a:defRPr/>
            </a:pPr>
            <a:fld id="{CDFDC542-CADD-4A09-A067-D4397739B8B1}" type="slidenum">
              <a:rPr lang="en-US" altLang="ko-KR"/>
              <a:pPr>
                <a:defRPr/>
              </a:pPr>
              <a:t>‹#›</a:t>
            </a:fld>
            <a:endParaRPr lang="en-US" altLang="ko-KR"/>
          </a:p>
        </p:txBody>
      </p:sp>
    </p:spTree>
    <p:extLst>
      <p:ext uri="{BB962C8B-B14F-4D97-AF65-F5344CB8AC3E}">
        <p14:creationId xmlns:p14="http://schemas.microsoft.com/office/powerpoint/2010/main" val="1426685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4">
            <a:extLst>
              <a:ext uri="{FF2B5EF4-FFF2-40B4-BE49-F238E27FC236}">
                <a16:creationId xmlns:a16="http://schemas.microsoft.com/office/drawing/2014/main" id="{F3863347-5C94-0821-B567-802B2E4C834D}"/>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a:extLst>
              <a:ext uri="{FF2B5EF4-FFF2-40B4-BE49-F238E27FC236}">
                <a16:creationId xmlns:a16="http://schemas.microsoft.com/office/drawing/2014/main" id="{D0C5B886-F4D9-9CB3-8BEF-049488D12149}"/>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a:extLst>
              <a:ext uri="{FF2B5EF4-FFF2-40B4-BE49-F238E27FC236}">
                <a16:creationId xmlns:a16="http://schemas.microsoft.com/office/drawing/2014/main" id="{227A3EE9-ED20-0100-E9FF-A2E49A243253}"/>
              </a:ext>
            </a:extLst>
          </p:cNvPr>
          <p:cNvSpPr>
            <a:spLocks noGrp="1" noChangeArrowheads="1"/>
          </p:cNvSpPr>
          <p:nvPr>
            <p:ph type="sldNum" sz="quarter" idx="12"/>
          </p:nvPr>
        </p:nvSpPr>
        <p:spPr>
          <a:ln/>
        </p:spPr>
        <p:txBody>
          <a:bodyPr/>
          <a:lstStyle>
            <a:lvl1pPr>
              <a:defRPr/>
            </a:lvl1pPr>
          </a:lstStyle>
          <a:p>
            <a:pPr>
              <a:defRPr/>
            </a:pPr>
            <a:fld id="{AF19DF87-4F66-4AF4-9DE9-4BD20BC344DC}" type="slidenum">
              <a:rPr lang="en-US" altLang="ko-KR"/>
              <a:pPr>
                <a:defRPr/>
              </a:pPr>
              <a:t>‹#›</a:t>
            </a:fld>
            <a:endParaRPr lang="en-US" altLang="ko-KR"/>
          </a:p>
        </p:txBody>
      </p:sp>
    </p:spTree>
    <p:extLst>
      <p:ext uri="{BB962C8B-B14F-4D97-AF65-F5344CB8AC3E}">
        <p14:creationId xmlns:p14="http://schemas.microsoft.com/office/powerpoint/2010/main" val="1295271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id="{3AFD5067-AE34-565A-546E-45F69ACF035A}"/>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a:extLst>
              <a:ext uri="{FF2B5EF4-FFF2-40B4-BE49-F238E27FC236}">
                <a16:creationId xmlns:a16="http://schemas.microsoft.com/office/drawing/2014/main" id="{1AC51378-5AB9-6667-5190-C21D41157AFC}"/>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a:extLst>
              <a:ext uri="{FF2B5EF4-FFF2-40B4-BE49-F238E27FC236}">
                <a16:creationId xmlns:a16="http://schemas.microsoft.com/office/drawing/2014/main" id="{6186750F-C58F-9D52-209A-118172260FF1}"/>
              </a:ext>
            </a:extLst>
          </p:cNvPr>
          <p:cNvSpPr>
            <a:spLocks noGrp="1" noChangeArrowheads="1"/>
          </p:cNvSpPr>
          <p:nvPr>
            <p:ph type="sldNum" sz="quarter" idx="12"/>
          </p:nvPr>
        </p:nvSpPr>
        <p:spPr>
          <a:ln/>
        </p:spPr>
        <p:txBody>
          <a:bodyPr/>
          <a:lstStyle>
            <a:lvl1pPr>
              <a:defRPr/>
            </a:lvl1pPr>
          </a:lstStyle>
          <a:p>
            <a:pPr>
              <a:defRPr/>
            </a:pPr>
            <a:fld id="{3A63E79E-4866-48DA-AC12-274DA0A3AD7F}" type="slidenum">
              <a:rPr lang="en-US" altLang="ko-KR"/>
              <a:pPr>
                <a:defRPr/>
              </a:pPr>
              <a:t>‹#›</a:t>
            </a:fld>
            <a:endParaRPr lang="en-US" altLang="ko-KR"/>
          </a:p>
        </p:txBody>
      </p:sp>
    </p:spTree>
    <p:extLst>
      <p:ext uri="{BB962C8B-B14F-4D97-AF65-F5344CB8AC3E}">
        <p14:creationId xmlns:p14="http://schemas.microsoft.com/office/powerpoint/2010/main" val="1082730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id="{F9C90222-21AC-F178-63FC-EB8E9326323F}"/>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a:extLst>
              <a:ext uri="{FF2B5EF4-FFF2-40B4-BE49-F238E27FC236}">
                <a16:creationId xmlns:a16="http://schemas.microsoft.com/office/drawing/2014/main" id="{2ADDD810-D187-B91E-8B8F-13E41BA4F3CC}"/>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a:extLst>
              <a:ext uri="{FF2B5EF4-FFF2-40B4-BE49-F238E27FC236}">
                <a16:creationId xmlns:a16="http://schemas.microsoft.com/office/drawing/2014/main" id="{512E5531-0451-1CF1-A8D1-7FF37D0968A6}"/>
              </a:ext>
            </a:extLst>
          </p:cNvPr>
          <p:cNvSpPr>
            <a:spLocks noGrp="1" noChangeArrowheads="1"/>
          </p:cNvSpPr>
          <p:nvPr>
            <p:ph type="sldNum" sz="quarter" idx="12"/>
          </p:nvPr>
        </p:nvSpPr>
        <p:spPr>
          <a:ln/>
        </p:spPr>
        <p:txBody>
          <a:bodyPr/>
          <a:lstStyle>
            <a:lvl1pPr>
              <a:defRPr/>
            </a:lvl1pPr>
          </a:lstStyle>
          <a:p>
            <a:pPr>
              <a:defRPr/>
            </a:pPr>
            <a:fld id="{E45D19CE-CDE7-4572-AE0A-5F0E21A417D7}" type="slidenum">
              <a:rPr lang="en-US" altLang="ko-KR"/>
              <a:pPr>
                <a:defRPr/>
              </a:pPr>
              <a:t>‹#›</a:t>
            </a:fld>
            <a:endParaRPr lang="en-US" altLang="ko-KR"/>
          </a:p>
        </p:txBody>
      </p:sp>
    </p:spTree>
    <p:extLst>
      <p:ext uri="{BB962C8B-B14F-4D97-AF65-F5344CB8AC3E}">
        <p14:creationId xmlns:p14="http://schemas.microsoft.com/office/powerpoint/2010/main" val="4177267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2" name="Group 1026">
            <a:extLst>
              <a:ext uri="{FF2B5EF4-FFF2-40B4-BE49-F238E27FC236}">
                <a16:creationId xmlns:a16="http://schemas.microsoft.com/office/drawing/2014/main" id="{C4F7FE83-12E6-C0DC-B4FD-BE05C87645EC}"/>
              </a:ext>
            </a:extLst>
          </p:cNvPr>
          <p:cNvGrpSpPr>
            <a:grpSpLocks/>
          </p:cNvGrpSpPr>
          <p:nvPr/>
        </p:nvGrpSpPr>
        <p:grpSpPr bwMode="auto">
          <a:xfrm>
            <a:off x="0" y="2438400"/>
            <a:ext cx="9009063" cy="1052513"/>
            <a:chOff x="0" y="1536"/>
            <a:chExt cx="5675" cy="663"/>
          </a:xfrm>
        </p:grpSpPr>
        <p:grpSp>
          <p:nvGrpSpPr>
            <p:cNvPr id="3" name="Group 1027">
              <a:extLst>
                <a:ext uri="{FF2B5EF4-FFF2-40B4-BE49-F238E27FC236}">
                  <a16:creationId xmlns:a16="http://schemas.microsoft.com/office/drawing/2014/main" id="{BC0E18BC-8013-4FE5-1039-57EF80FF2B2B}"/>
                </a:ext>
              </a:extLst>
            </p:cNvPr>
            <p:cNvGrpSpPr>
              <a:grpSpLocks/>
            </p:cNvGrpSpPr>
            <p:nvPr/>
          </p:nvGrpSpPr>
          <p:grpSpPr bwMode="auto">
            <a:xfrm>
              <a:off x="183" y="1604"/>
              <a:ext cx="448" cy="299"/>
              <a:chOff x="720" y="336"/>
              <a:chExt cx="624" cy="432"/>
            </a:xfrm>
          </p:grpSpPr>
          <p:sp>
            <p:nvSpPr>
              <p:cNvPr id="10" name="Rectangle 1028">
                <a:extLst>
                  <a:ext uri="{FF2B5EF4-FFF2-40B4-BE49-F238E27FC236}">
                    <a16:creationId xmlns:a16="http://schemas.microsoft.com/office/drawing/2014/main" id="{A34BBE5E-F07B-A186-08A4-5EC609200F59}"/>
                  </a:ext>
                </a:extLst>
              </p:cNvPr>
              <p:cNvSpPr>
                <a:spLocks noChangeArrowheads="1"/>
              </p:cNvSpPr>
              <p:nvPr/>
            </p:nvSpPr>
            <p:spPr bwMode="auto">
              <a:xfrm>
                <a:off x="720" y="336"/>
                <a:ext cx="384" cy="432"/>
              </a:xfrm>
              <a:prstGeom prst="rect">
                <a:avLst/>
              </a:prstGeom>
              <a:solidFill>
                <a:schemeClr val="folHlink"/>
              </a:solidFill>
              <a:ln>
                <a:noFill/>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defRPr/>
                </a:pPr>
                <a:endParaRPr lang="zh-TW" altLang="en-US"/>
              </a:p>
            </p:txBody>
          </p:sp>
          <p:sp>
            <p:nvSpPr>
              <p:cNvPr id="11" name="Rectangle 1029">
                <a:extLst>
                  <a:ext uri="{FF2B5EF4-FFF2-40B4-BE49-F238E27FC236}">
                    <a16:creationId xmlns:a16="http://schemas.microsoft.com/office/drawing/2014/main" id="{C6B6C9FF-E500-FA36-FA5E-AAEBA673E9BE}"/>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defRPr/>
                </a:pPr>
                <a:endParaRPr lang="zh-TW" altLang="en-US"/>
              </a:p>
            </p:txBody>
          </p:sp>
        </p:grpSp>
        <p:grpSp>
          <p:nvGrpSpPr>
            <p:cNvPr id="4" name="Group 1030">
              <a:extLst>
                <a:ext uri="{FF2B5EF4-FFF2-40B4-BE49-F238E27FC236}">
                  <a16:creationId xmlns:a16="http://schemas.microsoft.com/office/drawing/2014/main" id="{47DDE2B2-7A88-1B28-F8E4-E9CFD28D7CB0}"/>
                </a:ext>
              </a:extLst>
            </p:cNvPr>
            <p:cNvGrpSpPr>
              <a:grpSpLocks/>
            </p:cNvGrpSpPr>
            <p:nvPr/>
          </p:nvGrpSpPr>
          <p:grpSpPr bwMode="auto">
            <a:xfrm>
              <a:off x="261" y="1870"/>
              <a:ext cx="465" cy="299"/>
              <a:chOff x="912" y="2640"/>
              <a:chExt cx="672" cy="432"/>
            </a:xfrm>
          </p:grpSpPr>
          <p:sp>
            <p:nvSpPr>
              <p:cNvPr id="8" name="Rectangle 1031">
                <a:extLst>
                  <a:ext uri="{FF2B5EF4-FFF2-40B4-BE49-F238E27FC236}">
                    <a16:creationId xmlns:a16="http://schemas.microsoft.com/office/drawing/2014/main" id="{7FC79C60-09D0-63CE-0E05-783C78CFDB97}"/>
                  </a:ext>
                </a:extLst>
              </p:cNvPr>
              <p:cNvSpPr>
                <a:spLocks noChangeArrowheads="1"/>
              </p:cNvSpPr>
              <p:nvPr/>
            </p:nvSpPr>
            <p:spPr bwMode="auto">
              <a:xfrm>
                <a:off x="912" y="2640"/>
                <a:ext cx="384" cy="432"/>
              </a:xfrm>
              <a:prstGeom prst="rect">
                <a:avLst/>
              </a:prstGeom>
              <a:solidFill>
                <a:schemeClr val="accent2"/>
              </a:solidFill>
              <a:ln>
                <a:noFill/>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defRPr/>
                </a:pPr>
                <a:endParaRPr lang="zh-TW" altLang="en-US"/>
              </a:p>
            </p:txBody>
          </p:sp>
          <p:sp>
            <p:nvSpPr>
              <p:cNvPr id="9" name="Rectangle 1032">
                <a:extLst>
                  <a:ext uri="{FF2B5EF4-FFF2-40B4-BE49-F238E27FC236}">
                    <a16:creationId xmlns:a16="http://schemas.microsoft.com/office/drawing/2014/main" id="{6D06A081-3EB7-81B9-C60C-A4DB0A087108}"/>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defRPr/>
                </a:pPr>
                <a:endParaRPr lang="zh-TW" altLang="en-US"/>
              </a:p>
            </p:txBody>
          </p:sp>
        </p:grpSp>
        <p:sp>
          <p:nvSpPr>
            <p:cNvPr id="5" name="Rectangle 1033">
              <a:extLst>
                <a:ext uri="{FF2B5EF4-FFF2-40B4-BE49-F238E27FC236}">
                  <a16:creationId xmlns:a16="http://schemas.microsoft.com/office/drawing/2014/main" id="{F5D28702-F3E4-FB6A-2CD4-202EE8DA0EF2}"/>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defRPr/>
              </a:pPr>
              <a:endParaRPr lang="zh-TW" altLang="en-US"/>
            </a:p>
          </p:txBody>
        </p:sp>
        <p:sp>
          <p:nvSpPr>
            <p:cNvPr id="6" name="Rectangle 1034">
              <a:extLst>
                <a:ext uri="{FF2B5EF4-FFF2-40B4-BE49-F238E27FC236}">
                  <a16:creationId xmlns:a16="http://schemas.microsoft.com/office/drawing/2014/main" id="{9E936B3C-541C-3422-A688-54D1D2B46E91}"/>
                </a:ext>
              </a:extLst>
            </p:cNvPr>
            <p:cNvSpPr>
              <a:spLocks noChangeArrowheads="1"/>
            </p:cNvSpPr>
            <p:nvPr/>
          </p:nvSpPr>
          <p:spPr bwMode="auto">
            <a:xfrm>
              <a:off x="400" y="1536"/>
              <a:ext cx="20" cy="663"/>
            </a:xfrm>
            <a:prstGeom prst="rect">
              <a:avLst/>
            </a:prstGeom>
            <a:solidFill>
              <a:schemeClr val="bg2"/>
            </a:solidFill>
            <a:ln>
              <a:noFill/>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defRPr/>
              </a:pPr>
              <a:endParaRPr lang="zh-TW" altLang="en-US"/>
            </a:p>
          </p:txBody>
        </p:sp>
        <p:sp>
          <p:nvSpPr>
            <p:cNvPr id="7" name="Rectangle 1035">
              <a:extLst>
                <a:ext uri="{FF2B5EF4-FFF2-40B4-BE49-F238E27FC236}">
                  <a16:creationId xmlns:a16="http://schemas.microsoft.com/office/drawing/2014/main" id="{ADD73EC8-72A7-B48F-4296-EBCFEFF983F1}"/>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defRPr/>
              </a:pPr>
              <a:endParaRPr lang="zh-TW" altLang="en-US"/>
            </a:p>
          </p:txBody>
        </p:sp>
      </p:grpSp>
      <p:sp>
        <p:nvSpPr>
          <p:cNvPr id="6156" name="Rectangle 1036"/>
          <p:cNvSpPr>
            <a:spLocks noGrp="1" noChangeArrowheads="1"/>
          </p:cNvSpPr>
          <p:nvPr>
            <p:ph type="ctrTitle"/>
          </p:nvPr>
        </p:nvSpPr>
        <p:spPr>
          <a:xfrm>
            <a:off x="990600" y="1828800"/>
            <a:ext cx="7772400" cy="1143000"/>
          </a:xfrm>
        </p:spPr>
        <p:txBody>
          <a:bodyPr/>
          <a:lstStyle>
            <a:lvl1pPr>
              <a:defRPr/>
            </a:lvl1pPr>
          </a:lstStyle>
          <a:p>
            <a:pPr lvl="0"/>
            <a:r>
              <a:rPr lang="zh-TW" altLang="en-US" noProof="0"/>
              <a:t>按一下以編輯母片標題樣式</a:t>
            </a:r>
          </a:p>
        </p:txBody>
      </p:sp>
      <p:sp>
        <p:nvSpPr>
          <p:cNvPr id="6157" name="Rectangle 1037"/>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zh-TW" altLang="en-US" noProof="0"/>
              <a:t>按一下以編輯母片副標題樣式</a:t>
            </a:r>
          </a:p>
        </p:txBody>
      </p:sp>
      <p:sp>
        <p:nvSpPr>
          <p:cNvPr id="12" name="Rectangle 1038">
            <a:extLst>
              <a:ext uri="{FF2B5EF4-FFF2-40B4-BE49-F238E27FC236}">
                <a16:creationId xmlns:a16="http://schemas.microsoft.com/office/drawing/2014/main" id="{17084002-494E-B051-C7A4-2D9EDCCC1912}"/>
              </a:ext>
            </a:extLst>
          </p:cNvPr>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zh-TW" altLang="en-US"/>
          </a:p>
        </p:txBody>
      </p:sp>
      <p:sp>
        <p:nvSpPr>
          <p:cNvPr id="13" name="Rectangle 1039">
            <a:extLst>
              <a:ext uri="{FF2B5EF4-FFF2-40B4-BE49-F238E27FC236}">
                <a16:creationId xmlns:a16="http://schemas.microsoft.com/office/drawing/2014/main" id="{359874D9-E811-7378-C36E-12D321AB7FFE}"/>
              </a:ext>
            </a:extLst>
          </p:cNvPr>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zh-TW" altLang="en-US"/>
          </a:p>
        </p:txBody>
      </p:sp>
      <p:sp>
        <p:nvSpPr>
          <p:cNvPr id="14" name="Rectangle 1040">
            <a:extLst>
              <a:ext uri="{FF2B5EF4-FFF2-40B4-BE49-F238E27FC236}">
                <a16:creationId xmlns:a16="http://schemas.microsoft.com/office/drawing/2014/main" id="{86263396-00BA-90E7-4482-D16D0C767225}"/>
              </a:ext>
            </a:extLst>
          </p:cNvPr>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D45585D8-1ED4-4615-885D-41B8066E1A61}" type="slidenum">
              <a:rPr lang="zh-TW" altLang="en-US"/>
              <a:pPr>
                <a:defRPr/>
              </a:pPr>
              <a:t>‹#›</a:t>
            </a:fld>
            <a:endParaRPr lang="zh-TW" altLang="en-US"/>
          </a:p>
        </p:txBody>
      </p:sp>
    </p:spTree>
    <p:extLst>
      <p:ext uri="{BB962C8B-B14F-4D97-AF65-F5344CB8AC3E}">
        <p14:creationId xmlns:p14="http://schemas.microsoft.com/office/powerpoint/2010/main" val="3036211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5">
            <a:extLst>
              <a:ext uri="{FF2B5EF4-FFF2-40B4-BE49-F238E27FC236}">
                <a16:creationId xmlns:a16="http://schemas.microsoft.com/office/drawing/2014/main" id="{1B5089F3-7A2F-7F0A-C4CF-CA6611068C34}"/>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5" name="Rectangle 1036">
            <a:extLst>
              <a:ext uri="{FF2B5EF4-FFF2-40B4-BE49-F238E27FC236}">
                <a16:creationId xmlns:a16="http://schemas.microsoft.com/office/drawing/2014/main" id="{58AD537B-D39A-6706-7C7A-E70374C2C22B}"/>
              </a:ext>
            </a:extLst>
          </p:cNvPr>
          <p:cNvSpPr>
            <a:spLocks noGrp="1" noChangeArrowheads="1"/>
          </p:cNvSpPr>
          <p:nvPr>
            <p:ph type="ftr" sz="quarter" idx="11"/>
          </p:nvPr>
        </p:nvSpPr>
        <p:spPr>
          <a:ln/>
        </p:spPr>
        <p:txBody>
          <a:bodyPr/>
          <a:lstStyle>
            <a:lvl1pPr>
              <a:defRPr/>
            </a:lvl1pPr>
          </a:lstStyle>
          <a:p>
            <a:pPr>
              <a:defRPr/>
            </a:pPr>
            <a:endParaRPr lang="zh-TW" altLang="en-US"/>
          </a:p>
        </p:txBody>
      </p:sp>
      <p:sp>
        <p:nvSpPr>
          <p:cNvPr id="6" name="Rectangle 1037">
            <a:extLst>
              <a:ext uri="{FF2B5EF4-FFF2-40B4-BE49-F238E27FC236}">
                <a16:creationId xmlns:a16="http://schemas.microsoft.com/office/drawing/2014/main" id="{424E84E1-79A5-19FD-5474-8F255A1EB929}"/>
              </a:ext>
            </a:extLst>
          </p:cNvPr>
          <p:cNvSpPr>
            <a:spLocks noGrp="1" noChangeArrowheads="1"/>
          </p:cNvSpPr>
          <p:nvPr>
            <p:ph type="sldNum" sz="quarter" idx="12"/>
          </p:nvPr>
        </p:nvSpPr>
        <p:spPr>
          <a:ln/>
        </p:spPr>
        <p:txBody>
          <a:bodyPr/>
          <a:lstStyle>
            <a:lvl1pPr>
              <a:defRPr/>
            </a:lvl1pPr>
          </a:lstStyle>
          <a:p>
            <a:pPr>
              <a:defRPr/>
            </a:pPr>
            <a:fld id="{858E8103-AE16-464B-AE15-CD5BB7945747}" type="slidenum">
              <a:rPr lang="zh-TW" altLang="en-US"/>
              <a:pPr>
                <a:defRPr/>
              </a:pPr>
              <a:t>‹#›</a:t>
            </a:fld>
            <a:endParaRPr lang="zh-TW" altLang="en-US"/>
          </a:p>
        </p:txBody>
      </p:sp>
    </p:spTree>
    <p:extLst>
      <p:ext uri="{BB962C8B-B14F-4D97-AF65-F5344CB8AC3E}">
        <p14:creationId xmlns:p14="http://schemas.microsoft.com/office/powerpoint/2010/main" val="3808543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
        <p:nvSpPr>
          <p:cNvPr id="4" name="Rectangle 1035">
            <a:extLst>
              <a:ext uri="{FF2B5EF4-FFF2-40B4-BE49-F238E27FC236}">
                <a16:creationId xmlns:a16="http://schemas.microsoft.com/office/drawing/2014/main" id="{48262860-228B-8864-0470-A20FA34E289E}"/>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5" name="Rectangle 1036">
            <a:extLst>
              <a:ext uri="{FF2B5EF4-FFF2-40B4-BE49-F238E27FC236}">
                <a16:creationId xmlns:a16="http://schemas.microsoft.com/office/drawing/2014/main" id="{9C50E0AA-0CCA-F6C1-6A7F-BF31D9A7BF67}"/>
              </a:ext>
            </a:extLst>
          </p:cNvPr>
          <p:cNvSpPr>
            <a:spLocks noGrp="1" noChangeArrowheads="1"/>
          </p:cNvSpPr>
          <p:nvPr>
            <p:ph type="ftr" sz="quarter" idx="11"/>
          </p:nvPr>
        </p:nvSpPr>
        <p:spPr>
          <a:ln/>
        </p:spPr>
        <p:txBody>
          <a:bodyPr/>
          <a:lstStyle>
            <a:lvl1pPr>
              <a:defRPr/>
            </a:lvl1pPr>
          </a:lstStyle>
          <a:p>
            <a:pPr>
              <a:defRPr/>
            </a:pPr>
            <a:endParaRPr lang="zh-TW" altLang="en-US"/>
          </a:p>
        </p:txBody>
      </p:sp>
      <p:sp>
        <p:nvSpPr>
          <p:cNvPr id="6" name="Rectangle 1037">
            <a:extLst>
              <a:ext uri="{FF2B5EF4-FFF2-40B4-BE49-F238E27FC236}">
                <a16:creationId xmlns:a16="http://schemas.microsoft.com/office/drawing/2014/main" id="{5395798B-9730-AC0D-D7D0-188723B8F1A4}"/>
              </a:ext>
            </a:extLst>
          </p:cNvPr>
          <p:cNvSpPr>
            <a:spLocks noGrp="1" noChangeArrowheads="1"/>
          </p:cNvSpPr>
          <p:nvPr>
            <p:ph type="sldNum" sz="quarter" idx="12"/>
          </p:nvPr>
        </p:nvSpPr>
        <p:spPr>
          <a:ln/>
        </p:spPr>
        <p:txBody>
          <a:bodyPr/>
          <a:lstStyle>
            <a:lvl1pPr>
              <a:defRPr/>
            </a:lvl1pPr>
          </a:lstStyle>
          <a:p>
            <a:pPr>
              <a:defRPr/>
            </a:pPr>
            <a:fld id="{86378726-5E66-416B-BF74-93EE01FAEEC6}" type="slidenum">
              <a:rPr lang="zh-TW" altLang="en-US"/>
              <a:pPr>
                <a:defRPr/>
              </a:pPr>
              <a:t>‹#›</a:t>
            </a:fld>
            <a:endParaRPr lang="zh-TW" altLang="en-US"/>
          </a:p>
        </p:txBody>
      </p:sp>
    </p:spTree>
    <p:extLst>
      <p:ext uri="{BB962C8B-B14F-4D97-AF65-F5344CB8AC3E}">
        <p14:creationId xmlns:p14="http://schemas.microsoft.com/office/powerpoint/2010/main" val="3183038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1182688" y="2017713"/>
            <a:ext cx="3810000" cy="4114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145088" y="2017713"/>
            <a:ext cx="3810000" cy="4114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035">
            <a:extLst>
              <a:ext uri="{FF2B5EF4-FFF2-40B4-BE49-F238E27FC236}">
                <a16:creationId xmlns:a16="http://schemas.microsoft.com/office/drawing/2014/main" id="{0BD0D2E0-199D-D614-0240-D2EF14511457}"/>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6" name="Rectangle 1036">
            <a:extLst>
              <a:ext uri="{FF2B5EF4-FFF2-40B4-BE49-F238E27FC236}">
                <a16:creationId xmlns:a16="http://schemas.microsoft.com/office/drawing/2014/main" id="{0A796C22-56DB-47D9-B802-5A722B87D8F8}"/>
              </a:ext>
            </a:extLst>
          </p:cNvPr>
          <p:cNvSpPr>
            <a:spLocks noGrp="1" noChangeArrowheads="1"/>
          </p:cNvSpPr>
          <p:nvPr>
            <p:ph type="ftr" sz="quarter" idx="11"/>
          </p:nvPr>
        </p:nvSpPr>
        <p:spPr>
          <a:ln/>
        </p:spPr>
        <p:txBody>
          <a:bodyPr/>
          <a:lstStyle>
            <a:lvl1pPr>
              <a:defRPr/>
            </a:lvl1pPr>
          </a:lstStyle>
          <a:p>
            <a:pPr>
              <a:defRPr/>
            </a:pPr>
            <a:endParaRPr lang="zh-TW" altLang="en-US"/>
          </a:p>
        </p:txBody>
      </p:sp>
      <p:sp>
        <p:nvSpPr>
          <p:cNvPr id="7" name="Rectangle 1037">
            <a:extLst>
              <a:ext uri="{FF2B5EF4-FFF2-40B4-BE49-F238E27FC236}">
                <a16:creationId xmlns:a16="http://schemas.microsoft.com/office/drawing/2014/main" id="{E327BF33-A920-4FDC-8608-88A3D8DD7986}"/>
              </a:ext>
            </a:extLst>
          </p:cNvPr>
          <p:cNvSpPr>
            <a:spLocks noGrp="1" noChangeArrowheads="1"/>
          </p:cNvSpPr>
          <p:nvPr>
            <p:ph type="sldNum" sz="quarter" idx="12"/>
          </p:nvPr>
        </p:nvSpPr>
        <p:spPr>
          <a:ln/>
        </p:spPr>
        <p:txBody>
          <a:bodyPr/>
          <a:lstStyle>
            <a:lvl1pPr>
              <a:defRPr/>
            </a:lvl1pPr>
          </a:lstStyle>
          <a:p>
            <a:pPr>
              <a:defRPr/>
            </a:pPr>
            <a:fld id="{4815417C-B41C-47F5-95F3-D4A6B6612276}" type="slidenum">
              <a:rPr lang="zh-TW" altLang="en-US"/>
              <a:pPr>
                <a:defRPr/>
              </a:pPr>
              <a:t>‹#›</a:t>
            </a:fld>
            <a:endParaRPr lang="zh-TW" altLang="en-US"/>
          </a:p>
        </p:txBody>
      </p:sp>
    </p:spTree>
    <p:extLst>
      <p:ext uri="{BB962C8B-B14F-4D97-AF65-F5344CB8AC3E}">
        <p14:creationId xmlns:p14="http://schemas.microsoft.com/office/powerpoint/2010/main" val="4235455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1035">
            <a:extLst>
              <a:ext uri="{FF2B5EF4-FFF2-40B4-BE49-F238E27FC236}">
                <a16:creationId xmlns:a16="http://schemas.microsoft.com/office/drawing/2014/main" id="{0AF7B3C8-AFCC-BA2A-4227-EC23A77BFD61}"/>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8" name="Rectangle 1036">
            <a:extLst>
              <a:ext uri="{FF2B5EF4-FFF2-40B4-BE49-F238E27FC236}">
                <a16:creationId xmlns:a16="http://schemas.microsoft.com/office/drawing/2014/main" id="{0541A912-A6B1-E079-E85D-4E4991E17D28}"/>
              </a:ext>
            </a:extLst>
          </p:cNvPr>
          <p:cNvSpPr>
            <a:spLocks noGrp="1" noChangeArrowheads="1"/>
          </p:cNvSpPr>
          <p:nvPr>
            <p:ph type="ftr" sz="quarter" idx="11"/>
          </p:nvPr>
        </p:nvSpPr>
        <p:spPr>
          <a:ln/>
        </p:spPr>
        <p:txBody>
          <a:bodyPr/>
          <a:lstStyle>
            <a:lvl1pPr>
              <a:defRPr/>
            </a:lvl1pPr>
          </a:lstStyle>
          <a:p>
            <a:pPr>
              <a:defRPr/>
            </a:pPr>
            <a:endParaRPr lang="zh-TW" altLang="en-US"/>
          </a:p>
        </p:txBody>
      </p:sp>
      <p:sp>
        <p:nvSpPr>
          <p:cNvPr id="9" name="Rectangle 1037">
            <a:extLst>
              <a:ext uri="{FF2B5EF4-FFF2-40B4-BE49-F238E27FC236}">
                <a16:creationId xmlns:a16="http://schemas.microsoft.com/office/drawing/2014/main" id="{D254A173-075C-27A7-5A4C-14F5C580F763}"/>
              </a:ext>
            </a:extLst>
          </p:cNvPr>
          <p:cNvSpPr>
            <a:spLocks noGrp="1" noChangeArrowheads="1"/>
          </p:cNvSpPr>
          <p:nvPr>
            <p:ph type="sldNum" sz="quarter" idx="12"/>
          </p:nvPr>
        </p:nvSpPr>
        <p:spPr>
          <a:ln/>
        </p:spPr>
        <p:txBody>
          <a:bodyPr/>
          <a:lstStyle>
            <a:lvl1pPr>
              <a:defRPr/>
            </a:lvl1pPr>
          </a:lstStyle>
          <a:p>
            <a:pPr>
              <a:defRPr/>
            </a:pPr>
            <a:fld id="{6DE1AFA6-6DA9-4E43-BF79-656423F68B28}" type="slidenum">
              <a:rPr lang="zh-TW" altLang="en-US"/>
              <a:pPr>
                <a:defRPr/>
              </a:pPr>
              <a:t>‹#›</a:t>
            </a:fld>
            <a:endParaRPr lang="zh-TW" altLang="en-US"/>
          </a:p>
        </p:txBody>
      </p:sp>
    </p:spTree>
    <p:extLst>
      <p:ext uri="{BB962C8B-B14F-4D97-AF65-F5344CB8AC3E}">
        <p14:creationId xmlns:p14="http://schemas.microsoft.com/office/powerpoint/2010/main" val="592823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
        <p:nvSpPr>
          <p:cNvPr id="4" name="Rectangle 11">
            <a:extLst>
              <a:ext uri="{FF2B5EF4-FFF2-40B4-BE49-F238E27FC236}">
                <a16:creationId xmlns:a16="http://schemas.microsoft.com/office/drawing/2014/main" id="{EC55D42A-162D-325B-A4FB-EFD6B94A2A7A}"/>
              </a:ext>
            </a:extLst>
          </p:cNvPr>
          <p:cNvSpPr>
            <a:spLocks noGrp="1" noChangeArrowheads="1"/>
          </p:cNvSpPr>
          <p:nvPr>
            <p:ph type="dt" sz="half" idx="10"/>
          </p:nvPr>
        </p:nvSpPr>
        <p:spPr>
          <a:ln/>
        </p:spPr>
        <p:txBody>
          <a:bodyPr/>
          <a:lstStyle>
            <a:lvl1pPr>
              <a:defRPr/>
            </a:lvl1pPr>
          </a:lstStyle>
          <a:p>
            <a:pPr>
              <a:defRPr/>
            </a:pPr>
            <a:r>
              <a:rPr lang="en-US" altLang="zh-TW"/>
              <a:t>Lecture 15</a:t>
            </a:r>
          </a:p>
        </p:txBody>
      </p:sp>
      <p:sp>
        <p:nvSpPr>
          <p:cNvPr id="5" name="Rectangle 12">
            <a:extLst>
              <a:ext uri="{FF2B5EF4-FFF2-40B4-BE49-F238E27FC236}">
                <a16:creationId xmlns:a16="http://schemas.microsoft.com/office/drawing/2014/main" id="{591C7FFA-51D4-31EE-9E25-03E73C5AFE01}"/>
              </a:ext>
            </a:extLst>
          </p:cNvPr>
          <p:cNvSpPr>
            <a:spLocks noGrp="1" noChangeArrowheads="1"/>
          </p:cNvSpPr>
          <p:nvPr>
            <p:ph type="ftr" sz="quarter" idx="11"/>
          </p:nvPr>
        </p:nvSpPr>
        <p:spPr>
          <a:ln/>
        </p:spPr>
        <p:txBody>
          <a:bodyPr/>
          <a:lstStyle>
            <a:lvl1pPr>
              <a:defRPr/>
            </a:lvl1pPr>
          </a:lstStyle>
          <a:p>
            <a:pPr>
              <a:defRPr/>
            </a:pPr>
            <a:r>
              <a:rPr lang="en-US" altLang="zh-TW"/>
              <a:t>Slide </a:t>
            </a:r>
            <a:fld id="{E0AC44AA-01E1-4311-AF33-7FB1D6D9BA5E}" type="slidenum">
              <a:rPr lang="en-US" altLang="zh-TW" smtClean="0"/>
              <a:pPr>
                <a:defRPr/>
              </a:pPr>
              <a:t>‹#›</a:t>
            </a:fld>
            <a:endParaRPr lang="en-US" altLang="zh-TW"/>
          </a:p>
        </p:txBody>
      </p:sp>
      <p:sp>
        <p:nvSpPr>
          <p:cNvPr id="6" name="Rectangle 13">
            <a:extLst>
              <a:ext uri="{FF2B5EF4-FFF2-40B4-BE49-F238E27FC236}">
                <a16:creationId xmlns:a16="http://schemas.microsoft.com/office/drawing/2014/main" id="{044B2903-1B32-3766-78AC-06F9039EF888}"/>
              </a:ext>
            </a:extLst>
          </p:cNvPr>
          <p:cNvSpPr>
            <a:spLocks noGrp="1" noChangeArrowheads="1"/>
          </p:cNvSpPr>
          <p:nvPr>
            <p:ph type="sldNum" sz="quarter" idx="12"/>
          </p:nvPr>
        </p:nvSpPr>
        <p:spPr>
          <a:ln/>
        </p:spPr>
        <p:txBody>
          <a:bodyPr/>
          <a:lstStyle>
            <a:lvl1pPr>
              <a:defRPr/>
            </a:lvl1pPr>
          </a:lstStyle>
          <a:p>
            <a:pPr>
              <a:defRPr/>
            </a:pPr>
            <a:r>
              <a:rPr lang="zh-TW" altLang="en-US"/>
              <a:t>6.837 </a:t>
            </a:r>
            <a:r>
              <a:rPr lang="en-US" altLang="zh-TW"/>
              <a:t>Fall 2001</a:t>
            </a:r>
          </a:p>
        </p:txBody>
      </p:sp>
    </p:spTree>
    <p:extLst>
      <p:ext uri="{BB962C8B-B14F-4D97-AF65-F5344CB8AC3E}">
        <p14:creationId xmlns:p14="http://schemas.microsoft.com/office/powerpoint/2010/main" val="146587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1035">
            <a:extLst>
              <a:ext uri="{FF2B5EF4-FFF2-40B4-BE49-F238E27FC236}">
                <a16:creationId xmlns:a16="http://schemas.microsoft.com/office/drawing/2014/main" id="{037DE5E4-F8CC-C0F0-01BD-C71261BE8839}"/>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4" name="Rectangle 1036">
            <a:extLst>
              <a:ext uri="{FF2B5EF4-FFF2-40B4-BE49-F238E27FC236}">
                <a16:creationId xmlns:a16="http://schemas.microsoft.com/office/drawing/2014/main" id="{FFC7FA0D-80BB-A75A-5033-A653F44D2645}"/>
              </a:ext>
            </a:extLst>
          </p:cNvPr>
          <p:cNvSpPr>
            <a:spLocks noGrp="1" noChangeArrowheads="1"/>
          </p:cNvSpPr>
          <p:nvPr>
            <p:ph type="ftr" sz="quarter" idx="11"/>
          </p:nvPr>
        </p:nvSpPr>
        <p:spPr>
          <a:ln/>
        </p:spPr>
        <p:txBody>
          <a:bodyPr/>
          <a:lstStyle>
            <a:lvl1pPr>
              <a:defRPr/>
            </a:lvl1pPr>
          </a:lstStyle>
          <a:p>
            <a:pPr>
              <a:defRPr/>
            </a:pPr>
            <a:endParaRPr lang="zh-TW" altLang="en-US"/>
          </a:p>
        </p:txBody>
      </p:sp>
      <p:sp>
        <p:nvSpPr>
          <p:cNvPr id="5" name="Rectangle 1037">
            <a:extLst>
              <a:ext uri="{FF2B5EF4-FFF2-40B4-BE49-F238E27FC236}">
                <a16:creationId xmlns:a16="http://schemas.microsoft.com/office/drawing/2014/main" id="{59BF559B-160C-9DC4-D46E-7046A6094377}"/>
              </a:ext>
            </a:extLst>
          </p:cNvPr>
          <p:cNvSpPr>
            <a:spLocks noGrp="1" noChangeArrowheads="1"/>
          </p:cNvSpPr>
          <p:nvPr>
            <p:ph type="sldNum" sz="quarter" idx="12"/>
          </p:nvPr>
        </p:nvSpPr>
        <p:spPr>
          <a:ln/>
        </p:spPr>
        <p:txBody>
          <a:bodyPr/>
          <a:lstStyle>
            <a:lvl1pPr>
              <a:defRPr/>
            </a:lvl1pPr>
          </a:lstStyle>
          <a:p>
            <a:pPr>
              <a:defRPr/>
            </a:pPr>
            <a:fld id="{527F5526-3799-472E-9580-80A5F58F4483}" type="slidenum">
              <a:rPr lang="zh-TW" altLang="en-US"/>
              <a:pPr>
                <a:defRPr/>
              </a:pPr>
              <a:t>‹#›</a:t>
            </a:fld>
            <a:endParaRPr lang="zh-TW" altLang="en-US"/>
          </a:p>
        </p:txBody>
      </p:sp>
    </p:spTree>
    <p:extLst>
      <p:ext uri="{BB962C8B-B14F-4D97-AF65-F5344CB8AC3E}">
        <p14:creationId xmlns:p14="http://schemas.microsoft.com/office/powerpoint/2010/main" val="1300682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35">
            <a:extLst>
              <a:ext uri="{FF2B5EF4-FFF2-40B4-BE49-F238E27FC236}">
                <a16:creationId xmlns:a16="http://schemas.microsoft.com/office/drawing/2014/main" id="{E6EB27D2-6B62-D3E2-FDC3-C67F7DB47CDA}"/>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3" name="Rectangle 1036">
            <a:extLst>
              <a:ext uri="{FF2B5EF4-FFF2-40B4-BE49-F238E27FC236}">
                <a16:creationId xmlns:a16="http://schemas.microsoft.com/office/drawing/2014/main" id="{ADC8752B-F8DB-A35A-14A7-2BCCDBA559DC}"/>
              </a:ext>
            </a:extLst>
          </p:cNvPr>
          <p:cNvSpPr>
            <a:spLocks noGrp="1" noChangeArrowheads="1"/>
          </p:cNvSpPr>
          <p:nvPr>
            <p:ph type="ftr" sz="quarter" idx="11"/>
          </p:nvPr>
        </p:nvSpPr>
        <p:spPr>
          <a:ln/>
        </p:spPr>
        <p:txBody>
          <a:bodyPr/>
          <a:lstStyle>
            <a:lvl1pPr>
              <a:defRPr/>
            </a:lvl1pPr>
          </a:lstStyle>
          <a:p>
            <a:pPr>
              <a:defRPr/>
            </a:pPr>
            <a:endParaRPr lang="zh-TW" altLang="en-US"/>
          </a:p>
        </p:txBody>
      </p:sp>
      <p:sp>
        <p:nvSpPr>
          <p:cNvPr id="4" name="Rectangle 1037">
            <a:extLst>
              <a:ext uri="{FF2B5EF4-FFF2-40B4-BE49-F238E27FC236}">
                <a16:creationId xmlns:a16="http://schemas.microsoft.com/office/drawing/2014/main" id="{FA9C881D-742B-C03F-E363-5220F9AFB933}"/>
              </a:ext>
            </a:extLst>
          </p:cNvPr>
          <p:cNvSpPr>
            <a:spLocks noGrp="1" noChangeArrowheads="1"/>
          </p:cNvSpPr>
          <p:nvPr>
            <p:ph type="sldNum" sz="quarter" idx="12"/>
          </p:nvPr>
        </p:nvSpPr>
        <p:spPr>
          <a:ln/>
        </p:spPr>
        <p:txBody>
          <a:bodyPr/>
          <a:lstStyle>
            <a:lvl1pPr>
              <a:defRPr/>
            </a:lvl1pPr>
          </a:lstStyle>
          <a:p>
            <a:pPr>
              <a:defRPr/>
            </a:pPr>
            <a:fld id="{5D4A2005-C3B1-4ABE-B514-A95CFEB8DF24}" type="slidenum">
              <a:rPr lang="zh-TW" altLang="en-US"/>
              <a:pPr>
                <a:defRPr/>
              </a:pPr>
              <a:t>‹#›</a:t>
            </a:fld>
            <a:endParaRPr lang="zh-TW" altLang="en-US"/>
          </a:p>
        </p:txBody>
      </p:sp>
    </p:spTree>
    <p:extLst>
      <p:ext uri="{BB962C8B-B14F-4D97-AF65-F5344CB8AC3E}">
        <p14:creationId xmlns:p14="http://schemas.microsoft.com/office/powerpoint/2010/main" val="1141294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1035">
            <a:extLst>
              <a:ext uri="{FF2B5EF4-FFF2-40B4-BE49-F238E27FC236}">
                <a16:creationId xmlns:a16="http://schemas.microsoft.com/office/drawing/2014/main" id="{793B8824-C8B3-0242-7952-F2D76333BFFE}"/>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6" name="Rectangle 1036">
            <a:extLst>
              <a:ext uri="{FF2B5EF4-FFF2-40B4-BE49-F238E27FC236}">
                <a16:creationId xmlns:a16="http://schemas.microsoft.com/office/drawing/2014/main" id="{98A4D841-CEC6-91EF-5F99-91D0CDB6ED4F}"/>
              </a:ext>
            </a:extLst>
          </p:cNvPr>
          <p:cNvSpPr>
            <a:spLocks noGrp="1" noChangeArrowheads="1"/>
          </p:cNvSpPr>
          <p:nvPr>
            <p:ph type="ftr" sz="quarter" idx="11"/>
          </p:nvPr>
        </p:nvSpPr>
        <p:spPr>
          <a:ln/>
        </p:spPr>
        <p:txBody>
          <a:bodyPr/>
          <a:lstStyle>
            <a:lvl1pPr>
              <a:defRPr/>
            </a:lvl1pPr>
          </a:lstStyle>
          <a:p>
            <a:pPr>
              <a:defRPr/>
            </a:pPr>
            <a:endParaRPr lang="zh-TW" altLang="en-US"/>
          </a:p>
        </p:txBody>
      </p:sp>
      <p:sp>
        <p:nvSpPr>
          <p:cNvPr id="7" name="Rectangle 1037">
            <a:extLst>
              <a:ext uri="{FF2B5EF4-FFF2-40B4-BE49-F238E27FC236}">
                <a16:creationId xmlns:a16="http://schemas.microsoft.com/office/drawing/2014/main" id="{AEC3D298-F6C3-3EBA-B4AE-F8897C2F0CAC}"/>
              </a:ext>
            </a:extLst>
          </p:cNvPr>
          <p:cNvSpPr>
            <a:spLocks noGrp="1" noChangeArrowheads="1"/>
          </p:cNvSpPr>
          <p:nvPr>
            <p:ph type="sldNum" sz="quarter" idx="12"/>
          </p:nvPr>
        </p:nvSpPr>
        <p:spPr>
          <a:ln/>
        </p:spPr>
        <p:txBody>
          <a:bodyPr/>
          <a:lstStyle>
            <a:lvl1pPr>
              <a:defRPr/>
            </a:lvl1pPr>
          </a:lstStyle>
          <a:p>
            <a:pPr>
              <a:defRPr/>
            </a:pPr>
            <a:fld id="{1046AF1A-F7CE-4B94-B685-DD380049F6D2}" type="slidenum">
              <a:rPr lang="zh-TW" altLang="en-US"/>
              <a:pPr>
                <a:defRPr/>
              </a:pPr>
              <a:t>‹#›</a:t>
            </a:fld>
            <a:endParaRPr lang="zh-TW" altLang="en-US"/>
          </a:p>
        </p:txBody>
      </p:sp>
    </p:spTree>
    <p:extLst>
      <p:ext uri="{BB962C8B-B14F-4D97-AF65-F5344CB8AC3E}">
        <p14:creationId xmlns:p14="http://schemas.microsoft.com/office/powerpoint/2010/main" val="4184399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1035">
            <a:extLst>
              <a:ext uri="{FF2B5EF4-FFF2-40B4-BE49-F238E27FC236}">
                <a16:creationId xmlns:a16="http://schemas.microsoft.com/office/drawing/2014/main" id="{11FB4086-A52E-9228-AD34-4114A4A85510}"/>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6" name="Rectangle 1036">
            <a:extLst>
              <a:ext uri="{FF2B5EF4-FFF2-40B4-BE49-F238E27FC236}">
                <a16:creationId xmlns:a16="http://schemas.microsoft.com/office/drawing/2014/main" id="{58BDCAA1-C879-1917-1E24-34472FA207DD}"/>
              </a:ext>
            </a:extLst>
          </p:cNvPr>
          <p:cNvSpPr>
            <a:spLocks noGrp="1" noChangeArrowheads="1"/>
          </p:cNvSpPr>
          <p:nvPr>
            <p:ph type="ftr" sz="quarter" idx="11"/>
          </p:nvPr>
        </p:nvSpPr>
        <p:spPr>
          <a:ln/>
        </p:spPr>
        <p:txBody>
          <a:bodyPr/>
          <a:lstStyle>
            <a:lvl1pPr>
              <a:defRPr/>
            </a:lvl1pPr>
          </a:lstStyle>
          <a:p>
            <a:pPr>
              <a:defRPr/>
            </a:pPr>
            <a:endParaRPr lang="zh-TW" altLang="en-US"/>
          </a:p>
        </p:txBody>
      </p:sp>
      <p:sp>
        <p:nvSpPr>
          <p:cNvPr id="7" name="Rectangle 1037">
            <a:extLst>
              <a:ext uri="{FF2B5EF4-FFF2-40B4-BE49-F238E27FC236}">
                <a16:creationId xmlns:a16="http://schemas.microsoft.com/office/drawing/2014/main" id="{5912E85B-3E67-73C1-DAF1-919A3B5C708D}"/>
              </a:ext>
            </a:extLst>
          </p:cNvPr>
          <p:cNvSpPr>
            <a:spLocks noGrp="1" noChangeArrowheads="1"/>
          </p:cNvSpPr>
          <p:nvPr>
            <p:ph type="sldNum" sz="quarter" idx="12"/>
          </p:nvPr>
        </p:nvSpPr>
        <p:spPr>
          <a:ln/>
        </p:spPr>
        <p:txBody>
          <a:bodyPr/>
          <a:lstStyle>
            <a:lvl1pPr>
              <a:defRPr/>
            </a:lvl1pPr>
          </a:lstStyle>
          <a:p>
            <a:pPr>
              <a:defRPr/>
            </a:pPr>
            <a:fld id="{D7D76001-A6B2-43AF-832C-97474EE47B6D}" type="slidenum">
              <a:rPr lang="zh-TW" altLang="en-US"/>
              <a:pPr>
                <a:defRPr/>
              </a:pPr>
              <a:t>‹#›</a:t>
            </a:fld>
            <a:endParaRPr lang="zh-TW" altLang="en-US"/>
          </a:p>
        </p:txBody>
      </p:sp>
    </p:spTree>
    <p:extLst>
      <p:ext uri="{BB962C8B-B14F-4D97-AF65-F5344CB8AC3E}">
        <p14:creationId xmlns:p14="http://schemas.microsoft.com/office/powerpoint/2010/main" val="2304518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5">
            <a:extLst>
              <a:ext uri="{FF2B5EF4-FFF2-40B4-BE49-F238E27FC236}">
                <a16:creationId xmlns:a16="http://schemas.microsoft.com/office/drawing/2014/main" id="{E8F72A23-E35A-7223-CCBC-21DB9E5D6D72}"/>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5" name="Rectangle 1036">
            <a:extLst>
              <a:ext uri="{FF2B5EF4-FFF2-40B4-BE49-F238E27FC236}">
                <a16:creationId xmlns:a16="http://schemas.microsoft.com/office/drawing/2014/main" id="{F13A2246-2675-3B1B-13AE-49C3EF458C69}"/>
              </a:ext>
            </a:extLst>
          </p:cNvPr>
          <p:cNvSpPr>
            <a:spLocks noGrp="1" noChangeArrowheads="1"/>
          </p:cNvSpPr>
          <p:nvPr>
            <p:ph type="ftr" sz="quarter" idx="11"/>
          </p:nvPr>
        </p:nvSpPr>
        <p:spPr>
          <a:ln/>
        </p:spPr>
        <p:txBody>
          <a:bodyPr/>
          <a:lstStyle>
            <a:lvl1pPr>
              <a:defRPr/>
            </a:lvl1pPr>
          </a:lstStyle>
          <a:p>
            <a:pPr>
              <a:defRPr/>
            </a:pPr>
            <a:endParaRPr lang="zh-TW" altLang="en-US"/>
          </a:p>
        </p:txBody>
      </p:sp>
      <p:sp>
        <p:nvSpPr>
          <p:cNvPr id="6" name="Rectangle 1037">
            <a:extLst>
              <a:ext uri="{FF2B5EF4-FFF2-40B4-BE49-F238E27FC236}">
                <a16:creationId xmlns:a16="http://schemas.microsoft.com/office/drawing/2014/main" id="{B9F5F688-90E2-C4C4-0C3C-EB3BE420A32D}"/>
              </a:ext>
            </a:extLst>
          </p:cNvPr>
          <p:cNvSpPr>
            <a:spLocks noGrp="1" noChangeArrowheads="1"/>
          </p:cNvSpPr>
          <p:nvPr>
            <p:ph type="sldNum" sz="quarter" idx="12"/>
          </p:nvPr>
        </p:nvSpPr>
        <p:spPr>
          <a:ln/>
        </p:spPr>
        <p:txBody>
          <a:bodyPr/>
          <a:lstStyle>
            <a:lvl1pPr>
              <a:defRPr/>
            </a:lvl1pPr>
          </a:lstStyle>
          <a:p>
            <a:pPr>
              <a:defRPr/>
            </a:pPr>
            <a:fld id="{A279C9AD-7E78-40BB-BCD0-7AA93CB4A454}" type="slidenum">
              <a:rPr lang="zh-TW" altLang="en-US"/>
              <a:pPr>
                <a:defRPr/>
              </a:pPr>
              <a:t>‹#›</a:t>
            </a:fld>
            <a:endParaRPr lang="zh-TW" altLang="en-US"/>
          </a:p>
        </p:txBody>
      </p:sp>
    </p:spTree>
    <p:extLst>
      <p:ext uri="{BB962C8B-B14F-4D97-AF65-F5344CB8AC3E}">
        <p14:creationId xmlns:p14="http://schemas.microsoft.com/office/powerpoint/2010/main" val="195509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04050" y="617538"/>
            <a:ext cx="1951038" cy="551497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1150938" y="617538"/>
            <a:ext cx="5700712" cy="551497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5">
            <a:extLst>
              <a:ext uri="{FF2B5EF4-FFF2-40B4-BE49-F238E27FC236}">
                <a16:creationId xmlns:a16="http://schemas.microsoft.com/office/drawing/2014/main" id="{F01D19C2-4D01-2480-92E0-FB705DC42756}"/>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5" name="Rectangle 1036">
            <a:extLst>
              <a:ext uri="{FF2B5EF4-FFF2-40B4-BE49-F238E27FC236}">
                <a16:creationId xmlns:a16="http://schemas.microsoft.com/office/drawing/2014/main" id="{564E1941-CE19-88D9-6029-87BD5B97AD2B}"/>
              </a:ext>
            </a:extLst>
          </p:cNvPr>
          <p:cNvSpPr>
            <a:spLocks noGrp="1" noChangeArrowheads="1"/>
          </p:cNvSpPr>
          <p:nvPr>
            <p:ph type="ftr" sz="quarter" idx="11"/>
          </p:nvPr>
        </p:nvSpPr>
        <p:spPr>
          <a:ln/>
        </p:spPr>
        <p:txBody>
          <a:bodyPr/>
          <a:lstStyle>
            <a:lvl1pPr>
              <a:defRPr/>
            </a:lvl1pPr>
          </a:lstStyle>
          <a:p>
            <a:pPr>
              <a:defRPr/>
            </a:pPr>
            <a:endParaRPr lang="zh-TW" altLang="en-US"/>
          </a:p>
        </p:txBody>
      </p:sp>
      <p:sp>
        <p:nvSpPr>
          <p:cNvPr id="6" name="Rectangle 1037">
            <a:extLst>
              <a:ext uri="{FF2B5EF4-FFF2-40B4-BE49-F238E27FC236}">
                <a16:creationId xmlns:a16="http://schemas.microsoft.com/office/drawing/2014/main" id="{92E65376-79CA-B18E-2590-44BED9CB6BFC}"/>
              </a:ext>
            </a:extLst>
          </p:cNvPr>
          <p:cNvSpPr>
            <a:spLocks noGrp="1" noChangeArrowheads="1"/>
          </p:cNvSpPr>
          <p:nvPr>
            <p:ph type="sldNum" sz="quarter" idx="12"/>
          </p:nvPr>
        </p:nvSpPr>
        <p:spPr>
          <a:ln/>
        </p:spPr>
        <p:txBody>
          <a:bodyPr/>
          <a:lstStyle>
            <a:lvl1pPr>
              <a:defRPr/>
            </a:lvl1pPr>
          </a:lstStyle>
          <a:p>
            <a:pPr>
              <a:defRPr/>
            </a:pPr>
            <a:fld id="{8B9EE3ED-1DD3-4941-92B9-DAF13F65AA65}" type="slidenum">
              <a:rPr lang="zh-TW" altLang="en-US"/>
              <a:pPr>
                <a:defRPr/>
              </a:pPr>
              <a:t>‹#›</a:t>
            </a:fld>
            <a:endParaRPr lang="zh-TW" altLang="en-US"/>
          </a:p>
        </p:txBody>
      </p:sp>
    </p:spTree>
    <p:extLst>
      <p:ext uri="{BB962C8B-B14F-4D97-AF65-F5344CB8AC3E}">
        <p14:creationId xmlns:p14="http://schemas.microsoft.com/office/powerpoint/2010/main" val="6618366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3D806D6-0046-0B37-40A4-EF1EF65FC8F9}"/>
              </a:ext>
            </a:extLst>
          </p:cNvPr>
          <p:cNvSpPr>
            <a:spLocks noChangeArrowheads="1"/>
          </p:cNvSpPr>
          <p:nvPr/>
        </p:nvSpPr>
        <p:spPr bwMode="hidden">
          <a:xfrm>
            <a:off x="76200" y="76200"/>
            <a:ext cx="8991600" cy="6705600"/>
          </a:xfrm>
          <a:prstGeom prst="rect">
            <a:avLst/>
          </a:prstGeom>
          <a:gradFill rotWithShape="0">
            <a:gsLst>
              <a:gs pos="0">
                <a:srgbClr val="000060"/>
              </a:gs>
              <a:gs pos="100000">
                <a:srgbClr val="000030"/>
              </a:gs>
            </a:gsLst>
            <a:lin ang="5400000" scaled="1"/>
          </a:gradFill>
          <a:ln w="15875">
            <a:solidFill>
              <a:srgbClr val="000000"/>
            </a:solidFill>
            <a:miter lim="800000"/>
            <a:headEnd/>
            <a:tailEnd/>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defRPr/>
            </a:pPr>
            <a:endParaRPr lang="zh-TW" altLang="en-US">
              <a:ea typeface="新細明體" panose="02020500000000000000" pitchFamily="18" charset="-120"/>
            </a:endParaRPr>
          </a:p>
        </p:txBody>
      </p:sp>
      <p:sp>
        <p:nvSpPr>
          <p:cNvPr id="36868" name="Rectangle 4"/>
          <p:cNvSpPr>
            <a:spLocks noGrp="1" noChangeArrowheads="1"/>
          </p:cNvSpPr>
          <p:nvPr>
            <p:ph type="ctrTitle"/>
          </p:nvPr>
        </p:nvSpPr>
        <p:spPr>
          <a:xfrm>
            <a:off x="685800" y="2286000"/>
            <a:ext cx="7772400" cy="1143000"/>
          </a:xfrm>
        </p:spPr>
        <p:txBody>
          <a:bodyPr/>
          <a:lstStyle>
            <a:lvl1pPr>
              <a:defRPr/>
            </a:lvl1pPr>
          </a:lstStyle>
          <a:p>
            <a:pPr lvl="0"/>
            <a:r>
              <a:rPr lang="en-US" altLang="zh-TW" noProof="0"/>
              <a:t>Click to edit Master title style</a:t>
            </a:r>
          </a:p>
        </p:txBody>
      </p:sp>
      <p:sp>
        <p:nvSpPr>
          <p:cNvPr id="36869" name="Rectangle 5"/>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TW" noProof="0"/>
              <a:t>Click to edit Master subtitle style</a:t>
            </a:r>
          </a:p>
        </p:txBody>
      </p:sp>
    </p:spTree>
    <p:extLst>
      <p:ext uri="{BB962C8B-B14F-4D97-AF65-F5344CB8AC3E}">
        <p14:creationId xmlns:p14="http://schemas.microsoft.com/office/powerpoint/2010/main" val="1852239065"/>
      </p:ext>
    </p:extLst>
  </p:cSld>
  <p:clrMapOvr>
    <a:overrideClrMapping bg1="dk2" tx1="lt1" bg2="dk1"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9">
            <a:extLst>
              <a:ext uri="{FF2B5EF4-FFF2-40B4-BE49-F238E27FC236}">
                <a16:creationId xmlns:a16="http://schemas.microsoft.com/office/drawing/2014/main" id="{57753A74-1689-98CA-678C-A774709E59FA}"/>
              </a:ext>
            </a:extLst>
          </p:cNvPr>
          <p:cNvSpPr>
            <a:spLocks noGrp="1" noChangeArrowheads="1"/>
          </p:cNvSpPr>
          <p:nvPr>
            <p:ph type="sldNum" sz="quarter" idx="10"/>
          </p:nvPr>
        </p:nvSpPr>
        <p:spPr>
          <a:ln/>
        </p:spPr>
        <p:txBody>
          <a:bodyPr/>
          <a:lstStyle>
            <a:lvl1pPr>
              <a:defRPr/>
            </a:lvl1pPr>
          </a:lstStyle>
          <a:p>
            <a:pPr>
              <a:defRPr/>
            </a:pPr>
            <a:fld id="{6F84F4FE-968B-42DC-BBE5-AD9B3BDA3204}" type="slidenum">
              <a:rPr lang="en-US" altLang="zh-TW"/>
              <a:pPr>
                <a:defRPr/>
              </a:pPr>
              <a:t>‹#›</a:t>
            </a:fld>
            <a:endParaRPr lang="en-US" altLang="zh-TW"/>
          </a:p>
        </p:txBody>
      </p:sp>
    </p:spTree>
    <p:extLst>
      <p:ext uri="{BB962C8B-B14F-4D97-AF65-F5344CB8AC3E}">
        <p14:creationId xmlns:p14="http://schemas.microsoft.com/office/powerpoint/2010/main" val="8346111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
        <p:nvSpPr>
          <p:cNvPr id="4" name="Rectangle 19">
            <a:extLst>
              <a:ext uri="{FF2B5EF4-FFF2-40B4-BE49-F238E27FC236}">
                <a16:creationId xmlns:a16="http://schemas.microsoft.com/office/drawing/2014/main" id="{1FF9FC8F-3AD3-6246-0080-ADC9B469C3A3}"/>
              </a:ext>
            </a:extLst>
          </p:cNvPr>
          <p:cNvSpPr>
            <a:spLocks noGrp="1" noChangeArrowheads="1"/>
          </p:cNvSpPr>
          <p:nvPr>
            <p:ph type="sldNum" sz="quarter" idx="10"/>
          </p:nvPr>
        </p:nvSpPr>
        <p:spPr>
          <a:ln/>
        </p:spPr>
        <p:txBody>
          <a:bodyPr/>
          <a:lstStyle>
            <a:lvl1pPr>
              <a:defRPr/>
            </a:lvl1pPr>
          </a:lstStyle>
          <a:p>
            <a:pPr>
              <a:defRPr/>
            </a:pPr>
            <a:fld id="{CEDCA37E-ADB6-416E-91E2-D3E2F4F55004}" type="slidenum">
              <a:rPr lang="en-US" altLang="zh-TW"/>
              <a:pPr>
                <a:defRPr/>
              </a:pPr>
              <a:t>‹#›</a:t>
            </a:fld>
            <a:endParaRPr lang="en-US" altLang="zh-TW"/>
          </a:p>
        </p:txBody>
      </p:sp>
    </p:spTree>
    <p:extLst>
      <p:ext uri="{BB962C8B-B14F-4D97-AF65-F5344CB8AC3E}">
        <p14:creationId xmlns:p14="http://schemas.microsoft.com/office/powerpoint/2010/main" val="4200497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301625" y="1295400"/>
            <a:ext cx="4203700" cy="5257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57725" y="1295400"/>
            <a:ext cx="4205288" cy="5257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9">
            <a:extLst>
              <a:ext uri="{FF2B5EF4-FFF2-40B4-BE49-F238E27FC236}">
                <a16:creationId xmlns:a16="http://schemas.microsoft.com/office/drawing/2014/main" id="{1EB02869-9951-9290-B386-C27F22905306}"/>
              </a:ext>
            </a:extLst>
          </p:cNvPr>
          <p:cNvSpPr>
            <a:spLocks noGrp="1" noChangeArrowheads="1"/>
          </p:cNvSpPr>
          <p:nvPr>
            <p:ph type="sldNum" sz="quarter" idx="10"/>
          </p:nvPr>
        </p:nvSpPr>
        <p:spPr>
          <a:ln/>
        </p:spPr>
        <p:txBody>
          <a:bodyPr/>
          <a:lstStyle>
            <a:lvl1pPr>
              <a:defRPr/>
            </a:lvl1pPr>
          </a:lstStyle>
          <a:p>
            <a:pPr>
              <a:defRPr/>
            </a:pPr>
            <a:fld id="{125C9135-0B53-45B9-AED3-544ADEAB1CF1}" type="slidenum">
              <a:rPr lang="en-US" altLang="zh-TW"/>
              <a:pPr>
                <a:defRPr/>
              </a:pPr>
              <a:t>‹#›</a:t>
            </a:fld>
            <a:endParaRPr lang="en-US" altLang="zh-TW"/>
          </a:p>
        </p:txBody>
      </p:sp>
    </p:spTree>
    <p:extLst>
      <p:ext uri="{BB962C8B-B14F-4D97-AF65-F5344CB8AC3E}">
        <p14:creationId xmlns:p14="http://schemas.microsoft.com/office/powerpoint/2010/main" val="4287741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28600" y="914400"/>
            <a:ext cx="4286250" cy="521811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67250" y="914400"/>
            <a:ext cx="4287838" cy="521811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1">
            <a:extLst>
              <a:ext uri="{FF2B5EF4-FFF2-40B4-BE49-F238E27FC236}">
                <a16:creationId xmlns:a16="http://schemas.microsoft.com/office/drawing/2014/main" id="{1A503FE0-4C22-7085-3C84-E00B78A516A7}"/>
              </a:ext>
            </a:extLst>
          </p:cNvPr>
          <p:cNvSpPr>
            <a:spLocks noGrp="1" noChangeArrowheads="1"/>
          </p:cNvSpPr>
          <p:nvPr>
            <p:ph type="dt" sz="half" idx="10"/>
          </p:nvPr>
        </p:nvSpPr>
        <p:spPr>
          <a:ln/>
        </p:spPr>
        <p:txBody>
          <a:bodyPr/>
          <a:lstStyle>
            <a:lvl1pPr>
              <a:defRPr/>
            </a:lvl1pPr>
          </a:lstStyle>
          <a:p>
            <a:pPr>
              <a:defRPr/>
            </a:pPr>
            <a:r>
              <a:rPr lang="en-US" altLang="zh-TW"/>
              <a:t>Lecture 15</a:t>
            </a:r>
          </a:p>
        </p:txBody>
      </p:sp>
      <p:sp>
        <p:nvSpPr>
          <p:cNvPr id="6" name="Rectangle 12">
            <a:extLst>
              <a:ext uri="{FF2B5EF4-FFF2-40B4-BE49-F238E27FC236}">
                <a16:creationId xmlns:a16="http://schemas.microsoft.com/office/drawing/2014/main" id="{EFCA1DFD-F2E4-2303-4A25-4E4BDC41AED1}"/>
              </a:ext>
            </a:extLst>
          </p:cNvPr>
          <p:cNvSpPr>
            <a:spLocks noGrp="1" noChangeArrowheads="1"/>
          </p:cNvSpPr>
          <p:nvPr>
            <p:ph type="ftr" sz="quarter" idx="11"/>
          </p:nvPr>
        </p:nvSpPr>
        <p:spPr>
          <a:ln/>
        </p:spPr>
        <p:txBody>
          <a:bodyPr/>
          <a:lstStyle>
            <a:lvl1pPr>
              <a:defRPr/>
            </a:lvl1pPr>
          </a:lstStyle>
          <a:p>
            <a:pPr>
              <a:defRPr/>
            </a:pPr>
            <a:r>
              <a:rPr lang="en-US" altLang="zh-TW"/>
              <a:t>Slide </a:t>
            </a:r>
            <a:fld id="{75BB91B3-670A-4DE7-A83C-EBA3F5DD9383}" type="slidenum">
              <a:rPr lang="en-US" altLang="zh-TW" smtClean="0"/>
              <a:pPr>
                <a:defRPr/>
              </a:pPr>
              <a:t>‹#›</a:t>
            </a:fld>
            <a:endParaRPr lang="en-US" altLang="zh-TW"/>
          </a:p>
        </p:txBody>
      </p:sp>
      <p:sp>
        <p:nvSpPr>
          <p:cNvPr id="7" name="Rectangle 13">
            <a:extLst>
              <a:ext uri="{FF2B5EF4-FFF2-40B4-BE49-F238E27FC236}">
                <a16:creationId xmlns:a16="http://schemas.microsoft.com/office/drawing/2014/main" id="{C296DD60-110A-21C9-23F1-25EEDE8AB286}"/>
              </a:ext>
            </a:extLst>
          </p:cNvPr>
          <p:cNvSpPr>
            <a:spLocks noGrp="1" noChangeArrowheads="1"/>
          </p:cNvSpPr>
          <p:nvPr>
            <p:ph type="sldNum" sz="quarter" idx="12"/>
          </p:nvPr>
        </p:nvSpPr>
        <p:spPr>
          <a:ln/>
        </p:spPr>
        <p:txBody>
          <a:bodyPr/>
          <a:lstStyle>
            <a:lvl1pPr>
              <a:defRPr/>
            </a:lvl1pPr>
          </a:lstStyle>
          <a:p>
            <a:pPr>
              <a:defRPr/>
            </a:pPr>
            <a:r>
              <a:rPr lang="zh-TW" altLang="en-US"/>
              <a:t>6.837 </a:t>
            </a:r>
            <a:r>
              <a:rPr lang="en-US" altLang="zh-TW"/>
              <a:t>Fall 2001</a:t>
            </a:r>
          </a:p>
        </p:txBody>
      </p:sp>
    </p:spTree>
    <p:extLst>
      <p:ext uri="{BB962C8B-B14F-4D97-AF65-F5344CB8AC3E}">
        <p14:creationId xmlns:p14="http://schemas.microsoft.com/office/powerpoint/2010/main" val="25324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19">
            <a:extLst>
              <a:ext uri="{FF2B5EF4-FFF2-40B4-BE49-F238E27FC236}">
                <a16:creationId xmlns:a16="http://schemas.microsoft.com/office/drawing/2014/main" id="{242174BB-9B82-A957-E560-6A871EEE6F86}"/>
              </a:ext>
            </a:extLst>
          </p:cNvPr>
          <p:cNvSpPr>
            <a:spLocks noGrp="1" noChangeArrowheads="1"/>
          </p:cNvSpPr>
          <p:nvPr>
            <p:ph type="sldNum" sz="quarter" idx="10"/>
          </p:nvPr>
        </p:nvSpPr>
        <p:spPr>
          <a:ln/>
        </p:spPr>
        <p:txBody>
          <a:bodyPr/>
          <a:lstStyle>
            <a:lvl1pPr>
              <a:defRPr/>
            </a:lvl1pPr>
          </a:lstStyle>
          <a:p>
            <a:pPr>
              <a:defRPr/>
            </a:pPr>
            <a:fld id="{CC1B4569-4996-414D-9DE1-98D64ABB800D}" type="slidenum">
              <a:rPr lang="en-US" altLang="zh-TW"/>
              <a:pPr>
                <a:defRPr/>
              </a:pPr>
              <a:t>‹#›</a:t>
            </a:fld>
            <a:endParaRPr lang="en-US" altLang="zh-TW"/>
          </a:p>
        </p:txBody>
      </p:sp>
    </p:spTree>
    <p:extLst>
      <p:ext uri="{BB962C8B-B14F-4D97-AF65-F5344CB8AC3E}">
        <p14:creationId xmlns:p14="http://schemas.microsoft.com/office/powerpoint/2010/main" val="387724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19">
            <a:extLst>
              <a:ext uri="{FF2B5EF4-FFF2-40B4-BE49-F238E27FC236}">
                <a16:creationId xmlns:a16="http://schemas.microsoft.com/office/drawing/2014/main" id="{3BFCAAF1-74EC-7A25-3FA0-5740C6D19C0A}"/>
              </a:ext>
            </a:extLst>
          </p:cNvPr>
          <p:cNvSpPr>
            <a:spLocks noGrp="1" noChangeArrowheads="1"/>
          </p:cNvSpPr>
          <p:nvPr>
            <p:ph type="sldNum" sz="quarter" idx="10"/>
          </p:nvPr>
        </p:nvSpPr>
        <p:spPr>
          <a:ln/>
        </p:spPr>
        <p:txBody>
          <a:bodyPr/>
          <a:lstStyle>
            <a:lvl1pPr>
              <a:defRPr/>
            </a:lvl1pPr>
          </a:lstStyle>
          <a:p>
            <a:pPr>
              <a:defRPr/>
            </a:pPr>
            <a:fld id="{4F9D8D67-AC13-4410-B58F-E8691099B62F}" type="slidenum">
              <a:rPr lang="en-US" altLang="zh-TW"/>
              <a:pPr>
                <a:defRPr/>
              </a:pPr>
              <a:t>‹#›</a:t>
            </a:fld>
            <a:endParaRPr lang="en-US" altLang="zh-TW"/>
          </a:p>
        </p:txBody>
      </p:sp>
    </p:spTree>
    <p:extLst>
      <p:ext uri="{BB962C8B-B14F-4D97-AF65-F5344CB8AC3E}">
        <p14:creationId xmlns:p14="http://schemas.microsoft.com/office/powerpoint/2010/main" val="2760056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52D1127A-EDE8-3BC4-C3C4-3AD823D1B6C6}"/>
              </a:ext>
            </a:extLst>
          </p:cNvPr>
          <p:cNvSpPr>
            <a:spLocks noGrp="1" noChangeArrowheads="1"/>
          </p:cNvSpPr>
          <p:nvPr>
            <p:ph type="sldNum" sz="quarter" idx="10"/>
          </p:nvPr>
        </p:nvSpPr>
        <p:spPr>
          <a:ln/>
        </p:spPr>
        <p:txBody>
          <a:bodyPr/>
          <a:lstStyle>
            <a:lvl1pPr>
              <a:defRPr/>
            </a:lvl1pPr>
          </a:lstStyle>
          <a:p>
            <a:pPr>
              <a:defRPr/>
            </a:pPr>
            <a:fld id="{54585709-00F1-440E-9CA2-6F39AD604177}" type="slidenum">
              <a:rPr lang="en-US" altLang="zh-TW"/>
              <a:pPr>
                <a:defRPr/>
              </a:pPr>
              <a:t>‹#›</a:t>
            </a:fld>
            <a:endParaRPr lang="en-US" altLang="zh-TW"/>
          </a:p>
        </p:txBody>
      </p:sp>
    </p:spTree>
    <p:extLst>
      <p:ext uri="{BB962C8B-B14F-4D97-AF65-F5344CB8AC3E}">
        <p14:creationId xmlns:p14="http://schemas.microsoft.com/office/powerpoint/2010/main" val="2745271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19">
            <a:extLst>
              <a:ext uri="{FF2B5EF4-FFF2-40B4-BE49-F238E27FC236}">
                <a16:creationId xmlns:a16="http://schemas.microsoft.com/office/drawing/2014/main" id="{CE9EC3E2-1193-B9AD-B11D-4034793294C5}"/>
              </a:ext>
            </a:extLst>
          </p:cNvPr>
          <p:cNvSpPr>
            <a:spLocks noGrp="1" noChangeArrowheads="1"/>
          </p:cNvSpPr>
          <p:nvPr>
            <p:ph type="sldNum" sz="quarter" idx="10"/>
          </p:nvPr>
        </p:nvSpPr>
        <p:spPr>
          <a:ln/>
        </p:spPr>
        <p:txBody>
          <a:bodyPr/>
          <a:lstStyle>
            <a:lvl1pPr>
              <a:defRPr/>
            </a:lvl1pPr>
          </a:lstStyle>
          <a:p>
            <a:pPr>
              <a:defRPr/>
            </a:pPr>
            <a:fld id="{E8DC5E73-06D6-4CF2-8279-923962BEA3CD}" type="slidenum">
              <a:rPr lang="en-US" altLang="zh-TW"/>
              <a:pPr>
                <a:defRPr/>
              </a:pPr>
              <a:t>‹#›</a:t>
            </a:fld>
            <a:endParaRPr lang="en-US" altLang="zh-TW"/>
          </a:p>
        </p:txBody>
      </p:sp>
    </p:spTree>
    <p:extLst>
      <p:ext uri="{BB962C8B-B14F-4D97-AF65-F5344CB8AC3E}">
        <p14:creationId xmlns:p14="http://schemas.microsoft.com/office/powerpoint/2010/main" val="653050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19">
            <a:extLst>
              <a:ext uri="{FF2B5EF4-FFF2-40B4-BE49-F238E27FC236}">
                <a16:creationId xmlns:a16="http://schemas.microsoft.com/office/drawing/2014/main" id="{C596120D-0D0A-AC2A-611D-969B55432863}"/>
              </a:ext>
            </a:extLst>
          </p:cNvPr>
          <p:cNvSpPr>
            <a:spLocks noGrp="1" noChangeArrowheads="1"/>
          </p:cNvSpPr>
          <p:nvPr>
            <p:ph type="sldNum" sz="quarter" idx="10"/>
          </p:nvPr>
        </p:nvSpPr>
        <p:spPr>
          <a:ln/>
        </p:spPr>
        <p:txBody>
          <a:bodyPr/>
          <a:lstStyle>
            <a:lvl1pPr>
              <a:defRPr/>
            </a:lvl1pPr>
          </a:lstStyle>
          <a:p>
            <a:pPr>
              <a:defRPr/>
            </a:pPr>
            <a:fld id="{C1488511-7529-4761-B028-15DDB4FFD6D8}" type="slidenum">
              <a:rPr lang="en-US" altLang="zh-TW"/>
              <a:pPr>
                <a:defRPr/>
              </a:pPr>
              <a:t>‹#›</a:t>
            </a:fld>
            <a:endParaRPr lang="en-US" altLang="zh-TW"/>
          </a:p>
        </p:txBody>
      </p:sp>
    </p:spTree>
    <p:extLst>
      <p:ext uri="{BB962C8B-B14F-4D97-AF65-F5344CB8AC3E}">
        <p14:creationId xmlns:p14="http://schemas.microsoft.com/office/powerpoint/2010/main" val="1471781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9">
            <a:extLst>
              <a:ext uri="{FF2B5EF4-FFF2-40B4-BE49-F238E27FC236}">
                <a16:creationId xmlns:a16="http://schemas.microsoft.com/office/drawing/2014/main" id="{C2DE2FC1-9D23-7FF5-AD3D-1B13276DD9D9}"/>
              </a:ext>
            </a:extLst>
          </p:cNvPr>
          <p:cNvSpPr>
            <a:spLocks noGrp="1" noChangeArrowheads="1"/>
          </p:cNvSpPr>
          <p:nvPr>
            <p:ph type="sldNum" sz="quarter" idx="10"/>
          </p:nvPr>
        </p:nvSpPr>
        <p:spPr>
          <a:ln/>
        </p:spPr>
        <p:txBody>
          <a:bodyPr/>
          <a:lstStyle>
            <a:lvl1pPr>
              <a:defRPr/>
            </a:lvl1pPr>
          </a:lstStyle>
          <a:p>
            <a:pPr>
              <a:defRPr/>
            </a:pPr>
            <a:fld id="{07CD682F-6A29-4546-AB20-D9E1DCEF0A2E}" type="slidenum">
              <a:rPr lang="en-US" altLang="zh-TW"/>
              <a:pPr>
                <a:defRPr/>
              </a:pPr>
              <a:t>‹#›</a:t>
            </a:fld>
            <a:endParaRPr lang="en-US" altLang="zh-TW"/>
          </a:p>
        </p:txBody>
      </p:sp>
    </p:spTree>
    <p:extLst>
      <p:ext uri="{BB962C8B-B14F-4D97-AF65-F5344CB8AC3E}">
        <p14:creationId xmlns:p14="http://schemas.microsoft.com/office/powerpoint/2010/main" val="2885647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23063" y="295275"/>
            <a:ext cx="2139950" cy="62579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301625" y="295275"/>
            <a:ext cx="6269038" cy="625792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9">
            <a:extLst>
              <a:ext uri="{FF2B5EF4-FFF2-40B4-BE49-F238E27FC236}">
                <a16:creationId xmlns:a16="http://schemas.microsoft.com/office/drawing/2014/main" id="{C737CA4C-2580-DF60-92B1-0AA1D582767B}"/>
              </a:ext>
            </a:extLst>
          </p:cNvPr>
          <p:cNvSpPr>
            <a:spLocks noGrp="1" noChangeArrowheads="1"/>
          </p:cNvSpPr>
          <p:nvPr>
            <p:ph type="sldNum" sz="quarter" idx="10"/>
          </p:nvPr>
        </p:nvSpPr>
        <p:spPr>
          <a:ln/>
        </p:spPr>
        <p:txBody>
          <a:bodyPr/>
          <a:lstStyle>
            <a:lvl1pPr>
              <a:defRPr/>
            </a:lvl1pPr>
          </a:lstStyle>
          <a:p>
            <a:pPr>
              <a:defRPr/>
            </a:pPr>
            <a:fld id="{C17197D9-4491-4952-BFA4-F3529A4AA608}" type="slidenum">
              <a:rPr lang="en-US" altLang="zh-TW"/>
              <a:pPr>
                <a:defRPr/>
              </a:pPr>
              <a:t>‹#›</a:t>
            </a:fld>
            <a:endParaRPr lang="en-US" altLang="zh-TW"/>
          </a:p>
        </p:txBody>
      </p:sp>
    </p:spTree>
    <p:extLst>
      <p:ext uri="{BB962C8B-B14F-4D97-AF65-F5344CB8AC3E}">
        <p14:creationId xmlns:p14="http://schemas.microsoft.com/office/powerpoint/2010/main" val="32367066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304800" y="295275"/>
            <a:ext cx="8534400" cy="771525"/>
          </a:xfrm>
        </p:spPr>
        <p:txBody>
          <a:bodyPr/>
          <a:lstStyle/>
          <a:p>
            <a:r>
              <a:rPr lang="zh-TW" altLang="en-US"/>
              <a:t>按一下以編輯母片標題樣式</a:t>
            </a:r>
          </a:p>
        </p:txBody>
      </p:sp>
      <p:sp>
        <p:nvSpPr>
          <p:cNvPr id="3" name="文字版面配置區 2"/>
          <p:cNvSpPr>
            <a:spLocks noGrp="1"/>
          </p:cNvSpPr>
          <p:nvPr>
            <p:ph type="body" sz="half" idx="1"/>
          </p:nvPr>
        </p:nvSpPr>
        <p:spPr>
          <a:xfrm>
            <a:off x="301625" y="1295400"/>
            <a:ext cx="4203700" cy="5257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57725" y="1295400"/>
            <a:ext cx="4205288" cy="5257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9">
            <a:extLst>
              <a:ext uri="{FF2B5EF4-FFF2-40B4-BE49-F238E27FC236}">
                <a16:creationId xmlns:a16="http://schemas.microsoft.com/office/drawing/2014/main" id="{F87747BD-7DEF-2F4B-7449-726EA3676CB2}"/>
              </a:ext>
            </a:extLst>
          </p:cNvPr>
          <p:cNvSpPr>
            <a:spLocks noGrp="1" noChangeArrowheads="1"/>
          </p:cNvSpPr>
          <p:nvPr>
            <p:ph type="sldNum" sz="quarter" idx="10"/>
          </p:nvPr>
        </p:nvSpPr>
        <p:spPr>
          <a:ln/>
        </p:spPr>
        <p:txBody>
          <a:bodyPr/>
          <a:lstStyle>
            <a:lvl1pPr>
              <a:defRPr/>
            </a:lvl1pPr>
          </a:lstStyle>
          <a:p>
            <a:pPr>
              <a:defRPr/>
            </a:pPr>
            <a:fld id="{E52F44A9-DD14-4600-8127-7E1D96A6FDD2}" type="slidenum">
              <a:rPr lang="en-US" altLang="zh-TW"/>
              <a:pPr>
                <a:defRPr/>
              </a:pPr>
              <a:t>‹#›</a:t>
            </a:fld>
            <a:endParaRPr lang="en-US" altLang="zh-TW"/>
          </a:p>
        </p:txBody>
      </p:sp>
    </p:spTree>
    <p:extLst>
      <p:ext uri="{BB962C8B-B14F-4D97-AF65-F5344CB8AC3E}">
        <p14:creationId xmlns:p14="http://schemas.microsoft.com/office/powerpoint/2010/main" val="2373579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304800" y="295275"/>
            <a:ext cx="8534400" cy="771525"/>
          </a:xfrm>
        </p:spPr>
        <p:txBody>
          <a:bodyPr/>
          <a:lstStyle/>
          <a:p>
            <a:r>
              <a:rPr lang="zh-TW" altLang="en-US"/>
              <a:t>按一下以編輯母片標題樣式</a:t>
            </a:r>
          </a:p>
        </p:txBody>
      </p:sp>
      <p:sp>
        <p:nvSpPr>
          <p:cNvPr id="3" name="文字版面配置區 2"/>
          <p:cNvSpPr>
            <a:spLocks noGrp="1"/>
          </p:cNvSpPr>
          <p:nvPr>
            <p:ph type="body" sz="half" idx="1"/>
          </p:nvPr>
        </p:nvSpPr>
        <p:spPr>
          <a:xfrm>
            <a:off x="301625" y="1295400"/>
            <a:ext cx="4203700" cy="5257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57725" y="1295400"/>
            <a:ext cx="4205288" cy="25527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57725" y="4000500"/>
            <a:ext cx="4205288" cy="25527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19">
            <a:extLst>
              <a:ext uri="{FF2B5EF4-FFF2-40B4-BE49-F238E27FC236}">
                <a16:creationId xmlns:a16="http://schemas.microsoft.com/office/drawing/2014/main" id="{DAD02211-7060-97EF-F938-3B07D440249D}"/>
              </a:ext>
            </a:extLst>
          </p:cNvPr>
          <p:cNvSpPr>
            <a:spLocks noGrp="1" noChangeArrowheads="1"/>
          </p:cNvSpPr>
          <p:nvPr>
            <p:ph type="sldNum" sz="quarter" idx="10"/>
          </p:nvPr>
        </p:nvSpPr>
        <p:spPr>
          <a:ln/>
        </p:spPr>
        <p:txBody>
          <a:bodyPr/>
          <a:lstStyle>
            <a:lvl1pPr>
              <a:defRPr/>
            </a:lvl1pPr>
          </a:lstStyle>
          <a:p>
            <a:pPr>
              <a:defRPr/>
            </a:pPr>
            <a:fld id="{24E64D45-48A7-4B29-8F3D-FA4491C9858F}" type="slidenum">
              <a:rPr lang="en-US" altLang="zh-TW"/>
              <a:pPr>
                <a:defRPr/>
              </a:pPr>
              <a:t>‹#›</a:t>
            </a:fld>
            <a:endParaRPr lang="en-US" altLang="zh-TW"/>
          </a:p>
        </p:txBody>
      </p:sp>
    </p:spTree>
    <p:extLst>
      <p:ext uri="{BB962C8B-B14F-4D97-AF65-F5344CB8AC3E}">
        <p14:creationId xmlns:p14="http://schemas.microsoft.com/office/powerpoint/2010/main" val="2678151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11">
            <a:extLst>
              <a:ext uri="{FF2B5EF4-FFF2-40B4-BE49-F238E27FC236}">
                <a16:creationId xmlns:a16="http://schemas.microsoft.com/office/drawing/2014/main" id="{F3E34753-95FB-2E52-561B-2D2A2BCE497F}"/>
              </a:ext>
            </a:extLst>
          </p:cNvPr>
          <p:cNvSpPr>
            <a:spLocks noGrp="1" noChangeArrowheads="1"/>
          </p:cNvSpPr>
          <p:nvPr>
            <p:ph type="dt" sz="half" idx="10"/>
          </p:nvPr>
        </p:nvSpPr>
        <p:spPr>
          <a:ln/>
        </p:spPr>
        <p:txBody>
          <a:bodyPr/>
          <a:lstStyle>
            <a:lvl1pPr>
              <a:defRPr/>
            </a:lvl1pPr>
          </a:lstStyle>
          <a:p>
            <a:pPr>
              <a:defRPr/>
            </a:pPr>
            <a:r>
              <a:rPr lang="en-US" altLang="zh-TW"/>
              <a:t>Lecture 15</a:t>
            </a:r>
          </a:p>
        </p:txBody>
      </p:sp>
      <p:sp>
        <p:nvSpPr>
          <p:cNvPr id="8" name="Rectangle 12">
            <a:extLst>
              <a:ext uri="{FF2B5EF4-FFF2-40B4-BE49-F238E27FC236}">
                <a16:creationId xmlns:a16="http://schemas.microsoft.com/office/drawing/2014/main" id="{BFE7D9A9-EAD2-24F4-78DD-74CC9B11060C}"/>
              </a:ext>
            </a:extLst>
          </p:cNvPr>
          <p:cNvSpPr>
            <a:spLocks noGrp="1" noChangeArrowheads="1"/>
          </p:cNvSpPr>
          <p:nvPr>
            <p:ph type="ftr" sz="quarter" idx="11"/>
          </p:nvPr>
        </p:nvSpPr>
        <p:spPr>
          <a:ln/>
        </p:spPr>
        <p:txBody>
          <a:bodyPr/>
          <a:lstStyle>
            <a:lvl1pPr>
              <a:defRPr/>
            </a:lvl1pPr>
          </a:lstStyle>
          <a:p>
            <a:pPr>
              <a:defRPr/>
            </a:pPr>
            <a:r>
              <a:rPr lang="en-US" altLang="zh-TW"/>
              <a:t>Slide </a:t>
            </a:r>
            <a:fld id="{81146B62-EA60-45B7-BA3D-CE5F5AC72BFF}" type="slidenum">
              <a:rPr lang="en-US" altLang="zh-TW" smtClean="0"/>
              <a:pPr>
                <a:defRPr/>
              </a:pPr>
              <a:t>‹#›</a:t>
            </a:fld>
            <a:endParaRPr lang="en-US" altLang="zh-TW"/>
          </a:p>
        </p:txBody>
      </p:sp>
      <p:sp>
        <p:nvSpPr>
          <p:cNvPr id="9" name="Rectangle 13">
            <a:extLst>
              <a:ext uri="{FF2B5EF4-FFF2-40B4-BE49-F238E27FC236}">
                <a16:creationId xmlns:a16="http://schemas.microsoft.com/office/drawing/2014/main" id="{EEFFB561-0FD7-E924-29E6-7F5A4164CB89}"/>
              </a:ext>
            </a:extLst>
          </p:cNvPr>
          <p:cNvSpPr>
            <a:spLocks noGrp="1" noChangeArrowheads="1"/>
          </p:cNvSpPr>
          <p:nvPr>
            <p:ph type="sldNum" sz="quarter" idx="12"/>
          </p:nvPr>
        </p:nvSpPr>
        <p:spPr>
          <a:ln/>
        </p:spPr>
        <p:txBody>
          <a:bodyPr/>
          <a:lstStyle>
            <a:lvl1pPr>
              <a:defRPr/>
            </a:lvl1pPr>
          </a:lstStyle>
          <a:p>
            <a:pPr>
              <a:defRPr/>
            </a:pPr>
            <a:r>
              <a:rPr lang="zh-TW" altLang="en-US"/>
              <a:t>6.837 </a:t>
            </a:r>
            <a:r>
              <a:rPr lang="en-US" altLang="zh-TW"/>
              <a:t>Fall 2001</a:t>
            </a:r>
          </a:p>
        </p:txBody>
      </p:sp>
    </p:spTree>
    <p:extLst>
      <p:ext uri="{BB962C8B-B14F-4D97-AF65-F5344CB8AC3E}">
        <p14:creationId xmlns:p14="http://schemas.microsoft.com/office/powerpoint/2010/main" val="3112923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11">
            <a:extLst>
              <a:ext uri="{FF2B5EF4-FFF2-40B4-BE49-F238E27FC236}">
                <a16:creationId xmlns:a16="http://schemas.microsoft.com/office/drawing/2014/main" id="{02552D32-416A-E4A1-8C37-3D0503C7AAFF}"/>
              </a:ext>
            </a:extLst>
          </p:cNvPr>
          <p:cNvSpPr>
            <a:spLocks noGrp="1" noChangeArrowheads="1"/>
          </p:cNvSpPr>
          <p:nvPr>
            <p:ph type="dt" sz="half" idx="10"/>
          </p:nvPr>
        </p:nvSpPr>
        <p:spPr>
          <a:ln/>
        </p:spPr>
        <p:txBody>
          <a:bodyPr/>
          <a:lstStyle>
            <a:lvl1pPr>
              <a:defRPr/>
            </a:lvl1pPr>
          </a:lstStyle>
          <a:p>
            <a:pPr>
              <a:defRPr/>
            </a:pPr>
            <a:r>
              <a:rPr lang="en-US" altLang="zh-TW"/>
              <a:t>Lecture 15</a:t>
            </a:r>
          </a:p>
        </p:txBody>
      </p:sp>
      <p:sp>
        <p:nvSpPr>
          <p:cNvPr id="4" name="Rectangle 12">
            <a:extLst>
              <a:ext uri="{FF2B5EF4-FFF2-40B4-BE49-F238E27FC236}">
                <a16:creationId xmlns:a16="http://schemas.microsoft.com/office/drawing/2014/main" id="{DC5536F7-885A-B70D-B058-0011BE815365}"/>
              </a:ext>
            </a:extLst>
          </p:cNvPr>
          <p:cNvSpPr>
            <a:spLocks noGrp="1" noChangeArrowheads="1"/>
          </p:cNvSpPr>
          <p:nvPr>
            <p:ph type="ftr" sz="quarter" idx="11"/>
          </p:nvPr>
        </p:nvSpPr>
        <p:spPr>
          <a:ln/>
        </p:spPr>
        <p:txBody>
          <a:bodyPr/>
          <a:lstStyle>
            <a:lvl1pPr>
              <a:defRPr/>
            </a:lvl1pPr>
          </a:lstStyle>
          <a:p>
            <a:pPr>
              <a:defRPr/>
            </a:pPr>
            <a:r>
              <a:rPr lang="en-US" altLang="zh-TW"/>
              <a:t>Slide </a:t>
            </a:r>
            <a:fld id="{72DDF9B8-C388-4D2D-9578-2509E1FB4E1B}" type="slidenum">
              <a:rPr lang="en-US" altLang="zh-TW" smtClean="0"/>
              <a:pPr>
                <a:defRPr/>
              </a:pPr>
              <a:t>‹#›</a:t>
            </a:fld>
            <a:endParaRPr lang="en-US" altLang="zh-TW"/>
          </a:p>
        </p:txBody>
      </p:sp>
      <p:sp>
        <p:nvSpPr>
          <p:cNvPr id="5" name="Rectangle 13">
            <a:extLst>
              <a:ext uri="{FF2B5EF4-FFF2-40B4-BE49-F238E27FC236}">
                <a16:creationId xmlns:a16="http://schemas.microsoft.com/office/drawing/2014/main" id="{7A937D1F-A355-4D29-1001-D941553448D9}"/>
              </a:ext>
            </a:extLst>
          </p:cNvPr>
          <p:cNvSpPr>
            <a:spLocks noGrp="1" noChangeArrowheads="1"/>
          </p:cNvSpPr>
          <p:nvPr>
            <p:ph type="sldNum" sz="quarter" idx="12"/>
          </p:nvPr>
        </p:nvSpPr>
        <p:spPr>
          <a:ln/>
        </p:spPr>
        <p:txBody>
          <a:bodyPr/>
          <a:lstStyle>
            <a:lvl1pPr>
              <a:defRPr/>
            </a:lvl1pPr>
          </a:lstStyle>
          <a:p>
            <a:pPr>
              <a:defRPr/>
            </a:pPr>
            <a:r>
              <a:rPr lang="zh-TW" altLang="en-US"/>
              <a:t>6.837 </a:t>
            </a:r>
            <a:r>
              <a:rPr lang="en-US" altLang="zh-TW"/>
              <a:t>Fall 2001</a:t>
            </a:r>
          </a:p>
        </p:txBody>
      </p:sp>
    </p:spTree>
    <p:extLst>
      <p:ext uri="{BB962C8B-B14F-4D97-AF65-F5344CB8AC3E}">
        <p14:creationId xmlns:p14="http://schemas.microsoft.com/office/powerpoint/2010/main" val="2780937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B3048970-71AD-A468-7A42-5688B4DC2BE4}"/>
              </a:ext>
            </a:extLst>
          </p:cNvPr>
          <p:cNvSpPr>
            <a:spLocks noGrp="1" noChangeArrowheads="1"/>
          </p:cNvSpPr>
          <p:nvPr>
            <p:ph type="dt" sz="half" idx="10"/>
          </p:nvPr>
        </p:nvSpPr>
        <p:spPr>
          <a:ln/>
        </p:spPr>
        <p:txBody>
          <a:bodyPr/>
          <a:lstStyle>
            <a:lvl1pPr>
              <a:defRPr/>
            </a:lvl1pPr>
          </a:lstStyle>
          <a:p>
            <a:pPr>
              <a:defRPr/>
            </a:pPr>
            <a:r>
              <a:rPr lang="en-US" altLang="zh-TW"/>
              <a:t>Lecture 15</a:t>
            </a:r>
          </a:p>
        </p:txBody>
      </p:sp>
      <p:sp>
        <p:nvSpPr>
          <p:cNvPr id="3" name="Rectangle 12">
            <a:extLst>
              <a:ext uri="{FF2B5EF4-FFF2-40B4-BE49-F238E27FC236}">
                <a16:creationId xmlns:a16="http://schemas.microsoft.com/office/drawing/2014/main" id="{14C45D36-A81E-BA47-0D5F-5A8968A1A9A0}"/>
              </a:ext>
            </a:extLst>
          </p:cNvPr>
          <p:cNvSpPr>
            <a:spLocks noGrp="1" noChangeArrowheads="1"/>
          </p:cNvSpPr>
          <p:nvPr>
            <p:ph type="ftr" sz="quarter" idx="11"/>
          </p:nvPr>
        </p:nvSpPr>
        <p:spPr>
          <a:ln/>
        </p:spPr>
        <p:txBody>
          <a:bodyPr/>
          <a:lstStyle>
            <a:lvl1pPr>
              <a:defRPr/>
            </a:lvl1pPr>
          </a:lstStyle>
          <a:p>
            <a:pPr>
              <a:defRPr/>
            </a:pPr>
            <a:r>
              <a:rPr lang="en-US" altLang="zh-TW"/>
              <a:t>Slide </a:t>
            </a:r>
            <a:fld id="{6D954AD4-CDF2-40D6-893A-A514913EC4D8}" type="slidenum">
              <a:rPr lang="en-US" altLang="zh-TW" smtClean="0"/>
              <a:pPr>
                <a:defRPr/>
              </a:pPr>
              <a:t>‹#›</a:t>
            </a:fld>
            <a:endParaRPr lang="en-US" altLang="zh-TW"/>
          </a:p>
        </p:txBody>
      </p:sp>
      <p:sp>
        <p:nvSpPr>
          <p:cNvPr id="4" name="Rectangle 13">
            <a:extLst>
              <a:ext uri="{FF2B5EF4-FFF2-40B4-BE49-F238E27FC236}">
                <a16:creationId xmlns:a16="http://schemas.microsoft.com/office/drawing/2014/main" id="{9717288B-6377-E2AF-01FA-D3DACC393FE1}"/>
              </a:ext>
            </a:extLst>
          </p:cNvPr>
          <p:cNvSpPr>
            <a:spLocks noGrp="1" noChangeArrowheads="1"/>
          </p:cNvSpPr>
          <p:nvPr>
            <p:ph type="sldNum" sz="quarter" idx="12"/>
          </p:nvPr>
        </p:nvSpPr>
        <p:spPr>
          <a:ln/>
        </p:spPr>
        <p:txBody>
          <a:bodyPr/>
          <a:lstStyle>
            <a:lvl1pPr>
              <a:defRPr/>
            </a:lvl1pPr>
          </a:lstStyle>
          <a:p>
            <a:pPr>
              <a:defRPr/>
            </a:pPr>
            <a:r>
              <a:rPr lang="zh-TW" altLang="en-US"/>
              <a:t>6.837 </a:t>
            </a:r>
            <a:r>
              <a:rPr lang="en-US" altLang="zh-TW"/>
              <a:t>Fall 2001</a:t>
            </a:r>
          </a:p>
        </p:txBody>
      </p:sp>
    </p:spTree>
    <p:extLst>
      <p:ext uri="{BB962C8B-B14F-4D97-AF65-F5344CB8AC3E}">
        <p14:creationId xmlns:p14="http://schemas.microsoft.com/office/powerpoint/2010/main" val="2153078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11">
            <a:extLst>
              <a:ext uri="{FF2B5EF4-FFF2-40B4-BE49-F238E27FC236}">
                <a16:creationId xmlns:a16="http://schemas.microsoft.com/office/drawing/2014/main" id="{632352D9-0844-A99B-2C01-3710737E3A00}"/>
              </a:ext>
            </a:extLst>
          </p:cNvPr>
          <p:cNvSpPr>
            <a:spLocks noGrp="1" noChangeArrowheads="1"/>
          </p:cNvSpPr>
          <p:nvPr>
            <p:ph type="dt" sz="half" idx="10"/>
          </p:nvPr>
        </p:nvSpPr>
        <p:spPr>
          <a:ln/>
        </p:spPr>
        <p:txBody>
          <a:bodyPr/>
          <a:lstStyle>
            <a:lvl1pPr>
              <a:defRPr/>
            </a:lvl1pPr>
          </a:lstStyle>
          <a:p>
            <a:pPr>
              <a:defRPr/>
            </a:pPr>
            <a:r>
              <a:rPr lang="en-US" altLang="zh-TW"/>
              <a:t>Lecture 15</a:t>
            </a:r>
          </a:p>
        </p:txBody>
      </p:sp>
      <p:sp>
        <p:nvSpPr>
          <p:cNvPr id="6" name="Rectangle 12">
            <a:extLst>
              <a:ext uri="{FF2B5EF4-FFF2-40B4-BE49-F238E27FC236}">
                <a16:creationId xmlns:a16="http://schemas.microsoft.com/office/drawing/2014/main" id="{EDC3BFD0-ABD9-BD76-8E76-646EEB65E09B}"/>
              </a:ext>
            </a:extLst>
          </p:cNvPr>
          <p:cNvSpPr>
            <a:spLocks noGrp="1" noChangeArrowheads="1"/>
          </p:cNvSpPr>
          <p:nvPr>
            <p:ph type="ftr" sz="quarter" idx="11"/>
          </p:nvPr>
        </p:nvSpPr>
        <p:spPr>
          <a:ln/>
        </p:spPr>
        <p:txBody>
          <a:bodyPr/>
          <a:lstStyle>
            <a:lvl1pPr>
              <a:defRPr/>
            </a:lvl1pPr>
          </a:lstStyle>
          <a:p>
            <a:pPr>
              <a:defRPr/>
            </a:pPr>
            <a:r>
              <a:rPr lang="en-US" altLang="zh-TW"/>
              <a:t>Slide </a:t>
            </a:r>
            <a:fld id="{F181FA13-B814-441C-8864-34C90C5BEC25}" type="slidenum">
              <a:rPr lang="en-US" altLang="zh-TW" smtClean="0"/>
              <a:pPr>
                <a:defRPr/>
              </a:pPr>
              <a:t>‹#›</a:t>
            </a:fld>
            <a:endParaRPr lang="en-US" altLang="zh-TW"/>
          </a:p>
        </p:txBody>
      </p:sp>
      <p:sp>
        <p:nvSpPr>
          <p:cNvPr id="7" name="Rectangle 13">
            <a:extLst>
              <a:ext uri="{FF2B5EF4-FFF2-40B4-BE49-F238E27FC236}">
                <a16:creationId xmlns:a16="http://schemas.microsoft.com/office/drawing/2014/main" id="{B5FFD00B-2508-B523-0A6B-55B52490E973}"/>
              </a:ext>
            </a:extLst>
          </p:cNvPr>
          <p:cNvSpPr>
            <a:spLocks noGrp="1" noChangeArrowheads="1"/>
          </p:cNvSpPr>
          <p:nvPr>
            <p:ph type="sldNum" sz="quarter" idx="12"/>
          </p:nvPr>
        </p:nvSpPr>
        <p:spPr>
          <a:ln/>
        </p:spPr>
        <p:txBody>
          <a:bodyPr/>
          <a:lstStyle>
            <a:lvl1pPr>
              <a:defRPr/>
            </a:lvl1pPr>
          </a:lstStyle>
          <a:p>
            <a:pPr>
              <a:defRPr/>
            </a:pPr>
            <a:r>
              <a:rPr lang="zh-TW" altLang="en-US"/>
              <a:t>6.837 </a:t>
            </a:r>
            <a:r>
              <a:rPr lang="en-US" altLang="zh-TW"/>
              <a:t>Fall 2001</a:t>
            </a:r>
          </a:p>
        </p:txBody>
      </p:sp>
    </p:spTree>
    <p:extLst>
      <p:ext uri="{BB962C8B-B14F-4D97-AF65-F5344CB8AC3E}">
        <p14:creationId xmlns:p14="http://schemas.microsoft.com/office/powerpoint/2010/main" val="931880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11">
            <a:extLst>
              <a:ext uri="{FF2B5EF4-FFF2-40B4-BE49-F238E27FC236}">
                <a16:creationId xmlns:a16="http://schemas.microsoft.com/office/drawing/2014/main" id="{41967EBB-DCE6-FA29-1CD9-CFDDA0FF3941}"/>
              </a:ext>
            </a:extLst>
          </p:cNvPr>
          <p:cNvSpPr>
            <a:spLocks noGrp="1" noChangeArrowheads="1"/>
          </p:cNvSpPr>
          <p:nvPr>
            <p:ph type="dt" sz="half" idx="10"/>
          </p:nvPr>
        </p:nvSpPr>
        <p:spPr>
          <a:ln/>
        </p:spPr>
        <p:txBody>
          <a:bodyPr/>
          <a:lstStyle>
            <a:lvl1pPr>
              <a:defRPr/>
            </a:lvl1pPr>
          </a:lstStyle>
          <a:p>
            <a:pPr>
              <a:defRPr/>
            </a:pPr>
            <a:r>
              <a:rPr lang="en-US" altLang="zh-TW"/>
              <a:t>Lecture 15</a:t>
            </a:r>
          </a:p>
        </p:txBody>
      </p:sp>
      <p:sp>
        <p:nvSpPr>
          <p:cNvPr id="6" name="Rectangle 12">
            <a:extLst>
              <a:ext uri="{FF2B5EF4-FFF2-40B4-BE49-F238E27FC236}">
                <a16:creationId xmlns:a16="http://schemas.microsoft.com/office/drawing/2014/main" id="{D9B173B3-F41B-6642-9074-5F83C624A9E3}"/>
              </a:ext>
            </a:extLst>
          </p:cNvPr>
          <p:cNvSpPr>
            <a:spLocks noGrp="1" noChangeArrowheads="1"/>
          </p:cNvSpPr>
          <p:nvPr>
            <p:ph type="ftr" sz="quarter" idx="11"/>
          </p:nvPr>
        </p:nvSpPr>
        <p:spPr>
          <a:ln/>
        </p:spPr>
        <p:txBody>
          <a:bodyPr/>
          <a:lstStyle>
            <a:lvl1pPr>
              <a:defRPr/>
            </a:lvl1pPr>
          </a:lstStyle>
          <a:p>
            <a:pPr>
              <a:defRPr/>
            </a:pPr>
            <a:r>
              <a:rPr lang="en-US" altLang="zh-TW"/>
              <a:t>Slide </a:t>
            </a:r>
            <a:fld id="{4C3C511A-288C-440E-A003-98659C8BE431}" type="slidenum">
              <a:rPr lang="en-US" altLang="zh-TW" smtClean="0"/>
              <a:pPr>
                <a:defRPr/>
              </a:pPr>
              <a:t>‹#›</a:t>
            </a:fld>
            <a:endParaRPr lang="en-US" altLang="zh-TW"/>
          </a:p>
        </p:txBody>
      </p:sp>
      <p:sp>
        <p:nvSpPr>
          <p:cNvPr id="7" name="Rectangle 13">
            <a:extLst>
              <a:ext uri="{FF2B5EF4-FFF2-40B4-BE49-F238E27FC236}">
                <a16:creationId xmlns:a16="http://schemas.microsoft.com/office/drawing/2014/main" id="{799CC1E4-DEEE-FB04-43B2-42D572AEDF44}"/>
              </a:ext>
            </a:extLst>
          </p:cNvPr>
          <p:cNvSpPr>
            <a:spLocks noGrp="1" noChangeArrowheads="1"/>
          </p:cNvSpPr>
          <p:nvPr>
            <p:ph type="sldNum" sz="quarter" idx="12"/>
          </p:nvPr>
        </p:nvSpPr>
        <p:spPr>
          <a:ln/>
        </p:spPr>
        <p:txBody>
          <a:bodyPr/>
          <a:lstStyle>
            <a:lvl1pPr>
              <a:defRPr/>
            </a:lvl1pPr>
          </a:lstStyle>
          <a:p>
            <a:pPr>
              <a:defRPr/>
            </a:pPr>
            <a:r>
              <a:rPr lang="zh-TW" altLang="en-US"/>
              <a:t>6.837 </a:t>
            </a:r>
            <a:r>
              <a:rPr lang="en-US" altLang="zh-TW"/>
              <a:t>Fall 2001</a:t>
            </a:r>
          </a:p>
        </p:txBody>
      </p:sp>
    </p:spTree>
    <p:extLst>
      <p:ext uri="{BB962C8B-B14F-4D97-AF65-F5344CB8AC3E}">
        <p14:creationId xmlns:p14="http://schemas.microsoft.com/office/powerpoint/2010/main" val="1140343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oleObject" Target="../embeddings/oleObject1.bin"/><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prev">
            <a:extLst>
              <a:ext uri="{FF2B5EF4-FFF2-40B4-BE49-F238E27FC236}">
                <a16:creationId xmlns:a16="http://schemas.microsoft.com/office/drawing/2014/main" id="{F33B7E58-F794-D044-55D6-5154910E612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6384925"/>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5" descr="next">
            <a:extLst>
              <a:ext uri="{FF2B5EF4-FFF2-40B4-BE49-F238E27FC236}">
                <a16:creationId xmlns:a16="http://schemas.microsoft.com/office/drawing/2014/main" id="{7953A5BF-3B2E-DB2C-0945-17079B10411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96200" y="6384925"/>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9">
            <a:extLst>
              <a:ext uri="{FF2B5EF4-FFF2-40B4-BE49-F238E27FC236}">
                <a16:creationId xmlns:a16="http://schemas.microsoft.com/office/drawing/2014/main" id="{0E59662C-EF64-EC9D-EC29-86A0D70461E0}"/>
              </a:ext>
            </a:extLst>
          </p:cNvPr>
          <p:cNvSpPr>
            <a:spLocks noGrp="1" noChangeArrowheads="1"/>
          </p:cNvSpPr>
          <p:nvPr>
            <p:ph type="title"/>
          </p:nvPr>
        </p:nvSpPr>
        <p:spPr bwMode="auto">
          <a:xfrm>
            <a:off x="1150938" y="76200"/>
            <a:ext cx="779303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zh-TW"/>
              <a:t>Click to edit Master title style</a:t>
            </a:r>
          </a:p>
        </p:txBody>
      </p:sp>
      <p:sp>
        <p:nvSpPr>
          <p:cNvPr id="1029" name="Rectangle 10">
            <a:extLst>
              <a:ext uri="{FF2B5EF4-FFF2-40B4-BE49-F238E27FC236}">
                <a16:creationId xmlns:a16="http://schemas.microsoft.com/office/drawing/2014/main" id="{8D3B77E5-6016-1F71-1438-8B1882F09CB9}"/>
              </a:ext>
            </a:extLst>
          </p:cNvPr>
          <p:cNvSpPr>
            <a:spLocks noGrp="1" noChangeArrowheads="1"/>
          </p:cNvSpPr>
          <p:nvPr>
            <p:ph type="body" idx="1"/>
          </p:nvPr>
        </p:nvSpPr>
        <p:spPr bwMode="auto">
          <a:xfrm>
            <a:off x="228600" y="914400"/>
            <a:ext cx="8726488" cy="521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p:txBody>
      </p:sp>
      <p:sp>
        <p:nvSpPr>
          <p:cNvPr id="64523" name="Rectangle 11">
            <a:extLst>
              <a:ext uri="{FF2B5EF4-FFF2-40B4-BE49-F238E27FC236}">
                <a16:creationId xmlns:a16="http://schemas.microsoft.com/office/drawing/2014/main" id="{6D1B6ECC-9AD5-616B-E1CB-8C2DC4EB3800}"/>
              </a:ext>
            </a:extLst>
          </p:cNvPr>
          <p:cNvSpPr>
            <a:spLocks noGrp="1" noChangeArrowheads="1"/>
          </p:cNvSpPr>
          <p:nvPr>
            <p:ph type="dt" sz="half" idx="2"/>
          </p:nvPr>
        </p:nvSpPr>
        <p:spPr bwMode="auto">
          <a:xfrm>
            <a:off x="1676400" y="6324600"/>
            <a:ext cx="16002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spcBef>
                <a:spcPct val="0"/>
              </a:spcBef>
              <a:buClrTx/>
              <a:buSzTx/>
              <a:buFontTx/>
              <a:buNone/>
              <a:defRPr sz="1400">
                <a:ea typeface="新細明體" panose="02020500000000000000" pitchFamily="18" charset="-120"/>
              </a:defRPr>
            </a:lvl1pPr>
          </a:lstStyle>
          <a:p>
            <a:pPr>
              <a:defRPr/>
            </a:pPr>
            <a:r>
              <a:rPr lang="en-US" altLang="zh-TW"/>
              <a:t>Lecture 15</a:t>
            </a:r>
          </a:p>
        </p:txBody>
      </p:sp>
      <p:sp>
        <p:nvSpPr>
          <p:cNvPr id="64524" name="Rectangle 12">
            <a:extLst>
              <a:ext uri="{FF2B5EF4-FFF2-40B4-BE49-F238E27FC236}">
                <a16:creationId xmlns:a16="http://schemas.microsoft.com/office/drawing/2014/main" id="{1B6A109A-08AD-154A-1444-D10E253E628B}"/>
              </a:ext>
            </a:extLst>
          </p:cNvPr>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a typeface="新細明體" panose="02020500000000000000" pitchFamily="18" charset="-120"/>
              </a:defRPr>
            </a:lvl1pPr>
          </a:lstStyle>
          <a:p>
            <a:pPr>
              <a:defRPr/>
            </a:pPr>
            <a:r>
              <a:rPr lang="en-US" altLang="zh-TW"/>
              <a:t>Slide </a:t>
            </a:r>
            <a:fld id="{04250B9E-D65C-4C20-BE51-D7E462D1EF74}" type="slidenum">
              <a:rPr lang="en-US" altLang="zh-TW" smtClean="0"/>
              <a:pPr>
                <a:defRPr/>
              </a:pPr>
              <a:t>‹#›</a:t>
            </a:fld>
            <a:endParaRPr lang="en-US" altLang="zh-TW"/>
          </a:p>
        </p:txBody>
      </p:sp>
      <p:sp>
        <p:nvSpPr>
          <p:cNvPr id="64525" name="Rectangle 13">
            <a:extLst>
              <a:ext uri="{FF2B5EF4-FFF2-40B4-BE49-F238E27FC236}">
                <a16:creationId xmlns:a16="http://schemas.microsoft.com/office/drawing/2014/main" id="{AFA089CE-4949-C652-B45E-5635FD4624A4}"/>
              </a:ext>
            </a:extLst>
          </p:cNvPr>
          <p:cNvSpPr>
            <a:spLocks noGrp="1" noChangeArrowheads="1"/>
          </p:cNvSpPr>
          <p:nvPr>
            <p:ph type="sldNum" sz="quarter" idx="4"/>
          </p:nvPr>
        </p:nvSpPr>
        <p:spPr bwMode="auto">
          <a:xfrm>
            <a:off x="6324600" y="6324600"/>
            <a:ext cx="16002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400">
                <a:ea typeface="新細明體" panose="02020500000000000000" pitchFamily="18" charset="-120"/>
              </a:defRPr>
            </a:lvl1pPr>
          </a:lstStyle>
          <a:p>
            <a:pPr>
              <a:defRPr/>
            </a:pPr>
            <a:r>
              <a:rPr lang="zh-TW" altLang="en-US"/>
              <a:t>6.837 </a:t>
            </a:r>
            <a:r>
              <a:rPr lang="en-US" altLang="zh-TW"/>
              <a:t>Fall 2001</a:t>
            </a:r>
          </a:p>
        </p:txBody>
      </p:sp>
      <p:sp>
        <p:nvSpPr>
          <p:cNvPr id="1033" name="AutoShape 16">
            <a:hlinkClick r:id="" action="ppaction://hlinkshowjump?jump=previousslide" highlightClick="1"/>
            <a:extLst>
              <a:ext uri="{FF2B5EF4-FFF2-40B4-BE49-F238E27FC236}">
                <a16:creationId xmlns:a16="http://schemas.microsoft.com/office/drawing/2014/main" id="{92B4A3F3-6005-5208-31E2-1988C25F4B96}"/>
              </a:ext>
            </a:extLst>
          </p:cNvPr>
          <p:cNvSpPr>
            <a:spLocks noChangeArrowheads="1"/>
          </p:cNvSpPr>
          <p:nvPr userDrawn="1"/>
        </p:nvSpPr>
        <p:spPr bwMode="auto">
          <a:xfrm>
            <a:off x="228600" y="6272213"/>
            <a:ext cx="990600" cy="457200"/>
          </a:xfrm>
          <a:prstGeom prst="actionButtonBackPrevious">
            <a:avLst/>
          </a:prstGeom>
          <a:noFill/>
          <a:ln>
            <a:noFill/>
          </a:ln>
          <a:effectLst/>
        </p:spPr>
        <p:txBody>
          <a:bodyPr wrap="none" anchor="ctr"/>
          <a:lstStyle>
            <a:lvl1pPr>
              <a:spcBef>
                <a:spcPct val="20000"/>
              </a:spcBef>
              <a:buClr>
                <a:schemeClr val="folHlink"/>
              </a:buClr>
              <a:buSzPct val="60000"/>
              <a:buFont typeface="Wingdings" panose="05000000000000000000" pitchFamily="2" charset="2"/>
              <a:defRPr sz="2000">
                <a:solidFill>
                  <a:schemeClr val="tx1"/>
                </a:solidFill>
                <a:latin typeface="Tahoma" panose="020B0604030504040204" pitchFamily="34" charset="0"/>
              </a:defRPr>
            </a:lvl1pPr>
            <a:lvl2pPr marL="742950" indent="-285750">
              <a:spcBef>
                <a:spcPct val="20000"/>
              </a:spcBef>
              <a:buClr>
                <a:schemeClr val="folHlink"/>
              </a:buClr>
              <a:buSzPct val="60000"/>
              <a:buFont typeface="Wingdings" panose="05000000000000000000" pitchFamily="2" charset="2"/>
              <a:defRPr sz="2000">
                <a:solidFill>
                  <a:schemeClr val="tx1"/>
                </a:solidFill>
                <a:latin typeface="Tahoma" panose="020B0604030504040204" pitchFamily="34" charset="0"/>
              </a:defRPr>
            </a:lvl2pPr>
            <a:lvl3pPr marL="1143000" indent="-228600">
              <a:spcBef>
                <a:spcPct val="20000"/>
              </a:spcBef>
              <a:buClr>
                <a:schemeClr val="folHlink"/>
              </a:buClr>
              <a:buSzPct val="6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folHlink"/>
              </a:buClr>
              <a:buSzPct val="60000"/>
              <a:buFont typeface="Wingdings" panose="05000000000000000000" pitchFamily="2" charset="2"/>
              <a:defRPr sz="2000">
                <a:solidFill>
                  <a:schemeClr val="tx1"/>
                </a:solidFill>
                <a:latin typeface="Tahoma" panose="020B0604030504040204" pitchFamily="34" charset="0"/>
              </a:defRPr>
            </a:lvl4pPr>
            <a:lvl5pPr marL="2057400" indent="-228600">
              <a:spcBef>
                <a:spcPct val="20000"/>
              </a:spcBef>
              <a:buClr>
                <a:schemeClr val="folHlink"/>
              </a:buClr>
              <a:buSzPct val="60000"/>
              <a:buFont typeface="Wingdings" panose="05000000000000000000" pitchFamily="2" charset="2"/>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defRPr sz="2000">
                <a:solidFill>
                  <a:schemeClr val="tx1"/>
                </a:solidFill>
                <a:latin typeface="Tahoma" panose="020B0604030504040204" pitchFamily="34" charset="0"/>
              </a:defRPr>
            </a:lvl9pPr>
          </a:lstStyle>
          <a:p>
            <a:pPr eaLnBrk="1" hangingPunct="1">
              <a:defRPr/>
            </a:pPr>
            <a:endParaRPr lang="zh-TW" altLang="en-US">
              <a:ea typeface="新細明體" panose="02020500000000000000" pitchFamily="18" charset="-120"/>
            </a:endParaRPr>
          </a:p>
        </p:txBody>
      </p:sp>
      <p:sp>
        <p:nvSpPr>
          <p:cNvPr id="1034" name="AutoShape 17">
            <a:hlinkClick r:id="" action="ppaction://hlinkshowjump?jump=nextslide" highlightClick="1"/>
            <a:extLst>
              <a:ext uri="{FF2B5EF4-FFF2-40B4-BE49-F238E27FC236}">
                <a16:creationId xmlns:a16="http://schemas.microsoft.com/office/drawing/2014/main" id="{BEFCF1FB-829E-9D44-519E-DF3141DC2B89}"/>
              </a:ext>
            </a:extLst>
          </p:cNvPr>
          <p:cNvSpPr>
            <a:spLocks noChangeArrowheads="1"/>
          </p:cNvSpPr>
          <p:nvPr userDrawn="1"/>
        </p:nvSpPr>
        <p:spPr bwMode="auto">
          <a:xfrm>
            <a:off x="7924800" y="6324600"/>
            <a:ext cx="1066800" cy="457200"/>
          </a:xfrm>
          <a:prstGeom prst="actionButtonForwardNext">
            <a:avLst/>
          </a:prstGeom>
          <a:noFill/>
          <a:ln>
            <a:noFill/>
          </a:ln>
          <a:effectLst/>
        </p:spPr>
        <p:txBody>
          <a:bodyPr wrap="none" anchor="ctr"/>
          <a:lstStyle>
            <a:lvl1pPr>
              <a:spcBef>
                <a:spcPct val="20000"/>
              </a:spcBef>
              <a:buClr>
                <a:schemeClr val="folHlink"/>
              </a:buClr>
              <a:buSzPct val="60000"/>
              <a:buFont typeface="Wingdings" panose="05000000000000000000" pitchFamily="2" charset="2"/>
              <a:defRPr sz="2000">
                <a:solidFill>
                  <a:schemeClr val="tx1"/>
                </a:solidFill>
                <a:latin typeface="Tahoma" panose="020B0604030504040204" pitchFamily="34" charset="0"/>
              </a:defRPr>
            </a:lvl1pPr>
            <a:lvl2pPr marL="742950" indent="-285750">
              <a:spcBef>
                <a:spcPct val="20000"/>
              </a:spcBef>
              <a:buClr>
                <a:schemeClr val="folHlink"/>
              </a:buClr>
              <a:buSzPct val="60000"/>
              <a:buFont typeface="Wingdings" panose="05000000000000000000" pitchFamily="2" charset="2"/>
              <a:defRPr sz="2000">
                <a:solidFill>
                  <a:schemeClr val="tx1"/>
                </a:solidFill>
                <a:latin typeface="Tahoma" panose="020B0604030504040204" pitchFamily="34" charset="0"/>
              </a:defRPr>
            </a:lvl2pPr>
            <a:lvl3pPr marL="1143000" indent="-228600">
              <a:spcBef>
                <a:spcPct val="20000"/>
              </a:spcBef>
              <a:buClr>
                <a:schemeClr val="folHlink"/>
              </a:buClr>
              <a:buSzPct val="6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folHlink"/>
              </a:buClr>
              <a:buSzPct val="60000"/>
              <a:buFont typeface="Wingdings" panose="05000000000000000000" pitchFamily="2" charset="2"/>
              <a:defRPr sz="2000">
                <a:solidFill>
                  <a:schemeClr val="tx1"/>
                </a:solidFill>
                <a:latin typeface="Tahoma" panose="020B0604030504040204" pitchFamily="34" charset="0"/>
              </a:defRPr>
            </a:lvl4pPr>
            <a:lvl5pPr marL="2057400" indent="-228600">
              <a:spcBef>
                <a:spcPct val="20000"/>
              </a:spcBef>
              <a:buClr>
                <a:schemeClr val="folHlink"/>
              </a:buClr>
              <a:buSzPct val="60000"/>
              <a:buFont typeface="Wingdings" panose="05000000000000000000" pitchFamily="2" charset="2"/>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defRPr sz="2000">
                <a:solidFill>
                  <a:schemeClr val="tx1"/>
                </a:solidFill>
                <a:latin typeface="Tahoma" panose="020B0604030504040204" pitchFamily="34" charset="0"/>
              </a:defRPr>
            </a:lvl9pPr>
          </a:lstStyle>
          <a:p>
            <a:pPr eaLnBrk="1" hangingPunct="1">
              <a:defRPr/>
            </a:pPr>
            <a:endParaRPr lang="zh-TW" altLang="en-US">
              <a:ea typeface="新細明體" panose="02020500000000000000" pitchFamily="18" charset="-120"/>
            </a:endParaRPr>
          </a:p>
        </p:txBody>
      </p:sp>
    </p:spTree>
  </p:cSld>
  <p:clrMap bg1="lt1" tx1="dk1" bg2="lt2" tx2="dk2" accent1="accent1" accent2="accent2" accent3="accent3" accent4="accent4" accent5="accent5" accent6="accent6" hlink="hlink" folHlink="folHlink"/>
  <p:sldLayoutIdLst>
    <p:sldLayoutId id="2147486739" r:id="rId1"/>
    <p:sldLayoutId id="2147486694" r:id="rId2"/>
    <p:sldLayoutId id="2147486695" r:id="rId3"/>
    <p:sldLayoutId id="2147486696" r:id="rId4"/>
    <p:sldLayoutId id="2147486697" r:id="rId5"/>
    <p:sldLayoutId id="2147486698" r:id="rId6"/>
    <p:sldLayoutId id="2147486699" r:id="rId7"/>
    <p:sldLayoutId id="2147486700" r:id="rId8"/>
    <p:sldLayoutId id="2147486701" r:id="rId9"/>
    <p:sldLayoutId id="2147486702" r:id="rId10"/>
    <p:sldLayoutId id="2147486703" r:id="rId11"/>
    <p:sldLayoutId id="2147486704" r:id="rId12"/>
    <p:sldLayoutId id="2147486705" r:id="rId13"/>
  </p:sldLayoutIdLst>
  <p:hf hdr="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ahoma" panose="020B0604030504040204" pitchFamily="34" charset="0"/>
        </a:defRPr>
      </a:lvl2pPr>
      <a:lvl3pPr algn="l" rtl="0" eaLnBrk="0" fontAlgn="base" hangingPunct="0">
        <a:spcBef>
          <a:spcPct val="0"/>
        </a:spcBef>
        <a:spcAft>
          <a:spcPct val="0"/>
        </a:spcAft>
        <a:defRPr sz="4000">
          <a:solidFill>
            <a:schemeClr val="tx2"/>
          </a:solidFill>
          <a:latin typeface="Tahoma" panose="020B0604030504040204" pitchFamily="34" charset="0"/>
        </a:defRPr>
      </a:lvl3pPr>
      <a:lvl4pPr algn="l" rtl="0" eaLnBrk="0" fontAlgn="base" hangingPunct="0">
        <a:spcBef>
          <a:spcPct val="0"/>
        </a:spcBef>
        <a:spcAft>
          <a:spcPct val="0"/>
        </a:spcAft>
        <a:defRPr sz="4000">
          <a:solidFill>
            <a:schemeClr val="tx2"/>
          </a:solidFill>
          <a:latin typeface="Tahoma" panose="020B0604030504040204" pitchFamily="34" charset="0"/>
        </a:defRPr>
      </a:lvl4pPr>
      <a:lvl5pPr algn="l" rtl="0" eaLnBrk="0" fontAlgn="base" hangingPunct="0">
        <a:spcBef>
          <a:spcPct val="0"/>
        </a:spcBef>
        <a:spcAft>
          <a:spcPct val="0"/>
        </a:spcAft>
        <a:defRPr sz="4000">
          <a:solidFill>
            <a:schemeClr val="tx2"/>
          </a:solidFill>
          <a:latin typeface="Tahoma" panose="020B0604030504040204" pitchFamily="34" charset="0"/>
        </a:defRPr>
      </a:lvl5pPr>
      <a:lvl6pPr marL="457200" algn="l" rtl="0" fontAlgn="base">
        <a:spcBef>
          <a:spcPct val="0"/>
        </a:spcBef>
        <a:spcAft>
          <a:spcPct val="0"/>
        </a:spcAft>
        <a:defRPr sz="4000">
          <a:solidFill>
            <a:schemeClr val="tx2"/>
          </a:solidFill>
          <a:latin typeface="Tahoma" panose="020B0604030504040204" pitchFamily="34" charset="0"/>
        </a:defRPr>
      </a:lvl6pPr>
      <a:lvl7pPr marL="914400" algn="l" rtl="0" fontAlgn="base">
        <a:spcBef>
          <a:spcPct val="0"/>
        </a:spcBef>
        <a:spcAft>
          <a:spcPct val="0"/>
        </a:spcAft>
        <a:defRPr sz="4000">
          <a:solidFill>
            <a:schemeClr val="tx2"/>
          </a:solidFill>
          <a:latin typeface="Tahoma" panose="020B0604030504040204" pitchFamily="34" charset="0"/>
        </a:defRPr>
      </a:lvl7pPr>
      <a:lvl8pPr marL="1371600" algn="l" rtl="0" fontAlgn="base">
        <a:spcBef>
          <a:spcPct val="0"/>
        </a:spcBef>
        <a:spcAft>
          <a:spcPct val="0"/>
        </a:spcAft>
        <a:defRPr sz="4000">
          <a:solidFill>
            <a:schemeClr val="tx2"/>
          </a:solidFill>
          <a:latin typeface="Tahoma" panose="020B0604030504040204" pitchFamily="34" charset="0"/>
        </a:defRPr>
      </a:lvl8pPr>
      <a:lvl9pPr marL="1828800" algn="l" rtl="0" fontAlgn="base">
        <a:spcBef>
          <a:spcPct val="0"/>
        </a:spcBef>
        <a:spcAft>
          <a:spcPct val="0"/>
        </a:spcAft>
        <a:defRPr sz="40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defRPr sz="2400" kern="1200">
          <a:solidFill>
            <a:schemeClr val="tx1"/>
          </a:solidFill>
          <a:latin typeface="+mn-lt"/>
          <a:ea typeface="+mn-ea"/>
          <a:cs typeface="+mn-cs"/>
        </a:defRPr>
      </a:lvl1pPr>
      <a:lvl2pPr marL="684213" indent="-227013" algn="l" rtl="0" eaLnBrk="0" fontAlgn="base" hangingPunct="0">
        <a:spcBef>
          <a:spcPct val="20000"/>
        </a:spcBef>
        <a:spcAft>
          <a:spcPct val="0"/>
        </a:spcAft>
        <a:buClr>
          <a:schemeClr val="hlink"/>
        </a:buClr>
        <a:buSzPct val="55000"/>
        <a:buFont typeface="Wingdings" panose="05000000000000000000" pitchFamily="2" charset="2"/>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D7F78FC-9768-691B-B639-05F4B5489FF3}"/>
              </a:ext>
            </a:extLst>
          </p:cNvPr>
          <p:cNvSpPr>
            <a:spLocks noGrp="1" noChangeArrowheads="1"/>
          </p:cNvSpPr>
          <p:nvPr>
            <p:ph type="title"/>
          </p:nvPr>
        </p:nvSpPr>
        <p:spPr bwMode="auto">
          <a:xfrm>
            <a:off x="457200" y="274638"/>
            <a:ext cx="8229600"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ko-KR" altLang="en-US"/>
              <a:t>마스터 제목 스타일 편집</a:t>
            </a:r>
          </a:p>
        </p:txBody>
      </p:sp>
      <p:sp>
        <p:nvSpPr>
          <p:cNvPr id="2051" name="Rectangle 3">
            <a:extLst>
              <a:ext uri="{FF2B5EF4-FFF2-40B4-BE49-F238E27FC236}">
                <a16:creationId xmlns:a16="http://schemas.microsoft.com/office/drawing/2014/main" id="{567BE2C7-9ACB-B3A5-C9C8-B1EF66B31B91}"/>
              </a:ext>
            </a:extLst>
          </p:cNvPr>
          <p:cNvSpPr>
            <a:spLocks noGrp="1" noChangeArrowheads="1"/>
          </p:cNvSpPr>
          <p:nvPr>
            <p:ph type="body" idx="1"/>
          </p:nvPr>
        </p:nvSpPr>
        <p:spPr bwMode="auto">
          <a:xfrm>
            <a:off x="457200" y="1341438"/>
            <a:ext cx="8229600" cy="478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028" name="Rectangle 4">
            <a:extLst>
              <a:ext uri="{FF2B5EF4-FFF2-40B4-BE49-F238E27FC236}">
                <a16:creationId xmlns:a16="http://schemas.microsoft.com/office/drawing/2014/main" id="{577D93BD-AEA8-8494-C07A-FD9F122D868C}"/>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ko-KR"/>
          </a:p>
        </p:txBody>
      </p:sp>
      <p:sp>
        <p:nvSpPr>
          <p:cNvPr id="1029" name="Rectangle 5">
            <a:extLst>
              <a:ext uri="{FF2B5EF4-FFF2-40B4-BE49-F238E27FC236}">
                <a16:creationId xmlns:a16="http://schemas.microsoft.com/office/drawing/2014/main" id="{09568773-0921-7D56-8E36-BB8F1B43B92B}"/>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ko-KR"/>
          </a:p>
        </p:txBody>
      </p:sp>
      <p:sp>
        <p:nvSpPr>
          <p:cNvPr id="1030" name="Rectangle 6">
            <a:extLst>
              <a:ext uri="{FF2B5EF4-FFF2-40B4-BE49-F238E27FC236}">
                <a16:creationId xmlns:a16="http://schemas.microsoft.com/office/drawing/2014/main" id="{E7B5010E-DFBE-ADD0-6888-40B814B23E22}"/>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0E06255-8E9E-4A4F-B342-4B85B2CF869E}" type="slidenum">
              <a:rPr lang="en-US" altLang="ko-KR"/>
              <a:pPr>
                <a:defRPr/>
              </a:pPr>
              <a:t>‹#›</a:t>
            </a:fld>
            <a:endParaRPr lang="en-US" altLang="ko-KR"/>
          </a:p>
        </p:txBody>
      </p:sp>
      <p:sp>
        <p:nvSpPr>
          <p:cNvPr id="2055" name="Rectangle 7">
            <a:extLst>
              <a:ext uri="{FF2B5EF4-FFF2-40B4-BE49-F238E27FC236}">
                <a16:creationId xmlns:a16="http://schemas.microsoft.com/office/drawing/2014/main" id="{083F15FA-8734-5BCA-4276-8CD0A8433308}"/>
              </a:ext>
            </a:extLst>
          </p:cNvPr>
          <p:cNvSpPr>
            <a:spLocks noChangeArrowheads="1"/>
          </p:cNvSpPr>
          <p:nvPr userDrawn="1"/>
        </p:nvSpPr>
        <p:spPr bwMode="auto">
          <a:xfrm>
            <a:off x="323850" y="1052513"/>
            <a:ext cx="8208963" cy="73025"/>
          </a:xfrm>
          <a:prstGeom prst="rect">
            <a:avLst/>
          </a:prstGeom>
          <a:solidFill>
            <a:schemeClr val="accent1"/>
          </a:solidFill>
          <a:ln>
            <a:noFill/>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defRPr/>
            </a:pPr>
            <a:endParaRPr lang="zh-TW" altLang="en-US"/>
          </a:p>
        </p:txBody>
      </p:sp>
      <p:sp>
        <p:nvSpPr>
          <p:cNvPr id="2056" name="Rectangle 8">
            <a:extLst>
              <a:ext uri="{FF2B5EF4-FFF2-40B4-BE49-F238E27FC236}">
                <a16:creationId xmlns:a16="http://schemas.microsoft.com/office/drawing/2014/main" id="{905AA8F7-8518-CB6E-339C-CD775C3DB98B}"/>
              </a:ext>
            </a:extLst>
          </p:cNvPr>
          <p:cNvSpPr>
            <a:spLocks noChangeArrowheads="1"/>
          </p:cNvSpPr>
          <p:nvPr userDrawn="1"/>
        </p:nvSpPr>
        <p:spPr bwMode="auto">
          <a:xfrm>
            <a:off x="468313" y="1125538"/>
            <a:ext cx="8208962" cy="73025"/>
          </a:xfrm>
          <a:prstGeom prst="rect">
            <a:avLst/>
          </a:prstGeom>
          <a:solidFill>
            <a:srgbClr val="9999FF"/>
          </a:solidFill>
          <a:ln>
            <a:noFill/>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6706" r:id="rId1"/>
    <p:sldLayoutId id="2147486707" r:id="rId2"/>
    <p:sldLayoutId id="2147486708" r:id="rId3"/>
    <p:sldLayoutId id="2147486709" r:id="rId4"/>
    <p:sldLayoutId id="2147486710" r:id="rId5"/>
    <p:sldLayoutId id="2147486711" r:id="rId6"/>
    <p:sldLayoutId id="2147486712" r:id="rId7"/>
    <p:sldLayoutId id="2147486713" r:id="rId8"/>
    <p:sldLayoutId id="2147486714" r:id="rId9"/>
    <p:sldLayoutId id="2147486715" r:id="rId10"/>
    <p:sldLayoutId id="2147486716" r:id="rId11"/>
  </p:sldLayoutIdLst>
  <p:txStyles>
    <p:titleStyle>
      <a:lvl1pPr algn="ctr" rtl="0" eaLnBrk="0" fontAlgn="base" latinLnBrk="1" hangingPunct="0">
        <a:spcBef>
          <a:spcPct val="0"/>
        </a:spcBef>
        <a:spcAft>
          <a:spcPct val="0"/>
        </a:spcAft>
        <a:defRPr kumimoji="1" sz="4000" kern="1200">
          <a:solidFill>
            <a:schemeClr val="tx2"/>
          </a:solidFill>
          <a:latin typeface="+mj-lt"/>
          <a:ea typeface="+mj-ea"/>
          <a:cs typeface="+mj-cs"/>
        </a:defRPr>
      </a:lvl1pPr>
      <a:lvl2pPr algn="ctr" rtl="0" eaLnBrk="0" fontAlgn="base" latinLnBrk="1" hangingPunct="0">
        <a:spcBef>
          <a:spcPct val="0"/>
        </a:spcBef>
        <a:spcAft>
          <a:spcPct val="0"/>
        </a:spcAft>
        <a:defRPr kumimoji="1" sz="4000">
          <a:solidFill>
            <a:schemeClr val="tx2"/>
          </a:solidFill>
          <a:latin typeface="Arial" panose="020B0604020202020204" pitchFamily="34" charset="0"/>
          <a:ea typeface="굴림" pitchFamily="50" charset="-127"/>
        </a:defRPr>
      </a:lvl2pPr>
      <a:lvl3pPr algn="ctr" rtl="0" eaLnBrk="0" fontAlgn="base" latinLnBrk="1" hangingPunct="0">
        <a:spcBef>
          <a:spcPct val="0"/>
        </a:spcBef>
        <a:spcAft>
          <a:spcPct val="0"/>
        </a:spcAft>
        <a:defRPr kumimoji="1" sz="4000">
          <a:solidFill>
            <a:schemeClr val="tx2"/>
          </a:solidFill>
          <a:latin typeface="Arial" panose="020B0604020202020204" pitchFamily="34" charset="0"/>
          <a:ea typeface="굴림" pitchFamily="50" charset="-127"/>
        </a:defRPr>
      </a:lvl3pPr>
      <a:lvl4pPr algn="ctr" rtl="0" eaLnBrk="0" fontAlgn="base" latinLnBrk="1" hangingPunct="0">
        <a:spcBef>
          <a:spcPct val="0"/>
        </a:spcBef>
        <a:spcAft>
          <a:spcPct val="0"/>
        </a:spcAft>
        <a:defRPr kumimoji="1" sz="4000">
          <a:solidFill>
            <a:schemeClr val="tx2"/>
          </a:solidFill>
          <a:latin typeface="Arial" panose="020B0604020202020204" pitchFamily="34" charset="0"/>
          <a:ea typeface="굴림" pitchFamily="50" charset="-127"/>
        </a:defRPr>
      </a:lvl4pPr>
      <a:lvl5pPr algn="ctr" rtl="0" eaLnBrk="0" fontAlgn="base" latinLnBrk="1" hangingPunct="0">
        <a:spcBef>
          <a:spcPct val="0"/>
        </a:spcBef>
        <a:spcAft>
          <a:spcPct val="0"/>
        </a:spcAft>
        <a:defRPr kumimoji="1" sz="4000">
          <a:solidFill>
            <a:schemeClr val="tx2"/>
          </a:solidFill>
          <a:latin typeface="Arial" panose="020B0604020202020204" pitchFamily="34" charset="0"/>
          <a:ea typeface="굴림" pitchFamily="50" charset="-127"/>
        </a:defRPr>
      </a:lvl5pPr>
      <a:lvl6pPr marL="457200" algn="ctr" rtl="0" fontAlgn="base" latinLnBrk="1">
        <a:spcBef>
          <a:spcPct val="0"/>
        </a:spcBef>
        <a:spcAft>
          <a:spcPct val="0"/>
        </a:spcAft>
        <a:defRPr kumimoji="1" sz="4000">
          <a:solidFill>
            <a:schemeClr val="tx2"/>
          </a:solidFill>
          <a:latin typeface="Arial" panose="020B0604020202020204" pitchFamily="34" charset="0"/>
          <a:ea typeface="굴림" pitchFamily="50" charset="-127"/>
        </a:defRPr>
      </a:lvl6pPr>
      <a:lvl7pPr marL="914400" algn="ctr" rtl="0" fontAlgn="base" latinLnBrk="1">
        <a:spcBef>
          <a:spcPct val="0"/>
        </a:spcBef>
        <a:spcAft>
          <a:spcPct val="0"/>
        </a:spcAft>
        <a:defRPr kumimoji="1" sz="4000">
          <a:solidFill>
            <a:schemeClr val="tx2"/>
          </a:solidFill>
          <a:latin typeface="Arial" panose="020B0604020202020204" pitchFamily="34" charset="0"/>
          <a:ea typeface="굴림" pitchFamily="50" charset="-127"/>
        </a:defRPr>
      </a:lvl7pPr>
      <a:lvl8pPr marL="1371600" algn="ctr" rtl="0" fontAlgn="base" latinLnBrk="1">
        <a:spcBef>
          <a:spcPct val="0"/>
        </a:spcBef>
        <a:spcAft>
          <a:spcPct val="0"/>
        </a:spcAft>
        <a:defRPr kumimoji="1" sz="4000">
          <a:solidFill>
            <a:schemeClr val="tx2"/>
          </a:solidFill>
          <a:latin typeface="Arial" panose="020B0604020202020204" pitchFamily="34" charset="0"/>
          <a:ea typeface="굴림" pitchFamily="50" charset="-127"/>
        </a:defRPr>
      </a:lvl8pPr>
      <a:lvl9pPr marL="1828800" algn="ctr" rtl="0" fontAlgn="base" latinLnBrk="1">
        <a:spcBef>
          <a:spcPct val="0"/>
        </a:spcBef>
        <a:spcAft>
          <a:spcPct val="0"/>
        </a:spcAft>
        <a:defRPr kumimoji="1" sz="4000">
          <a:solidFill>
            <a:schemeClr val="tx2"/>
          </a:solidFill>
          <a:latin typeface="Arial" panose="020B0604020202020204" pitchFamily="34" charset="0"/>
          <a:ea typeface="굴림" pitchFamily="50" charset="-127"/>
        </a:defRPr>
      </a:lvl9pPr>
    </p:titleStyle>
    <p:bodyStyle>
      <a:lvl1pPr marL="342900" indent="-342900" algn="l" rtl="0" eaLnBrk="0" fontAlgn="base" latinLnBrk="1" hangingPunct="0">
        <a:spcBef>
          <a:spcPct val="20000"/>
        </a:spcBef>
        <a:spcAft>
          <a:spcPct val="0"/>
        </a:spcAft>
        <a:buChar char="•"/>
        <a:defRPr kumimoji="1" sz="28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4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026">
            <a:extLst>
              <a:ext uri="{FF2B5EF4-FFF2-40B4-BE49-F238E27FC236}">
                <a16:creationId xmlns:a16="http://schemas.microsoft.com/office/drawing/2014/main" id="{97B09F30-7CBD-1FDE-5F11-63D46BE913FB}"/>
              </a:ext>
            </a:extLst>
          </p:cNvPr>
          <p:cNvSpPr>
            <a:spLocks noChangeArrowheads="1"/>
          </p:cNvSpPr>
          <p:nvPr/>
        </p:nvSpPr>
        <p:spPr bwMode="ltGray">
          <a:xfrm>
            <a:off x="417513" y="1098550"/>
            <a:ext cx="438150" cy="474663"/>
          </a:xfrm>
          <a:prstGeom prst="rect">
            <a:avLst/>
          </a:prstGeom>
          <a:solidFill>
            <a:schemeClr val="accent2"/>
          </a:solidFill>
          <a:ln>
            <a:noFill/>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a:defRPr/>
            </a:pPr>
            <a:endParaRPr lang="zh-TW" altLang="en-US" sz="2400"/>
          </a:p>
        </p:txBody>
      </p:sp>
      <p:sp>
        <p:nvSpPr>
          <p:cNvPr id="3075" name="Rectangle 1027">
            <a:extLst>
              <a:ext uri="{FF2B5EF4-FFF2-40B4-BE49-F238E27FC236}">
                <a16:creationId xmlns:a16="http://schemas.microsoft.com/office/drawing/2014/main" id="{91CF3583-72CA-CD76-2458-9F12612E5616}"/>
              </a:ext>
            </a:extLst>
          </p:cNvPr>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a:defRPr/>
            </a:pPr>
            <a:endParaRPr lang="zh-TW" altLang="en-US" sz="2400"/>
          </a:p>
        </p:txBody>
      </p:sp>
      <p:sp>
        <p:nvSpPr>
          <p:cNvPr id="3076" name="Rectangle 1028">
            <a:extLst>
              <a:ext uri="{FF2B5EF4-FFF2-40B4-BE49-F238E27FC236}">
                <a16:creationId xmlns:a16="http://schemas.microsoft.com/office/drawing/2014/main" id="{9FC051D7-D216-1A26-91FD-3220A7A019B4}"/>
              </a:ext>
            </a:extLst>
          </p:cNvPr>
          <p:cNvSpPr>
            <a:spLocks noChangeArrowheads="1"/>
          </p:cNvSpPr>
          <p:nvPr/>
        </p:nvSpPr>
        <p:spPr bwMode="ltGray">
          <a:xfrm>
            <a:off x="541338" y="1520825"/>
            <a:ext cx="422275" cy="474663"/>
          </a:xfrm>
          <a:prstGeom prst="rect">
            <a:avLst/>
          </a:prstGeom>
          <a:solidFill>
            <a:schemeClr val="folHlink"/>
          </a:solidFill>
          <a:ln>
            <a:noFill/>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a:defRPr/>
            </a:pPr>
            <a:endParaRPr lang="zh-TW" altLang="en-US" sz="2400"/>
          </a:p>
        </p:txBody>
      </p:sp>
      <p:sp>
        <p:nvSpPr>
          <p:cNvPr id="3077" name="Rectangle 1029">
            <a:extLst>
              <a:ext uri="{FF2B5EF4-FFF2-40B4-BE49-F238E27FC236}">
                <a16:creationId xmlns:a16="http://schemas.microsoft.com/office/drawing/2014/main" id="{B73ED705-680B-B661-7A63-0725B4A9FB78}"/>
              </a:ext>
            </a:extLst>
          </p:cNvPr>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a:defRPr/>
            </a:pPr>
            <a:endParaRPr lang="zh-TW" altLang="en-US" sz="2400"/>
          </a:p>
        </p:txBody>
      </p:sp>
      <p:sp>
        <p:nvSpPr>
          <p:cNvPr id="3078" name="Rectangle 1030">
            <a:extLst>
              <a:ext uri="{FF2B5EF4-FFF2-40B4-BE49-F238E27FC236}">
                <a16:creationId xmlns:a16="http://schemas.microsoft.com/office/drawing/2014/main" id="{6B687F04-B85F-BBAA-8B6A-C317D93C32AC}"/>
              </a:ext>
            </a:extLst>
          </p:cNvPr>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a:defRPr/>
            </a:pPr>
            <a:endParaRPr lang="zh-TW" altLang="en-US" sz="2400"/>
          </a:p>
        </p:txBody>
      </p:sp>
      <p:sp>
        <p:nvSpPr>
          <p:cNvPr id="3079" name="Rectangle 1031">
            <a:extLst>
              <a:ext uri="{FF2B5EF4-FFF2-40B4-BE49-F238E27FC236}">
                <a16:creationId xmlns:a16="http://schemas.microsoft.com/office/drawing/2014/main" id="{A20333D4-AA0B-E5D8-7778-8F24FA7C3843}"/>
              </a:ext>
            </a:extLst>
          </p:cNvPr>
          <p:cNvSpPr>
            <a:spLocks noChangeArrowheads="1"/>
          </p:cNvSpPr>
          <p:nvPr/>
        </p:nvSpPr>
        <p:spPr bwMode="gray">
          <a:xfrm>
            <a:off x="762000" y="990600"/>
            <a:ext cx="31750" cy="1052513"/>
          </a:xfrm>
          <a:prstGeom prst="rect">
            <a:avLst/>
          </a:prstGeom>
          <a:solidFill>
            <a:schemeClr val="bg2"/>
          </a:solidFill>
          <a:ln>
            <a:noFill/>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a:defRPr/>
            </a:pPr>
            <a:endParaRPr lang="zh-TW" altLang="en-US" sz="2400"/>
          </a:p>
        </p:txBody>
      </p:sp>
      <p:sp>
        <p:nvSpPr>
          <p:cNvPr id="3080" name="Rectangle 1032">
            <a:extLst>
              <a:ext uri="{FF2B5EF4-FFF2-40B4-BE49-F238E27FC236}">
                <a16:creationId xmlns:a16="http://schemas.microsoft.com/office/drawing/2014/main" id="{C7202AEA-D6EC-FB83-60AB-91F231FD6869}"/>
              </a:ext>
            </a:extLst>
          </p:cNvPr>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a:defRPr/>
            </a:pPr>
            <a:endParaRPr lang="zh-TW" altLang="en-US" sz="2400"/>
          </a:p>
        </p:txBody>
      </p:sp>
      <p:sp>
        <p:nvSpPr>
          <p:cNvPr id="3081" name="Rectangle 1033">
            <a:extLst>
              <a:ext uri="{FF2B5EF4-FFF2-40B4-BE49-F238E27FC236}">
                <a16:creationId xmlns:a16="http://schemas.microsoft.com/office/drawing/2014/main" id="{319BA47B-8B6E-0FA1-E7B7-B6BD391C535B}"/>
              </a:ext>
            </a:extLst>
          </p:cNvPr>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3082" name="Rectangle 1034">
            <a:extLst>
              <a:ext uri="{FF2B5EF4-FFF2-40B4-BE49-F238E27FC236}">
                <a16:creationId xmlns:a16="http://schemas.microsoft.com/office/drawing/2014/main" id="{58651FB2-1BB3-FA22-4DCB-9294898602B8}"/>
              </a:ext>
            </a:extLst>
          </p:cNvPr>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131" name="Rectangle 1035">
            <a:extLst>
              <a:ext uri="{FF2B5EF4-FFF2-40B4-BE49-F238E27FC236}">
                <a16:creationId xmlns:a16="http://schemas.microsoft.com/office/drawing/2014/main" id="{B38A4B7B-CDD8-0EF2-0AC8-7ED816DB273F}"/>
              </a:ext>
            </a:extLst>
          </p:cNvPr>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kumimoji="0"/>
            </a:lvl1pPr>
          </a:lstStyle>
          <a:p>
            <a:pPr>
              <a:defRPr/>
            </a:pPr>
            <a:endParaRPr lang="zh-TW" altLang="en-US"/>
          </a:p>
        </p:txBody>
      </p:sp>
      <p:sp>
        <p:nvSpPr>
          <p:cNvPr id="5132" name="Rectangle 1036">
            <a:extLst>
              <a:ext uri="{FF2B5EF4-FFF2-40B4-BE49-F238E27FC236}">
                <a16:creationId xmlns:a16="http://schemas.microsoft.com/office/drawing/2014/main" id="{6821CF0F-5DE7-B3C2-C336-CEFA32A8BFBC}"/>
              </a:ext>
            </a:extLst>
          </p:cNvPr>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kumimoji="0"/>
            </a:lvl1pPr>
          </a:lstStyle>
          <a:p>
            <a:pPr>
              <a:defRPr/>
            </a:pPr>
            <a:endParaRPr lang="zh-TW" altLang="en-US"/>
          </a:p>
        </p:txBody>
      </p:sp>
      <p:sp>
        <p:nvSpPr>
          <p:cNvPr id="5133" name="Rectangle 1037">
            <a:extLst>
              <a:ext uri="{FF2B5EF4-FFF2-40B4-BE49-F238E27FC236}">
                <a16:creationId xmlns:a16="http://schemas.microsoft.com/office/drawing/2014/main" id="{E75AEBA4-7588-295C-DEA0-DDE4C3E2378D}"/>
              </a:ext>
            </a:extLst>
          </p:cNvPr>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a:lvl1pPr>
          </a:lstStyle>
          <a:p>
            <a:pPr>
              <a:defRPr/>
            </a:pPr>
            <a:fld id="{8E375A34-A7D4-48A2-94A9-A7353762B6E7}"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6740" r:id="rId1"/>
    <p:sldLayoutId id="2147486717" r:id="rId2"/>
    <p:sldLayoutId id="2147486718" r:id="rId3"/>
    <p:sldLayoutId id="2147486719" r:id="rId4"/>
    <p:sldLayoutId id="2147486720" r:id="rId5"/>
    <p:sldLayoutId id="2147486721" r:id="rId6"/>
    <p:sldLayoutId id="2147486722" r:id="rId7"/>
    <p:sldLayoutId id="2147486723" r:id="rId8"/>
    <p:sldLayoutId id="2147486724" r:id="rId9"/>
    <p:sldLayoutId id="2147486725" r:id="rId10"/>
    <p:sldLayoutId id="2147486726" r:id="rId11"/>
  </p:sldLayoutIdLst>
  <p:hf hdr="0" ftr="0" dt="0"/>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新細明體" panose="02020500000000000000" pitchFamily="18" charset="-120"/>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新細明體" panose="02020500000000000000" pitchFamily="18" charset="-120"/>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新細明體" panose="02020500000000000000" pitchFamily="18" charset="-120"/>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新細明體" panose="02020500000000000000" pitchFamily="18" charset="-120"/>
        </a:defRPr>
      </a:lvl5pPr>
      <a:lvl6pPr marL="457200" algn="l" rtl="0" fontAlgn="base">
        <a:spcBef>
          <a:spcPct val="0"/>
        </a:spcBef>
        <a:spcAft>
          <a:spcPct val="0"/>
        </a:spcAft>
        <a:defRPr kumimoji="1" sz="4400">
          <a:solidFill>
            <a:schemeClr val="tx2"/>
          </a:solidFill>
          <a:latin typeface="Tahoma" panose="020B0604030504040204" pitchFamily="34" charset="0"/>
          <a:ea typeface="新細明體" panose="02020500000000000000" pitchFamily="18" charset="-120"/>
        </a:defRPr>
      </a:lvl6pPr>
      <a:lvl7pPr marL="914400" algn="l" rtl="0" fontAlgn="base">
        <a:spcBef>
          <a:spcPct val="0"/>
        </a:spcBef>
        <a:spcAft>
          <a:spcPct val="0"/>
        </a:spcAft>
        <a:defRPr kumimoji="1" sz="4400">
          <a:solidFill>
            <a:schemeClr val="tx2"/>
          </a:solidFill>
          <a:latin typeface="Tahoma" panose="020B0604030504040204" pitchFamily="34" charset="0"/>
          <a:ea typeface="新細明體" panose="02020500000000000000" pitchFamily="18" charset="-120"/>
        </a:defRPr>
      </a:lvl7pPr>
      <a:lvl8pPr marL="1371600" algn="l" rtl="0" fontAlgn="base">
        <a:spcBef>
          <a:spcPct val="0"/>
        </a:spcBef>
        <a:spcAft>
          <a:spcPct val="0"/>
        </a:spcAft>
        <a:defRPr kumimoji="1" sz="4400">
          <a:solidFill>
            <a:schemeClr val="tx2"/>
          </a:solidFill>
          <a:latin typeface="Tahoma" panose="020B0604030504040204" pitchFamily="34" charset="0"/>
          <a:ea typeface="新細明體" panose="02020500000000000000" pitchFamily="18" charset="-120"/>
        </a:defRPr>
      </a:lvl8pPr>
      <a:lvl9pPr marL="1828800" algn="l" rtl="0" fontAlgn="base">
        <a:spcBef>
          <a:spcPct val="0"/>
        </a:spcBef>
        <a:spcAft>
          <a:spcPct val="0"/>
        </a:spcAft>
        <a:defRPr kumimoji="1" sz="4400">
          <a:solidFill>
            <a:schemeClr val="tx2"/>
          </a:solidFill>
          <a:latin typeface="Tahoma" panose="020B060403050404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30"/>
            </a:gs>
            <a:gs pos="100000">
              <a:srgbClr val="202060"/>
            </a:gs>
          </a:gsLst>
          <a:lin ang="5400000" scaled="1"/>
        </a:gradFill>
        <a:effectLst/>
      </p:bgPr>
    </p:bg>
    <p:spTree>
      <p:nvGrpSpPr>
        <p:cNvPr id="1" name=""/>
        <p:cNvGrpSpPr/>
        <p:nvPr/>
      </p:nvGrpSpPr>
      <p:grpSpPr>
        <a:xfrm>
          <a:off x="0" y="0"/>
          <a:ext cx="0" cy="0"/>
          <a:chOff x="0" y="0"/>
          <a:chExt cx="0" cy="0"/>
        </a:xfrm>
      </p:grpSpPr>
      <p:sp>
        <p:nvSpPr>
          <p:cNvPr id="4098" name="Rectangle 13">
            <a:extLst>
              <a:ext uri="{FF2B5EF4-FFF2-40B4-BE49-F238E27FC236}">
                <a16:creationId xmlns:a16="http://schemas.microsoft.com/office/drawing/2014/main" id="{7F1748E5-F10B-9C6E-BB4D-A7D4699AC922}"/>
              </a:ext>
            </a:extLst>
          </p:cNvPr>
          <p:cNvSpPr>
            <a:spLocks noChangeArrowheads="1"/>
          </p:cNvSpPr>
          <p:nvPr/>
        </p:nvSpPr>
        <p:spPr bwMode="hidden">
          <a:xfrm>
            <a:off x="76200" y="1219200"/>
            <a:ext cx="8991600" cy="5562600"/>
          </a:xfrm>
          <a:prstGeom prst="rect">
            <a:avLst/>
          </a:prstGeom>
          <a:gradFill rotWithShape="0">
            <a:gsLst>
              <a:gs pos="0">
                <a:srgbClr val="000060"/>
              </a:gs>
              <a:gs pos="100000">
                <a:srgbClr val="000030"/>
              </a:gs>
            </a:gsLst>
            <a:lin ang="5400000" scaled="1"/>
          </a:gradFill>
          <a:ln w="12700">
            <a:solidFill>
              <a:srgbClr val="000000"/>
            </a:solidFill>
            <a:miter lim="800000"/>
            <a:headEnd/>
            <a:tailEnd/>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a:defRPr/>
            </a:pPr>
            <a:r>
              <a:rPr lang="en-US" altLang="zh-TW">
                <a:ea typeface="新細明體" panose="02020500000000000000" pitchFamily="18" charset="-120"/>
              </a:rPr>
              <a:t> </a:t>
            </a:r>
          </a:p>
        </p:txBody>
      </p:sp>
      <p:sp>
        <p:nvSpPr>
          <p:cNvPr id="4099" name="Rectangle 15">
            <a:extLst>
              <a:ext uri="{FF2B5EF4-FFF2-40B4-BE49-F238E27FC236}">
                <a16:creationId xmlns:a16="http://schemas.microsoft.com/office/drawing/2014/main" id="{F0C2503F-0C91-86F1-853E-E6AC3E9A9D07}"/>
              </a:ext>
            </a:extLst>
          </p:cNvPr>
          <p:cNvSpPr>
            <a:spLocks noChangeArrowheads="1"/>
          </p:cNvSpPr>
          <p:nvPr userDrawn="1"/>
        </p:nvSpPr>
        <p:spPr bwMode="hidden">
          <a:xfrm>
            <a:off x="76200" y="76200"/>
            <a:ext cx="8991600" cy="1143000"/>
          </a:xfrm>
          <a:prstGeom prst="rect">
            <a:avLst/>
          </a:prstGeom>
          <a:gradFill rotWithShape="0">
            <a:gsLst>
              <a:gs pos="0">
                <a:srgbClr val="000060"/>
              </a:gs>
              <a:gs pos="100000">
                <a:srgbClr val="000030"/>
              </a:gs>
            </a:gsLst>
            <a:lin ang="5400000" scaled="1"/>
          </a:gradFill>
          <a:ln w="12700">
            <a:solidFill>
              <a:srgbClr val="000000"/>
            </a:solidFill>
            <a:miter lim="800000"/>
            <a:headEnd/>
            <a:tailEnd/>
          </a:ln>
          <a:effec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defRPr/>
            </a:pPr>
            <a:endParaRPr lang="zh-TW" altLang="en-US">
              <a:ea typeface="新細明體" panose="02020500000000000000" pitchFamily="18" charset="-120"/>
            </a:endParaRPr>
          </a:p>
        </p:txBody>
      </p:sp>
      <p:sp>
        <p:nvSpPr>
          <p:cNvPr id="1027" name="Rectangle 3">
            <a:extLst>
              <a:ext uri="{FF2B5EF4-FFF2-40B4-BE49-F238E27FC236}">
                <a16:creationId xmlns:a16="http://schemas.microsoft.com/office/drawing/2014/main" id="{39C74D9A-0585-6CD2-493C-F4A0E0258E93}"/>
              </a:ext>
            </a:extLst>
          </p:cNvPr>
          <p:cNvSpPr>
            <a:spLocks noGrp="1" noChangeArrowheads="1"/>
          </p:cNvSpPr>
          <p:nvPr>
            <p:ph type="body" idx="1"/>
          </p:nvPr>
        </p:nvSpPr>
        <p:spPr bwMode="auto">
          <a:xfrm>
            <a:off x="301625" y="1295400"/>
            <a:ext cx="8561388" cy="5257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101" name="Rectangle 2">
            <a:extLst>
              <a:ext uri="{FF2B5EF4-FFF2-40B4-BE49-F238E27FC236}">
                <a16:creationId xmlns:a16="http://schemas.microsoft.com/office/drawing/2014/main" id="{B238DB28-DA91-D927-F584-1B43366359D0}"/>
              </a:ext>
            </a:extLst>
          </p:cNvPr>
          <p:cNvSpPr>
            <a:spLocks noGrp="1" noChangeArrowheads="1"/>
          </p:cNvSpPr>
          <p:nvPr>
            <p:ph type="title"/>
          </p:nvPr>
        </p:nvSpPr>
        <p:spPr bwMode="auto">
          <a:xfrm>
            <a:off x="304800" y="295275"/>
            <a:ext cx="853440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4102" name="Line 16">
            <a:extLst>
              <a:ext uri="{FF2B5EF4-FFF2-40B4-BE49-F238E27FC236}">
                <a16:creationId xmlns:a16="http://schemas.microsoft.com/office/drawing/2014/main" id="{FE9F1E25-845F-3314-1705-F82F980415C3}"/>
              </a:ext>
            </a:extLst>
          </p:cNvPr>
          <p:cNvSpPr>
            <a:spLocks noChangeShapeType="1"/>
          </p:cNvSpPr>
          <p:nvPr userDrawn="1"/>
        </p:nvSpPr>
        <p:spPr bwMode="auto">
          <a:xfrm>
            <a:off x="152400" y="1219200"/>
            <a:ext cx="8839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587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4103" name="Text Box 17">
            <a:extLst>
              <a:ext uri="{FF2B5EF4-FFF2-40B4-BE49-F238E27FC236}">
                <a16:creationId xmlns:a16="http://schemas.microsoft.com/office/drawing/2014/main" id="{7E5AEF54-B548-8A79-BD81-417E5B50CFEF}"/>
              </a:ext>
            </a:extLst>
          </p:cNvPr>
          <p:cNvSpPr txBox="1">
            <a:spLocks noChangeArrowheads="1"/>
          </p:cNvSpPr>
          <p:nvPr userDrawn="1"/>
        </p:nvSpPr>
        <p:spPr bwMode="auto">
          <a:xfrm>
            <a:off x="8001000" y="6172200"/>
            <a:ext cx="685800" cy="285750"/>
          </a:xfrm>
          <a:prstGeom prst="rect">
            <a:avLst/>
          </a:prstGeom>
          <a:noFill/>
          <a:ln>
            <a:noFill/>
          </a:ln>
          <a:effectLst/>
        </p:spPr>
        <p:txBody>
          <a:bodyPr lIns="82296" tIns="36576" rIns="82296" bIns="36576">
            <a:spAutoFit/>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spcBef>
                <a:spcPct val="50000"/>
              </a:spcBef>
              <a:defRPr/>
            </a:pPr>
            <a:endParaRPr lang="zh-TW" altLang="zh-TW" sz="1400">
              <a:ea typeface="新細明體" panose="02020500000000000000" pitchFamily="18" charset="-120"/>
            </a:endParaRPr>
          </a:p>
        </p:txBody>
      </p:sp>
      <p:sp>
        <p:nvSpPr>
          <p:cNvPr id="1043" name="Rectangle 19">
            <a:extLst>
              <a:ext uri="{FF2B5EF4-FFF2-40B4-BE49-F238E27FC236}">
                <a16:creationId xmlns:a16="http://schemas.microsoft.com/office/drawing/2014/main" id="{90B77822-EA30-F0EA-3CC8-69DDF1E83830}"/>
              </a:ext>
            </a:extLst>
          </p:cNvPr>
          <p:cNvSpPr>
            <a:spLocks noGrp="1" noChangeArrowheads="1"/>
          </p:cNvSpPr>
          <p:nvPr>
            <p:ph type="sldNum" sz="quarter" idx="4"/>
          </p:nvPr>
        </p:nvSpPr>
        <p:spPr bwMode="auto">
          <a:xfrm>
            <a:off x="8458200" y="6477000"/>
            <a:ext cx="609600" cy="3810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4E4EB2"/>
                </a:solidFill>
                <a:latin typeface="Times New Roman" panose="02020603050405020304" pitchFamily="18" charset="0"/>
                <a:ea typeface="新細明體" panose="02020500000000000000" pitchFamily="18" charset="-120"/>
              </a:defRPr>
            </a:lvl1pPr>
          </a:lstStyle>
          <a:p>
            <a:pPr>
              <a:defRPr/>
            </a:pPr>
            <a:fld id="{E33D1F58-89C3-4567-9CEE-6DDD81C3B8BC}" type="slidenum">
              <a:rPr lang="en-US" altLang="zh-TW"/>
              <a:pPr>
                <a:defRPr/>
              </a:pPr>
              <a:t>‹#›</a:t>
            </a:fld>
            <a:endParaRPr lang="en-US" altLang="zh-TW"/>
          </a:p>
        </p:txBody>
      </p:sp>
      <p:grpSp>
        <p:nvGrpSpPr>
          <p:cNvPr id="4105" name="Group 23">
            <a:extLst>
              <a:ext uri="{FF2B5EF4-FFF2-40B4-BE49-F238E27FC236}">
                <a16:creationId xmlns:a16="http://schemas.microsoft.com/office/drawing/2014/main" id="{A1C00107-E6B5-D73A-4C6A-17A34C355B23}"/>
              </a:ext>
            </a:extLst>
          </p:cNvPr>
          <p:cNvGrpSpPr>
            <a:grpSpLocks/>
          </p:cNvGrpSpPr>
          <p:nvPr userDrawn="1"/>
        </p:nvGrpSpPr>
        <p:grpSpPr bwMode="auto">
          <a:xfrm>
            <a:off x="8077200" y="304800"/>
            <a:ext cx="784225" cy="685800"/>
            <a:chOff x="4704" y="960"/>
            <a:chExt cx="494" cy="432"/>
          </a:xfrm>
        </p:grpSpPr>
        <p:sp>
          <p:nvSpPr>
            <p:cNvPr id="4106" name="Rectangle 22">
              <a:extLst>
                <a:ext uri="{FF2B5EF4-FFF2-40B4-BE49-F238E27FC236}">
                  <a16:creationId xmlns:a16="http://schemas.microsoft.com/office/drawing/2014/main" id="{D52EB72B-A47F-7C59-96AF-F535A4564A7E}"/>
                </a:ext>
              </a:extLst>
            </p:cNvPr>
            <p:cNvSpPr>
              <a:spLocks noChangeArrowheads="1"/>
            </p:cNvSpPr>
            <p:nvPr userDrawn="1"/>
          </p:nvSpPr>
          <p:spPr bwMode="auto">
            <a:xfrm>
              <a:off x="4704" y="960"/>
              <a:ext cx="494" cy="432"/>
            </a:xfrm>
            <a:prstGeom prst="rect">
              <a:avLst/>
            </a:prstGeom>
            <a:solidFill>
              <a:srgbClr val="000030"/>
            </a:solidFill>
            <a:ln>
              <a:noFill/>
            </a:ln>
            <a:effectLst/>
          </p:spPr>
          <p:txBody>
            <a:bodyPr wrap="none" lIns="82296" tIns="36576" rIns="82296" bIns="36576"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defRPr/>
              </a:pPr>
              <a:endParaRPr lang="zh-TW" altLang="en-US">
                <a:ea typeface="新細明體" panose="02020500000000000000" pitchFamily="18" charset="-120"/>
              </a:endParaRPr>
            </a:p>
          </p:txBody>
        </p:sp>
        <p:graphicFrame>
          <p:nvGraphicFramePr>
            <p:cNvPr id="4107" name="Object 21">
              <a:extLst>
                <a:ext uri="{FF2B5EF4-FFF2-40B4-BE49-F238E27FC236}">
                  <a16:creationId xmlns:a16="http://schemas.microsoft.com/office/drawing/2014/main" id="{D7ED63B2-8707-DAB8-5328-6F01DF84C581}"/>
                </a:ext>
              </a:extLst>
            </p:cNvPr>
            <p:cNvGraphicFramePr>
              <a:graphicFrameLocks noChangeAspect="1"/>
            </p:cNvGraphicFramePr>
            <p:nvPr userDrawn="1"/>
          </p:nvGraphicFramePr>
          <p:xfrm>
            <a:off x="4752" y="1008"/>
            <a:ext cx="404" cy="342"/>
          </p:xfrm>
          <a:graphic>
            <a:graphicData uri="http://schemas.openxmlformats.org/presentationml/2006/ole">
              <mc:AlternateContent xmlns:mc="http://schemas.openxmlformats.org/markup-compatibility/2006">
                <mc:Choice xmlns:v="urn:schemas-microsoft-com:vml" Requires="v">
                  <p:oleObj name="Image" r:id="rId15" imgW="1588422" imgH="1346982" progId="Photoshop.Image.5">
                    <p:embed/>
                  </p:oleObj>
                </mc:Choice>
                <mc:Fallback>
                  <p:oleObj name="Image" r:id="rId15" imgW="1588422" imgH="1346982" progId="Photoshop.Image.5">
                    <p:embed/>
                    <p:pic>
                      <p:nvPicPr>
                        <p:cNvPr id="0" name="Object 2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52" y="1008"/>
                          <a:ext cx="404"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 bg1="dk2" tx1="lt1" bg2="dk1" tx2="lt2" accent1="accent1" accent2="accent2" accent3="accent3" accent4="accent4" accent5="accent5" accent6="accent6" hlink="hlink" folHlink="folHlink"/>
  <p:sldLayoutIdLst>
    <p:sldLayoutId id="2147486741" r:id="rId1"/>
    <p:sldLayoutId id="2147486727" r:id="rId2"/>
    <p:sldLayoutId id="2147486728" r:id="rId3"/>
    <p:sldLayoutId id="2147486729" r:id="rId4"/>
    <p:sldLayoutId id="2147486730" r:id="rId5"/>
    <p:sldLayoutId id="2147486731" r:id="rId6"/>
    <p:sldLayoutId id="2147486732" r:id="rId7"/>
    <p:sldLayoutId id="2147486733" r:id="rId8"/>
    <p:sldLayoutId id="2147486734" r:id="rId9"/>
    <p:sldLayoutId id="2147486735" r:id="rId10"/>
    <p:sldLayoutId id="2147486736" r:id="rId11"/>
    <p:sldLayoutId id="2147486737" r:id="rId12"/>
    <p:sldLayoutId id="2147486738" r:id="rId13"/>
  </p:sldLayoutIdLst>
  <p:hf hdr="0" ftr="0" dt="0"/>
  <p:txStyles>
    <p:titleStyle>
      <a:lvl1pPr algn="l" rtl="0" eaLnBrk="0" fontAlgn="base" hangingPunct="0">
        <a:lnSpc>
          <a:spcPct val="105000"/>
        </a:lnSpc>
        <a:spcBef>
          <a:spcPct val="0"/>
        </a:spcBef>
        <a:spcAft>
          <a:spcPct val="0"/>
        </a:spcAft>
        <a:defRPr sz="3700" b="1" kern="1200">
          <a:solidFill>
            <a:srgbClr val="FFFF66"/>
          </a:solidFill>
          <a:latin typeface="+mj-lt"/>
          <a:ea typeface="+mj-ea"/>
          <a:cs typeface="+mj-cs"/>
        </a:defRPr>
      </a:lvl1pPr>
      <a:lvl2pPr algn="l" rtl="0" eaLnBrk="0" fontAlgn="base" hangingPunct="0">
        <a:lnSpc>
          <a:spcPct val="105000"/>
        </a:lnSpc>
        <a:spcBef>
          <a:spcPct val="0"/>
        </a:spcBef>
        <a:spcAft>
          <a:spcPct val="0"/>
        </a:spcAft>
        <a:defRPr sz="3700" b="1">
          <a:solidFill>
            <a:srgbClr val="FFFF66"/>
          </a:solidFill>
          <a:latin typeface="Arial" panose="020B0604020202020204" pitchFamily="34" charset="0"/>
        </a:defRPr>
      </a:lvl2pPr>
      <a:lvl3pPr algn="l" rtl="0" eaLnBrk="0" fontAlgn="base" hangingPunct="0">
        <a:lnSpc>
          <a:spcPct val="105000"/>
        </a:lnSpc>
        <a:spcBef>
          <a:spcPct val="0"/>
        </a:spcBef>
        <a:spcAft>
          <a:spcPct val="0"/>
        </a:spcAft>
        <a:defRPr sz="3700" b="1">
          <a:solidFill>
            <a:srgbClr val="FFFF66"/>
          </a:solidFill>
          <a:latin typeface="Arial" panose="020B0604020202020204" pitchFamily="34" charset="0"/>
        </a:defRPr>
      </a:lvl3pPr>
      <a:lvl4pPr algn="l" rtl="0" eaLnBrk="0" fontAlgn="base" hangingPunct="0">
        <a:lnSpc>
          <a:spcPct val="105000"/>
        </a:lnSpc>
        <a:spcBef>
          <a:spcPct val="0"/>
        </a:spcBef>
        <a:spcAft>
          <a:spcPct val="0"/>
        </a:spcAft>
        <a:defRPr sz="3700" b="1">
          <a:solidFill>
            <a:srgbClr val="FFFF66"/>
          </a:solidFill>
          <a:latin typeface="Arial" panose="020B0604020202020204" pitchFamily="34" charset="0"/>
        </a:defRPr>
      </a:lvl4pPr>
      <a:lvl5pPr algn="l" rtl="0" eaLnBrk="0" fontAlgn="base" hangingPunct="0">
        <a:lnSpc>
          <a:spcPct val="105000"/>
        </a:lnSpc>
        <a:spcBef>
          <a:spcPct val="0"/>
        </a:spcBef>
        <a:spcAft>
          <a:spcPct val="0"/>
        </a:spcAft>
        <a:defRPr sz="3700" b="1">
          <a:solidFill>
            <a:srgbClr val="FFFF66"/>
          </a:solidFill>
          <a:latin typeface="Arial" panose="020B0604020202020204" pitchFamily="34" charset="0"/>
        </a:defRPr>
      </a:lvl5pPr>
      <a:lvl6pPr marL="457200" algn="l" rtl="0" eaLnBrk="0" fontAlgn="base" hangingPunct="0">
        <a:lnSpc>
          <a:spcPct val="105000"/>
        </a:lnSpc>
        <a:spcBef>
          <a:spcPct val="0"/>
        </a:spcBef>
        <a:spcAft>
          <a:spcPct val="0"/>
        </a:spcAft>
        <a:defRPr sz="3700" b="1">
          <a:solidFill>
            <a:srgbClr val="FFFF66"/>
          </a:solidFill>
          <a:latin typeface="Arial" panose="020B0604020202020204" pitchFamily="34" charset="0"/>
        </a:defRPr>
      </a:lvl6pPr>
      <a:lvl7pPr marL="914400" algn="l" rtl="0" eaLnBrk="0" fontAlgn="base" hangingPunct="0">
        <a:lnSpc>
          <a:spcPct val="105000"/>
        </a:lnSpc>
        <a:spcBef>
          <a:spcPct val="0"/>
        </a:spcBef>
        <a:spcAft>
          <a:spcPct val="0"/>
        </a:spcAft>
        <a:defRPr sz="3700" b="1">
          <a:solidFill>
            <a:srgbClr val="FFFF66"/>
          </a:solidFill>
          <a:latin typeface="Arial" panose="020B0604020202020204" pitchFamily="34" charset="0"/>
        </a:defRPr>
      </a:lvl7pPr>
      <a:lvl8pPr marL="1371600" algn="l" rtl="0" eaLnBrk="0" fontAlgn="base" hangingPunct="0">
        <a:lnSpc>
          <a:spcPct val="105000"/>
        </a:lnSpc>
        <a:spcBef>
          <a:spcPct val="0"/>
        </a:spcBef>
        <a:spcAft>
          <a:spcPct val="0"/>
        </a:spcAft>
        <a:defRPr sz="3700" b="1">
          <a:solidFill>
            <a:srgbClr val="FFFF66"/>
          </a:solidFill>
          <a:latin typeface="Arial" panose="020B0604020202020204" pitchFamily="34" charset="0"/>
        </a:defRPr>
      </a:lvl8pPr>
      <a:lvl9pPr marL="1828800" algn="l" rtl="0" eaLnBrk="0" fontAlgn="base" hangingPunct="0">
        <a:lnSpc>
          <a:spcPct val="105000"/>
        </a:lnSpc>
        <a:spcBef>
          <a:spcPct val="0"/>
        </a:spcBef>
        <a:spcAft>
          <a:spcPct val="0"/>
        </a:spcAft>
        <a:defRPr sz="3700" b="1">
          <a:solidFill>
            <a:srgbClr val="FFFF66"/>
          </a:solidFill>
          <a:latin typeface="Arial" panose="020B0604020202020204" pitchFamily="34" charset="0"/>
        </a:defRPr>
      </a:lvl9pPr>
    </p:titleStyle>
    <p:bodyStyle>
      <a:lvl1pPr marL="342900" indent="-342900" algn="l" rtl="0" eaLnBrk="0" fontAlgn="base" hangingPunct="0">
        <a:spcBef>
          <a:spcPct val="20000"/>
        </a:spcBef>
        <a:spcAft>
          <a:spcPct val="0"/>
        </a:spcAft>
        <a:buClr>
          <a:srgbClr val="A9A5A5"/>
        </a:buClr>
        <a:buSzPct val="120000"/>
        <a:buChar char="•"/>
        <a:defRPr sz="3100" b="1"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lnSpc>
          <a:spcPct val="110000"/>
        </a:lnSpc>
        <a:spcBef>
          <a:spcPts val="600"/>
        </a:spcBef>
        <a:spcAft>
          <a:spcPts val="600"/>
        </a:spcAft>
        <a:buClr>
          <a:srgbClr val="A9A5A5"/>
        </a:buClr>
        <a:buSzPct val="120000"/>
        <a:buChar char="•"/>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A9A5A5"/>
        </a:buClr>
        <a:buSzPct val="12000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oleObject" Target="../embeddings/oleObject3.bin"/><Relationship Id="rId10" Type="http://schemas.openxmlformats.org/officeDocument/2006/relationships/image" Target="../media/image8.jpe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00.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emf"/><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244.emf"/><Relationship Id="rId2" Type="http://schemas.openxmlformats.org/officeDocument/2006/relationships/image" Target="../media/image243.jpeg"/><Relationship Id="rId1" Type="http://schemas.openxmlformats.org/officeDocument/2006/relationships/slideLayout" Target="../slideLayouts/slideLayout2.xml"/><Relationship Id="rId4" Type="http://schemas.openxmlformats.org/officeDocument/2006/relationships/image" Target="../media/image245.emf"/></Relationships>
</file>

<file path=ppt/slides/_rels/slide104.xml.rels><?xml version="1.0" encoding="UTF-8" standalone="yes"?>
<Relationships xmlns="http://schemas.openxmlformats.org/package/2006/relationships"><Relationship Id="rId2" Type="http://schemas.openxmlformats.org/officeDocument/2006/relationships/image" Target="../media/image246.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oleObject" Target="../embeddings/oleObject29.bin"/><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3.emf"/><Relationship Id="rId5" Type="http://schemas.openxmlformats.org/officeDocument/2006/relationships/image" Target="../media/image252.png"/><Relationship Id="rId4" Type="http://schemas.openxmlformats.org/officeDocument/2006/relationships/image" Target="../media/image251.png"/></Relationships>
</file>

<file path=ppt/slides/_rels/slide108.xml.rels><?xml version="1.0" encoding="UTF-8" standalone="yes"?>
<Relationships xmlns="http://schemas.openxmlformats.org/package/2006/relationships"><Relationship Id="rId3" Type="http://schemas.openxmlformats.org/officeDocument/2006/relationships/image" Target="../media/image255.emf"/><Relationship Id="rId2" Type="http://schemas.openxmlformats.org/officeDocument/2006/relationships/image" Target="../media/image254.png"/><Relationship Id="rId1" Type="http://schemas.openxmlformats.org/officeDocument/2006/relationships/slideLayout" Target="../slideLayouts/slideLayout7.xml"/><Relationship Id="rId4" Type="http://schemas.openxmlformats.org/officeDocument/2006/relationships/image" Target="../media/image256.emf"/></Relationships>
</file>

<file path=ppt/slides/_rels/slide10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audio" Target="../media/audio1.wav"/><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110.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260.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61.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62.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oleObject" Target="../embeddings/oleObject30.bin"/><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64.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audio" Target="../media/audio1.wav"/><Relationship Id="rId1" Type="http://schemas.openxmlformats.org/officeDocument/2006/relationships/slideLayout" Target="../slideLayouts/slideLayout10.xml"/><Relationship Id="rId4" Type="http://schemas.openxmlformats.org/officeDocument/2006/relationships/image" Target="../media/image267.png"/></Relationships>
</file>

<file path=ppt/slides/_rels/slide119.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oleObject" Target="../embeddings/oleObject31.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20.xml.rels><?xml version="1.0" encoding="UTF-8" standalone="yes"?>
<Relationships xmlns="http://schemas.openxmlformats.org/package/2006/relationships"><Relationship Id="rId2" Type="http://schemas.openxmlformats.org/officeDocument/2006/relationships/image" Target="../media/image269.em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70.em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72.emf"/><Relationship Id="rId2" Type="http://schemas.openxmlformats.org/officeDocument/2006/relationships/image" Target="../media/image271.emf"/><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73.emf"/><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275.emf"/><Relationship Id="rId2" Type="http://schemas.openxmlformats.org/officeDocument/2006/relationships/image" Target="../media/image274.em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276.emf"/><Relationship Id="rId1" Type="http://schemas.openxmlformats.org/officeDocument/2006/relationships/slideLayout" Target="../slideLayouts/slideLayout7.xml"/><Relationship Id="rId5" Type="http://schemas.openxmlformats.org/officeDocument/2006/relationships/image" Target="../media/image279.png"/><Relationship Id="rId4" Type="http://schemas.openxmlformats.org/officeDocument/2006/relationships/image" Target="../media/image278.jpeg"/></Relationships>
</file>

<file path=ppt/slides/_rels/slide126.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em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82.e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83.em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8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30.xml.rels><?xml version="1.0" encoding="UTF-8" standalone="yes"?>
<Relationships xmlns="http://schemas.openxmlformats.org/package/2006/relationships"><Relationship Id="rId2" Type="http://schemas.openxmlformats.org/officeDocument/2006/relationships/image" Target="../media/image285.em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86.em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87.emf"/><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88.em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89.e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90.emf"/><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91.emf"/><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emf"/><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9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notesSlide" Target="../notesSlides/notesSlide74.xml"/><Relationship Id="rId1" Type="http://schemas.openxmlformats.org/officeDocument/2006/relationships/slideLayout" Target="../slideLayouts/slideLayout31.xml"/><Relationship Id="rId6" Type="http://schemas.openxmlformats.org/officeDocument/2006/relationships/image" Target="../media/image298.png"/><Relationship Id="rId5" Type="http://schemas.openxmlformats.org/officeDocument/2006/relationships/oleObject" Target="../embeddings/oleObject33.bin"/><Relationship Id="rId4" Type="http://schemas.openxmlformats.org/officeDocument/2006/relationships/image" Target="../media/image297.png"/></Relationships>
</file>

<file path=ppt/slides/_rels/slide141.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oleObject" Target="../embeddings/oleObject34.bin"/><Relationship Id="rId1" Type="http://schemas.openxmlformats.org/officeDocument/2006/relationships/slideLayout" Target="../slideLayouts/slideLayout31.xml"/></Relationships>
</file>

<file path=ppt/slides/_rels/slide142.xml.rels><?xml version="1.0" encoding="UTF-8" standalone="yes"?>
<Relationships xmlns="http://schemas.openxmlformats.org/package/2006/relationships"><Relationship Id="rId2" Type="http://schemas.openxmlformats.org/officeDocument/2006/relationships/image" Target="../media/image300.emf"/><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301.emf"/><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302.emf"/><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303.emf"/><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304.emf"/><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305.emf"/><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306.emf"/><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150.xml.rels><?xml version="1.0" encoding="UTF-8" standalone="yes"?>
<Relationships xmlns="http://schemas.openxmlformats.org/package/2006/relationships"><Relationship Id="rId2" Type="http://schemas.openxmlformats.org/officeDocument/2006/relationships/image" Target="../media/image309.emf"/><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312.png"/><Relationship Id="rId4" Type="http://schemas.openxmlformats.org/officeDocument/2006/relationships/image" Target="../media/image311.png"/></Relationships>
</file>

<file path=ppt/slides/_rels/slide152.xml.rels><?xml version="1.0" encoding="UTF-8" standalone="yes"?>
<Relationships xmlns="http://schemas.openxmlformats.org/package/2006/relationships"><Relationship Id="rId2" Type="http://schemas.openxmlformats.org/officeDocument/2006/relationships/image" Target="../media/image313.emf"/><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7.xml"/></Relationships>
</file>

<file path=ppt/slides/_rels/slide154.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77.xml"/><Relationship Id="rId1" Type="http://schemas.openxmlformats.org/officeDocument/2006/relationships/slideLayout" Target="../slideLayouts/slideLayout47.xml"/><Relationship Id="rId4" Type="http://schemas.openxmlformats.org/officeDocument/2006/relationships/image" Target="../media/image310.png"/></Relationships>
</file>

<file path=ppt/slides/_rels/slide155.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78.xml"/><Relationship Id="rId1" Type="http://schemas.openxmlformats.org/officeDocument/2006/relationships/slideLayout" Target="../slideLayouts/slideLayout37.xml"/><Relationship Id="rId4" Type="http://schemas.openxmlformats.org/officeDocument/2006/relationships/image" Target="../media/image310.png"/></Relationships>
</file>

<file path=ppt/slides/_rels/slide156.xml.rels><?xml version="1.0" encoding="UTF-8" standalone="yes"?>
<Relationships xmlns="http://schemas.openxmlformats.org/package/2006/relationships"><Relationship Id="rId2" Type="http://schemas.openxmlformats.org/officeDocument/2006/relationships/hyperlink" Target="https://www.dropbox.com/s/hy5alew4m315wxk/cg20-01-raytracing.pptx?dl=0"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youtube.com/watch?v=iUfCRXbL9ZM" TargetMode="External"/><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hyperlink" Target="https://www.youtube.com/watch?v=iUfCRXbL9ZM"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cdict.net/q/light" TargetMode="External"/><Relationship Id="rId3" Type="http://schemas.openxmlformats.org/officeDocument/2006/relationships/image" Target="../media/image12.png"/><Relationship Id="rId7" Type="http://schemas.openxmlformats.org/officeDocument/2006/relationships/hyperlink" Target="http://cdict.net/q/flow"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cdict.net/q/of" TargetMode="External"/><Relationship Id="rId11" Type="http://schemas.openxmlformats.org/officeDocument/2006/relationships/image" Target="../media/image14.png"/><Relationship Id="rId5" Type="http://schemas.openxmlformats.org/officeDocument/2006/relationships/hyperlink" Target="http://cdict.net/q/rate" TargetMode="External"/><Relationship Id="rId10" Type="http://schemas.openxmlformats.org/officeDocument/2006/relationships/image" Target="../media/image13.png"/><Relationship Id="rId4" Type="http://schemas.openxmlformats.org/officeDocument/2006/relationships/hyperlink" Target="http://cdict.net/q/the" TargetMode="External"/><Relationship Id="rId9" Type="http://schemas.openxmlformats.org/officeDocument/2006/relationships/hyperlink" Target="http://cdict.net/q/energy"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25.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oleObject" Target="../embeddings/oleObject5.bin"/><Relationship Id="rId7" Type="http://schemas.openxmlformats.org/officeDocument/2006/relationships/image" Target="../media/image10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 Id="rId9" Type="http://schemas.openxmlformats.org/officeDocument/2006/relationships/image" Target="../media/image102.jpeg"/></Relationships>
</file>

<file path=ppt/slides/_rels/slide2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2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eg"/></Relationships>
</file>

<file path=ppt/slides/_rels/slide2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hyperlink" Target="http://cdict.net/q/ambien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54.png"/><Relationship Id="rId5" Type="http://schemas.openxmlformats.org/officeDocument/2006/relationships/oleObject" Target="../embeddings/oleObject7.bin"/><Relationship Id="rId10" Type="http://schemas.openxmlformats.org/officeDocument/2006/relationships/image" Target="../media/image125.png"/><Relationship Id="rId4" Type="http://schemas.openxmlformats.org/officeDocument/2006/relationships/image" Target="../media/image122.png"/><Relationship Id="rId9" Type="http://schemas.openxmlformats.org/officeDocument/2006/relationships/oleObject" Target="../embeddings/oleObject9.bin"/></Relationships>
</file>

<file path=ppt/slides/_rels/slide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png"/></Relationships>
</file>

<file path=ppt/slides/_rels/slide3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oleObject" Target="../embeddings/oleObject10.bin"/><Relationship Id="rId4" Type="http://schemas.openxmlformats.org/officeDocument/2006/relationships/image" Target="../media/image131.png"/></Relationships>
</file>

<file path=ppt/slides/_rels/slide34.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oleObject" Target="../embeddings/oleObject11.bin"/><Relationship Id="rId7" Type="http://schemas.openxmlformats.org/officeDocument/2006/relationships/image" Target="../media/image13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oleObject" Target="../embeddings/oleObject12.bin"/><Relationship Id="rId4" Type="http://schemas.openxmlformats.org/officeDocument/2006/relationships/image" Target="../media/image134.png"/><Relationship Id="rId9" Type="http://schemas.openxmlformats.org/officeDocument/2006/relationships/image" Target="../media/image137.jpeg"/></Relationships>
</file>

<file path=ppt/slides/_rels/slide3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3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37.xml.rels><?xml version="1.0" encoding="UTF-8" standalone="yes"?>
<Relationships xmlns="http://schemas.openxmlformats.org/package/2006/relationships"><Relationship Id="rId8" Type="http://schemas.openxmlformats.org/officeDocument/2006/relationships/image" Target="../media/image147.gif"/><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oleObject" Target="../embeddings/oleObject14.bin"/><Relationship Id="rId4" Type="http://schemas.openxmlformats.org/officeDocument/2006/relationships/image" Target="../media/image148.png"/></Relationships>
</file>

<file path=ppt/slides/_rels/slide3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52.png"/><Relationship Id="rId4" Type="http://schemas.openxmlformats.org/officeDocument/2006/relationships/image" Target="../media/image151.png"/></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jpeg"/></Relationships>
</file>

<file path=ppt/slides/_rels/slide4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4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jpeg"/><Relationship Id="rId4" Type="http://schemas.openxmlformats.org/officeDocument/2006/relationships/image" Target="../media/image158.png"/></Relationships>
</file>

<file path=ppt/slides/_rels/slide4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oleObject" Target="../embeddings/oleObject15.bin"/><Relationship Id="rId4" Type="http://schemas.openxmlformats.org/officeDocument/2006/relationships/image" Target="../media/image162.png"/></Relationships>
</file>

<file path=ppt/slides/_rels/slide4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png"/><Relationship Id="rId4" Type="http://schemas.openxmlformats.org/officeDocument/2006/relationships/image" Target="../media/image165.emf"/></Relationships>
</file>

<file path=ppt/slides/_rels/slide4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170.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oleObject" Target="../embeddings/oleObject17.bin"/><Relationship Id="rId4" Type="http://schemas.openxmlformats.org/officeDocument/2006/relationships/image" Target="../media/image171.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8.bin"/><Relationship Id="rId7" Type="http://schemas.openxmlformats.org/officeDocument/2006/relationships/image" Target="../media/image175.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oleObject" Target="../embeddings/oleObject19.bin"/><Relationship Id="rId4" Type="http://schemas.openxmlformats.org/officeDocument/2006/relationships/image" Target="../media/image173.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78.emf"/><Relationship Id="rId5" Type="http://schemas.openxmlformats.org/officeDocument/2006/relationships/image" Target="../media/image177.png"/><Relationship Id="rId4" Type="http://schemas.openxmlformats.org/officeDocument/2006/relationships/image" Target="../media/image176.wmf"/></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jpeg"/><Relationship Id="rId11" Type="http://schemas.openxmlformats.org/officeDocument/2006/relationships/hyperlink" Target="https://zh.m.wikipedia.org/w/index.php?title=%E6%95%A3%E5%B0%84%E7%90%86%E8%AB%96&amp;action=edit&amp;redlink=1" TargetMode="External"/><Relationship Id="rId5" Type="http://schemas.openxmlformats.org/officeDocument/2006/relationships/image" Target="../media/image27.png"/><Relationship Id="rId10" Type="http://schemas.openxmlformats.org/officeDocument/2006/relationships/hyperlink" Target="https://zh.m.wikipedia.org/wiki/%E6%BC%B2%E8%90%BD" TargetMode="External"/><Relationship Id="rId4" Type="http://schemas.openxmlformats.org/officeDocument/2006/relationships/image" Target="../media/image26.jpeg"/><Relationship Id="rId9" Type="http://schemas.openxmlformats.org/officeDocument/2006/relationships/image" Target="../media/image31.png"/></Relationships>
</file>

<file path=ppt/slides/_rels/slide5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5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82.emf"/></Relationships>
</file>

<file path=ppt/slides/_rels/slide52.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53.xml.rels><?xml version="1.0" encoding="UTF-8" standalone="yes"?>
<Relationships xmlns="http://schemas.openxmlformats.org/package/2006/relationships"><Relationship Id="rId3" Type="http://schemas.openxmlformats.org/officeDocument/2006/relationships/image" Target="../media/image185.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5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75.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png"/></Relationships>
</file>

<file path=ppt/slides/_rels/slide5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93.png"/><Relationship Id="rId4" Type="http://schemas.openxmlformats.org/officeDocument/2006/relationships/image" Target="../media/image192.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image" Target="../media/image198.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199.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202.png"/><Relationship Id="rId4" Type="http://schemas.openxmlformats.org/officeDocument/2006/relationships/image" Target="../media/image201.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05.jpeg"/></Relationships>
</file>

<file path=ppt/slides/_rels/slide6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207.jpe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7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oleObject" Target="../embeddings/oleObject14.bin"/><Relationship Id="rId4" Type="http://schemas.openxmlformats.org/officeDocument/2006/relationships/image" Target="../media/image148.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18.jpeg"/><Relationship Id="rId5" Type="http://schemas.openxmlformats.org/officeDocument/2006/relationships/image" Target="../media/image217.png"/><Relationship Id="rId4" Type="http://schemas.openxmlformats.org/officeDocument/2006/relationships/image" Target="../media/image21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oleObject" Target="../embeddings/oleObject27.bin"/><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oleObject" Target="../embeddings/oleObject28.bin"/><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oleObject" Target="../embeddings/oleObject26.bin"/><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9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32.emf"/><Relationship Id="rId2" Type="http://schemas.openxmlformats.org/officeDocument/2006/relationships/image" Target="../media/image231.emf"/><Relationship Id="rId1" Type="http://schemas.openxmlformats.org/officeDocument/2006/relationships/slideLayout" Target="../slideLayouts/slideLayout2.xml"/><Relationship Id="rId4" Type="http://schemas.openxmlformats.org/officeDocument/2006/relationships/image" Target="../media/image233.emf"/></Relationships>
</file>

<file path=ppt/slides/_rels/slide94.xml.rels><?xml version="1.0" encoding="UTF-8" standalone="yes"?>
<Relationships xmlns="http://schemas.openxmlformats.org/package/2006/relationships"><Relationship Id="rId2" Type="http://schemas.openxmlformats.org/officeDocument/2006/relationships/image" Target="../media/image234.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image" Target="../media/image224.png"/><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96.xml.rels><?xml version="1.0" encoding="UTF-8" standalone="yes"?>
<Relationships xmlns="http://schemas.openxmlformats.org/package/2006/relationships"><Relationship Id="rId2" Type="http://schemas.openxmlformats.org/officeDocument/2006/relationships/image" Target="../media/image235.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4">
            <a:extLst>
              <a:ext uri="{FF2B5EF4-FFF2-40B4-BE49-F238E27FC236}">
                <a16:creationId xmlns:a16="http://schemas.microsoft.com/office/drawing/2014/main" id="{360237CC-E6D8-D407-1333-8DB580E84013}"/>
              </a:ext>
            </a:extLst>
          </p:cNvPr>
          <p:cNvSpPr>
            <a:spLocks noGrp="1" noChangeArrowheads="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solidFill>
                  <a:schemeClr val="bg2"/>
                </a:solidFill>
              </a:rPr>
              <a:t>Lecture 15</a:t>
            </a:r>
          </a:p>
        </p:txBody>
      </p:sp>
      <p:sp>
        <p:nvSpPr>
          <p:cNvPr id="10243" name="Rectangle 16">
            <a:extLst>
              <a:ext uri="{FF2B5EF4-FFF2-40B4-BE49-F238E27FC236}">
                <a16:creationId xmlns:a16="http://schemas.microsoft.com/office/drawing/2014/main" id="{10A27816-EE7D-1B03-AF4B-F9D458927D47}"/>
              </a:ext>
            </a:extLst>
          </p:cNvPr>
          <p:cNvSpPr>
            <a:spLocks noGrp="1" noChangeArrowheads="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solidFill>
                  <a:schemeClr val="bg2"/>
                </a:solidFill>
              </a:rPr>
              <a:t>6.837 </a:t>
            </a:r>
            <a:r>
              <a:rPr lang="en-US" altLang="zh-TW" sz="1400">
                <a:solidFill>
                  <a:schemeClr val="bg2"/>
                </a:solidFill>
              </a:rPr>
              <a:t>Fall 2001</a:t>
            </a:r>
          </a:p>
        </p:txBody>
      </p:sp>
      <p:sp>
        <p:nvSpPr>
          <p:cNvPr id="10244" name="Rectangle 2">
            <a:extLst>
              <a:ext uri="{FF2B5EF4-FFF2-40B4-BE49-F238E27FC236}">
                <a16:creationId xmlns:a16="http://schemas.microsoft.com/office/drawing/2014/main" id="{58E2B74E-B3AD-87BA-0BD9-B9C4702CD5AC}"/>
              </a:ext>
            </a:extLst>
          </p:cNvPr>
          <p:cNvSpPr>
            <a:spLocks noGrp="1" noChangeArrowheads="1"/>
          </p:cNvSpPr>
          <p:nvPr>
            <p:ph type="ctrTitle"/>
          </p:nvPr>
        </p:nvSpPr>
        <p:spPr>
          <a:xfrm>
            <a:off x="38100" y="338138"/>
            <a:ext cx="9293225" cy="838200"/>
          </a:xfrm>
        </p:spPr>
        <p:txBody>
          <a:bodyPr/>
          <a:lstStyle/>
          <a:p>
            <a:pPr algn="ctr" eaLnBrk="1" hangingPunct="1"/>
            <a:r>
              <a:rPr lang="en-US" altLang="zh-TW" b="1">
                <a:solidFill>
                  <a:schemeClr val="hlink"/>
                </a:solidFill>
                <a:ea typeface="新細明體" panose="02020500000000000000" pitchFamily="18" charset="-120"/>
              </a:rPr>
              <a:t>Illumination, </a:t>
            </a:r>
            <a:r>
              <a:rPr lang="en-US" altLang="zh-TW" b="1">
                <a:solidFill>
                  <a:srgbClr val="014CE3"/>
                </a:solidFill>
                <a:ea typeface="新細明體" panose="02020500000000000000" pitchFamily="18" charset="-120"/>
              </a:rPr>
              <a:t>Lighting</a:t>
            </a:r>
            <a:r>
              <a:rPr lang="en-US" altLang="zh-TW" b="1">
                <a:solidFill>
                  <a:schemeClr val="hlink"/>
                </a:solidFill>
                <a:ea typeface="新細明體" panose="02020500000000000000" pitchFamily="18" charset="-120"/>
              </a:rPr>
              <a:t> and </a:t>
            </a:r>
            <a:r>
              <a:rPr lang="en-US" altLang="zh-TW" b="1">
                <a:solidFill>
                  <a:srgbClr val="00B0F0"/>
                </a:solidFill>
                <a:ea typeface="新細明體" panose="02020500000000000000" pitchFamily="18" charset="-120"/>
              </a:rPr>
              <a:t>Shading</a:t>
            </a:r>
            <a:br>
              <a:rPr lang="en-US" altLang="zh-TW" b="1">
                <a:solidFill>
                  <a:srgbClr val="00B0F0"/>
                </a:solidFill>
                <a:ea typeface="新細明體" panose="02020500000000000000" pitchFamily="18" charset="-120"/>
              </a:rPr>
            </a:br>
            <a:r>
              <a:rPr lang="en-US" altLang="zh-TW" sz="3200" b="1">
                <a:solidFill>
                  <a:srgbClr val="00B0F0"/>
                </a:solidFill>
                <a:ea typeface="新細明體" panose="02020500000000000000" pitchFamily="18" charset="-120"/>
              </a:rPr>
              <a:t>(</a:t>
            </a:r>
            <a:r>
              <a:rPr lang="zh-TW" altLang="en-US" sz="3200" b="1">
                <a:solidFill>
                  <a:srgbClr val="FF0000"/>
                </a:solidFill>
                <a:ea typeface="華康隸書體" pitchFamily="49" charset="-120"/>
              </a:rPr>
              <a:t>光源</a:t>
            </a:r>
            <a:r>
              <a:rPr lang="en-US" altLang="zh-TW" sz="3200" b="1">
                <a:solidFill>
                  <a:srgbClr val="00B0F0"/>
                </a:solidFill>
                <a:ea typeface="華康隸書體" pitchFamily="49" charset="-120"/>
              </a:rPr>
              <a:t>, </a:t>
            </a:r>
            <a:r>
              <a:rPr lang="zh-TW" altLang="en-US" sz="3200" b="1">
                <a:solidFill>
                  <a:srgbClr val="014CE3"/>
                </a:solidFill>
                <a:ea typeface="華康隸書體" pitchFamily="49" charset="-120"/>
              </a:rPr>
              <a:t>打光</a:t>
            </a:r>
            <a:r>
              <a:rPr lang="en-US" altLang="zh-TW" sz="3200" b="1">
                <a:solidFill>
                  <a:srgbClr val="00B0F0"/>
                </a:solidFill>
                <a:ea typeface="華康隸書體" pitchFamily="49" charset="-120"/>
              </a:rPr>
              <a:t>, </a:t>
            </a:r>
            <a:r>
              <a:rPr lang="zh-TW" altLang="en-US" sz="3200">
                <a:solidFill>
                  <a:srgbClr val="00B0F0"/>
                </a:solidFill>
                <a:ea typeface="華康隸書體" pitchFamily="49" charset="-120"/>
              </a:rPr>
              <a:t>塗色</a:t>
            </a:r>
            <a:r>
              <a:rPr lang="en-US" altLang="zh-TW" sz="3200" b="1">
                <a:solidFill>
                  <a:srgbClr val="00B0F0"/>
                </a:solidFill>
                <a:ea typeface="新細明體" panose="02020500000000000000" pitchFamily="18" charset="-120"/>
              </a:rPr>
              <a:t>)</a:t>
            </a:r>
          </a:p>
        </p:txBody>
      </p:sp>
      <p:graphicFrame>
        <p:nvGraphicFramePr>
          <p:cNvPr id="10245" name="Object 7">
            <a:extLst>
              <a:ext uri="{FF2B5EF4-FFF2-40B4-BE49-F238E27FC236}">
                <a16:creationId xmlns:a16="http://schemas.microsoft.com/office/drawing/2014/main" id="{FDAA6FE1-2E1B-8002-1E7C-E620331E22FA}"/>
              </a:ext>
            </a:extLst>
          </p:cNvPr>
          <p:cNvGraphicFramePr>
            <a:graphicFrameLocks noChangeAspect="1"/>
          </p:cNvGraphicFramePr>
          <p:nvPr/>
        </p:nvGraphicFramePr>
        <p:xfrm>
          <a:off x="3048000" y="5635625"/>
          <a:ext cx="6096000" cy="1222375"/>
        </p:xfrm>
        <a:graphic>
          <a:graphicData uri="http://schemas.openxmlformats.org/presentationml/2006/ole">
            <mc:AlternateContent xmlns:mc="http://schemas.openxmlformats.org/markup-compatibility/2006">
              <mc:Choice xmlns:v="urn:schemas-microsoft-com:vml" Requires="v">
                <p:oleObj name="PhotoImpact" r:id="rId3" imgW="4983912" imgH="739048" progId="PI3.Image">
                  <p:embed/>
                </p:oleObj>
              </mc:Choice>
              <mc:Fallback>
                <p:oleObj name="PhotoImpact" r:id="rId3" imgW="4983912" imgH="739048" progId="PI3.Image">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5635625"/>
                        <a:ext cx="6096000"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6" name="Object 8">
            <a:extLst>
              <a:ext uri="{FF2B5EF4-FFF2-40B4-BE49-F238E27FC236}">
                <a16:creationId xmlns:a16="http://schemas.microsoft.com/office/drawing/2014/main" id="{59906F9C-8C64-2400-0A24-1B79805EF370}"/>
              </a:ext>
            </a:extLst>
          </p:cNvPr>
          <p:cNvGraphicFramePr>
            <a:graphicFrameLocks noChangeAspect="1"/>
          </p:cNvGraphicFramePr>
          <p:nvPr/>
        </p:nvGraphicFramePr>
        <p:xfrm>
          <a:off x="381000" y="5753100"/>
          <a:ext cx="939800" cy="1122363"/>
        </p:xfrm>
        <a:graphic>
          <a:graphicData uri="http://schemas.openxmlformats.org/presentationml/2006/ole">
            <mc:AlternateContent xmlns:mc="http://schemas.openxmlformats.org/markup-compatibility/2006">
              <mc:Choice xmlns:v="urn:schemas-microsoft-com:vml" Requires="v">
                <p:oleObj name="PhotoImpact" r:id="rId5" imgW="1143099" imgH="1363810" progId="PI3.Image">
                  <p:embed/>
                </p:oleObj>
              </mc:Choice>
              <mc:Fallback>
                <p:oleObj name="PhotoImpact" r:id="rId5" imgW="1143099" imgH="1363810" progId="PI3.Image">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753100"/>
                        <a:ext cx="9398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247" name="Object 9">
            <a:extLst>
              <a:ext uri="{FF2B5EF4-FFF2-40B4-BE49-F238E27FC236}">
                <a16:creationId xmlns:a16="http://schemas.microsoft.com/office/drawing/2014/main" id="{C0911674-07B6-E2B6-03E9-39D2EC08C39B}"/>
              </a:ext>
            </a:extLst>
          </p:cNvPr>
          <p:cNvGraphicFramePr>
            <a:graphicFrameLocks noChangeAspect="1"/>
          </p:cNvGraphicFramePr>
          <p:nvPr/>
        </p:nvGraphicFramePr>
        <p:xfrm>
          <a:off x="1447800" y="5735638"/>
          <a:ext cx="1068388" cy="1122362"/>
        </p:xfrm>
        <a:graphic>
          <a:graphicData uri="http://schemas.openxmlformats.org/presentationml/2006/ole">
            <mc:AlternateContent xmlns:mc="http://schemas.openxmlformats.org/markup-compatibility/2006">
              <mc:Choice xmlns:v="urn:schemas-microsoft-com:vml" Requires="v">
                <p:oleObj name="PhotoImpact" r:id="rId7" imgW="921905" imgH="967619" progId="PI3.Image">
                  <p:embed/>
                </p:oleObj>
              </mc:Choice>
              <mc:Fallback>
                <p:oleObj name="PhotoImpact" r:id="rId7" imgW="921905" imgH="967619" progId="PI3.Image">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5735638"/>
                        <a:ext cx="1068388"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48" name="Text Box 10">
            <a:extLst>
              <a:ext uri="{FF2B5EF4-FFF2-40B4-BE49-F238E27FC236}">
                <a16:creationId xmlns:a16="http://schemas.microsoft.com/office/drawing/2014/main" id="{613099F4-34DE-C735-4520-F9205CA9D9E2}"/>
              </a:ext>
            </a:extLst>
          </p:cNvPr>
          <p:cNvSpPr txBox="1">
            <a:spLocks noChangeArrowheads="1"/>
          </p:cNvSpPr>
          <p:nvPr/>
        </p:nvSpPr>
        <p:spPr bwMode="auto">
          <a:xfrm>
            <a:off x="228600" y="4889500"/>
            <a:ext cx="36607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r>
              <a:rPr lang="en-US" altLang="zh-TW" sz="4000" b="1">
                <a:solidFill>
                  <a:srgbClr val="014CE3"/>
                </a:solidFill>
                <a:ea typeface="新細明體" panose="02020500000000000000" pitchFamily="18" charset="-120"/>
              </a:rPr>
              <a:t>Tong-Yee Lee</a:t>
            </a:r>
          </a:p>
        </p:txBody>
      </p:sp>
      <p:sp>
        <p:nvSpPr>
          <p:cNvPr id="10249" name="Freeform 4">
            <a:extLst>
              <a:ext uri="{FF2B5EF4-FFF2-40B4-BE49-F238E27FC236}">
                <a16:creationId xmlns:a16="http://schemas.microsoft.com/office/drawing/2014/main" id="{31F92EFD-7DB9-87E8-EF08-560FC5E3EF55}"/>
              </a:ext>
            </a:extLst>
          </p:cNvPr>
          <p:cNvSpPr>
            <a:spLocks/>
          </p:cNvSpPr>
          <p:nvPr/>
        </p:nvSpPr>
        <p:spPr bwMode="auto">
          <a:xfrm>
            <a:off x="1627188" y="2581275"/>
            <a:ext cx="1114425" cy="1308100"/>
          </a:xfrm>
          <a:custGeom>
            <a:avLst/>
            <a:gdLst>
              <a:gd name="T0" fmla="*/ 0 w 702"/>
              <a:gd name="T1" fmla="*/ 0 h 824"/>
              <a:gd name="T2" fmla="*/ 2147483646 w 702"/>
              <a:gd name="T3" fmla="*/ 2147483646 h 824"/>
              <a:gd name="T4" fmla="*/ 2147483646 w 702"/>
              <a:gd name="T5" fmla="*/ 2147483646 h 824"/>
              <a:gd name="T6" fmla="*/ 0 w 702"/>
              <a:gd name="T7" fmla="*/ 2147483646 h 824"/>
              <a:gd name="T8" fmla="*/ 0 w 702"/>
              <a:gd name="T9" fmla="*/ 0 h 8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2" h="824">
                <a:moveTo>
                  <a:pt x="0" y="0"/>
                </a:moveTo>
                <a:lnTo>
                  <a:pt x="702" y="153"/>
                </a:lnTo>
                <a:lnTo>
                  <a:pt x="702" y="824"/>
                </a:lnTo>
                <a:lnTo>
                  <a:pt x="0" y="620"/>
                </a:lnTo>
                <a:lnTo>
                  <a:pt x="0" y="0"/>
                </a:lnTo>
                <a:close/>
              </a:path>
            </a:pathLst>
          </a:custGeom>
          <a:gradFill rotWithShape="0">
            <a:gsLst>
              <a:gs pos="0">
                <a:srgbClr val="00FF00"/>
              </a:gs>
              <a:gs pos="100000">
                <a:srgbClr val="007600"/>
              </a:gs>
            </a:gsLst>
            <a:path path="rect">
              <a:fillToRect l="50000" t="50000" r="50000" b="50000"/>
            </a:path>
          </a:gradFill>
          <a:ln w="38100" cap="flat" cmpd="sng">
            <a:solidFill>
              <a:schemeClr val="tx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sp>
        <p:nvSpPr>
          <p:cNvPr id="10250" name="Freeform 5">
            <a:extLst>
              <a:ext uri="{FF2B5EF4-FFF2-40B4-BE49-F238E27FC236}">
                <a16:creationId xmlns:a16="http://schemas.microsoft.com/office/drawing/2014/main" id="{4F6D950D-6CC7-4E91-C7E1-77D15DC46791}"/>
              </a:ext>
            </a:extLst>
          </p:cNvPr>
          <p:cNvSpPr>
            <a:spLocks/>
          </p:cNvSpPr>
          <p:nvPr/>
        </p:nvSpPr>
        <p:spPr bwMode="auto">
          <a:xfrm>
            <a:off x="965200" y="3581400"/>
            <a:ext cx="1776413" cy="904875"/>
          </a:xfrm>
          <a:custGeom>
            <a:avLst/>
            <a:gdLst>
              <a:gd name="T0" fmla="*/ 2147483646 w 1119"/>
              <a:gd name="T1" fmla="*/ 0 h 570"/>
              <a:gd name="T2" fmla="*/ 0 w 1119"/>
              <a:gd name="T3" fmla="*/ 2147483646 h 570"/>
              <a:gd name="T4" fmla="*/ 2147483646 w 1119"/>
              <a:gd name="T5" fmla="*/ 2147483646 h 570"/>
              <a:gd name="T6" fmla="*/ 2147483646 w 1119"/>
              <a:gd name="T7" fmla="*/ 2147483646 h 570"/>
              <a:gd name="T8" fmla="*/ 2147483646 w 1119"/>
              <a:gd name="T9" fmla="*/ 0 h 5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9" h="570">
                <a:moveTo>
                  <a:pt x="417" y="0"/>
                </a:moveTo>
                <a:lnTo>
                  <a:pt x="0" y="305"/>
                </a:lnTo>
                <a:lnTo>
                  <a:pt x="672" y="570"/>
                </a:lnTo>
                <a:lnTo>
                  <a:pt x="1119" y="194"/>
                </a:lnTo>
                <a:lnTo>
                  <a:pt x="417" y="0"/>
                </a:lnTo>
                <a:close/>
              </a:path>
            </a:pathLst>
          </a:custGeom>
          <a:gradFill rotWithShape="0">
            <a:gsLst>
              <a:gs pos="0">
                <a:srgbClr val="FF0000"/>
              </a:gs>
              <a:gs pos="100000">
                <a:srgbClr val="760000"/>
              </a:gs>
            </a:gsLst>
            <a:path path="rect">
              <a:fillToRect l="50000" t="50000" r="50000" b="50000"/>
            </a:path>
          </a:gradFill>
          <a:ln w="38100" cap="flat" cmpd="sng">
            <a:solidFill>
              <a:schemeClr val="tx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grpSp>
        <p:nvGrpSpPr>
          <p:cNvPr id="10251" name="Group 11">
            <a:extLst>
              <a:ext uri="{FF2B5EF4-FFF2-40B4-BE49-F238E27FC236}">
                <a16:creationId xmlns:a16="http://schemas.microsoft.com/office/drawing/2014/main" id="{DA4CE854-D26C-CF7C-A4FC-5FBA836DDB55}"/>
              </a:ext>
            </a:extLst>
          </p:cNvPr>
          <p:cNvGrpSpPr>
            <a:grpSpLocks/>
          </p:cNvGrpSpPr>
          <p:nvPr/>
        </p:nvGrpSpPr>
        <p:grpSpPr bwMode="auto">
          <a:xfrm>
            <a:off x="320675" y="2952750"/>
            <a:ext cx="427038" cy="490538"/>
            <a:chOff x="3946" y="2222"/>
            <a:chExt cx="269" cy="309"/>
          </a:xfrm>
        </p:grpSpPr>
        <p:sp>
          <p:nvSpPr>
            <p:cNvPr id="10262" name="Freeform 7">
              <a:extLst>
                <a:ext uri="{FF2B5EF4-FFF2-40B4-BE49-F238E27FC236}">
                  <a16:creationId xmlns:a16="http://schemas.microsoft.com/office/drawing/2014/main" id="{D08EA196-F84B-9C53-F4FA-0C898A713861}"/>
                </a:ext>
              </a:extLst>
            </p:cNvPr>
            <p:cNvSpPr>
              <a:spLocks/>
            </p:cNvSpPr>
            <p:nvPr/>
          </p:nvSpPr>
          <p:spPr bwMode="auto">
            <a:xfrm>
              <a:off x="3946" y="2222"/>
              <a:ext cx="234" cy="152"/>
            </a:xfrm>
            <a:custGeom>
              <a:avLst/>
              <a:gdLst>
                <a:gd name="T0" fmla="*/ 0 w 234"/>
                <a:gd name="T1" fmla="*/ 152 h 152"/>
                <a:gd name="T2" fmla="*/ 132 w 234"/>
                <a:gd name="T3" fmla="*/ 122 h 152"/>
                <a:gd name="T4" fmla="*/ 213 w 234"/>
                <a:gd name="T5" fmla="*/ 41 h 152"/>
                <a:gd name="T6" fmla="*/ 234 w 234"/>
                <a:gd name="T7" fmla="*/ 0 h 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4" h="152">
                  <a:moveTo>
                    <a:pt x="0" y="152"/>
                  </a:moveTo>
                  <a:lnTo>
                    <a:pt x="132" y="122"/>
                  </a:lnTo>
                  <a:lnTo>
                    <a:pt x="213" y="41"/>
                  </a:lnTo>
                  <a:lnTo>
                    <a:pt x="234" y="0"/>
                  </a:lnTo>
                </a:path>
              </a:pathLst>
            </a:custGeom>
            <a:noFill/>
            <a:ln w="38100" cap="flat" cmpd="sng">
              <a:solidFill>
                <a:schemeClr val="tx2"/>
              </a:solidFill>
              <a:prstDash val="solid"/>
              <a:round/>
              <a:headEnd type="none" w="sm" len="sm"/>
              <a:tailEnd type="none" w="sm" len="sm"/>
            </a:ln>
            <a:effectLst/>
            <a:extLst>
              <a:ext uri="{909E8E84-426E-40DD-AFC4-6F175D3DCCD1}">
                <a14:hiddenFill xmlns:a14="http://schemas.microsoft.com/office/drawing/2010/main">
                  <a:gradFill rotWithShape="0">
                    <a:gsLst>
                      <a:gs pos="0">
                        <a:srgbClr val="00FF00"/>
                      </a:gs>
                      <a:gs pos="100000">
                        <a:srgbClr val="007600"/>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sp>
          <p:nvSpPr>
            <p:cNvPr id="10263" name="Freeform 8">
              <a:extLst>
                <a:ext uri="{FF2B5EF4-FFF2-40B4-BE49-F238E27FC236}">
                  <a16:creationId xmlns:a16="http://schemas.microsoft.com/office/drawing/2014/main" id="{0ACA43E7-771F-3792-E8B3-1BFC264D20DB}"/>
                </a:ext>
              </a:extLst>
            </p:cNvPr>
            <p:cNvSpPr>
              <a:spLocks/>
            </p:cNvSpPr>
            <p:nvPr/>
          </p:nvSpPr>
          <p:spPr bwMode="auto">
            <a:xfrm flipV="1">
              <a:off x="3960" y="2379"/>
              <a:ext cx="234" cy="152"/>
            </a:xfrm>
            <a:custGeom>
              <a:avLst/>
              <a:gdLst>
                <a:gd name="T0" fmla="*/ 0 w 234"/>
                <a:gd name="T1" fmla="*/ 152 h 152"/>
                <a:gd name="T2" fmla="*/ 132 w 234"/>
                <a:gd name="T3" fmla="*/ 122 h 152"/>
                <a:gd name="T4" fmla="*/ 213 w 234"/>
                <a:gd name="T5" fmla="*/ 41 h 152"/>
                <a:gd name="T6" fmla="*/ 234 w 234"/>
                <a:gd name="T7" fmla="*/ 0 h 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4" h="152">
                  <a:moveTo>
                    <a:pt x="0" y="152"/>
                  </a:moveTo>
                  <a:lnTo>
                    <a:pt x="132" y="122"/>
                  </a:lnTo>
                  <a:lnTo>
                    <a:pt x="213" y="41"/>
                  </a:lnTo>
                  <a:lnTo>
                    <a:pt x="234" y="0"/>
                  </a:lnTo>
                </a:path>
              </a:pathLst>
            </a:custGeom>
            <a:noFill/>
            <a:ln w="38100" cap="flat" cmpd="sng">
              <a:solidFill>
                <a:schemeClr val="tx2"/>
              </a:solidFill>
              <a:prstDash val="solid"/>
              <a:round/>
              <a:headEnd type="none" w="sm" len="sm"/>
              <a:tailEnd type="none" w="sm" len="sm"/>
            </a:ln>
            <a:effectLst/>
            <a:extLst>
              <a:ext uri="{909E8E84-426E-40DD-AFC4-6F175D3DCCD1}">
                <a14:hiddenFill xmlns:a14="http://schemas.microsoft.com/office/drawing/2010/main">
                  <a:gradFill rotWithShape="0">
                    <a:gsLst>
                      <a:gs pos="0">
                        <a:srgbClr val="00FF00"/>
                      </a:gs>
                      <a:gs pos="100000">
                        <a:srgbClr val="007600"/>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sp>
          <p:nvSpPr>
            <p:cNvPr id="10264" name="Freeform 10">
              <a:extLst>
                <a:ext uri="{FF2B5EF4-FFF2-40B4-BE49-F238E27FC236}">
                  <a16:creationId xmlns:a16="http://schemas.microsoft.com/office/drawing/2014/main" id="{F0B029A6-B4E8-DCA6-9833-18E37DC251A2}"/>
                </a:ext>
              </a:extLst>
            </p:cNvPr>
            <p:cNvSpPr>
              <a:spLocks/>
            </p:cNvSpPr>
            <p:nvPr/>
          </p:nvSpPr>
          <p:spPr bwMode="auto">
            <a:xfrm>
              <a:off x="4164" y="2252"/>
              <a:ext cx="51" cy="244"/>
            </a:xfrm>
            <a:custGeom>
              <a:avLst/>
              <a:gdLst>
                <a:gd name="T0" fmla="*/ 0 w 51"/>
                <a:gd name="T1" fmla="*/ 0 h 244"/>
                <a:gd name="T2" fmla="*/ 41 w 51"/>
                <a:gd name="T3" fmla="*/ 51 h 244"/>
                <a:gd name="T4" fmla="*/ 51 w 51"/>
                <a:gd name="T5" fmla="*/ 122 h 244"/>
                <a:gd name="T6" fmla="*/ 41 w 51"/>
                <a:gd name="T7" fmla="*/ 173 h 244"/>
                <a:gd name="T8" fmla="*/ 0 w 51"/>
                <a:gd name="T9" fmla="*/ 244 h 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4">
                  <a:moveTo>
                    <a:pt x="0" y="0"/>
                  </a:moveTo>
                  <a:lnTo>
                    <a:pt x="41" y="51"/>
                  </a:lnTo>
                  <a:lnTo>
                    <a:pt x="51" y="122"/>
                  </a:lnTo>
                  <a:lnTo>
                    <a:pt x="41" y="173"/>
                  </a:lnTo>
                  <a:lnTo>
                    <a:pt x="0" y="244"/>
                  </a:lnTo>
                </a:path>
              </a:pathLst>
            </a:custGeom>
            <a:noFill/>
            <a:ln w="38100" cap="flat" cmpd="sng">
              <a:solidFill>
                <a:schemeClr val="tx2"/>
              </a:solidFill>
              <a:prstDash val="solid"/>
              <a:round/>
              <a:headEnd type="none" w="sm" len="sm"/>
              <a:tailEnd type="none" w="sm" len="sm"/>
            </a:ln>
            <a:effectLst/>
            <a:extLst>
              <a:ext uri="{909E8E84-426E-40DD-AFC4-6F175D3DCCD1}">
                <a14:hiddenFill xmlns:a14="http://schemas.microsoft.com/office/drawing/2010/main">
                  <a:gradFill rotWithShape="0">
                    <a:gsLst>
                      <a:gs pos="0">
                        <a:srgbClr val="00FF00"/>
                      </a:gs>
                      <a:gs pos="100000">
                        <a:srgbClr val="007600"/>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grpSp>
      <p:pic>
        <p:nvPicPr>
          <p:cNvPr id="10252" name="Picture 13">
            <a:extLst>
              <a:ext uri="{FF2B5EF4-FFF2-40B4-BE49-F238E27FC236}">
                <a16:creationId xmlns:a16="http://schemas.microsoft.com/office/drawing/2014/main" id="{80E7A3F6-EEAB-8000-F09A-EBAE65C567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3475" y="1501775"/>
            <a:ext cx="350838" cy="606425"/>
          </a:xfrm>
          <a:prstGeom prst="rect">
            <a:avLst/>
          </a:prstGeom>
          <a:noFill/>
          <a:ln>
            <a:noFill/>
          </a:ln>
          <a:effectLst/>
          <a:extLst>
            <a:ext uri="{909E8E84-426E-40DD-AFC4-6F175D3DCCD1}">
              <a14:hiddenFill xmlns:a14="http://schemas.microsoft.com/office/drawing/2010/main">
                <a:gradFill rotWithShape="0">
                  <a:gsLst>
                    <a:gs pos="0">
                      <a:srgbClr val="00FF00"/>
                    </a:gs>
                    <a:gs pos="100000">
                      <a:srgbClr val="007600"/>
                    </a:gs>
                  </a:gsLst>
                  <a:path path="shape">
                    <a:fillToRect l="50000" t="50000" r="50000" b="50000"/>
                  </a:path>
                </a:gradFill>
              </a14:hiddenFill>
            </a:ext>
            <a:ext uri="{91240B29-F687-4F45-9708-019B960494DF}">
              <a14:hiddenLine xmlns:a14="http://schemas.microsoft.com/office/drawing/2010/main" w="38100">
                <a:solidFill>
                  <a:schemeClr val="tx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53" name="Line 14">
            <a:extLst>
              <a:ext uri="{FF2B5EF4-FFF2-40B4-BE49-F238E27FC236}">
                <a16:creationId xmlns:a16="http://schemas.microsoft.com/office/drawing/2014/main" id="{647C13B1-DBA3-6650-E3F4-096C85F8E75B}"/>
              </a:ext>
            </a:extLst>
          </p:cNvPr>
          <p:cNvSpPr>
            <a:spLocks noChangeShapeType="1"/>
          </p:cNvSpPr>
          <p:nvPr/>
        </p:nvSpPr>
        <p:spPr bwMode="auto">
          <a:xfrm flipV="1">
            <a:off x="360363" y="2976563"/>
            <a:ext cx="1743075" cy="225425"/>
          </a:xfrm>
          <a:prstGeom prst="line">
            <a:avLst/>
          </a:prstGeom>
          <a:noFill/>
          <a:ln w="38100">
            <a:solidFill>
              <a:srgbClr val="00FF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sp>
        <p:nvSpPr>
          <p:cNvPr id="10254" name="Line 15">
            <a:extLst>
              <a:ext uri="{FF2B5EF4-FFF2-40B4-BE49-F238E27FC236}">
                <a16:creationId xmlns:a16="http://schemas.microsoft.com/office/drawing/2014/main" id="{1513E842-179C-9BC9-CE43-E13B387A2E90}"/>
              </a:ext>
            </a:extLst>
          </p:cNvPr>
          <p:cNvSpPr>
            <a:spLocks noChangeShapeType="1"/>
          </p:cNvSpPr>
          <p:nvPr/>
        </p:nvSpPr>
        <p:spPr bwMode="auto">
          <a:xfrm flipH="1" flipV="1">
            <a:off x="1312863" y="1701800"/>
            <a:ext cx="790575" cy="1274763"/>
          </a:xfrm>
          <a:prstGeom prst="line">
            <a:avLst/>
          </a:prstGeom>
          <a:noFill/>
          <a:ln w="38100">
            <a:solidFill>
              <a:srgbClr val="FF6600"/>
            </a:solidFill>
            <a:round/>
            <a:headEnd type="triangl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sp>
        <p:nvSpPr>
          <p:cNvPr id="10255" name="Freeform 16">
            <a:extLst>
              <a:ext uri="{FF2B5EF4-FFF2-40B4-BE49-F238E27FC236}">
                <a16:creationId xmlns:a16="http://schemas.microsoft.com/office/drawing/2014/main" id="{4B3137C9-6DD3-2E7C-E33F-9C5023CA42CD}"/>
              </a:ext>
            </a:extLst>
          </p:cNvPr>
          <p:cNvSpPr>
            <a:spLocks/>
          </p:cNvSpPr>
          <p:nvPr/>
        </p:nvSpPr>
        <p:spPr bwMode="auto">
          <a:xfrm>
            <a:off x="1312863" y="1717675"/>
            <a:ext cx="790575" cy="2211388"/>
          </a:xfrm>
          <a:custGeom>
            <a:avLst/>
            <a:gdLst>
              <a:gd name="T0" fmla="*/ 2147483646 w 498"/>
              <a:gd name="T1" fmla="*/ 2147483646 h 1393"/>
              <a:gd name="T2" fmla="*/ 2147483646 w 498"/>
              <a:gd name="T3" fmla="*/ 2147483646 h 1393"/>
              <a:gd name="T4" fmla="*/ 0 w 498"/>
              <a:gd name="T5" fmla="*/ 0 h 1393"/>
              <a:gd name="T6" fmla="*/ 0 60000 65536"/>
              <a:gd name="T7" fmla="*/ 0 60000 65536"/>
              <a:gd name="T8" fmla="*/ 0 60000 65536"/>
            </a:gdLst>
            <a:ahLst/>
            <a:cxnLst>
              <a:cxn ang="T6">
                <a:pos x="T0" y="T1"/>
              </a:cxn>
              <a:cxn ang="T7">
                <a:pos x="T2" y="T3"/>
              </a:cxn>
              <a:cxn ang="T8">
                <a:pos x="T4" y="T5"/>
              </a:cxn>
            </a:cxnLst>
            <a:rect l="0" t="0" r="r" b="b"/>
            <a:pathLst>
              <a:path w="498" h="1393">
                <a:moveTo>
                  <a:pt x="498" y="793"/>
                </a:moveTo>
                <a:lnTo>
                  <a:pt x="244" y="1393"/>
                </a:lnTo>
                <a:lnTo>
                  <a:pt x="0" y="0"/>
                </a:lnTo>
              </a:path>
            </a:pathLst>
          </a:custGeom>
          <a:noFill/>
          <a:ln w="38100" cap="flat" cmpd="sng">
            <a:solidFill>
              <a:srgbClr val="FF99CC"/>
            </a:solidFill>
            <a:prstDash val="solid"/>
            <a:round/>
            <a:headEnd type="triangle" w="sm" len="sm"/>
            <a:tailEnd type="none" w="sm" len="sm"/>
          </a:ln>
          <a:effectLst/>
          <a:extLst>
            <a:ext uri="{909E8E84-426E-40DD-AFC4-6F175D3DCCD1}">
              <a14:hiddenFill xmlns:a14="http://schemas.microsoft.com/office/drawing/2010/main">
                <a:gradFill rotWithShape="0">
                  <a:gsLst>
                    <a:gs pos="0">
                      <a:srgbClr val="00FF00"/>
                    </a:gs>
                    <a:gs pos="100000">
                      <a:srgbClr val="007600"/>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sp>
        <p:nvSpPr>
          <p:cNvPr id="10256" name="文字方塊 3">
            <a:extLst>
              <a:ext uri="{FF2B5EF4-FFF2-40B4-BE49-F238E27FC236}">
                <a16:creationId xmlns:a16="http://schemas.microsoft.com/office/drawing/2014/main" id="{AD805A0C-3AF6-C91C-189A-00D371066C51}"/>
              </a:ext>
            </a:extLst>
          </p:cNvPr>
          <p:cNvSpPr txBox="1">
            <a:spLocks noChangeArrowheads="1"/>
          </p:cNvSpPr>
          <p:nvPr/>
        </p:nvSpPr>
        <p:spPr bwMode="auto">
          <a:xfrm>
            <a:off x="1133475" y="1049338"/>
            <a:ext cx="2092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b="1">
                <a:solidFill>
                  <a:srgbClr val="00B050"/>
                </a:solidFill>
                <a:ea typeface="新細明體" panose="02020500000000000000" pitchFamily="18" charset="-120"/>
              </a:rPr>
              <a:t>Direct Lighting</a:t>
            </a:r>
            <a:endParaRPr lang="zh-TW" altLang="en-US" sz="2000" b="1">
              <a:solidFill>
                <a:srgbClr val="00B050"/>
              </a:solidFill>
              <a:ea typeface="新細明體" panose="02020500000000000000" pitchFamily="18" charset="-120"/>
            </a:endParaRPr>
          </a:p>
        </p:txBody>
      </p:sp>
      <p:sp>
        <p:nvSpPr>
          <p:cNvPr id="10257" name="文字方塊 5">
            <a:extLst>
              <a:ext uri="{FF2B5EF4-FFF2-40B4-BE49-F238E27FC236}">
                <a16:creationId xmlns:a16="http://schemas.microsoft.com/office/drawing/2014/main" id="{7DEBEC0D-C9A9-B297-AD08-FDF8812ACAF8}"/>
              </a:ext>
            </a:extLst>
          </p:cNvPr>
          <p:cNvSpPr txBox="1">
            <a:spLocks noChangeArrowheads="1"/>
          </p:cNvSpPr>
          <p:nvPr/>
        </p:nvSpPr>
        <p:spPr bwMode="auto">
          <a:xfrm>
            <a:off x="38100" y="4430713"/>
            <a:ext cx="23479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b="1">
                <a:solidFill>
                  <a:srgbClr val="FF0000"/>
                </a:solidFill>
                <a:ea typeface="新細明體" panose="02020500000000000000" pitchFamily="18" charset="-120"/>
              </a:rPr>
              <a:t>Indirect Lighting</a:t>
            </a:r>
            <a:endParaRPr lang="zh-TW" altLang="en-US" sz="2000" b="1">
              <a:solidFill>
                <a:srgbClr val="FF0000"/>
              </a:solidFill>
              <a:ea typeface="新細明體" panose="02020500000000000000" pitchFamily="18" charset="-120"/>
            </a:endParaRPr>
          </a:p>
        </p:txBody>
      </p:sp>
      <p:pic>
        <p:nvPicPr>
          <p:cNvPr id="10258" name="Picture 23" descr="lighting practice digital illustration digital painting digital art digitalart digital drawing ink inking ink drawings drawingart draw art drawn lighting drawing illustrator illustration">
            <a:extLst>
              <a:ext uri="{FF2B5EF4-FFF2-40B4-BE49-F238E27FC236}">
                <a16:creationId xmlns:a16="http://schemas.microsoft.com/office/drawing/2014/main" id="{9AC77F11-A849-911B-6AD4-D6711E1006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1431925"/>
            <a:ext cx="2898775"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23" descr="5 Blender lighting &amp;amp; shading tips to make your renders pop · 3dtotal ·  Learn | Create | Share">
            <a:extLst>
              <a:ext uri="{FF2B5EF4-FFF2-40B4-BE49-F238E27FC236}">
                <a16:creationId xmlns:a16="http://schemas.microsoft.com/office/drawing/2014/main" id="{9369B772-D6E2-C7BE-E8AD-145F3EBBFE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1350" y="3244850"/>
            <a:ext cx="293687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25" descr="SFM] King K. Rool by Sharpe-Fan on DeviantArt">
            <a:extLst>
              <a:ext uri="{FF2B5EF4-FFF2-40B4-BE49-F238E27FC236}">
                <a16:creationId xmlns:a16="http://schemas.microsoft.com/office/drawing/2014/main" id="{1937D943-82E8-8319-2C97-94CBF84F02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1800" y="492125"/>
            <a:ext cx="1814513"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25" descr="Lighting Recipes Series: Hatchet Light - Behind the Shutter | Free  Photography Education">
            <a:extLst>
              <a:ext uri="{FF2B5EF4-FFF2-40B4-BE49-F238E27FC236}">
                <a16:creationId xmlns:a16="http://schemas.microsoft.com/office/drawing/2014/main" id="{BEE93B47-9428-459F-9B1B-9BA0F3A89F7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13475" y="396398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a:extLst>
              <a:ext uri="{FF2B5EF4-FFF2-40B4-BE49-F238E27FC236}">
                <a16:creationId xmlns:a16="http://schemas.microsoft.com/office/drawing/2014/main" id="{780F0FF9-BBCF-B74B-C132-26024AEF421D}"/>
              </a:ext>
            </a:extLst>
          </p:cNvPr>
          <p:cNvSpPr>
            <a:spLocks noGrp="1" noChangeArrowheads="1"/>
          </p:cNvSpPr>
          <p:nvPr>
            <p:ph type="title"/>
          </p:nvPr>
        </p:nvSpPr>
        <p:spPr/>
        <p:txBody>
          <a:bodyPr/>
          <a:lstStyle/>
          <a:p>
            <a:endParaRPr lang="zh-TW" altLang="en-US">
              <a:ea typeface="新細明體" panose="02020500000000000000" pitchFamily="18" charset="-120"/>
            </a:endParaRPr>
          </a:p>
        </p:txBody>
      </p:sp>
      <p:sp>
        <p:nvSpPr>
          <p:cNvPr id="19459" name="日期版面配置區 3">
            <a:extLst>
              <a:ext uri="{FF2B5EF4-FFF2-40B4-BE49-F238E27FC236}">
                <a16:creationId xmlns:a16="http://schemas.microsoft.com/office/drawing/2014/main" id="{D008DA5C-459D-88CB-99E2-132E3CD02186}"/>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9460" name="頁尾版面配置區 4">
            <a:extLst>
              <a:ext uri="{FF2B5EF4-FFF2-40B4-BE49-F238E27FC236}">
                <a16:creationId xmlns:a16="http://schemas.microsoft.com/office/drawing/2014/main" id="{9E8B34AB-E43A-6B4F-6B82-932240409DBA}"/>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C5C4DC9E-31F1-4391-A085-D4357AB2BCBB}" type="slidenum">
              <a:rPr lang="en-US" altLang="zh-TW" sz="1400" smtClean="0"/>
              <a:pPr>
                <a:spcBef>
                  <a:spcPct val="0"/>
                </a:spcBef>
                <a:buClrTx/>
                <a:buSzTx/>
                <a:buFontTx/>
                <a:buNone/>
              </a:pPr>
              <a:t>10</a:t>
            </a:fld>
            <a:endParaRPr lang="en-US" altLang="zh-TW" sz="1400"/>
          </a:p>
        </p:txBody>
      </p:sp>
      <p:sp>
        <p:nvSpPr>
          <p:cNvPr id="19461" name="投影片編號版面配置區 5">
            <a:extLst>
              <a:ext uri="{FF2B5EF4-FFF2-40B4-BE49-F238E27FC236}">
                <a16:creationId xmlns:a16="http://schemas.microsoft.com/office/drawing/2014/main" id="{5AB5CE78-D16E-6B91-6827-78C6223226C7}"/>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19462" name="Picture 2" descr="Modeling Global Illumination with Radiosity | 3ds Max 2022 | Autodesk  Knowledge Network">
            <a:extLst>
              <a:ext uri="{FF2B5EF4-FFF2-40B4-BE49-F238E27FC236}">
                <a16:creationId xmlns:a16="http://schemas.microsoft.com/office/drawing/2014/main" id="{E40FCF98-B41A-D69A-7757-AADB6A0D9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988"/>
            <a:ext cx="3276600" cy="245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4" descr="Modeling Global Illumination with Radiosity | 3ds Max 2020 | Autodesk  Knowledge Network">
            <a:extLst>
              <a:ext uri="{FF2B5EF4-FFF2-40B4-BE49-F238E27FC236}">
                <a16:creationId xmlns:a16="http://schemas.microsoft.com/office/drawing/2014/main" id="{2F393791-4F0F-31A5-AEDC-32F78827DE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9525"/>
            <a:ext cx="32004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文字方塊 9">
            <a:extLst>
              <a:ext uri="{FF2B5EF4-FFF2-40B4-BE49-F238E27FC236}">
                <a16:creationId xmlns:a16="http://schemas.microsoft.com/office/drawing/2014/main" id="{5C84FCAB-AE7C-E1DE-CA5D-CDD980435EBA}"/>
              </a:ext>
            </a:extLst>
          </p:cNvPr>
          <p:cNvSpPr txBox="1">
            <a:spLocks noChangeArrowheads="1"/>
          </p:cNvSpPr>
          <p:nvPr/>
        </p:nvSpPr>
        <p:spPr bwMode="auto">
          <a:xfrm>
            <a:off x="228600" y="2408238"/>
            <a:ext cx="883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b="1">
                <a:solidFill>
                  <a:srgbClr val="DD4B39"/>
                </a:solidFill>
                <a:latin typeface="Arial" panose="020B0604020202020204" pitchFamily="34" charset="0"/>
                <a:ea typeface="新細明體" panose="02020500000000000000" pitchFamily="18" charset="-120"/>
              </a:rPr>
              <a:t>Radiosity</a:t>
            </a:r>
            <a:r>
              <a:rPr lang="en-US" altLang="zh-TW" b="1">
                <a:solidFill>
                  <a:srgbClr val="545454"/>
                </a:solidFill>
                <a:latin typeface="Arial" panose="020B0604020202020204" pitchFamily="34" charset="0"/>
                <a:ea typeface="新細明體" panose="02020500000000000000" pitchFamily="18" charset="-120"/>
              </a:rPr>
              <a:t> was perhaps the first rendering algorithm in widespread use which accounted for diffuse </a:t>
            </a:r>
            <a:r>
              <a:rPr lang="en-US" altLang="zh-TW" b="1">
                <a:solidFill>
                  <a:srgbClr val="DD4B39"/>
                </a:solidFill>
                <a:latin typeface="Arial" panose="020B0604020202020204" pitchFamily="34" charset="0"/>
                <a:ea typeface="新細明體" panose="02020500000000000000" pitchFamily="18" charset="-120"/>
              </a:rPr>
              <a:t>indirect</a:t>
            </a:r>
            <a:r>
              <a:rPr lang="en-US" altLang="zh-TW" b="1">
                <a:solidFill>
                  <a:srgbClr val="545454"/>
                </a:solidFill>
                <a:latin typeface="Arial" panose="020B0604020202020204" pitchFamily="34" charset="0"/>
                <a:ea typeface="新細明體" panose="02020500000000000000" pitchFamily="18" charset="-120"/>
              </a:rPr>
              <a:t> lighting</a:t>
            </a:r>
          </a:p>
        </p:txBody>
      </p:sp>
      <p:pic>
        <p:nvPicPr>
          <p:cNvPr id="19465" name="Picture 6" descr="GDC session summary: Battlefield 3 Radiosity - Wolfire Games Blog">
            <a:extLst>
              <a:ext uri="{FF2B5EF4-FFF2-40B4-BE49-F238E27FC236}">
                <a16:creationId xmlns:a16="http://schemas.microsoft.com/office/drawing/2014/main" id="{1F10C5F7-677F-5448-3473-D74A905923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38" y="3195638"/>
            <a:ext cx="8932862"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日期版面配置區 3">
            <a:extLst>
              <a:ext uri="{FF2B5EF4-FFF2-40B4-BE49-F238E27FC236}">
                <a16:creationId xmlns:a16="http://schemas.microsoft.com/office/drawing/2014/main" id="{AD828642-412A-09D5-4FE1-02D948959E13}"/>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15715" name="頁尾版面配置區 4">
            <a:extLst>
              <a:ext uri="{FF2B5EF4-FFF2-40B4-BE49-F238E27FC236}">
                <a16:creationId xmlns:a16="http://schemas.microsoft.com/office/drawing/2014/main" id="{7F804EE8-3FB7-EE22-5E49-211307A67F13}"/>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5E2BB977-AC57-4C09-BB1B-CC5780145F1E}" type="slidenum">
              <a:rPr lang="en-US" altLang="zh-TW" sz="1400" smtClean="0"/>
              <a:pPr>
                <a:spcBef>
                  <a:spcPct val="0"/>
                </a:spcBef>
                <a:buClrTx/>
                <a:buSzTx/>
                <a:buFontTx/>
                <a:buNone/>
              </a:pPr>
              <a:t>100</a:t>
            </a:fld>
            <a:endParaRPr lang="en-US" altLang="zh-TW" sz="1400"/>
          </a:p>
        </p:txBody>
      </p:sp>
      <p:sp>
        <p:nvSpPr>
          <p:cNvPr id="115716" name="投影片編號版面配置區 5">
            <a:extLst>
              <a:ext uri="{FF2B5EF4-FFF2-40B4-BE49-F238E27FC236}">
                <a16:creationId xmlns:a16="http://schemas.microsoft.com/office/drawing/2014/main" id="{93D36C1F-CAAD-141B-10F5-A82511BBDBF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115717" name="Rectangle 1026">
            <a:extLst>
              <a:ext uri="{FF2B5EF4-FFF2-40B4-BE49-F238E27FC236}">
                <a16:creationId xmlns:a16="http://schemas.microsoft.com/office/drawing/2014/main" id="{D5EF55FA-011E-8F7F-53B1-B380907A2568}"/>
              </a:ext>
            </a:extLst>
          </p:cNvPr>
          <p:cNvSpPr>
            <a:spLocks noGrp="1" noChangeArrowheads="1"/>
          </p:cNvSpPr>
          <p:nvPr>
            <p:ph type="title"/>
          </p:nvPr>
        </p:nvSpPr>
        <p:spPr>
          <a:xfrm>
            <a:off x="674688" y="457200"/>
            <a:ext cx="7793037" cy="685800"/>
          </a:xfrm>
        </p:spPr>
        <p:txBody>
          <a:bodyPr/>
          <a:lstStyle/>
          <a:p>
            <a:pPr algn="ctr" eaLnBrk="1" hangingPunct="1"/>
            <a:r>
              <a:rPr lang="en-US" altLang="zh-TW" sz="3600" b="1">
                <a:ea typeface="新細明體" panose="02020500000000000000" pitchFamily="18" charset="-120"/>
              </a:rPr>
              <a:t>Facet Shading With Diffuse Reflection</a:t>
            </a:r>
            <a:endParaRPr lang="zh-TW" altLang="en-US" sz="3600" b="1">
              <a:ea typeface="新細明體" panose="02020500000000000000" pitchFamily="18" charset="-120"/>
            </a:endParaRPr>
          </a:p>
        </p:txBody>
      </p:sp>
      <p:pic>
        <p:nvPicPr>
          <p:cNvPr id="115718" name="Picture 1028">
            <a:extLst>
              <a:ext uri="{FF2B5EF4-FFF2-40B4-BE49-F238E27FC236}">
                <a16:creationId xmlns:a16="http://schemas.microsoft.com/office/drawing/2014/main" id="{2BF6D275-93BD-E0D7-010C-0B4281DF6ECF}"/>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143000"/>
            <a:ext cx="9144000" cy="5703888"/>
          </a:xfr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日期版面配置區 3">
            <a:extLst>
              <a:ext uri="{FF2B5EF4-FFF2-40B4-BE49-F238E27FC236}">
                <a16:creationId xmlns:a16="http://schemas.microsoft.com/office/drawing/2014/main" id="{49CFD535-50F4-9794-6B75-2A3E2FD77206}"/>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16739" name="頁尾版面配置區 4">
            <a:extLst>
              <a:ext uri="{FF2B5EF4-FFF2-40B4-BE49-F238E27FC236}">
                <a16:creationId xmlns:a16="http://schemas.microsoft.com/office/drawing/2014/main" id="{207628A5-1FF3-3976-8D97-E32F56069BA1}"/>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0FF4443B-6505-46ED-98A1-AC724C3AEB87}" type="slidenum">
              <a:rPr lang="en-US" altLang="zh-TW" sz="1400" smtClean="0"/>
              <a:pPr>
                <a:spcBef>
                  <a:spcPct val="0"/>
                </a:spcBef>
                <a:buClrTx/>
                <a:buSzTx/>
                <a:buFontTx/>
                <a:buNone/>
              </a:pPr>
              <a:t>101</a:t>
            </a:fld>
            <a:endParaRPr lang="en-US" altLang="zh-TW" sz="1400"/>
          </a:p>
        </p:txBody>
      </p:sp>
      <p:sp>
        <p:nvSpPr>
          <p:cNvPr id="116740" name="投影片編號版面配置區 5">
            <a:extLst>
              <a:ext uri="{FF2B5EF4-FFF2-40B4-BE49-F238E27FC236}">
                <a16:creationId xmlns:a16="http://schemas.microsoft.com/office/drawing/2014/main" id="{CA3275AD-CB76-035B-47A3-243808D71A6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116741" name="Picture 4" descr="tpfacet">
            <a:extLst>
              <a:ext uri="{FF2B5EF4-FFF2-40B4-BE49-F238E27FC236}">
                <a16:creationId xmlns:a16="http://schemas.microsoft.com/office/drawing/2014/main" id="{399FD3AD-C283-A3DA-33B7-F0B9AE23F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24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Rectangle 3">
            <a:extLst>
              <a:ext uri="{FF2B5EF4-FFF2-40B4-BE49-F238E27FC236}">
                <a16:creationId xmlns:a16="http://schemas.microsoft.com/office/drawing/2014/main" id="{41A081FF-A329-E6E9-C0C8-9753F828F828}"/>
              </a:ext>
            </a:extLst>
          </p:cNvPr>
          <p:cNvSpPr>
            <a:spLocks noGrp="1" noChangeArrowheads="1"/>
          </p:cNvSpPr>
          <p:nvPr>
            <p:ph type="body" idx="1"/>
          </p:nvPr>
        </p:nvSpPr>
        <p:spPr>
          <a:xfrm>
            <a:off x="228600" y="914400"/>
            <a:ext cx="8726488" cy="5410200"/>
          </a:xfrm>
        </p:spPr>
        <p:txBody>
          <a:bodyPr/>
          <a:lstStyle/>
          <a:p>
            <a:pPr marL="0" indent="0" eaLnBrk="1" hangingPunct="1"/>
            <a:r>
              <a:rPr lang="en-US" altLang="zh-TW">
                <a:ea typeface="新細明體" panose="02020500000000000000" pitchFamily="18" charset="-120"/>
              </a:rPr>
              <a:t>Even when the illumination equation is applied at each point of the faceted nature of the </a:t>
            </a:r>
            <a:r>
              <a:rPr lang="en-US" altLang="zh-TW" b="1">
                <a:solidFill>
                  <a:schemeClr val="folHlink"/>
                </a:solidFill>
                <a:ea typeface="新細明體" panose="02020500000000000000" pitchFamily="18" charset="-120"/>
              </a:rPr>
              <a:t>polygonal nature is still apparent</a:t>
            </a:r>
            <a:r>
              <a:rPr lang="en-US" altLang="zh-TW">
                <a:ea typeface="新細明體" panose="02020500000000000000" pitchFamily="18" charset="-120"/>
              </a:rPr>
              <a:t>.</a:t>
            </a:r>
          </a:p>
          <a:p>
            <a:pPr marL="0" indent="0" eaLnBrk="1" hangingPunct="1"/>
            <a:endParaRPr lang="en-US" altLang="zh-TW">
              <a:ea typeface="新細明體" panose="02020500000000000000" pitchFamily="18" charset="-120"/>
            </a:endParaRPr>
          </a:p>
          <a:p>
            <a:pPr marL="0" indent="0" eaLnBrk="1" hangingPunct="1"/>
            <a:endParaRPr lang="en-US" altLang="zh-TW">
              <a:ea typeface="新細明體" panose="02020500000000000000" pitchFamily="18" charset="-120"/>
            </a:endParaRPr>
          </a:p>
          <a:p>
            <a:pPr marL="0" indent="0" eaLnBrk="1" hangingPunct="1"/>
            <a:endParaRPr lang="en-US" altLang="zh-TW">
              <a:ea typeface="新細明體" panose="02020500000000000000" pitchFamily="18" charset="-120"/>
            </a:endParaRPr>
          </a:p>
          <a:p>
            <a:pPr marL="0" indent="0" eaLnBrk="1" hangingPunct="1"/>
            <a:endParaRPr lang="en-US" altLang="zh-TW" b="1">
              <a:solidFill>
                <a:schemeClr val="hlink"/>
              </a:solidFill>
              <a:ea typeface="新細明體" panose="02020500000000000000" pitchFamily="18" charset="-120"/>
            </a:endParaRPr>
          </a:p>
          <a:p>
            <a:pPr marL="0" indent="0" eaLnBrk="1" hangingPunct="1"/>
            <a:r>
              <a:rPr lang="en-US" altLang="zh-TW" b="1">
                <a:solidFill>
                  <a:schemeClr val="hlink"/>
                </a:solidFill>
                <a:ea typeface="新細明體" panose="02020500000000000000" pitchFamily="18" charset="-120"/>
              </a:rPr>
              <a:t>To overcome this limitation normals are introduced at each vertex.</a:t>
            </a:r>
            <a:r>
              <a:rPr lang="en-US" altLang="zh-TW">
                <a:ea typeface="新細明體" panose="02020500000000000000" pitchFamily="18" charset="-120"/>
              </a:rPr>
              <a:t> </a:t>
            </a:r>
          </a:p>
          <a:p>
            <a:pPr lvl="1" eaLnBrk="1" hangingPunct="1">
              <a:buFont typeface="Wingdings" panose="05000000000000000000" pitchFamily="2" charset="2"/>
              <a:buChar char="n"/>
            </a:pPr>
            <a:r>
              <a:rPr lang="en-US" altLang="zh-TW">
                <a:ea typeface="新細明體" panose="02020500000000000000" pitchFamily="18" charset="-120"/>
              </a:rPr>
              <a:t>different than the polygon normal </a:t>
            </a:r>
          </a:p>
          <a:p>
            <a:pPr lvl="1" eaLnBrk="1" hangingPunct="1">
              <a:buFont typeface="Wingdings" panose="05000000000000000000" pitchFamily="2" charset="2"/>
              <a:buChar char="n"/>
            </a:pPr>
            <a:r>
              <a:rPr lang="en-US" altLang="zh-TW">
                <a:ea typeface="新細明體" panose="02020500000000000000" pitchFamily="18" charset="-120"/>
              </a:rPr>
              <a:t>for </a:t>
            </a:r>
            <a:r>
              <a:rPr lang="en-US" altLang="zh-TW" b="1">
                <a:solidFill>
                  <a:schemeClr val="folHlink"/>
                </a:solidFill>
                <a:ea typeface="新細明體" panose="02020500000000000000" pitchFamily="18" charset="-120"/>
              </a:rPr>
              <a:t>shading only</a:t>
            </a:r>
            <a:r>
              <a:rPr lang="en-US" altLang="zh-TW">
                <a:ea typeface="新細明體" panose="02020500000000000000" pitchFamily="18" charset="-120"/>
              </a:rPr>
              <a:t> (not backface culling or other computations) </a:t>
            </a:r>
            <a:endParaRPr lang="en-US" altLang="zh-TW" b="1">
              <a:solidFill>
                <a:schemeClr val="hlink"/>
              </a:solidFill>
              <a:ea typeface="新細明體" panose="02020500000000000000" pitchFamily="18" charset="-120"/>
            </a:endParaRPr>
          </a:p>
          <a:p>
            <a:pPr lvl="1" eaLnBrk="1" hangingPunct="1">
              <a:buFont typeface="Wingdings" panose="05000000000000000000" pitchFamily="2" charset="2"/>
              <a:buChar char="n"/>
            </a:pPr>
            <a:r>
              <a:rPr lang="en-US" altLang="zh-TW" b="1">
                <a:solidFill>
                  <a:schemeClr val="hlink"/>
                </a:solidFill>
                <a:ea typeface="新細明體" panose="02020500000000000000" pitchFamily="18" charset="-120"/>
              </a:rPr>
              <a:t>better approximates smooth surfaces</a:t>
            </a:r>
          </a:p>
        </p:txBody>
      </p:sp>
      <p:sp>
        <p:nvSpPr>
          <p:cNvPr id="116743" name="Rectangle 2">
            <a:extLst>
              <a:ext uri="{FF2B5EF4-FFF2-40B4-BE49-F238E27FC236}">
                <a16:creationId xmlns:a16="http://schemas.microsoft.com/office/drawing/2014/main" id="{58671663-186A-A8E3-CB00-37ACEB600D28}"/>
              </a:ext>
            </a:extLst>
          </p:cNvPr>
          <p:cNvSpPr>
            <a:spLocks noGrp="1" noChangeArrowheads="1"/>
          </p:cNvSpPr>
          <p:nvPr>
            <p:ph type="title"/>
          </p:nvPr>
        </p:nvSpPr>
        <p:spPr/>
        <p:txBody>
          <a:bodyPr/>
          <a:lstStyle/>
          <a:p>
            <a:pPr eaLnBrk="1" hangingPunct="1"/>
            <a:r>
              <a:rPr lang="en-US" altLang="zh-TW" sz="3600" b="1">
                <a:ea typeface="新細明體" panose="02020500000000000000" pitchFamily="18" charset="-120"/>
              </a:rPr>
              <a:t>Facet Shading</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圖片 2">
            <a:extLst>
              <a:ext uri="{FF2B5EF4-FFF2-40B4-BE49-F238E27FC236}">
                <a16:creationId xmlns:a16="http://schemas.microsoft.com/office/drawing/2014/main" id="{436D8EAE-DFCA-4D41-BDA0-59D422E38E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228600"/>
            <a:ext cx="90868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7" descr="tpnorms">
            <a:extLst>
              <a:ext uri="{FF2B5EF4-FFF2-40B4-BE49-F238E27FC236}">
                <a16:creationId xmlns:a16="http://schemas.microsoft.com/office/drawing/2014/main" id="{0444A334-C51C-2B82-2742-D3BC0462A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724400"/>
            <a:ext cx="33528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028" descr="phong">
            <a:extLst>
              <a:ext uri="{FF2B5EF4-FFF2-40B4-BE49-F238E27FC236}">
                <a16:creationId xmlns:a16="http://schemas.microsoft.com/office/drawing/2014/main" id="{EDE14758-F753-E1F7-7B05-2E3E79322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590800"/>
            <a:ext cx="31623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1026">
            <a:extLst>
              <a:ext uri="{FF2B5EF4-FFF2-40B4-BE49-F238E27FC236}">
                <a16:creationId xmlns:a16="http://schemas.microsoft.com/office/drawing/2014/main" id="{6A0998FB-7DF3-3A58-35DB-8ADD7D413FF6}"/>
              </a:ext>
            </a:extLst>
          </p:cNvPr>
          <p:cNvSpPr>
            <a:spLocks noGrp="1" noChangeArrowheads="1"/>
          </p:cNvSpPr>
          <p:nvPr>
            <p:ph type="title"/>
          </p:nvPr>
        </p:nvSpPr>
        <p:spPr>
          <a:xfrm>
            <a:off x="152400" y="-17463"/>
            <a:ext cx="7793038" cy="685801"/>
          </a:xfrm>
        </p:spPr>
        <p:txBody>
          <a:bodyPr/>
          <a:lstStyle/>
          <a:p>
            <a:pPr eaLnBrk="1" hangingPunct="1"/>
            <a:r>
              <a:rPr lang="en-US" altLang="zh-TW" sz="3600" b="1">
                <a:ea typeface="新細明體" panose="02020500000000000000" pitchFamily="18" charset="-120"/>
              </a:rPr>
              <a:t>Gouraud Shading</a:t>
            </a:r>
          </a:p>
        </p:txBody>
      </p:sp>
      <p:sp>
        <p:nvSpPr>
          <p:cNvPr id="118788" name="Rectangle 1027">
            <a:extLst>
              <a:ext uri="{FF2B5EF4-FFF2-40B4-BE49-F238E27FC236}">
                <a16:creationId xmlns:a16="http://schemas.microsoft.com/office/drawing/2014/main" id="{534E468C-FBA9-B6D5-AA4C-9A07F8FF82BC}"/>
              </a:ext>
            </a:extLst>
          </p:cNvPr>
          <p:cNvSpPr>
            <a:spLocks noGrp="1" noChangeArrowheads="1"/>
          </p:cNvSpPr>
          <p:nvPr>
            <p:ph type="body" idx="1"/>
          </p:nvPr>
        </p:nvSpPr>
        <p:spPr>
          <a:xfrm>
            <a:off x="76200" y="609600"/>
            <a:ext cx="8726488" cy="5218113"/>
          </a:xfrm>
        </p:spPr>
        <p:txBody>
          <a:bodyPr/>
          <a:lstStyle/>
          <a:p>
            <a:pPr marL="0" indent="0" eaLnBrk="1" hangingPunct="1"/>
            <a:r>
              <a:rPr lang="en-US" altLang="zh-TW">
                <a:ea typeface="新細明體" panose="02020500000000000000" pitchFamily="18" charset="-120"/>
              </a:rPr>
              <a:t>The </a:t>
            </a:r>
            <a:r>
              <a:rPr lang="en-US" altLang="zh-TW" i="1">
                <a:ea typeface="新細明體" panose="02020500000000000000" pitchFamily="18" charset="-120"/>
              </a:rPr>
              <a:t>Gouraud shading</a:t>
            </a:r>
            <a:r>
              <a:rPr lang="en-US" altLang="zh-TW">
                <a:ea typeface="新細明體" panose="02020500000000000000" pitchFamily="18" charset="-120"/>
              </a:rPr>
              <a:t> method applies the illumination model on </a:t>
            </a:r>
            <a:r>
              <a:rPr lang="en-US" altLang="zh-TW" b="1">
                <a:solidFill>
                  <a:schemeClr val="hlink"/>
                </a:solidFill>
                <a:ea typeface="新細明體" panose="02020500000000000000" pitchFamily="18" charset="-120"/>
              </a:rPr>
              <a:t>a subset of surface points and interpolates the intensity of the remaining points on the surface</a:t>
            </a:r>
            <a:r>
              <a:rPr lang="en-US" altLang="zh-TW">
                <a:ea typeface="新細明體" panose="02020500000000000000" pitchFamily="18" charset="-120"/>
              </a:rPr>
              <a:t>. In the case of a polygonal mesh the illumination model is usually applied at each vertex and the colors in the triangles interior are </a:t>
            </a:r>
            <a:r>
              <a:rPr lang="en-US" altLang="zh-TW" b="1">
                <a:solidFill>
                  <a:schemeClr val="accent1"/>
                </a:solidFill>
                <a:ea typeface="新細明體" panose="02020500000000000000" pitchFamily="18" charset="-120"/>
              </a:rPr>
              <a:t>linearly interpolated</a:t>
            </a:r>
            <a:r>
              <a:rPr lang="en-US" altLang="zh-TW">
                <a:ea typeface="新細明體" panose="02020500000000000000" pitchFamily="18" charset="-120"/>
              </a:rPr>
              <a:t> from these vertex values. </a:t>
            </a:r>
          </a:p>
          <a:p>
            <a:pPr marL="0" indent="0" eaLnBrk="1" hangingPunct="1"/>
            <a:r>
              <a:rPr lang="en-US" altLang="zh-TW">
                <a:ea typeface="新細明體" panose="02020500000000000000" pitchFamily="18" charset="-120"/>
              </a:rPr>
              <a:t> </a:t>
            </a:r>
          </a:p>
          <a:p>
            <a:pPr marL="0" indent="0" eaLnBrk="1" hangingPunct="1"/>
            <a:endParaRPr lang="en-US" altLang="zh-TW">
              <a:ea typeface="新細明體" panose="02020500000000000000" pitchFamily="18" charset="-120"/>
            </a:endParaRPr>
          </a:p>
          <a:p>
            <a:pPr marL="0" indent="0" eaLnBrk="1" hangingPunct="1"/>
            <a:endParaRPr lang="en-US" altLang="zh-TW">
              <a:ea typeface="新細明體" panose="02020500000000000000" pitchFamily="18" charset="-120"/>
            </a:endParaRPr>
          </a:p>
          <a:p>
            <a:pPr marL="0" indent="0" eaLnBrk="1" hangingPunct="1"/>
            <a:endParaRPr lang="en-US" altLang="zh-TW">
              <a:ea typeface="新細明體" panose="02020500000000000000" pitchFamily="18" charset="-120"/>
            </a:endParaRPr>
          </a:p>
          <a:p>
            <a:pPr marL="0" indent="0" eaLnBrk="1" hangingPunct="1"/>
            <a:r>
              <a:rPr lang="en-US" altLang="zh-TW">
                <a:ea typeface="新細明體" panose="02020500000000000000" pitchFamily="18" charset="-120"/>
              </a:rPr>
              <a:t>The linear interpolation can be accomplished using the plane equation method discussed in the lecture on rasterizing polygons. </a:t>
            </a:r>
            <a:endParaRPr lang="en-US" altLang="zh-TW" b="1">
              <a:solidFill>
                <a:schemeClr val="hlink"/>
              </a:solidFill>
              <a:ea typeface="新細明體" panose="02020500000000000000" pitchFamily="18" charset="-120"/>
            </a:endParaRPr>
          </a:p>
        </p:txBody>
      </p:sp>
      <p:pic>
        <p:nvPicPr>
          <p:cNvPr id="118789" name="圖片 1">
            <a:extLst>
              <a:ext uri="{FF2B5EF4-FFF2-40B4-BE49-F238E27FC236}">
                <a16:creationId xmlns:a16="http://schemas.microsoft.com/office/drawing/2014/main" id="{27097911-4578-C6C7-D198-BBB43E0A82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895600"/>
            <a:ext cx="27813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圖片 1">
            <a:extLst>
              <a:ext uri="{FF2B5EF4-FFF2-40B4-BE49-F238E27FC236}">
                <a16:creationId xmlns:a16="http://schemas.microsoft.com/office/drawing/2014/main" id="{E2D1B59B-1051-9B20-246D-6F2442E5B4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7050" y="5459413"/>
            <a:ext cx="3363913"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日期版面配置區 3">
            <a:extLst>
              <a:ext uri="{FF2B5EF4-FFF2-40B4-BE49-F238E27FC236}">
                <a16:creationId xmlns:a16="http://schemas.microsoft.com/office/drawing/2014/main" id="{9744CD1A-BB2D-9B99-EAFB-3BE3605BB9B3}"/>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19811" name="頁尾版面配置區 4">
            <a:extLst>
              <a:ext uri="{FF2B5EF4-FFF2-40B4-BE49-F238E27FC236}">
                <a16:creationId xmlns:a16="http://schemas.microsoft.com/office/drawing/2014/main" id="{3E035886-769D-1B07-2630-F5A60B8F3A6D}"/>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800C06A3-B97C-4249-A3F6-0BAD81B954F9}" type="slidenum">
              <a:rPr lang="en-US" altLang="zh-TW" sz="1400" smtClean="0"/>
              <a:pPr>
                <a:spcBef>
                  <a:spcPct val="0"/>
                </a:spcBef>
                <a:buClrTx/>
                <a:buSzTx/>
                <a:buFontTx/>
                <a:buNone/>
              </a:pPr>
              <a:t>104</a:t>
            </a:fld>
            <a:endParaRPr lang="en-US" altLang="zh-TW" sz="1400"/>
          </a:p>
        </p:txBody>
      </p:sp>
      <p:sp>
        <p:nvSpPr>
          <p:cNvPr id="119812" name="投影片編號版面配置區 5">
            <a:extLst>
              <a:ext uri="{FF2B5EF4-FFF2-40B4-BE49-F238E27FC236}">
                <a16:creationId xmlns:a16="http://schemas.microsoft.com/office/drawing/2014/main" id="{A38788D8-2ED5-FD5B-A9F0-1EE87ECF0F2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119813" name="圖片 6">
            <a:extLst>
              <a:ext uri="{FF2B5EF4-FFF2-40B4-BE49-F238E27FC236}">
                <a16:creationId xmlns:a16="http://schemas.microsoft.com/office/drawing/2014/main" id="{954F6447-9FBF-4A04-FFBD-E2404A1EA7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141288"/>
            <a:ext cx="9123362" cy="612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日期版面配置區 3">
            <a:extLst>
              <a:ext uri="{FF2B5EF4-FFF2-40B4-BE49-F238E27FC236}">
                <a16:creationId xmlns:a16="http://schemas.microsoft.com/office/drawing/2014/main" id="{2DDD0B1F-98E7-7765-045C-F81744489C3F}"/>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20835" name="頁尾版面配置區 4">
            <a:extLst>
              <a:ext uri="{FF2B5EF4-FFF2-40B4-BE49-F238E27FC236}">
                <a16:creationId xmlns:a16="http://schemas.microsoft.com/office/drawing/2014/main" id="{B9EE4DD6-3AB8-68E7-0694-3C279D86A468}"/>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809E3DE1-F384-4E6C-BB1E-E11440EDEF6F}" type="slidenum">
              <a:rPr lang="en-US" altLang="zh-TW" sz="1400" smtClean="0"/>
              <a:pPr>
                <a:spcBef>
                  <a:spcPct val="0"/>
                </a:spcBef>
                <a:buClrTx/>
                <a:buSzTx/>
                <a:buFontTx/>
                <a:buNone/>
              </a:pPr>
              <a:t>105</a:t>
            </a:fld>
            <a:endParaRPr lang="en-US" altLang="zh-TW" sz="1400"/>
          </a:p>
        </p:txBody>
      </p:sp>
      <p:sp>
        <p:nvSpPr>
          <p:cNvPr id="120836" name="投影片編號版面配置區 5">
            <a:extLst>
              <a:ext uri="{FF2B5EF4-FFF2-40B4-BE49-F238E27FC236}">
                <a16:creationId xmlns:a16="http://schemas.microsoft.com/office/drawing/2014/main" id="{C1348BDD-C5FD-045A-99D6-85E81572C19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120837" name="矩形 7">
            <a:extLst>
              <a:ext uri="{FF2B5EF4-FFF2-40B4-BE49-F238E27FC236}">
                <a16:creationId xmlns:a16="http://schemas.microsoft.com/office/drawing/2014/main" id="{2320711B-8298-6E40-0470-FE8BAEB48613}"/>
              </a:ext>
            </a:extLst>
          </p:cNvPr>
          <p:cNvSpPr>
            <a:spLocks noChangeArrowheads="1"/>
          </p:cNvSpPr>
          <p:nvPr/>
        </p:nvSpPr>
        <p:spPr bwMode="auto">
          <a:xfrm>
            <a:off x="533400" y="381000"/>
            <a:ext cx="4587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4000" b="1">
                <a:solidFill>
                  <a:srgbClr val="000000"/>
                </a:solidFill>
                <a:latin typeface="Linux Libertine"/>
                <a:ea typeface="新細明體" panose="02020500000000000000" pitchFamily="18" charset="-120"/>
              </a:rPr>
              <a:t>Barycentric coordinate</a:t>
            </a:r>
          </a:p>
        </p:txBody>
      </p:sp>
      <p:grpSp>
        <p:nvGrpSpPr>
          <p:cNvPr id="120838" name="群組 22">
            <a:extLst>
              <a:ext uri="{FF2B5EF4-FFF2-40B4-BE49-F238E27FC236}">
                <a16:creationId xmlns:a16="http://schemas.microsoft.com/office/drawing/2014/main" id="{A2EC9527-2232-BCE9-4CCB-008387DF5CB0}"/>
              </a:ext>
            </a:extLst>
          </p:cNvPr>
          <p:cNvGrpSpPr>
            <a:grpSpLocks/>
          </p:cNvGrpSpPr>
          <p:nvPr/>
        </p:nvGrpSpPr>
        <p:grpSpPr bwMode="auto">
          <a:xfrm>
            <a:off x="381000" y="981075"/>
            <a:ext cx="8116888" cy="5449888"/>
            <a:chOff x="838200" y="1143000"/>
            <a:chExt cx="8117172" cy="5449874"/>
          </a:xfrm>
        </p:grpSpPr>
        <p:pic>
          <p:nvPicPr>
            <p:cNvPr id="120840" name="圖片 8">
              <a:extLst>
                <a:ext uri="{FF2B5EF4-FFF2-40B4-BE49-F238E27FC236}">
                  <a16:creationId xmlns:a16="http://schemas.microsoft.com/office/drawing/2014/main" id="{913D26F9-A2A3-D464-B7A2-933E5FB94F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43000"/>
              <a:ext cx="7420023" cy="544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線接點 10">
              <a:extLst>
                <a:ext uri="{FF2B5EF4-FFF2-40B4-BE49-F238E27FC236}">
                  <a16:creationId xmlns:a16="http://schemas.microsoft.com/office/drawing/2014/main" id="{0F93A179-AC1D-B774-C3A8-88091928C3CC}"/>
                </a:ext>
              </a:extLst>
            </p:cNvPr>
            <p:cNvCxnSpPr/>
            <p:nvPr/>
          </p:nvCxnSpPr>
          <p:spPr bwMode="auto">
            <a:xfrm>
              <a:off x="2133645" y="2133597"/>
              <a:ext cx="1676459" cy="1447796"/>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13" name="直線接點 12">
              <a:extLst>
                <a:ext uri="{FF2B5EF4-FFF2-40B4-BE49-F238E27FC236}">
                  <a16:creationId xmlns:a16="http://schemas.microsoft.com/office/drawing/2014/main" id="{F21C944F-EBC0-28DF-4128-602485008FB7}"/>
                </a:ext>
              </a:extLst>
            </p:cNvPr>
            <p:cNvCxnSpPr/>
            <p:nvPr/>
          </p:nvCxnSpPr>
          <p:spPr bwMode="auto">
            <a:xfrm>
              <a:off x="3886307" y="3733793"/>
              <a:ext cx="0" cy="1447796"/>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120843" name="直線接點 14">
              <a:extLst>
                <a:ext uri="{FF2B5EF4-FFF2-40B4-BE49-F238E27FC236}">
                  <a16:creationId xmlns:a16="http://schemas.microsoft.com/office/drawing/2014/main" id="{D04176CC-419A-5D74-C989-E1EB185E47A7}"/>
                </a:ext>
              </a:extLst>
            </p:cNvPr>
            <p:cNvCxnSpPr>
              <a:cxnSpLocks noChangeShapeType="1"/>
            </p:cNvCxnSpPr>
            <p:nvPr/>
          </p:nvCxnSpPr>
          <p:spPr bwMode="auto">
            <a:xfrm flipV="1">
              <a:off x="3886200" y="2362200"/>
              <a:ext cx="2133600" cy="12954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雲朵形 15">
              <a:extLst>
                <a:ext uri="{FF2B5EF4-FFF2-40B4-BE49-F238E27FC236}">
                  <a16:creationId xmlns:a16="http://schemas.microsoft.com/office/drawing/2014/main" id="{0A8FAB35-8005-E3D1-3B6F-4649CE6699D5}"/>
                </a:ext>
              </a:extLst>
            </p:cNvPr>
            <p:cNvSpPr/>
            <p:nvPr/>
          </p:nvSpPr>
          <p:spPr bwMode="auto">
            <a:xfrm>
              <a:off x="4264145" y="3543294"/>
              <a:ext cx="457216" cy="380999"/>
            </a:xfrm>
            <a:prstGeom prst="cloud">
              <a:avLst/>
            </a:prstGeom>
            <a:solidFill>
              <a:schemeClr val="accent2"/>
            </a:solidFill>
            <a:ln w="9525" cap="flat" cmpd="sng" algn="ctr">
              <a:solidFill>
                <a:schemeClr val="tx1"/>
              </a:solidFill>
              <a:prstDash val="solid"/>
              <a:round/>
              <a:headEnd type="none" w="med" len="med"/>
              <a:tailEnd type="none" w="med" len="med"/>
            </a:ln>
            <a:effectLst/>
          </p:spPr>
          <p:txBody>
            <a:bodyPr wrap="none"/>
            <a:lstStyle/>
            <a:p>
              <a:pPr marL="342900" indent="-342900" eaLnBrk="1" hangingPunct="1">
                <a:spcBef>
                  <a:spcPct val="20000"/>
                </a:spcBef>
                <a:buClr>
                  <a:schemeClr val="folHlink"/>
                </a:buClr>
                <a:buSzPct val="60000"/>
                <a:buFont typeface="Wingdings" panose="05000000000000000000" pitchFamily="2" charset="2"/>
                <a:buNone/>
                <a:defRPr/>
              </a:pPr>
              <a:endParaRPr lang="zh-TW" altLang="en-US"/>
            </a:p>
          </p:txBody>
        </p:sp>
        <p:grpSp>
          <p:nvGrpSpPr>
            <p:cNvPr id="120845" name="群組 21">
              <a:extLst>
                <a:ext uri="{FF2B5EF4-FFF2-40B4-BE49-F238E27FC236}">
                  <a16:creationId xmlns:a16="http://schemas.microsoft.com/office/drawing/2014/main" id="{CF220642-2D9F-2D8F-33BD-1DD3BE80BEC1}"/>
                </a:ext>
              </a:extLst>
            </p:cNvPr>
            <p:cNvGrpSpPr>
              <a:grpSpLocks/>
            </p:cNvGrpSpPr>
            <p:nvPr/>
          </p:nvGrpSpPr>
          <p:grpSpPr bwMode="auto">
            <a:xfrm>
              <a:off x="5294027" y="4638615"/>
              <a:ext cx="3661345" cy="476370"/>
              <a:chOff x="4720655" y="4724340"/>
              <a:chExt cx="3661345" cy="476370"/>
            </a:xfrm>
          </p:grpSpPr>
          <p:sp>
            <p:nvSpPr>
              <p:cNvPr id="17" name="文字方塊 16">
                <a:extLst>
                  <a:ext uri="{FF2B5EF4-FFF2-40B4-BE49-F238E27FC236}">
                    <a16:creationId xmlns:a16="http://schemas.microsoft.com/office/drawing/2014/main" id="{93B974AA-138E-36D7-903D-644013B5A15E}"/>
                  </a:ext>
                </a:extLst>
              </p:cNvPr>
              <p:cNvSpPr txBox="1">
                <a:spLocks noRot="1" noChangeAspect="1" noMove="1" noResize="1" noEditPoints="1" noAdjustHandles="1" noChangeArrowheads="1" noChangeShapeType="1" noTextEdit="1"/>
              </p:cNvSpPr>
              <p:nvPr/>
            </p:nvSpPr>
            <p:spPr>
              <a:xfrm flipH="1">
                <a:off x="4720655" y="4800600"/>
                <a:ext cx="3661345" cy="400110"/>
              </a:xfrm>
              <a:prstGeom prst="rect">
                <a:avLst/>
              </a:prstGeom>
              <a:blipFill>
                <a:blip r:embed="rId3"/>
                <a:stretch>
                  <a:fillRect/>
                </a:stretch>
              </a:blipFill>
            </p:spPr>
            <p:txBody>
              <a:bodyPr/>
              <a:lstStyle/>
              <a:p>
                <a:pPr>
                  <a:defRPr/>
                </a:pPr>
                <a:r>
                  <a:rPr lang="zh-TW" altLang="en-US">
                    <a:noFill/>
                  </a:rPr>
                  <a:t> </a:t>
                </a:r>
              </a:p>
            </p:txBody>
          </p:sp>
          <p:sp>
            <p:nvSpPr>
              <p:cNvPr id="19" name="雲朵形 18">
                <a:extLst>
                  <a:ext uri="{FF2B5EF4-FFF2-40B4-BE49-F238E27FC236}">
                    <a16:creationId xmlns:a16="http://schemas.microsoft.com/office/drawing/2014/main" id="{5431FAD9-0AB0-EE10-1CC7-D2C3AB4B8C19}"/>
                  </a:ext>
                </a:extLst>
              </p:cNvPr>
              <p:cNvSpPr/>
              <p:nvPr/>
            </p:nvSpPr>
            <p:spPr bwMode="auto">
              <a:xfrm>
                <a:off x="5386282" y="4773604"/>
                <a:ext cx="457216" cy="379411"/>
              </a:xfrm>
              <a:prstGeom prst="cloud">
                <a:avLst/>
              </a:prstGeom>
              <a:solidFill>
                <a:schemeClr val="accent2"/>
              </a:solidFill>
              <a:ln w="9525" cap="flat" cmpd="sng" algn="ctr">
                <a:solidFill>
                  <a:schemeClr val="tx1"/>
                </a:solidFill>
                <a:prstDash val="solid"/>
                <a:round/>
                <a:headEnd type="none" w="med" len="med"/>
                <a:tailEnd type="none" w="med" len="med"/>
              </a:ln>
              <a:effectLst/>
            </p:spPr>
            <p:txBody>
              <a:bodyPr wrap="none"/>
              <a:lstStyle/>
              <a:p>
                <a:pPr marL="342900" indent="-342900" eaLnBrk="1" hangingPunct="1">
                  <a:spcBef>
                    <a:spcPct val="20000"/>
                  </a:spcBef>
                  <a:buClr>
                    <a:schemeClr val="folHlink"/>
                  </a:buClr>
                  <a:buSzPct val="60000"/>
                  <a:buFont typeface="Wingdings" panose="05000000000000000000" pitchFamily="2" charset="2"/>
                  <a:buNone/>
                  <a:defRPr/>
                </a:pPr>
                <a:endParaRPr lang="zh-TW" altLang="en-US"/>
              </a:p>
            </p:txBody>
          </p:sp>
          <p:sp>
            <p:nvSpPr>
              <p:cNvPr id="120848" name="文字方塊 19">
                <a:extLst>
                  <a:ext uri="{FF2B5EF4-FFF2-40B4-BE49-F238E27FC236}">
                    <a16:creationId xmlns:a16="http://schemas.microsoft.com/office/drawing/2014/main" id="{A482DD42-C431-F213-4931-2854DEA70F89}"/>
                  </a:ext>
                </a:extLst>
              </p:cNvPr>
              <p:cNvSpPr txBox="1">
                <a:spLocks noChangeArrowheads="1"/>
              </p:cNvSpPr>
              <p:nvPr/>
            </p:nvSpPr>
            <p:spPr bwMode="auto">
              <a:xfrm>
                <a:off x="5889334" y="4724340"/>
                <a:ext cx="4352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a:t>
                </a:r>
                <a:endParaRPr lang="zh-TW" altLang="en-US" sz="2000">
                  <a:ea typeface="新細明體" panose="02020500000000000000" pitchFamily="18" charset="-120"/>
                </a:endParaRPr>
              </a:p>
            </p:txBody>
          </p:sp>
          <p:sp>
            <p:nvSpPr>
              <p:cNvPr id="120849" name="等腰三角形 20">
                <a:extLst>
                  <a:ext uri="{FF2B5EF4-FFF2-40B4-BE49-F238E27FC236}">
                    <a16:creationId xmlns:a16="http://schemas.microsoft.com/office/drawing/2014/main" id="{3530E9A4-D648-8887-1B37-9A636F87129A}"/>
                  </a:ext>
                </a:extLst>
              </p:cNvPr>
              <p:cNvSpPr>
                <a:spLocks noChangeArrowheads="1"/>
              </p:cNvSpPr>
              <p:nvPr/>
            </p:nvSpPr>
            <p:spPr bwMode="auto">
              <a:xfrm>
                <a:off x="6157889" y="4743450"/>
                <a:ext cx="457200" cy="381000"/>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2900" indent="-342900">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zh-TW" altLang="en-US" sz="2000">
                  <a:ea typeface="新細明體" panose="02020500000000000000" pitchFamily="18" charset="-120"/>
                </a:endParaRPr>
              </a:p>
            </p:txBody>
          </p:sp>
        </p:grpSp>
      </p:grpSp>
      <p:sp>
        <p:nvSpPr>
          <p:cNvPr id="120839" name="文字方塊 23">
            <a:extLst>
              <a:ext uri="{FF2B5EF4-FFF2-40B4-BE49-F238E27FC236}">
                <a16:creationId xmlns:a16="http://schemas.microsoft.com/office/drawing/2014/main" id="{361E28B9-C00A-7B12-5018-F43D4415C325}"/>
              </a:ext>
            </a:extLst>
          </p:cNvPr>
          <p:cNvSpPr txBox="1">
            <a:spLocks noChangeArrowheads="1"/>
          </p:cNvSpPr>
          <p:nvPr/>
        </p:nvSpPr>
        <p:spPr bwMode="auto">
          <a:xfrm>
            <a:off x="4572000" y="5245100"/>
            <a:ext cx="2760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It is slow……</a:t>
            </a:r>
            <a:endParaRPr lang="zh-TW" altLang="en-US" sz="2000">
              <a:ea typeface="新細明體" panose="02020500000000000000" pitchFamily="18" charset="-12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日期版面配置區 1">
            <a:extLst>
              <a:ext uri="{FF2B5EF4-FFF2-40B4-BE49-F238E27FC236}">
                <a16:creationId xmlns:a16="http://schemas.microsoft.com/office/drawing/2014/main" id="{14FA456B-AEDA-E4AA-0380-589FC4F789E6}"/>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21859" name="頁尾版面配置區 2">
            <a:extLst>
              <a:ext uri="{FF2B5EF4-FFF2-40B4-BE49-F238E27FC236}">
                <a16:creationId xmlns:a16="http://schemas.microsoft.com/office/drawing/2014/main" id="{BA32F050-2B0D-E544-D18B-B5622FD23BFA}"/>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0E0FAEFA-8312-4695-9A44-47E381080766}" type="slidenum">
              <a:rPr lang="en-US" altLang="zh-TW" sz="1400" smtClean="0"/>
              <a:pPr>
                <a:spcBef>
                  <a:spcPct val="0"/>
                </a:spcBef>
                <a:buClrTx/>
                <a:buSzTx/>
                <a:buFontTx/>
                <a:buNone/>
              </a:pPr>
              <a:t>106</a:t>
            </a:fld>
            <a:endParaRPr lang="en-US" altLang="zh-TW" sz="1400"/>
          </a:p>
        </p:txBody>
      </p:sp>
      <p:sp>
        <p:nvSpPr>
          <p:cNvPr id="121860" name="投影片編號版面配置區 3">
            <a:extLst>
              <a:ext uri="{FF2B5EF4-FFF2-40B4-BE49-F238E27FC236}">
                <a16:creationId xmlns:a16="http://schemas.microsoft.com/office/drawing/2014/main" id="{A88D63A3-CB41-A6FE-8C54-DEC6C3FDD8B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graphicFrame>
        <p:nvGraphicFramePr>
          <p:cNvPr id="121861" name="Object 2">
            <a:extLst>
              <a:ext uri="{FF2B5EF4-FFF2-40B4-BE49-F238E27FC236}">
                <a16:creationId xmlns:a16="http://schemas.microsoft.com/office/drawing/2014/main" id="{E39307CB-FC7D-5784-97D5-3CB6543F06B6}"/>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Impact" r:id="rId2" imgW="5737143" imgH="3954286" progId="PI3.Image">
                  <p:embed/>
                </p:oleObj>
              </mc:Choice>
              <mc:Fallback>
                <p:oleObj name="PhotoImpact" r:id="rId2" imgW="5737143" imgH="3954286" progId="PI3.Imag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1862" name="文字方塊 1">
            <a:extLst>
              <a:ext uri="{FF2B5EF4-FFF2-40B4-BE49-F238E27FC236}">
                <a16:creationId xmlns:a16="http://schemas.microsoft.com/office/drawing/2014/main" id="{E3E066C9-5382-F86A-CD30-E1A4C901BA46}"/>
              </a:ext>
            </a:extLst>
          </p:cNvPr>
          <p:cNvSpPr txBox="1">
            <a:spLocks noChangeArrowheads="1"/>
          </p:cNvSpPr>
          <p:nvPr/>
        </p:nvSpPr>
        <p:spPr bwMode="auto">
          <a:xfrm>
            <a:off x="6667500" y="838200"/>
            <a:ext cx="2514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200" b="1">
                <a:solidFill>
                  <a:srgbClr val="FF0000"/>
                </a:solidFill>
                <a:ea typeface="新細明體" panose="02020500000000000000" pitchFamily="18" charset="-120"/>
              </a:rPr>
              <a:t>Ave_diff_I= (I1-I2)/(Y1-Y2)</a:t>
            </a:r>
          </a:p>
          <a:p>
            <a:pPr>
              <a:spcBef>
                <a:spcPct val="0"/>
              </a:spcBef>
              <a:buClrTx/>
              <a:buSzTx/>
              <a:buFontTx/>
              <a:buNone/>
            </a:pPr>
            <a:endParaRPr lang="en-US" altLang="zh-TW" sz="1200" b="1">
              <a:solidFill>
                <a:srgbClr val="FF0000"/>
              </a:solidFill>
              <a:ea typeface="新細明體" panose="02020500000000000000" pitchFamily="18" charset="-120"/>
            </a:endParaRPr>
          </a:p>
          <a:p>
            <a:pPr>
              <a:spcBef>
                <a:spcPct val="0"/>
              </a:spcBef>
              <a:buClrTx/>
              <a:buSzTx/>
              <a:buFontTx/>
              <a:buNone/>
            </a:pPr>
            <a:r>
              <a:rPr lang="en-US" altLang="zh-TW" sz="1200" b="1">
                <a:solidFill>
                  <a:srgbClr val="FF0000"/>
                </a:solidFill>
                <a:ea typeface="新細明體" panose="02020500000000000000" pitchFamily="18" charset="-120"/>
              </a:rPr>
              <a:t>Y_diff =Y1-Ys</a:t>
            </a:r>
          </a:p>
          <a:p>
            <a:pPr>
              <a:spcBef>
                <a:spcPct val="0"/>
              </a:spcBef>
              <a:buClrTx/>
              <a:buSzTx/>
              <a:buFontTx/>
              <a:buNone/>
            </a:pPr>
            <a:endParaRPr lang="en-US" altLang="zh-TW" sz="1200" b="1">
              <a:solidFill>
                <a:srgbClr val="FF0000"/>
              </a:solidFill>
              <a:ea typeface="新細明體" panose="02020500000000000000" pitchFamily="18" charset="-12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日期版面配置區 1">
            <a:extLst>
              <a:ext uri="{FF2B5EF4-FFF2-40B4-BE49-F238E27FC236}">
                <a16:creationId xmlns:a16="http://schemas.microsoft.com/office/drawing/2014/main" id="{87BEBA54-649F-F800-37F1-3E616FFA1BE2}"/>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22883" name="頁尾版面配置區 2">
            <a:extLst>
              <a:ext uri="{FF2B5EF4-FFF2-40B4-BE49-F238E27FC236}">
                <a16:creationId xmlns:a16="http://schemas.microsoft.com/office/drawing/2014/main" id="{052E9967-31BE-3BCC-FDC6-6A03EFC1EE67}"/>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1FEB490F-90E2-45B4-83D3-F78C310F059E}" type="slidenum">
              <a:rPr lang="en-US" altLang="zh-TW" sz="1400" smtClean="0"/>
              <a:pPr>
                <a:spcBef>
                  <a:spcPct val="0"/>
                </a:spcBef>
                <a:buClrTx/>
                <a:buSzTx/>
                <a:buFontTx/>
                <a:buNone/>
              </a:pPr>
              <a:t>107</a:t>
            </a:fld>
            <a:endParaRPr lang="en-US" altLang="zh-TW" sz="1400"/>
          </a:p>
        </p:txBody>
      </p:sp>
      <p:sp>
        <p:nvSpPr>
          <p:cNvPr id="122884" name="投影片編號版面配置區 3">
            <a:extLst>
              <a:ext uri="{FF2B5EF4-FFF2-40B4-BE49-F238E27FC236}">
                <a16:creationId xmlns:a16="http://schemas.microsoft.com/office/drawing/2014/main" id="{E0F6C21C-90E1-61FF-0E43-53AA7377B3C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122885" name="Rectangle 2">
            <a:extLst>
              <a:ext uri="{FF2B5EF4-FFF2-40B4-BE49-F238E27FC236}">
                <a16:creationId xmlns:a16="http://schemas.microsoft.com/office/drawing/2014/main" id="{DD45007C-F28D-B2E2-FFFD-E3C589D0E14D}"/>
              </a:ext>
            </a:extLst>
          </p:cNvPr>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4000" b="1">
                <a:solidFill>
                  <a:schemeClr val="hlink"/>
                </a:solidFill>
              </a:rPr>
              <a:t>Gourand Shading</a:t>
            </a:r>
          </a:p>
        </p:txBody>
      </p:sp>
      <p:sp>
        <p:nvSpPr>
          <p:cNvPr id="122886" name="Rectangle 3">
            <a:extLst>
              <a:ext uri="{FF2B5EF4-FFF2-40B4-BE49-F238E27FC236}">
                <a16:creationId xmlns:a16="http://schemas.microsoft.com/office/drawing/2014/main" id="{CE5B14E1-D669-3283-6EDB-CDFAC2309655}"/>
              </a:ext>
            </a:extLst>
          </p:cNvPr>
          <p:cNvSpPr>
            <a:spLocks noChangeArrowheads="1"/>
          </p:cNvSpPr>
          <p:nvPr/>
        </p:nvSpPr>
        <p:spPr bwMode="auto">
          <a:xfrm>
            <a:off x="762000" y="914400"/>
            <a:ext cx="4495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pPr>
            <a:r>
              <a:rPr lang="en-US" altLang="en-US" sz="2000" b="1">
                <a:solidFill>
                  <a:schemeClr val="folHlink"/>
                </a:solidFill>
              </a:rPr>
              <a:t>Shade each vertex with it’s own location and normal</a:t>
            </a:r>
          </a:p>
          <a:p>
            <a:pPr eaLnBrk="1" hangingPunct="1">
              <a:lnSpc>
                <a:spcPct val="90000"/>
              </a:lnSpc>
            </a:pPr>
            <a:r>
              <a:rPr lang="en-US" altLang="en-US" sz="2000"/>
              <a:t>Linearly interpolate across the face</a:t>
            </a:r>
          </a:p>
          <a:p>
            <a:pPr eaLnBrk="1" hangingPunct="1">
              <a:lnSpc>
                <a:spcPct val="90000"/>
              </a:lnSpc>
            </a:pPr>
            <a:r>
              <a:rPr lang="en-US" altLang="en-US" sz="2000"/>
              <a:t>Advantages:</a:t>
            </a:r>
          </a:p>
          <a:p>
            <a:pPr lvl="1" eaLnBrk="1" hangingPunct="1">
              <a:lnSpc>
                <a:spcPct val="90000"/>
              </a:lnSpc>
            </a:pPr>
            <a:r>
              <a:rPr lang="en-US" altLang="en-US" sz="2000"/>
              <a:t>Fast - incremental calculations when rasterizing</a:t>
            </a:r>
          </a:p>
          <a:p>
            <a:pPr lvl="1" eaLnBrk="1" hangingPunct="1">
              <a:lnSpc>
                <a:spcPct val="90000"/>
              </a:lnSpc>
            </a:pPr>
            <a:r>
              <a:rPr lang="en-US" altLang="en-US" sz="2000"/>
              <a:t>Much  smoother - use one normal per shared vertex to get continuity between faces</a:t>
            </a:r>
          </a:p>
          <a:p>
            <a:pPr eaLnBrk="1" hangingPunct="1">
              <a:lnSpc>
                <a:spcPct val="90000"/>
              </a:lnSpc>
            </a:pPr>
            <a:r>
              <a:rPr lang="en-US" altLang="en-US" sz="2000"/>
              <a:t>Disadvantages:</a:t>
            </a:r>
            <a:endParaRPr lang="en-US" altLang="en-US" sz="2000" b="1">
              <a:solidFill>
                <a:schemeClr val="hlink"/>
              </a:solidFill>
            </a:endParaRPr>
          </a:p>
          <a:p>
            <a:pPr lvl="1" eaLnBrk="1" hangingPunct="1">
              <a:lnSpc>
                <a:spcPct val="90000"/>
              </a:lnSpc>
            </a:pPr>
            <a:r>
              <a:rPr lang="en-US" altLang="en-US" sz="2000" b="1">
                <a:solidFill>
                  <a:schemeClr val="hlink"/>
                </a:solidFill>
              </a:rPr>
              <a:t>Specularities get lost</a:t>
            </a:r>
          </a:p>
        </p:txBody>
      </p:sp>
      <p:pic>
        <p:nvPicPr>
          <p:cNvPr id="122887" name="Picture 4" descr="&#10;g_gour.gif                                                     00005D15Macintosh HD                   ABA78158:">
            <a:extLst>
              <a:ext uri="{FF2B5EF4-FFF2-40B4-BE49-F238E27FC236}">
                <a16:creationId xmlns:a16="http://schemas.microsoft.com/office/drawing/2014/main" id="{C4126E94-E188-429A-EAE6-779316DA6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0" y="990600"/>
            <a:ext cx="4064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888" name="Group 7">
            <a:extLst>
              <a:ext uri="{FF2B5EF4-FFF2-40B4-BE49-F238E27FC236}">
                <a16:creationId xmlns:a16="http://schemas.microsoft.com/office/drawing/2014/main" id="{1B8AD6D1-7D05-6671-576B-EE574D3578AD}"/>
              </a:ext>
            </a:extLst>
          </p:cNvPr>
          <p:cNvGrpSpPr>
            <a:grpSpLocks/>
          </p:cNvGrpSpPr>
          <p:nvPr/>
        </p:nvGrpSpPr>
        <p:grpSpPr bwMode="auto">
          <a:xfrm>
            <a:off x="1600200" y="4419600"/>
            <a:ext cx="7239000" cy="2438400"/>
            <a:chOff x="1008" y="2784"/>
            <a:chExt cx="3713" cy="1404"/>
          </a:xfrm>
        </p:grpSpPr>
        <p:pic>
          <p:nvPicPr>
            <p:cNvPr id="122913" name="Picture 5" descr=" phong.gif                                                      00005D15Macintosh HD                   ABA78158:">
              <a:extLst>
                <a:ext uri="{FF2B5EF4-FFF2-40B4-BE49-F238E27FC236}">
                  <a16:creationId xmlns:a16="http://schemas.microsoft.com/office/drawing/2014/main" id="{2AFE8517-7DC2-BD65-AB4C-C142A5F927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784"/>
              <a:ext cx="1841" cy="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4" name="Picture 6" descr="gouraud.gif                                                    00005D15Macintosh HD                   ABA78158:">
              <a:extLst>
                <a:ext uri="{FF2B5EF4-FFF2-40B4-BE49-F238E27FC236}">
                  <a16:creationId xmlns:a16="http://schemas.microsoft.com/office/drawing/2014/main" id="{9EDBE35A-2CE4-86F3-BBF5-634937C276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 y="2784"/>
              <a:ext cx="1872" cy="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7083" name="Group 59">
            <a:extLst>
              <a:ext uri="{FF2B5EF4-FFF2-40B4-BE49-F238E27FC236}">
                <a16:creationId xmlns:a16="http://schemas.microsoft.com/office/drawing/2014/main" id="{69CDA547-70B3-7B7F-E9DD-14E5DA438482}"/>
              </a:ext>
            </a:extLst>
          </p:cNvPr>
          <p:cNvGrpSpPr>
            <a:grpSpLocks/>
          </p:cNvGrpSpPr>
          <p:nvPr/>
        </p:nvGrpSpPr>
        <p:grpSpPr bwMode="auto">
          <a:xfrm>
            <a:off x="0" y="0"/>
            <a:ext cx="9144000" cy="6858000"/>
            <a:chOff x="0" y="0"/>
            <a:chExt cx="5760" cy="4320"/>
          </a:xfrm>
        </p:grpSpPr>
        <p:grpSp>
          <p:nvGrpSpPr>
            <p:cNvPr id="122891" name="Group 60">
              <a:extLst>
                <a:ext uri="{FF2B5EF4-FFF2-40B4-BE49-F238E27FC236}">
                  <a16:creationId xmlns:a16="http://schemas.microsoft.com/office/drawing/2014/main" id="{479FB557-211A-1ECE-6B83-B268E2498B98}"/>
                </a:ext>
              </a:extLst>
            </p:cNvPr>
            <p:cNvGrpSpPr>
              <a:grpSpLocks/>
            </p:cNvGrpSpPr>
            <p:nvPr/>
          </p:nvGrpSpPr>
          <p:grpSpPr bwMode="auto">
            <a:xfrm>
              <a:off x="0" y="0"/>
              <a:ext cx="5760" cy="4320"/>
              <a:chOff x="0" y="0"/>
              <a:chExt cx="5760" cy="4320"/>
            </a:xfrm>
          </p:grpSpPr>
          <p:sp>
            <p:nvSpPr>
              <p:cNvPr id="122893" name="Rectangle 61">
                <a:extLst>
                  <a:ext uri="{FF2B5EF4-FFF2-40B4-BE49-F238E27FC236}">
                    <a16:creationId xmlns:a16="http://schemas.microsoft.com/office/drawing/2014/main" id="{4266634F-0EEB-CAD8-76E1-7B1BE2360DA2}"/>
                  </a:ext>
                </a:extLst>
              </p:cNvPr>
              <p:cNvSpPr>
                <a:spLocks noChangeArrowheads="1"/>
              </p:cNvSpPr>
              <p:nvPr/>
            </p:nvSpPr>
            <p:spPr bwMode="auto">
              <a:xfrm>
                <a:off x="0" y="0"/>
                <a:ext cx="5760" cy="432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endParaRPr lang="zh-TW" altLang="en-US" sz="2000">
                  <a:ea typeface="新細明體" panose="02020500000000000000" pitchFamily="18" charset="-120"/>
                </a:endParaRPr>
              </a:p>
            </p:txBody>
          </p:sp>
          <p:grpSp>
            <p:nvGrpSpPr>
              <p:cNvPr id="122894" name="Group 62">
                <a:extLst>
                  <a:ext uri="{FF2B5EF4-FFF2-40B4-BE49-F238E27FC236}">
                    <a16:creationId xmlns:a16="http://schemas.microsoft.com/office/drawing/2014/main" id="{2A631E85-FFD9-7101-7C4B-FFE9DD35621D}"/>
                  </a:ext>
                </a:extLst>
              </p:cNvPr>
              <p:cNvGrpSpPr>
                <a:grpSpLocks/>
              </p:cNvGrpSpPr>
              <p:nvPr/>
            </p:nvGrpSpPr>
            <p:grpSpPr bwMode="auto">
              <a:xfrm>
                <a:off x="1008" y="192"/>
                <a:ext cx="3856" cy="3862"/>
                <a:chOff x="3923" y="226"/>
                <a:chExt cx="3856" cy="3862"/>
              </a:xfrm>
            </p:grpSpPr>
            <p:sp>
              <p:nvSpPr>
                <p:cNvPr id="122896" name="Oval 63">
                  <a:extLst>
                    <a:ext uri="{FF2B5EF4-FFF2-40B4-BE49-F238E27FC236}">
                      <a16:creationId xmlns:a16="http://schemas.microsoft.com/office/drawing/2014/main" id="{4874F6BA-3EC2-6461-44D9-7DBCB85E6831}"/>
                    </a:ext>
                  </a:extLst>
                </p:cNvPr>
                <p:cNvSpPr>
                  <a:spLocks noChangeArrowheads="1"/>
                </p:cNvSpPr>
                <p:nvPr/>
              </p:nvSpPr>
              <p:spPr bwMode="auto">
                <a:xfrm>
                  <a:off x="3923" y="1274"/>
                  <a:ext cx="3045" cy="2814"/>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zh-TW" altLang="en-US" sz="2000">
                    <a:ea typeface="新細明體" panose="02020500000000000000" pitchFamily="18" charset="-120"/>
                  </a:endParaRPr>
                </a:p>
              </p:txBody>
            </p:sp>
            <p:sp>
              <p:nvSpPr>
                <p:cNvPr id="122897" name="AutoShape 64">
                  <a:extLst>
                    <a:ext uri="{FF2B5EF4-FFF2-40B4-BE49-F238E27FC236}">
                      <a16:creationId xmlns:a16="http://schemas.microsoft.com/office/drawing/2014/main" id="{4098DD89-0634-4F35-3385-3038D296A8BE}"/>
                    </a:ext>
                  </a:extLst>
                </p:cNvPr>
                <p:cNvSpPr>
                  <a:spLocks noChangeArrowheads="1"/>
                </p:cNvSpPr>
                <p:nvPr/>
              </p:nvSpPr>
              <p:spPr bwMode="auto">
                <a:xfrm>
                  <a:off x="3923" y="1470"/>
                  <a:ext cx="3045" cy="2422"/>
                </a:xfrm>
                <a:prstGeom prst="hexagon">
                  <a:avLst>
                    <a:gd name="adj" fmla="val 31431"/>
                    <a:gd name="vf" fmla="val 115470"/>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endParaRPr lang="zh-TW" altLang="en-US" sz="2000">
                    <a:ea typeface="新細明體" panose="02020500000000000000" pitchFamily="18" charset="-120"/>
                  </a:endParaRPr>
                </a:p>
              </p:txBody>
            </p:sp>
            <p:sp>
              <p:nvSpPr>
                <p:cNvPr id="122898" name="Line 65">
                  <a:extLst>
                    <a:ext uri="{FF2B5EF4-FFF2-40B4-BE49-F238E27FC236}">
                      <a16:creationId xmlns:a16="http://schemas.microsoft.com/office/drawing/2014/main" id="{5C8E5655-9931-8484-F2CA-E5DFAD9C1D7E}"/>
                    </a:ext>
                  </a:extLst>
                </p:cNvPr>
                <p:cNvSpPr>
                  <a:spLocks noChangeShapeType="1"/>
                </p:cNvSpPr>
                <p:nvPr/>
              </p:nvSpPr>
              <p:spPr bwMode="auto">
                <a:xfrm flipH="1" flipV="1">
                  <a:off x="3923" y="488"/>
                  <a:ext cx="794" cy="982"/>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122899" name="Line 66">
                  <a:extLst>
                    <a:ext uri="{FF2B5EF4-FFF2-40B4-BE49-F238E27FC236}">
                      <a16:creationId xmlns:a16="http://schemas.microsoft.com/office/drawing/2014/main" id="{A15DA72C-807B-31FF-D0EC-0CD5639C9E56}"/>
                    </a:ext>
                  </a:extLst>
                </p:cNvPr>
                <p:cNvSpPr>
                  <a:spLocks noChangeShapeType="1"/>
                </p:cNvSpPr>
                <p:nvPr/>
              </p:nvSpPr>
              <p:spPr bwMode="auto">
                <a:xfrm flipV="1">
                  <a:off x="6240" y="423"/>
                  <a:ext cx="728" cy="1047"/>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122900" name="Line 67">
                  <a:extLst>
                    <a:ext uri="{FF2B5EF4-FFF2-40B4-BE49-F238E27FC236}">
                      <a16:creationId xmlns:a16="http://schemas.microsoft.com/office/drawing/2014/main" id="{CD6FE7D3-E3C5-A487-612B-AD1C1A6A061A}"/>
                    </a:ext>
                  </a:extLst>
                </p:cNvPr>
                <p:cNvSpPr>
                  <a:spLocks noChangeShapeType="1"/>
                </p:cNvSpPr>
                <p:nvPr/>
              </p:nvSpPr>
              <p:spPr bwMode="auto">
                <a:xfrm flipV="1">
                  <a:off x="5379" y="292"/>
                  <a:ext cx="0" cy="1178"/>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122901" name="AutoShape 68">
                  <a:extLst>
                    <a:ext uri="{FF2B5EF4-FFF2-40B4-BE49-F238E27FC236}">
                      <a16:creationId xmlns:a16="http://schemas.microsoft.com/office/drawing/2014/main" id="{C90DCAD8-C4FD-1DDD-EC04-D3BC0CEA60FC}"/>
                    </a:ext>
                  </a:extLst>
                </p:cNvPr>
                <p:cNvSpPr>
                  <a:spLocks noChangeArrowheads="1"/>
                </p:cNvSpPr>
                <p:nvPr/>
              </p:nvSpPr>
              <p:spPr bwMode="auto">
                <a:xfrm>
                  <a:off x="4453" y="226"/>
                  <a:ext cx="397" cy="393"/>
                </a:xfrm>
                <a:prstGeom prst="sun">
                  <a:avLst>
                    <a:gd name="adj" fmla="val 25000"/>
                  </a:avLst>
                </a:prstGeom>
                <a:solidFill>
                  <a:schemeClr val="accent2"/>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zh-TW" altLang="en-US" sz="2000">
                    <a:ea typeface="新細明體" panose="02020500000000000000" pitchFamily="18" charset="-120"/>
                  </a:endParaRPr>
                </a:p>
              </p:txBody>
            </p:sp>
            <p:sp>
              <p:nvSpPr>
                <p:cNvPr id="122902" name="AutoShape 69">
                  <a:extLst>
                    <a:ext uri="{FF2B5EF4-FFF2-40B4-BE49-F238E27FC236}">
                      <a16:creationId xmlns:a16="http://schemas.microsoft.com/office/drawing/2014/main" id="{F52D675C-68EB-403B-7361-CC44DCA18E2A}"/>
                    </a:ext>
                  </a:extLst>
                </p:cNvPr>
                <p:cNvSpPr>
                  <a:spLocks noChangeArrowheads="1"/>
                </p:cNvSpPr>
                <p:nvPr/>
              </p:nvSpPr>
              <p:spPr bwMode="auto">
                <a:xfrm>
                  <a:off x="5975" y="292"/>
                  <a:ext cx="265" cy="262"/>
                </a:xfrm>
                <a:prstGeom prst="smileyFace">
                  <a:avLst>
                    <a:gd name="adj" fmla="val 4653"/>
                  </a:avLst>
                </a:prstGeom>
                <a:solidFill>
                  <a:srgbClr val="EFFE8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zh-TW" altLang="en-US" sz="2000">
                    <a:ea typeface="新細明體" panose="02020500000000000000" pitchFamily="18" charset="-120"/>
                  </a:endParaRPr>
                </a:p>
              </p:txBody>
            </p:sp>
            <p:sp>
              <p:nvSpPr>
                <p:cNvPr id="122903" name="Line 70">
                  <a:extLst>
                    <a:ext uri="{FF2B5EF4-FFF2-40B4-BE49-F238E27FC236}">
                      <a16:creationId xmlns:a16="http://schemas.microsoft.com/office/drawing/2014/main" id="{16E7175B-6EFD-3644-4F06-E358EC9896E4}"/>
                    </a:ext>
                  </a:extLst>
                </p:cNvPr>
                <p:cNvSpPr>
                  <a:spLocks noChangeShapeType="1"/>
                </p:cNvSpPr>
                <p:nvPr/>
              </p:nvSpPr>
              <p:spPr bwMode="auto">
                <a:xfrm>
                  <a:off x="4784" y="619"/>
                  <a:ext cx="595" cy="851"/>
                </a:xfrm>
                <a:prstGeom prst="line">
                  <a:avLst/>
                </a:prstGeom>
                <a:noFill/>
                <a:ln w="3810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122904" name="Line 71">
                  <a:extLst>
                    <a:ext uri="{FF2B5EF4-FFF2-40B4-BE49-F238E27FC236}">
                      <a16:creationId xmlns:a16="http://schemas.microsoft.com/office/drawing/2014/main" id="{3E34ED81-951A-42C7-58F1-CB1AC186A30E}"/>
                    </a:ext>
                  </a:extLst>
                </p:cNvPr>
                <p:cNvSpPr>
                  <a:spLocks noChangeShapeType="1"/>
                </p:cNvSpPr>
                <p:nvPr/>
              </p:nvSpPr>
              <p:spPr bwMode="auto">
                <a:xfrm flipV="1">
                  <a:off x="5379" y="488"/>
                  <a:ext cx="663" cy="982"/>
                </a:xfrm>
                <a:prstGeom prst="line">
                  <a:avLst/>
                </a:prstGeom>
                <a:noFill/>
                <a:ln w="38100">
                  <a:solidFill>
                    <a:schemeClr val="accent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122905" name="Line 72">
                  <a:extLst>
                    <a:ext uri="{FF2B5EF4-FFF2-40B4-BE49-F238E27FC236}">
                      <a16:creationId xmlns:a16="http://schemas.microsoft.com/office/drawing/2014/main" id="{71962303-BD19-8761-6C35-C631A0851F44}"/>
                    </a:ext>
                  </a:extLst>
                </p:cNvPr>
                <p:cNvSpPr>
                  <a:spLocks noChangeShapeType="1"/>
                </p:cNvSpPr>
                <p:nvPr/>
              </p:nvSpPr>
              <p:spPr bwMode="auto">
                <a:xfrm>
                  <a:off x="4717" y="619"/>
                  <a:ext cx="0" cy="851"/>
                </a:xfrm>
                <a:prstGeom prst="line">
                  <a:avLst/>
                </a:prstGeom>
                <a:noFill/>
                <a:ln w="3810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122906" name="Line 73">
                  <a:extLst>
                    <a:ext uri="{FF2B5EF4-FFF2-40B4-BE49-F238E27FC236}">
                      <a16:creationId xmlns:a16="http://schemas.microsoft.com/office/drawing/2014/main" id="{89E188B0-6340-8713-3844-C21EA7378DE5}"/>
                    </a:ext>
                  </a:extLst>
                </p:cNvPr>
                <p:cNvSpPr>
                  <a:spLocks noChangeShapeType="1"/>
                </p:cNvSpPr>
                <p:nvPr/>
              </p:nvSpPr>
              <p:spPr bwMode="auto">
                <a:xfrm>
                  <a:off x="4850" y="554"/>
                  <a:ext cx="1390" cy="916"/>
                </a:xfrm>
                <a:prstGeom prst="line">
                  <a:avLst/>
                </a:prstGeom>
                <a:noFill/>
                <a:ln w="3810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122907" name="Text Box 74">
                  <a:extLst>
                    <a:ext uri="{FF2B5EF4-FFF2-40B4-BE49-F238E27FC236}">
                      <a16:creationId xmlns:a16="http://schemas.microsoft.com/office/drawing/2014/main" id="{4C9043EA-ACC7-DCAE-7F57-20E84E9D6B27}"/>
                    </a:ext>
                  </a:extLst>
                </p:cNvPr>
                <p:cNvSpPr txBox="1">
                  <a:spLocks noChangeArrowheads="1"/>
                </p:cNvSpPr>
                <p:nvPr/>
              </p:nvSpPr>
              <p:spPr bwMode="auto">
                <a:xfrm>
                  <a:off x="6571" y="1077"/>
                  <a:ext cx="1208" cy="274"/>
                </a:xfrm>
                <a:prstGeom prst="rect">
                  <a:avLst/>
                </a:prstGeom>
                <a:solidFill>
                  <a:srgbClr val="EFFE80"/>
                </a:solid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r>
                    <a:rPr lang="en-US" altLang="zh-TW" sz="2000" b="1">
                      <a:ea typeface="新細明體" panose="02020500000000000000" pitchFamily="18" charset="-120"/>
                    </a:rPr>
                    <a:t>No highlights</a:t>
                  </a:r>
                </a:p>
              </p:txBody>
            </p:sp>
            <p:sp>
              <p:nvSpPr>
                <p:cNvPr id="122908" name="Text Box 75">
                  <a:extLst>
                    <a:ext uri="{FF2B5EF4-FFF2-40B4-BE49-F238E27FC236}">
                      <a16:creationId xmlns:a16="http://schemas.microsoft.com/office/drawing/2014/main" id="{43AB9A64-F0FA-C354-0C9F-D797535643D7}"/>
                    </a:ext>
                  </a:extLst>
                </p:cNvPr>
                <p:cNvSpPr txBox="1">
                  <a:spLocks noChangeArrowheads="1"/>
                </p:cNvSpPr>
                <p:nvPr/>
              </p:nvSpPr>
              <p:spPr bwMode="auto">
                <a:xfrm>
                  <a:off x="4704" y="2256"/>
                  <a:ext cx="1664" cy="735"/>
                </a:xfrm>
                <a:prstGeom prst="rect">
                  <a:avLst/>
                </a:prstGeom>
                <a:solidFill>
                  <a:srgbClr val="EFFE80"/>
                </a:solid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r>
                    <a:rPr lang="en-US" altLang="zh-TW" sz="2000" b="1">
                      <a:ea typeface="新細明體" panose="02020500000000000000" pitchFamily="18" charset="-120"/>
                    </a:rPr>
                    <a:t>Highlight is loss</a:t>
                  </a:r>
                </a:p>
                <a:p>
                  <a:pPr eaLnBrk="1" hangingPunct="1"/>
                  <a:r>
                    <a:rPr lang="en-US" altLang="zh-TW" sz="2000" b="1">
                      <a:ea typeface="新細明體" panose="02020500000000000000" pitchFamily="18" charset="-120"/>
                    </a:rPr>
                    <a:t>if Gourand shading</a:t>
                  </a:r>
                </a:p>
                <a:p>
                  <a:pPr eaLnBrk="1" hangingPunct="1"/>
                  <a:r>
                    <a:rPr lang="en-US" altLang="zh-TW" sz="2000" b="1">
                      <a:ea typeface="新細明體" panose="02020500000000000000" pitchFamily="18" charset="-120"/>
                    </a:rPr>
                    <a:t>is applied</a:t>
                  </a:r>
                </a:p>
              </p:txBody>
            </p:sp>
            <p:sp>
              <p:nvSpPr>
                <p:cNvPr id="122909" name="Line 76">
                  <a:extLst>
                    <a:ext uri="{FF2B5EF4-FFF2-40B4-BE49-F238E27FC236}">
                      <a16:creationId xmlns:a16="http://schemas.microsoft.com/office/drawing/2014/main" id="{26777510-4502-8550-5595-73C1D6D5102F}"/>
                    </a:ext>
                  </a:extLst>
                </p:cNvPr>
                <p:cNvSpPr>
                  <a:spLocks noChangeShapeType="1"/>
                </p:cNvSpPr>
                <p:nvPr/>
              </p:nvSpPr>
              <p:spPr bwMode="auto">
                <a:xfrm flipH="1" flipV="1">
                  <a:off x="5379" y="1536"/>
                  <a:ext cx="67" cy="654"/>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122910" name="Oval 77">
                  <a:extLst>
                    <a:ext uri="{FF2B5EF4-FFF2-40B4-BE49-F238E27FC236}">
                      <a16:creationId xmlns:a16="http://schemas.microsoft.com/office/drawing/2014/main" id="{92CB1BD9-E2E0-6EE6-50BA-FB596B734624}"/>
                    </a:ext>
                  </a:extLst>
                </p:cNvPr>
                <p:cNvSpPr>
                  <a:spLocks noChangeArrowheads="1"/>
                </p:cNvSpPr>
                <p:nvPr/>
              </p:nvSpPr>
              <p:spPr bwMode="auto">
                <a:xfrm>
                  <a:off x="6174" y="1470"/>
                  <a:ext cx="132" cy="131"/>
                </a:xfrm>
                <a:prstGeom prst="ellipse">
                  <a:avLst/>
                </a:prstGeom>
                <a:solidFill>
                  <a:schemeClr val="hlink"/>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zh-TW" altLang="en-US" sz="2000">
                    <a:ea typeface="新細明體" panose="02020500000000000000" pitchFamily="18" charset="-120"/>
                  </a:endParaRPr>
                </a:p>
              </p:txBody>
            </p:sp>
            <p:sp>
              <p:nvSpPr>
                <p:cNvPr id="122911" name="Oval 78">
                  <a:extLst>
                    <a:ext uri="{FF2B5EF4-FFF2-40B4-BE49-F238E27FC236}">
                      <a16:creationId xmlns:a16="http://schemas.microsoft.com/office/drawing/2014/main" id="{5494ECFE-946C-88ED-C7C1-9668B9A0F5B2}"/>
                    </a:ext>
                  </a:extLst>
                </p:cNvPr>
                <p:cNvSpPr>
                  <a:spLocks noChangeArrowheads="1"/>
                </p:cNvSpPr>
                <p:nvPr/>
              </p:nvSpPr>
              <p:spPr bwMode="auto">
                <a:xfrm>
                  <a:off x="5313" y="1405"/>
                  <a:ext cx="133" cy="131"/>
                </a:xfrm>
                <a:prstGeom prst="ellipse">
                  <a:avLst/>
                </a:prstGeom>
                <a:solidFill>
                  <a:schemeClr val="folHlink"/>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zh-TW" altLang="en-US" sz="2000">
                    <a:ea typeface="新細明體" panose="02020500000000000000" pitchFamily="18" charset="-120"/>
                  </a:endParaRPr>
                </a:p>
              </p:txBody>
            </p:sp>
            <p:sp>
              <p:nvSpPr>
                <p:cNvPr id="122912" name="Oval 79">
                  <a:extLst>
                    <a:ext uri="{FF2B5EF4-FFF2-40B4-BE49-F238E27FC236}">
                      <a16:creationId xmlns:a16="http://schemas.microsoft.com/office/drawing/2014/main" id="{6ED42E9A-0092-7317-9F11-20795E1B1B7F}"/>
                    </a:ext>
                  </a:extLst>
                </p:cNvPr>
                <p:cNvSpPr>
                  <a:spLocks noChangeArrowheads="1"/>
                </p:cNvSpPr>
                <p:nvPr/>
              </p:nvSpPr>
              <p:spPr bwMode="auto">
                <a:xfrm>
                  <a:off x="4651" y="1470"/>
                  <a:ext cx="133" cy="131"/>
                </a:xfrm>
                <a:prstGeom prst="ellipse">
                  <a:avLst/>
                </a:prstGeom>
                <a:solidFill>
                  <a:schemeClr val="hlink"/>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zh-TW" altLang="en-US" sz="2000">
                    <a:ea typeface="新細明體" panose="02020500000000000000" pitchFamily="18" charset="-120"/>
                  </a:endParaRPr>
                </a:p>
              </p:txBody>
            </p:sp>
          </p:grpSp>
          <p:sp>
            <p:nvSpPr>
              <p:cNvPr id="122895" name="Line 80">
                <a:extLst>
                  <a:ext uri="{FF2B5EF4-FFF2-40B4-BE49-F238E27FC236}">
                    <a16:creationId xmlns:a16="http://schemas.microsoft.com/office/drawing/2014/main" id="{6ACA2CC5-463F-55DB-65E4-757642DBA8A2}"/>
                  </a:ext>
                </a:extLst>
              </p:cNvPr>
              <p:cNvSpPr>
                <a:spLocks noChangeShapeType="1"/>
              </p:cNvSpPr>
              <p:nvPr/>
            </p:nvSpPr>
            <p:spPr bwMode="auto">
              <a:xfrm>
                <a:off x="3390" y="1488"/>
                <a:ext cx="1986" cy="1047"/>
              </a:xfrm>
              <a:prstGeom prst="line">
                <a:avLst/>
              </a:prstGeom>
              <a:noFill/>
              <a:ln w="38100">
                <a:solidFill>
                  <a:schemeClr val="accent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grpSp>
        <p:sp>
          <p:nvSpPr>
            <p:cNvPr id="122892" name="Line 81">
              <a:extLst>
                <a:ext uri="{FF2B5EF4-FFF2-40B4-BE49-F238E27FC236}">
                  <a16:creationId xmlns:a16="http://schemas.microsoft.com/office/drawing/2014/main" id="{2C5E3F5F-AE30-34F1-390A-08F1BDD8928C}"/>
                </a:ext>
              </a:extLst>
            </p:cNvPr>
            <p:cNvSpPr>
              <a:spLocks noChangeShapeType="1"/>
            </p:cNvSpPr>
            <p:nvPr/>
          </p:nvSpPr>
          <p:spPr bwMode="auto">
            <a:xfrm flipH="1" flipV="1">
              <a:off x="624" y="1248"/>
              <a:ext cx="1152" cy="240"/>
            </a:xfrm>
            <a:prstGeom prst="line">
              <a:avLst/>
            </a:prstGeom>
            <a:noFill/>
            <a:ln w="38100">
              <a:solidFill>
                <a:schemeClr val="accent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grpSp>
      <p:pic>
        <p:nvPicPr>
          <p:cNvPr id="122890" name="圖片 1">
            <a:extLst>
              <a:ext uri="{FF2B5EF4-FFF2-40B4-BE49-F238E27FC236}">
                <a16:creationId xmlns:a16="http://schemas.microsoft.com/office/drawing/2014/main" id="{AE0174BB-FA8C-166C-3528-7ED95EF970E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08525" y="4724400"/>
            <a:ext cx="4398963"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7083"/>
                                        </p:tgtEl>
                                        <p:attrNameLst>
                                          <p:attrName>style.visibility</p:attrName>
                                        </p:attrNameLst>
                                      </p:cBhvr>
                                      <p:to>
                                        <p:strVal val="visible"/>
                                      </p:to>
                                    </p:set>
                                    <p:animEffect transition="in" filter="dissolve">
                                      <p:cBhvr>
                                        <p:cTn id="7" dur="500"/>
                                        <p:tgtEl>
                                          <p:spTgt spid="257083"/>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圖片 4">
            <a:extLst>
              <a:ext uri="{FF2B5EF4-FFF2-40B4-BE49-F238E27FC236}">
                <a16:creationId xmlns:a16="http://schemas.microsoft.com/office/drawing/2014/main" id="{5A7EDFE3-EE08-7D80-E74F-D121CDF73A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3657600"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圖片 5">
            <a:extLst>
              <a:ext uri="{FF2B5EF4-FFF2-40B4-BE49-F238E27FC236}">
                <a16:creationId xmlns:a16="http://schemas.microsoft.com/office/drawing/2014/main" id="{04FDFEFB-5FE9-B4FF-CEA9-4BCC9BF3D0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4167188"/>
            <a:ext cx="8966200"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圖片 6">
            <a:extLst>
              <a:ext uri="{FF2B5EF4-FFF2-40B4-BE49-F238E27FC236}">
                <a16:creationId xmlns:a16="http://schemas.microsoft.com/office/drawing/2014/main" id="{7603721A-B155-4D67-2FE2-A0F87F61FD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2700" y="1524000"/>
            <a:ext cx="51816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日期版面配置區 3">
            <a:extLst>
              <a:ext uri="{FF2B5EF4-FFF2-40B4-BE49-F238E27FC236}">
                <a16:creationId xmlns:a16="http://schemas.microsoft.com/office/drawing/2014/main" id="{51D25DD9-A5EC-650F-AE31-761E88DA881B}"/>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24931" name="頁尾版面配置區 4">
            <a:extLst>
              <a:ext uri="{FF2B5EF4-FFF2-40B4-BE49-F238E27FC236}">
                <a16:creationId xmlns:a16="http://schemas.microsoft.com/office/drawing/2014/main" id="{6D0EAAAD-E6C3-8C4B-FE80-56A7117CEECE}"/>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ED475248-94A5-4FEC-8EEA-077CB63E97D2}" type="slidenum">
              <a:rPr lang="en-US" altLang="zh-TW" sz="1400" smtClean="0"/>
              <a:pPr>
                <a:spcBef>
                  <a:spcPct val="0"/>
                </a:spcBef>
                <a:buClrTx/>
                <a:buSzTx/>
                <a:buFontTx/>
                <a:buNone/>
              </a:pPr>
              <a:t>109</a:t>
            </a:fld>
            <a:endParaRPr lang="en-US" altLang="zh-TW" sz="1400"/>
          </a:p>
        </p:txBody>
      </p:sp>
      <p:sp>
        <p:nvSpPr>
          <p:cNvPr id="124932" name="投影片編號版面配置區 5">
            <a:extLst>
              <a:ext uri="{FF2B5EF4-FFF2-40B4-BE49-F238E27FC236}">
                <a16:creationId xmlns:a16="http://schemas.microsoft.com/office/drawing/2014/main" id="{0EEC165D-1AE9-0C30-EB39-8DA3170B3F4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124933" name="Rectangle 2">
            <a:extLst>
              <a:ext uri="{FF2B5EF4-FFF2-40B4-BE49-F238E27FC236}">
                <a16:creationId xmlns:a16="http://schemas.microsoft.com/office/drawing/2014/main" id="{ED9C8CD4-A8F5-6D8E-12DB-25D2449F8A55}"/>
              </a:ext>
            </a:extLst>
          </p:cNvPr>
          <p:cNvSpPr>
            <a:spLocks noGrp="1" noChangeArrowheads="1"/>
          </p:cNvSpPr>
          <p:nvPr>
            <p:ph type="title"/>
          </p:nvPr>
        </p:nvSpPr>
        <p:spPr>
          <a:xfrm>
            <a:off x="533400" y="609600"/>
            <a:ext cx="7793038" cy="685800"/>
          </a:xfrm>
        </p:spPr>
        <p:txBody>
          <a:bodyPr/>
          <a:lstStyle/>
          <a:p>
            <a:pPr algn="ctr" eaLnBrk="1" hangingPunct="1"/>
            <a:r>
              <a:rPr lang="en-US" altLang="zh-TW" sz="3600" b="1">
                <a:ea typeface="新細明體" panose="02020500000000000000" pitchFamily="18" charset="-120"/>
              </a:rPr>
              <a:t>Gouraud Shading with Diffuse Reflection</a:t>
            </a:r>
          </a:p>
        </p:txBody>
      </p:sp>
      <p:pic>
        <p:nvPicPr>
          <p:cNvPr id="124934" name="Picture 3">
            <a:extLst>
              <a:ext uri="{FF2B5EF4-FFF2-40B4-BE49-F238E27FC236}">
                <a16:creationId xmlns:a16="http://schemas.microsoft.com/office/drawing/2014/main" id="{570E8FFD-72D0-37B8-C717-F6239B3A9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44000" cy="539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5" name="Oval 4">
            <a:extLst>
              <a:ext uri="{FF2B5EF4-FFF2-40B4-BE49-F238E27FC236}">
                <a16:creationId xmlns:a16="http://schemas.microsoft.com/office/drawing/2014/main" id="{F1B4462B-0BE4-A945-373A-3833FD86AF96}"/>
              </a:ext>
            </a:extLst>
          </p:cNvPr>
          <p:cNvSpPr>
            <a:spLocks noChangeArrowheads="1"/>
          </p:cNvSpPr>
          <p:nvPr/>
        </p:nvSpPr>
        <p:spPr bwMode="auto">
          <a:xfrm>
            <a:off x="5105400" y="4800600"/>
            <a:ext cx="762000" cy="762000"/>
          </a:xfrm>
          <a:prstGeom prst="ellipse">
            <a:avLst/>
          </a:prstGeom>
          <a:noFill/>
          <a:ln w="571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zh-TW" altLang="en-US" sz="2000">
              <a:ea typeface="新細明體" panose="02020500000000000000" pitchFamily="18" charset="-120"/>
            </a:endParaRPr>
          </a:p>
        </p:txBody>
      </p:sp>
      <p:sp>
        <p:nvSpPr>
          <p:cNvPr id="124936" name="Oval 5">
            <a:extLst>
              <a:ext uri="{FF2B5EF4-FFF2-40B4-BE49-F238E27FC236}">
                <a16:creationId xmlns:a16="http://schemas.microsoft.com/office/drawing/2014/main" id="{32D1CD23-09D4-1A7E-CF59-EC14A5C1017F}"/>
              </a:ext>
            </a:extLst>
          </p:cNvPr>
          <p:cNvSpPr>
            <a:spLocks noChangeArrowheads="1"/>
          </p:cNvSpPr>
          <p:nvPr/>
        </p:nvSpPr>
        <p:spPr bwMode="auto">
          <a:xfrm>
            <a:off x="6553200" y="5791200"/>
            <a:ext cx="609600" cy="609600"/>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zh-TW" altLang="en-US" sz="2000">
              <a:ea typeface="新細明體" panose="02020500000000000000" pitchFamily="18" charset="-120"/>
            </a:endParaRPr>
          </a:p>
        </p:txBody>
      </p:sp>
      <p:sp>
        <p:nvSpPr>
          <p:cNvPr id="124937" name="Text Box 7">
            <a:extLst>
              <a:ext uri="{FF2B5EF4-FFF2-40B4-BE49-F238E27FC236}">
                <a16:creationId xmlns:a16="http://schemas.microsoft.com/office/drawing/2014/main" id="{49C3A3D4-E51C-3555-8C6A-E823806DEBEF}"/>
              </a:ext>
            </a:extLst>
          </p:cNvPr>
          <p:cNvSpPr txBox="1">
            <a:spLocks noChangeArrowheads="1"/>
          </p:cNvSpPr>
          <p:nvPr/>
        </p:nvSpPr>
        <p:spPr bwMode="auto">
          <a:xfrm>
            <a:off x="3733800" y="1981200"/>
            <a:ext cx="3927475" cy="1165225"/>
          </a:xfrm>
          <a:prstGeom prst="rect">
            <a:avLst/>
          </a:prstGeom>
          <a:solidFill>
            <a:srgbClr val="EFFE80"/>
          </a:solid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r>
              <a:rPr lang="en-US" altLang="zh-TW" sz="2000" b="1">
                <a:solidFill>
                  <a:schemeClr val="tx2"/>
                </a:solidFill>
                <a:ea typeface="新細明體" panose="02020500000000000000" pitchFamily="18" charset="-120"/>
              </a:rPr>
              <a:t>Do not average normals</a:t>
            </a:r>
          </a:p>
          <a:p>
            <a:pPr eaLnBrk="1" hangingPunct="1"/>
            <a:r>
              <a:rPr lang="en-US" altLang="zh-TW" sz="2000" b="1">
                <a:solidFill>
                  <a:schemeClr val="tx2"/>
                </a:solidFill>
                <a:ea typeface="新細明體" panose="02020500000000000000" pitchFamily="18" charset="-120"/>
              </a:rPr>
              <a:t>everywhere. Only for the </a:t>
            </a:r>
          </a:p>
          <a:p>
            <a:pPr eaLnBrk="1" hangingPunct="1"/>
            <a:r>
              <a:rPr lang="en-US" altLang="zh-TW" sz="2000" b="1">
                <a:solidFill>
                  <a:schemeClr val="tx2"/>
                </a:solidFill>
                <a:ea typeface="新細明體" panose="02020500000000000000" pitchFamily="18" charset="-120"/>
              </a:rPr>
              <a:t>approximately curve surface </a:t>
            </a:r>
          </a:p>
        </p:txBody>
      </p:sp>
      <p:sp>
        <p:nvSpPr>
          <p:cNvPr id="124938" name="Line 8">
            <a:extLst>
              <a:ext uri="{FF2B5EF4-FFF2-40B4-BE49-F238E27FC236}">
                <a16:creationId xmlns:a16="http://schemas.microsoft.com/office/drawing/2014/main" id="{915939F6-B5FA-FB6D-1D5E-542AC19B5E52}"/>
              </a:ext>
            </a:extLst>
          </p:cNvPr>
          <p:cNvSpPr>
            <a:spLocks noChangeShapeType="1"/>
          </p:cNvSpPr>
          <p:nvPr/>
        </p:nvSpPr>
        <p:spPr bwMode="auto">
          <a:xfrm>
            <a:off x="5257800" y="3276600"/>
            <a:ext cx="304800" cy="14478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124939" name="Line 9">
            <a:extLst>
              <a:ext uri="{FF2B5EF4-FFF2-40B4-BE49-F238E27FC236}">
                <a16:creationId xmlns:a16="http://schemas.microsoft.com/office/drawing/2014/main" id="{1E7CDCDF-EE94-1233-90E4-DFAAE23620EC}"/>
              </a:ext>
            </a:extLst>
          </p:cNvPr>
          <p:cNvSpPr>
            <a:spLocks noChangeShapeType="1"/>
          </p:cNvSpPr>
          <p:nvPr/>
        </p:nvSpPr>
        <p:spPr bwMode="auto">
          <a:xfrm>
            <a:off x="6934200" y="3276600"/>
            <a:ext cx="152400" cy="2362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Tree>
  </p:cSld>
  <p:clrMapOvr>
    <a:masterClrMapping/>
  </p:clrMapOvr>
  <p:transition spd="med">
    <p:zoom/>
    <p:sndAc>
      <p:stSnd>
        <p:snd r:embed="rId2" name="CAMERA.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21205C1-C187-B173-61FB-6D3D63968FFA}"/>
              </a:ext>
            </a:extLst>
          </p:cNvPr>
          <p:cNvSpPr>
            <a:spLocks noGrp="1" noChangeArrowheads="1"/>
          </p:cNvSpPr>
          <p:nvPr>
            <p:ph type="title"/>
          </p:nvPr>
        </p:nvSpPr>
        <p:spPr>
          <a:xfrm>
            <a:off x="131763" y="0"/>
            <a:ext cx="7793037" cy="685800"/>
          </a:xfrm>
        </p:spPr>
        <p:txBody>
          <a:bodyPr/>
          <a:lstStyle/>
          <a:p>
            <a:pPr eaLnBrk="1" hangingPunct="1"/>
            <a:r>
              <a:rPr lang="en-US" altLang="zh-TW" sz="3600" b="1">
                <a:solidFill>
                  <a:schemeClr val="hlink"/>
                </a:solidFill>
                <a:ea typeface="新細明體" panose="02020500000000000000" pitchFamily="18" charset="-120"/>
              </a:rPr>
              <a:t>Two Components of Illumination</a:t>
            </a:r>
          </a:p>
        </p:txBody>
      </p:sp>
      <p:sp>
        <p:nvSpPr>
          <p:cNvPr id="20483" name="Rectangle 3">
            <a:extLst>
              <a:ext uri="{FF2B5EF4-FFF2-40B4-BE49-F238E27FC236}">
                <a16:creationId xmlns:a16="http://schemas.microsoft.com/office/drawing/2014/main" id="{0DAE012A-B3FF-42ED-7EA1-9818260993F7}"/>
              </a:ext>
            </a:extLst>
          </p:cNvPr>
          <p:cNvSpPr>
            <a:spLocks noGrp="1" noChangeArrowheads="1"/>
          </p:cNvSpPr>
          <p:nvPr>
            <p:ph type="body" idx="1"/>
          </p:nvPr>
        </p:nvSpPr>
        <p:spPr>
          <a:xfrm>
            <a:off x="0" y="852488"/>
            <a:ext cx="8940800" cy="5083175"/>
          </a:xfrm>
        </p:spPr>
        <p:txBody>
          <a:bodyPr/>
          <a:lstStyle/>
          <a:p>
            <a:pPr marL="0" indent="0" eaLnBrk="1" hangingPunct="1"/>
            <a:r>
              <a:rPr lang="en-US" altLang="zh-TW" b="1">
                <a:solidFill>
                  <a:schemeClr val="folHlink"/>
                </a:solidFill>
                <a:ea typeface="新細明體" panose="02020500000000000000" pitchFamily="18" charset="-120"/>
              </a:rPr>
              <a:t>Light Sources</a:t>
            </a:r>
            <a:r>
              <a:rPr lang="en-US" altLang="zh-TW">
                <a:ea typeface="新細明體" panose="02020500000000000000" pitchFamily="18" charset="-120"/>
              </a:rPr>
              <a:t> (Emitters)</a:t>
            </a:r>
          </a:p>
          <a:p>
            <a:pPr marL="0" indent="0" eaLnBrk="1" hangingPunct="1"/>
            <a:r>
              <a:rPr lang="en-US" altLang="zh-TW">
                <a:ea typeface="新細明體" panose="02020500000000000000" pitchFamily="18" charset="-120"/>
              </a:rPr>
              <a:t>Emission Spectrum (color) </a:t>
            </a:r>
          </a:p>
          <a:p>
            <a:pPr marL="0" indent="0" eaLnBrk="1" hangingPunct="1"/>
            <a:r>
              <a:rPr lang="en-US" altLang="zh-TW">
                <a:ea typeface="新細明體" panose="02020500000000000000" pitchFamily="18" charset="-120"/>
              </a:rPr>
              <a:t>Geometry (position and direction) </a:t>
            </a:r>
          </a:p>
          <a:p>
            <a:pPr marL="0" indent="0" eaLnBrk="1" hangingPunct="1"/>
            <a:r>
              <a:rPr lang="en-US" altLang="zh-TW">
                <a:ea typeface="新細明體" panose="02020500000000000000" pitchFamily="18" charset="-120"/>
              </a:rPr>
              <a:t>Directional Attenuation </a:t>
            </a:r>
            <a:endParaRPr lang="en-US" altLang="zh-TW">
              <a:solidFill>
                <a:schemeClr val="folHlink"/>
              </a:solidFill>
              <a:ea typeface="新細明體" panose="02020500000000000000" pitchFamily="18" charset="-120"/>
            </a:endParaRPr>
          </a:p>
          <a:p>
            <a:pPr marL="0" indent="0" eaLnBrk="1" hangingPunct="1"/>
            <a:r>
              <a:rPr lang="en-US" altLang="zh-TW" b="1">
                <a:solidFill>
                  <a:schemeClr val="folHlink"/>
                </a:solidFill>
                <a:ea typeface="新細明體" panose="02020500000000000000" pitchFamily="18" charset="-120"/>
              </a:rPr>
              <a:t>Surface Properties</a:t>
            </a:r>
            <a:r>
              <a:rPr lang="en-US" altLang="zh-TW">
                <a:ea typeface="新細明體" panose="02020500000000000000" pitchFamily="18" charset="-120"/>
              </a:rPr>
              <a:t> (Reflectors)</a:t>
            </a:r>
          </a:p>
          <a:p>
            <a:pPr marL="0" indent="0" eaLnBrk="1" hangingPunct="1"/>
            <a:r>
              <a:rPr lang="en-US" altLang="zh-TW">
                <a:ea typeface="新細明體" panose="02020500000000000000" pitchFamily="18" charset="-120"/>
              </a:rPr>
              <a:t>Reflectance Spectrum (color) </a:t>
            </a:r>
          </a:p>
          <a:p>
            <a:pPr marL="0" indent="0" eaLnBrk="1" hangingPunct="1"/>
            <a:r>
              <a:rPr lang="en-US" altLang="zh-TW">
                <a:ea typeface="新細明體" panose="02020500000000000000" pitchFamily="18" charset="-120"/>
              </a:rPr>
              <a:t>Geometry (</a:t>
            </a:r>
            <a:r>
              <a:rPr lang="en-US" altLang="zh-TW">
                <a:solidFill>
                  <a:srgbClr val="FF0000"/>
                </a:solidFill>
                <a:ea typeface="新細明體" panose="02020500000000000000" pitchFamily="18" charset="-120"/>
              </a:rPr>
              <a:t>position</a:t>
            </a:r>
            <a:r>
              <a:rPr lang="en-US" altLang="zh-TW">
                <a:ea typeface="新細明體" panose="02020500000000000000" pitchFamily="18" charset="-120"/>
              </a:rPr>
              <a:t>, </a:t>
            </a:r>
            <a:r>
              <a:rPr lang="en-US" altLang="zh-TW">
                <a:solidFill>
                  <a:srgbClr val="FF0000"/>
                </a:solidFill>
                <a:ea typeface="新細明體" panose="02020500000000000000" pitchFamily="18" charset="-120"/>
              </a:rPr>
              <a:t>orientation</a:t>
            </a:r>
            <a:r>
              <a:rPr lang="en-US" altLang="zh-TW">
                <a:ea typeface="新細明體" panose="02020500000000000000" pitchFamily="18" charset="-120"/>
              </a:rPr>
              <a:t>, and </a:t>
            </a:r>
            <a:r>
              <a:rPr lang="en-US" altLang="zh-TW" b="1">
                <a:solidFill>
                  <a:srgbClr val="7030A0"/>
                </a:solidFill>
                <a:ea typeface="新細明體" panose="02020500000000000000" pitchFamily="18" charset="-120"/>
              </a:rPr>
              <a:t>micro-structure</a:t>
            </a:r>
            <a:r>
              <a:rPr lang="en-US" altLang="zh-TW">
                <a:ea typeface="新細明體" panose="02020500000000000000" pitchFamily="18" charset="-120"/>
              </a:rPr>
              <a:t>) </a:t>
            </a:r>
          </a:p>
          <a:p>
            <a:pPr marL="0" indent="0" eaLnBrk="1" hangingPunct="1"/>
            <a:r>
              <a:rPr lang="en-US" altLang="zh-TW" b="1">
                <a:solidFill>
                  <a:srgbClr val="FF0000"/>
                </a:solidFill>
                <a:ea typeface="新細明體" panose="02020500000000000000" pitchFamily="18" charset="-120"/>
              </a:rPr>
              <a:t>Absorption</a:t>
            </a:r>
            <a:r>
              <a:rPr lang="en-US" altLang="zh-TW">
                <a:ea typeface="新細明體" panose="02020500000000000000" pitchFamily="18" charset="-120"/>
              </a:rPr>
              <a:t> </a:t>
            </a:r>
            <a:endParaRPr lang="en-US" altLang="zh-TW">
              <a:solidFill>
                <a:schemeClr val="folHlink"/>
              </a:solidFill>
              <a:ea typeface="新細明體" panose="02020500000000000000" pitchFamily="18" charset="-120"/>
            </a:endParaRPr>
          </a:p>
          <a:p>
            <a:pPr marL="0" indent="0" eaLnBrk="1" hangingPunct="1"/>
            <a:r>
              <a:rPr lang="en-US" altLang="zh-TW" b="1">
                <a:solidFill>
                  <a:schemeClr val="folHlink"/>
                </a:solidFill>
                <a:ea typeface="新細明體" panose="02020500000000000000" pitchFamily="18" charset="-120"/>
              </a:rPr>
              <a:t>Approximations</a:t>
            </a:r>
            <a:endParaRPr lang="en-US" altLang="zh-TW">
              <a:solidFill>
                <a:schemeClr val="folHlink"/>
              </a:solidFill>
              <a:ea typeface="新細明體" panose="02020500000000000000" pitchFamily="18" charset="-120"/>
            </a:endParaRPr>
          </a:p>
          <a:p>
            <a:pPr marL="0" indent="0" eaLnBrk="1" hangingPunct="1"/>
            <a:r>
              <a:rPr lang="en-US" altLang="zh-TW">
                <a:ea typeface="新細明體" panose="02020500000000000000" pitchFamily="18" charset="-120"/>
              </a:rPr>
              <a:t>Only </a:t>
            </a:r>
            <a:r>
              <a:rPr lang="en-US" altLang="zh-TW" b="1">
                <a:solidFill>
                  <a:schemeClr val="hlink"/>
                </a:solidFill>
                <a:ea typeface="新細明體" panose="02020500000000000000" pitchFamily="18" charset="-120"/>
              </a:rPr>
              <a:t>direct illumination</a:t>
            </a:r>
            <a:r>
              <a:rPr lang="en-US" altLang="zh-TW">
                <a:ea typeface="新細明體" panose="02020500000000000000" pitchFamily="18" charset="-120"/>
              </a:rPr>
              <a:t> from the emitters to the reflectors</a:t>
            </a:r>
            <a:endParaRPr lang="en-US" altLang="zh-TW" b="1">
              <a:solidFill>
                <a:schemeClr val="hlink"/>
              </a:solidFill>
              <a:ea typeface="新細明體" panose="02020500000000000000" pitchFamily="18" charset="-120"/>
            </a:endParaRPr>
          </a:p>
          <a:p>
            <a:pPr marL="0" indent="0" eaLnBrk="1" hangingPunct="1"/>
            <a:r>
              <a:rPr lang="en-US" altLang="zh-TW" b="1">
                <a:solidFill>
                  <a:schemeClr val="hlink"/>
                </a:solidFill>
                <a:ea typeface="新細明體" panose="02020500000000000000" pitchFamily="18" charset="-120"/>
              </a:rPr>
              <a:t>Ignore </a:t>
            </a:r>
            <a:r>
              <a:rPr lang="en-US" altLang="zh-TW" b="1">
                <a:solidFill>
                  <a:schemeClr val="tx2"/>
                </a:solidFill>
                <a:ea typeface="新細明體" panose="02020500000000000000" pitchFamily="18" charset="-120"/>
              </a:rPr>
              <a:t>the geometry of light emitters</a:t>
            </a:r>
            <a:r>
              <a:rPr lang="en-US" altLang="zh-TW" b="1">
                <a:solidFill>
                  <a:schemeClr val="hlink"/>
                </a:solidFill>
                <a:ea typeface="新細明體" panose="02020500000000000000" pitchFamily="18" charset="-120"/>
              </a:rPr>
              <a:t>, and consider only the </a:t>
            </a:r>
            <a:r>
              <a:rPr lang="en-US" altLang="zh-TW" b="1">
                <a:solidFill>
                  <a:schemeClr val="tx2"/>
                </a:solidFill>
                <a:ea typeface="新細明體" panose="02020500000000000000" pitchFamily="18" charset="-120"/>
              </a:rPr>
              <a:t>geometry of reflectors </a:t>
            </a:r>
            <a:r>
              <a:rPr lang="en-US" altLang="zh-TW" b="1">
                <a:solidFill>
                  <a:schemeClr val="hlink"/>
                </a:solidFill>
                <a:ea typeface="新細明體" panose="02020500000000000000" pitchFamily="18" charset="-120"/>
              </a:rPr>
              <a:t>such as OpenGL</a:t>
            </a:r>
          </a:p>
        </p:txBody>
      </p:sp>
      <p:sp>
        <p:nvSpPr>
          <p:cNvPr id="20484" name="AutoShape 11" descr="http://docs.unity3d.com/uploads/Main/LightBasic.svg">
            <a:extLst>
              <a:ext uri="{FF2B5EF4-FFF2-40B4-BE49-F238E27FC236}">
                <a16:creationId xmlns:a16="http://schemas.microsoft.com/office/drawing/2014/main" id="{4E3000C9-E888-EFA0-7549-388D2811A1F1}"/>
              </a:ext>
            </a:extLst>
          </p:cNvPr>
          <p:cNvSpPr>
            <a:spLocks noChangeAspect="1" noChangeArrowheads="1"/>
          </p:cNvSpPr>
          <p:nvPr/>
        </p:nvSpPr>
        <p:spPr bwMode="auto">
          <a:xfrm>
            <a:off x="171450"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zh-TW" altLang="en-US" sz="2000">
              <a:ea typeface="新細明體" panose="02020500000000000000" pitchFamily="18" charset="-120"/>
            </a:endParaRPr>
          </a:p>
        </p:txBody>
      </p:sp>
      <p:pic>
        <p:nvPicPr>
          <p:cNvPr id="20485" name="Picture 19" descr="https://encrypted-tbn0.gstatic.com/images?q=tbn:ANd9GcQZDHt16UowV5stN5hyTITlLXaDwva_edInc-xrLCbaPnTPcDwBRw">
            <a:extLst>
              <a:ext uri="{FF2B5EF4-FFF2-40B4-BE49-F238E27FC236}">
                <a16:creationId xmlns:a16="http://schemas.microsoft.com/office/drawing/2014/main" id="{0AD4428B-4E9A-FB75-473C-F448462F0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988" y="649288"/>
            <a:ext cx="2938462"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9" descr="相關圖片">
            <a:extLst>
              <a:ext uri="{FF2B5EF4-FFF2-40B4-BE49-F238E27FC236}">
                <a16:creationId xmlns:a16="http://schemas.microsoft.com/office/drawing/2014/main" id="{0CF4978C-25A8-C198-A039-1884D071B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663575"/>
            <a:ext cx="21717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21" descr="http://www.scratchapixel.com/old/assets/Uploads/Lesson015/l015-facets.png?">
            <a:extLst>
              <a:ext uri="{FF2B5EF4-FFF2-40B4-BE49-F238E27FC236}">
                <a16:creationId xmlns:a16="http://schemas.microsoft.com/office/drawing/2014/main" id="{18B50035-985E-8B8D-9DA9-00573E0B0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933825"/>
            <a:ext cx="17526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3" descr="http://gl.ict.usc.edu/Research/SkinStretch/images/figure02.jpg">
            <a:extLst>
              <a:ext uri="{FF2B5EF4-FFF2-40B4-BE49-F238E27FC236}">
                <a16:creationId xmlns:a16="http://schemas.microsoft.com/office/drawing/2014/main" id="{B7E7EC2C-947C-54DC-5233-01D9E5CF0F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7575" y="3886200"/>
            <a:ext cx="17716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0" descr="Tricot Micro Structure Images, Stock Photos &amp; Vectors | Shutterstock">
            <a:extLst>
              <a:ext uri="{FF2B5EF4-FFF2-40B4-BE49-F238E27FC236}">
                <a16:creationId xmlns:a16="http://schemas.microsoft.com/office/drawing/2014/main" id="{49FA6D6E-828C-4F85-BB1B-75EB6973CF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3113" y="3886200"/>
            <a:ext cx="143033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1" descr="Absorption Reflection Stock Illustrations – 161 Absorption Reflection Stock  Illustrations, Vectors &amp; Clipart - Dreamstime">
            <a:extLst>
              <a:ext uri="{FF2B5EF4-FFF2-40B4-BE49-F238E27FC236}">
                <a16:creationId xmlns:a16="http://schemas.microsoft.com/office/drawing/2014/main" id="{5CD23ABE-E874-DBDA-5A37-BA1BF393DF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985963"/>
            <a:ext cx="1506538"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8AF089F9-5BA6-FD9A-BC44-9FFC9E0BAEEA}"/>
              </a:ext>
            </a:extLst>
          </p:cNvPr>
          <p:cNvSpPr>
            <a:spLocks noGrp="1" noChangeArrowheads="1"/>
          </p:cNvSpPr>
          <p:nvPr>
            <p:ph type="title"/>
          </p:nvPr>
        </p:nvSpPr>
        <p:spPr>
          <a:xfrm>
            <a:off x="1160463" y="-57150"/>
            <a:ext cx="7793037" cy="685800"/>
          </a:xfrm>
        </p:spPr>
        <p:txBody>
          <a:bodyPr/>
          <a:lstStyle/>
          <a:p>
            <a:pPr eaLnBrk="1" hangingPunct="1"/>
            <a:r>
              <a:rPr lang="en-US" altLang="zh-TW" sz="3600" b="1">
                <a:ea typeface="新細明體" panose="02020500000000000000" pitchFamily="18" charset="-120"/>
              </a:rPr>
              <a:t>Phong Shading</a:t>
            </a:r>
            <a:endParaRPr lang="en-US" altLang="zh-TW" sz="3600" b="1">
              <a:solidFill>
                <a:srgbClr val="FF0000"/>
              </a:solidFill>
              <a:ea typeface="新細明體" panose="02020500000000000000" pitchFamily="18" charset="-120"/>
            </a:endParaRPr>
          </a:p>
        </p:txBody>
      </p:sp>
      <p:sp>
        <p:nvSpPr>
          <p:cNvPr id="125955" name="Rectangle 3">
            <a:extLst>
              <a:ext uri="{FF2B5EF4-FFF2-40B4-BE49-F238E27FC236}">
                <a16:creationId xmlns:a16="http://schemas.microsoft.com/office/drawing/2014/main" id="{8CEC0491-4981-F8E0-68D9-0487CA881F95}"/>
              </a:ext>
            </a:extLst>
          </p:cNvPr>
          <p:cNvSpPr>
            <a:spLocks noGrp="1" noChangeArrowheads="1"/>
          </p:cNvSpPr>
          <p:nvPr>
            <p:ph type="body" idx="1"/>
          </p:nvPr>
        </p:nvSpPr>
        <p:spPr>
          <a:xfrm>
            <a:off x="188913" y="609600"/>
            <a:ext cx="8726487" cy="5218113"/>
          </a:xfrm>
        </p:spPr>
        <p:txBody>
          <a:bodyPr/>
          <a:lstStyle/>
          <a:p>
            <a:pPr marL="0" indent="0" eaLnBrk="1" hangingPunct="1">
              <a:lnSpc>
                <a:spcPct val="90000"/>
              </a:lnSpc>
            </a:pPr>
            <a:r>
              <a:rPr lang="en-US" altLang="zh-TW" sz="2000">
                <a:ea typeface="新細明體" panose="02020500000000000000" pitchFamily="18" charset="-120"/>
              </a:rPr>
              <a:t>In Phong shading (not to be confused with the Phong illumination model), the </a:t>
            </a:r>
            <a:r>
              <a:rPr lang="en-US" altLang="zh-TW" sz="2000" b="1">
                <a:solidFill>
                  <a:schemeClr val="hlink"/>
                </a:solidFill>
                <a:ea typeface="新細明體" panose="02020500000000000000" pitchFamily="18" charset="-120"/>
              </a:rPr>
              <a:t>surface normal is linearly interpolated across polygonal facets</a:t>
            </a:r>
            <a:r>
              <a:rPr lang="en-US" altLang="zh-TW" sz="2000">
                <a:ea typeface="新細明體" panose="02020500000000000000" pitchFamily="18" charset="-120"/>
              </a:rPr>
              <a:t>, and </a:t>
            </a:r>
            <a:r>
              <a:rPr lang="en-US" altLang="zh-TW" sz="2000" b="1">
                <a:solidFill>
                  <a:schemeClr val="folHlink"/>
                </a:solidFill>
                <a:ea typeface="新細明體" panose="02020500000000000000" pitchFamily="18" charset="-120"/>
              </a:rPr>
              <a:t>the Illumination model is applied at every point</a:t>
            </a:r>
            <a:r>
              <a:rPr lang="en-US" altLang="zh-TW" sz="2000">
                <a:ea typeface="新細明體" panose="02020500000000000000" pitchFamily="18" charset="-120"/>
              </a:rPr>
              <a:t>. </a:t>
            </a:r>
          </a:p>
          <a:p>
            <a:pPr marL="0" indent="0" eaLnBrk="1" hangingPunct="1">
              <a:lnSpc>
                <a:spcPct val="90000"/>
              </a:lnSpc>
            </a:pPr>
            <a:r>
              <a:rPr lang="en-US" altLang="zh-TW" sz="2000">
                <a:ea typeface="新細明體" panose="02020500000000000000" pitchFamily="18" charset="-120"/>
              </a:rPr>
              <a:t>A Phong shader assumes the same input as a Gouraud shader, which means that it expects a normal for every vertex. The illumination model is applied at every point on the surface being rendered, where the normal at each point is the result of linearly interpolating the vertex normals defined at each vertex of the triangle. </a:t>
            </a:r>
          </a:p>
          <a:p>
            <a:pPr marL="0" indent="0" eaLnBrk="1" hangingPunct="1">
              <a:lnSpc>
                <a:spcPct val="90000"/>
              </a:lnSpc>
            </a:pPr>
            <a:r>
              <a:rPr lang="en-US" altLang="zh-TW" sz="2000">
                <a:ea typeface="新細明體" panose="02020500000000000000" pitchFamily="18" charset="-120"/>
              </a:rPr>
              <a:t> </a:t>
            </a:r>
          </a:p>
          <a:p>
            <a:pPr marL="0" indent="0" eaLnBrk="1" hangingPunct="1">
              <a:lnSpc>
                <a:spcPct val="90000"/>
              </a:lnSpc>
            </a:pPr>
            <a:endParaRPr lang="en-US" altLang="zh-TW" sz="2000">
              <a:ea typeface="新細明體" panose="02020500000000000000" pitchFamily="18" charset="-120"/>
            </a:endParaRPr>
          </a:p>
          <a:p>
            <a:pPr marL="0" indent="0" eaLnBrk="1" hangingPunct="1">
              <a:lnSpc>
                <a:spcPct val="90000"/>
              </a:lnSpc>
            </a:pPr>
            <a:endParaRPr lang="en-US" altLang="zh-TW" sz="2000">
              <a:ea typeface="新細明體" panose="02020500000000000000" pitchFamily="18" charset="-120"/>
            </a:endParaRPr>
          </a:p>
          <a:p>
            <a:pPr marL="0" indent="0" eaLnBrk="1" hangingPunct="1">
              <a:lnSpc>
                <a:spcPct val="90000"/>
              </a:lnSpc>
            </a:pPr>
            <a:endParaRPr lang="en-US" altLang="zh-TW" sz="2000">
              <a:ea typeface="新細明體" panose="02020500000000000000" pitchFamily="18" charset="-120"/>
            </a:endParaRPr>
          </a:p>
          <a:p>
            <a:pPr marL="0" indent="0" eaLnBrk="1" hangingPunct="1">
              <a:lnSpc>
                <a:spcPct val="90000"/>
              </a:lnSpc>
            </a:pPr>
            <a:endParaRPr lang="en-US" altLang="zh-TW" sz="2000">
              <a:ea typeface="新細明體" panose="02020500000000000000" pitchFamily="18" charset="-120"/>
            </a:endParaRPr>
          </a:p>
          <a:p>
            <a:pPr marL="0" indent="0" eaLnBrk="1" hangingPunct="1">
              <a:lnSpc>
                <a:spcPct val="90000"/>
              </a:lnSpc>
            </a:pPr>
            <a:endParaRPr lang="en-US" altLang="zh-TW" sz="2000">
              <a:ea typeface="新細明體" panose="02020500000000000000" pitchFamily="18" charset="-120"/>
            </a:endParaRPr>
          </a:p>
          <a:p>
            <a:pPr marL="0" indent="0" eaLnBrk="1" hangingPunct="1">
              <a:lnSpc>
                <a:spcPct val="90000"/>
              </a:lnSpc>
            </a:pPr>
            <a:endParaRPr lang="en-US" altLang="zh-TW" sz="2000">
              <a:ea typeface="新細明體" panose="02020500000000000000" pitchFamily="18" charset="-120"/>
            </a:endParaRPr>
          </a:p>
          <a:p>
            <a:pPr marL="0" indent="0" eaLnBrk="1" hangingPunct="1">
              <a:lnSpc>
                <a:spcPct val="90000"/>
              </a:lnSpc>
            </a:pPr>
            <a:endParaRPr lang="en-US" altLang="zh-TW" sz="2000">
              <a:ea typeface="新細明體" panose="02020500000000000000" pitchFamily="18" charset="-120"/>
            </a:endParaRPr>
          </a:p>
          <a:p>
            <a:pPr marL="0" indent="0" eaLnBrk="1" hangingPunct="1">
              <a:lnSpc>
                <a:spcPct val="90000"/>
              </a:lnSpc>
            </a:pPr>
            <a:r>
              <a:rPr lang="en-US" altLang="zh-TW" sz="2000">
                <a:ea typeface="新細明體" panose="02020500000000000000" pitchFamily="18" charset="-120"/>
              </a:rPr>
              <a:t>Phong shading will usually result in a very smooth appearance, </a:t>
            </a:r>
            <a:r>
              <a:rPr lang="en-US" altLang="zh-TW" sz="2000" b="1">
                <a:solidFill>
                  <a:schemeClr val="hlink"/>
                </a:solidFill>
                <a:ea typeface="新細明體" panose="02020500000000000000" pitchFamily="18" charset="-120"/>
              </a:rPr>
              <a:t>however, evidence of the polygonal model can usually be seen along silhouettes</a:t>
            </a:r>
            <a:r>
              <a:rPr lang="en-US" altLang="zh-TW" sz="2000">
                <a:ea typeface="新細明體" panose="02020500000000000000" pitchFamily="18" charset="-120"/>
              </a:rPr>
              <a:t>.</a:t>
            </a:r>
          </a:p>
        </p:txBody>
      </p:sp>
      <p:pic>
        <p:nvPicPr>
          <p:cNvPr id="125956" name="Picture 4" descr="phogshade">
            <a:extLst>
              <a:ext uri="{FF2B5EF4-FFF2-40B4-BE49-F238E27FC236}">
                <a16:creationId xmlns:a16="http://schemas.microsoft.com/office/drawing/2014/main" id="{14B7AC6D-3C81-F4AC-6096-12778EF94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124200"/>
            <a:ext cx="37512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9" descr="http://www.cs.cmu.edu/~ph/nyit/facet_gouraud_phong.jpeg">
            <a:extLst>
              <a:ext uri="{FF2B5EF4-FFF2-40B4-BE49-F238E27FC236}">
                <a16:creationId xmlns:a16="http://schemas.microsoft.com/office/drawing/2014/main" id="{CE507A32-B192-7870-6CE2-EED65D6E8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725" y="2895600"/>
            <a:ext cx="33115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DDA438A4-7B79-D30D-5988-0C4778F21FD6}"/>
              </a:ext>
            </a:extLst>
          </p:cNvPr>
          <p:cNvSpPr>
            <a:spLocks noChangeArrowheads="1"/>
          </p:cNvSpPr>
          <p:nvPr/>
        </p:nvSpPr>
        <p:spPr bwMode="auto">
          <a:xfrm>
            <a:off x="6858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4000" b="1">
                <a:solidFill>
                  <a:schemeClr val="hlink"/>
                </a:solidFill>
                <a:ea typeface="新細明體" panose="02020500000000000000" pitchFamily="18" charset="-120"/>
              </a:rPr>
              <a:t>Shading and OpenGL</a:t>
            </a:r>
          </a:p>
        </p:txBody>
      </p:sp>
      <p:sp>
        <p:nvSpPr>
          <p:cNvPr id="126979" name="Rectangle 3">
            <a:extLst>
              <a:ext uri="{FF2B5EF4-FFF2-40B4-BE49-F238E27FC236}">
                <a16:creationId xmlns:a16="http://schemas.microsoft.com/office/drawing/2014/main" id="{BECE4161-0EC6-DEF4-CEA9-C246A32BCFD2}"/>
              </a:ext>
            </a:extLst>
          </p:cNvPr>
          <p:cNvSpPr>
            <a:spLocks noChangeArrowheads="1"/>
          </p:cNvSpPr>
          <p:nvPr/>
        </p:nvSpPr>
        <p:spPr bwMode="auto">
          <a:xfrm>
            <a:off x="685800" y="1295400"/>
            <a:ext cx="7772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684213" indent="-227013">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r>
              <a:rPr lang="en-US" altLang="zh-TW">
                <a:ea typeface="新細明體" panose="02020500000000000000" pitchFamily="18" charset="-120"/>
              </a:rPr>
              <a:t>OpenGL defines two particular shading models</a:t>
            </a:r>
          </a:p>
          <a:p>
            <a:pPr lvl="1" eaLnBrk="1" hangingPunct="1"/>
            <a:r>
              <a:rPr lang="en-US" altLang="zh-TW">
                <a:ea typeface="新細明體" panose="02020500000000000000" pitchFamily="18" charset="-120"/>
              </a:rPr>
              <a:t>Controls how colors are assigned to </a:t>
            </a:r>
            <a:r>
              <a:rPr lang="en-US" altLang="zh-TW" i="1">
                <a:ea typeface="新細明體" panose="02020500000000000000" pitchFamily="18" charset="-120"/>
              </a:rPr>
              <a:t>pixels</a:t>
            </a:r>
          </a:p>
          <a:p>
            <a:pPr lvl="1" eaLnBrk="1" hangingPunct="1"/>
            <a:r>
              <a:rPr lang="en-US" altLang="zh-TW">
                <a:ea typeface="新細明體" panose="02020500000000000000" pitchFamily="18" charset="-120"/>
              </a:rPr>
              <a:t>glShadeModel(GL_SMOOTH) </a:t>
            </a:r>
            <a:r>
              <a:rPr lang="en-US" altLang="zh-TW" i="1">
                <a:ea typeface="新細明體" panose="02020500000000000000" pitchFamily="18" charset="-120"/>
              </a:rPr>
              <a:t>interpolates</a:t>
            </a:r>
            <a:r>
              <a:rPr lang="en-US" altLang="zh-TW">
                <a:ea typeface="新細明體" panose="02020500000000000000" pitchFamily="18" charset="-120"/>
              </a:rPr>
              <a:t> between the colors at the </a:t>
            </a:r>
            <a:r>
              <a:rPr lang="en-US" altLang="zh-TW" i="1">
                <a:ea typeface="新細明體" panose="02020500000000000000" pitchFamily="18" charset="-120"/>
              </a:rPr>
              <a:t>vertices</a:t>
            </a:r>
            <a:r>
              <a:rPr lang="en-US" altLang="zh-TW">
                <a:ea typeface="新細明體" panose="02020500000000000000" pitchFamily="18" charset="-120"/>
              </a:rPr>
              <a:t> (the default)</a:t>
            </a:r>
          </a:p>
          <a:p>
            <a:pPr lvl="1" eaLnBrk="1" hangingPunct="1"/>
            <a:r>
              <a:rPr lang="en-US" altLang="zh-TW">
                <a:ea typeface="新細明體" panose="02020500000000000000" pitchFamily="18" charset="-120"/>
              </a:rPr>
              <a:t>glShadeModel(GL_FLAT) uses a </a:t>
            </a:r>
            <a:r>
              <a:rPr lang="en-US" altLang="zh-TW" i="1">
                <a:ea typeface="新細明體" panose="02020500000000000000" pitchFamily="18" charset="-120"/>
              </a:rPr>
              <a:t>constant</a:t>
            </a:r>
            <a:r>
              <a:rPr lang="en-US" altLang="zh-TW">
                <a:ea typeface="新細明體" panose="02020500000000000000" pitchFamily="18" charset="-120"/>
              </a:rPr>
              <a:t> color across the polygon</a:t>
            </a:r>
          </a:p>
        </p:txBody>
      </p:sp>
      <p:pic>
        <p:nvPicPr>
          <p:cNvPr id="126980" name="Picture 4" descr="&#10;g_flat.gif                                                     00005D15Macintosh HD                   ABA78158:">
            <a:extLst>
              <a:ext uri="{FF2B5EF4-FFF2-40B4-BE49-F238E27FC236}">
                <a16:creationId xmlns:a16="http://schemas.microsoft.com/office/drawing/2014/main" id="{2CB9F698-5FC3-837D-26FC-8ACE5CDC2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8063" y="3581400"/>
            <a:ext cx="4064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5" descr="&#10;g_gour.gif                                                     00005D15Macintosh HD                   ABA78158:">
            <a:extLst>
              <a:ext uri="{FF2B5EF4-FFF2-40B4-BE49-F238E27FC236}">
                <a16:creationId xmlns:a16="http://schemas.microsoft.com/office/drawing/2014/main" id="{9BE3E6D5-4F08-6742-B4CC-0F02BFB69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721100"/>
            <a:ext cx="4064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矩形 1">
            <a:extLst>
              <a:ext uri="{FF2B5EF4-FFF2-40B4-BE49-F238E27FC236}">
                <a16:creationId xmlns:a16="http://schemas.microsoft.com/office/drawing/2014/main" id="{8433CDCB-29AB-CB39-2EB3-7F628777D87C}"/>
              </a:ext>
            </a:extLst>
          </p:cNvPr>
          <p:cNvSpPr>
            <a:spLocks noChangeArrowheads="1"/>
          </p:cNvSpPr>
          <p:nvPr/>
        </p:nvSpPr>
        <p:spPr bwMode="auto">
          <a:xfrm>
            <a:off x="2057400" y="6261100"/>
            <a:ext cx="1643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solidFill>
                  <a:srgbClr val="000000"/>
                </a:solidFill>
                <a:ea typeface="新細明體" panose="02020500000000000000" pitchFamily="18" charset="-120"/>
              </a:rPr>
              <a:t>GL_SMOOTH</a:t>
            </a:r>
            <a:endParaRPr lang="zh-TW" altLang="en-US" sz="2000">
              <a:ea typeface="新細明體" panose="02020500000000000000" pitchFamily="18" charset="-120"/>
            </a:endParaRPr>
          </a:p>
        </p:txBody>
      </p:sp>
      <p:sp>
        <p:nvSpPr>
          <p:cNvPr id="126983" name="矩形 2">
            <a:extLst>
              <a:ext uri="{FF2B5EF4-FFF2-40B4-BE49-F238E27FC236}">
                <a16:creationId xmlns:a16="http://schemas.microsoft.com/office/drawing/2014/main" id="{65EA7D86-B18A-A291-022D-66751C314F9E}"/>
              </a:ext>
            </a:extLst>
          </p:cNvPr>
          <p:cNvSpPr>
            <a:spLocks noChangeArrowheads="1"/>
          </p:cNvSpPr>
          <p:nvPr/>
        </p:nvSpPr>
        <p:spPr bwMode="auto">
          <a:xfrm>
            <a:off x="6629400" y="6261100"/>
            <a:ext cx="116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solidFill>
                  <a:srgbClr val="000000"/>
                </a:solidFill>
                <a:ea typeface="新細明體" panose="02020500000000000000" pitchFamily="18" charset="-120"/>
              </a:rPr>
              <a:t>GL_FLAT</a:t>
            </a:r>
            <a:endParaRPr lang="zh-TW" altLang="en-US" sz="2000">
              <a:ea typeface="新細明體" panose="02020500000000000000" pitchFamily="18" charset="-12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標題 1">
            <a:extLst>
              <a:ext uri="{FF2B5EF4-FFF2-40B4-BE49-F238E27FC236}">
                <a16:creationId xmlns:a16="http://schemas.microsoft.com/office/drawing/2014/main" id="{A19CE04B-C72E-D563-AF24-A68528A1AD1A}"/>
              </a:ext>
            </a:extLst>
          </p:cNvPr>
          <p:cNvSpPr>
            <a:spLocks noGrp="1" noChangeArrowheads="1"/>
          </p:cNvSpPr>
          <p:nvPr>
            <p:ph type="title"/>
          </p:nvPr>
        </p:nvSpPr>
        <p:spPr/>
        <p:txBody>
          <a:bodyPr/>
          <a:lstStyle/>
          <a:p>
            <a:r>
              <a:rPr lang="en-US" altLang="zh-TW" b="1">
                <a:ea typeface="新細明體" panose="02020500000000000000" pitchFamily="18" charset="-120"/>
              </a:rPr>
              <a:t>Phong Shading</a:t>
            </a:r>
            <a:endParaRPr lang="zh-TW" altLang="en-US">
              <a:ea typeface="新細明體" panose="02020500000000000000" pitchFamily="18" charset="-120"/>
            </a:endParaRPr>
          </a:p>
        </p:txBody>
      </p:sp>
      <p:pic>
        <p:nvPicPr>
          <p:cNvPr id="128003" name="內容版面配置區 6">
            <a:extLst>
              <a:ext uri="{FF2B5EF4-FFF2-40B4-BE49-F238E27FC236}">
                <a16:creationId xmlns:a16="http://schemas.microsoft.com/office/drawing/2014/main" id="{70A693F3-CB92-1AA2-2206-5D958BE843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933450"/>
            <a:ext cx="7842250" cy="5218113"/>
          </a:xfrm>
        </p:spPr>
      </p:pic>
      <p:sp>
        <p:nvSpPr>
          <p:cNvPr id="128004" name="日期版面配置區 3">
            <a:extLst>
              <a:ext uri="{FF2B5EF4-FFF2-40B4-BE49-F238E27FC236}">
                <a16:creationId xmlns:a16="http://schemas.microsoft.com/office/drawing/2014/main" id="{61059F00-F492-F918-61CA-C2D4FBA292E0}"/>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28005" name="頁尾版面配置區 4">
            <a:extLst>
              <a:ext uri="{FF2B5EF4-FFF2-40B4-BE49-F238E27FC236}">
                <a16:creationId xmlns:a16="http://schemas.microsoft.com/office/drawing/2014/main" id="{33B04A13-0E76-1E9E-E26B-37679A5FE59B}"/>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4C77A31D-149E-4500-B0CF-128E3B3C0780}" type="slidenum">
              <a:rPr lang="en-US" altLang="zh-TW" sz="1400" smtClean="0"/>
              <a:pPr>
                <a:spcBef>
                  <a:spcPct val="0"/>
                </a:spcBef>
                <a:buClrTx/>
                <a:buSzTx/>
                <a:buFontTx/>
                <a:buNone/>
              </a:pPr>
              <a:t>112</a:t>
            </a:fld>
            <a:endParaRPr lang="en-US" altLang="zh-TW" sz="1400"/>
          </a:p>
        </p:txBody>
      </p:sp>
      <p:sp>
        <p:nvSpPr>
          <p:cNvPr id="128006" name="投影片編號版面配置區 5">
            <a:extLst>
              <a:ext uri="{FF2B5EF4-FFF2-40B4-BE49-F238E27FC236}">
                <a16:creationId xmlns:a16="http://schemas.microsoft.com/office/drawing/2014/main" id="{D080464E-8A24-BC11-4646-6C209180E72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圖片 6">
            <a:extLst>
              <a:ext uri="{FF2B5EF4-FFF2-40B4-BE49-F238E27FC236}">
                <a16:creationId xmlns:a16="http://schemas.microsoft.com/office/drawing/2014/main" id="{67DB2667-08DE-0DEA-1633-E8B4310AE5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163"/>
            <a:ext cx="89154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圖片 6">
            <a:extLst>
              <a:ext uri="{FF2B5EF4-FFF2-40B4-BE49-F238E27FC236}">
                <a16:creationId xmlns:a16="http://schemas.microsoft.com/office/drawing/2014/main" id="{A05631B5-210E-AB82-16A6-66A37AD53F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
            <a:ext cx="8229600" cy="624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日期版面配置區 1">
            <a:extLst>
              <a:ext uri="{FF2B5EF4-FFF2-40B4-BE49-F238E27FC236}">
                <a16:creationId xmlns:a16="http://schemas.microsoft.com/office/drawing/2014/main" id="{1DEEA1F1-35B6-2B65-0FCD-39D5C73C01C5}"/>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31075" name="頁尾版面配置區 2">
            <a:extLst>
              <a:ext uri="{FF2B5EF4-FFF2-40B4-BE49-F238E27FC236}">
                <a16:creationId xmlns:a16="http://schemas.microsoft.com/office/drawing/2014/main" id="{B2B18C55-EC07-A2DE-3768-528A21AA6601}"/>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213B678A-EC84-4B28-B1A5-D93B7BC5D197}" type="slidenum">
              <a:rPr lang="en-US" altLang="zh-TW" sz="1400" smtClean="0"/>
              <a:pPr>
                <a:spcBef>
                  <a:spcPct val="0"/>
                </a:spcBef>
                <a:buClrTx/>
                <a:buSzTx/>
                <a:buFontTx/>
                <a:buNone/>
              </a:pPr>
              <a:t>115</a:t>
            </a:fld>
            <a:endParaRPr lang="en-US" altLang="zh-TW" sz="1400"/>
          </a:p>
        </p:txBody>
      </p:sp>
      <p:sp>
        <p:nvSpPr>
          <p:cNvPr id="131076" name="投影片編號版面配置區 3">
            <a:extLst>
              <a:ext uri="{FF2B5EF4-FFF2-40B4-BE49-F238E27FC236}">
                <a16:creationId xmlns:a16="http://schemas.microsoft.com/office/drawing/2014/main" id="{C99DC251-AC30-787F-A2D3-61AF8327A86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graphicFrame>
        <p:nvGraphicFramePr>
          <p:cNvPr id="131077" name="Object 2">
            <a:extLst>
              <a:ext uri="{FF2B5EF4-FFF2-40B4-BE49-F238E27FC236}">
                <a16:creationId xmlns:a16="http://schemas.microsoft.com/office/drawing/2014/main" id="{8DD44D06-CDF6-3A34-D034-92297C2DA750}"/>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Impact" r:id="rId2" imgW="5737143" imgH="4038095" progId="PI3.Image">
                  <p:embed/>
                </p:oleObj>
              </mc:Choice>
              <mc:Fallback>
                <p:oleObj name="PhotoImpact" r:id="rId2" imgW="5737143" imgH="4038095" progId="PI3.Imag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內容版面配置區 6">
            <a:extLst>
              <a:ext uri="{FF2B5EF4-FFF2-40B4-BE49-F238E27FC236}">
                <a16:creationId xmlns:a16="http://schemas.microsoft.com/office/drawing/2014/main" id="{B2F5A25B-D013-8048-E46F-7D2DBA3C6D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457200"/>
            <a:ext cx="8726488" cy="5143500"/>
          </a:xfr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026">
            <a:extLst>
              <a:ext uri="{FF2B5EF4-FFF2-40B4-BE49-F238E27FC236}">
                <a16:creationId xmlns:a16="http://schemas.microsoft.com/office/drawing/2014/main" id="{F9B629B7-97C3-E0F3-E2CC-CD0718489C91}"/>
              </a:ext>
            </a:extLst>
          </p:cNvPr>
          <p:cNvSpPr>
            <a:spLocks noGrp="1" noChangeArrowheads="1"/>
          </p:cNvSpPr>
          <p:nvPr>
            <p:ph type="title"/>
          </p:nvPr>
        </p:nvSpPr>
        <p:spPr/>
        <p:txBody>
          <a:bodyPr/>
          <a:lstStyle/>
          <a:p>
            <a:pPr eaLnBrk="1" hangingPunct="1"/>
            <a:r>
              <a:rPr lang="en-US" altLang="zh-TW" sz="3600">
                <a:ea typeface="新細明體" panose="02020500000000000000" pitchFamily="18" charset="-120"/>
              </a:rPr>
              <a:t>Example</a:t>
            </a:r>
          </a:p>
        </p:txBody>
      </p:sp>
      <p:pic>
        <p:nvPicPr>
          <p:cNvPr id="133123" name="Picture 1028">
            <a:extLst>
              <a:ext uri="{FF2B5EF4-FFF2-40B4-BE49-F238E27FC236}">
                <a16:creationId xmlns:a16="http://schemas.microsoft.com/office/drawing/2014/main" id="{EF096E0A-FB8D-4F71-C2A5-9C05B5330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903"/>
          <a:stretch>
            <a:fillRect/>
          </a:stretch>
        </p:blipFill>
        <p:spPr bwMode="auto">
          <a:xfrm>
            <a:off x="4252913" y="152400"/>
            <a:ext cx="477202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24" name="Text Box 1029">
            <a:extLst>
              <a:ext uri="{FF2B5EF4-FFF2-40B4-BE49-F238E27FC236}">
                <a16:creationId xmlns:a16="http://schemas.microsoft.com/office/drawing/2014/main" id="{32E9DBB0-FA37-9FA4-44E0-55E54E6D051F}"/>
              </a:ext>
            </a:extLst>
          </p:cNvPr>
          <p:cNvSpPr txBox="1">
            <a:spLocks noChangeArrowheads="1"/>
          </p:cNvSpPr>
          <p:nvPr/>
        </p:nvSpPr>
        <p:spPr bwMode="auto">
          <a:xfrm>
            <a:off x="1066800" y="914400"/>
            <a:ext cx="28130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a:latin typeface="Arial" panose="020B0604020202020204" pitchFamily="34" charset="0"/>
                <a:ea typeface="新細明體" panose="02020500000000000000" pitchFamily="18" charset="-120"/>
              </a:rPr>
              <a:t>Only differences in </a:t>
            </a:r>
          </a:p>
          <a:p>
            <a:pPr>
              <a:spcBef>
                <a:spcPct val="0"/>
              </a:spcBef>
              <a:buClrTx/>
              <a:buSzTx/>
              <a:buFontTx/>
              <a:buNone/>
            </a:pPr>
            <a:r>
              <a:rPr lang="en-US" altLang="zh-TW">
                <a:latin typeface="Arial" panose="020B0604020202020204" pitchFamily="34" charset="0"/>
                <a:ea typeface="新細明體" panose="02020500000000000000" pitchFamily="18" charset="-120"/>
              </a:rPr>
              <a:t>these teapots are </a:t>
            </a:r>
          </a:p>
          <a:p>
            <a:pPr>
              <a:spcBef>
                <a:spcPct val="0"/>
              </a:spcBef>
              <a:buClrTx/>
              <a:buSzTx/>
              <a:buFontTx/>
              <a:buNone/>
            </a:pPr>
            <a:r>
              <a:rPr lang="en-US" altLang="zh-TW">
                <a:latin typeface="Arial" panose="020B0604020202020204" pitchFamily="34" charset="0"/>
                <a:ea typeface="新細明體" panose="02020500000000000000" pitchFamily="18" charset="-120"/>
              </a:rPr>
              <a:t>the parameters</a:t>
            </a:r>
          </a:p>
          <a:p>
            <a:pPr>
              <a:spcBef>
                <a:spcPct val="0"/>
              </a:spcBef>
              <a:buClrTx/>
              <a:buSzTx/>
              <a:buFontTx/>
              <a:buNone/>
            </a:pPr>
            <a:r>
              <a:rPr lang="en-US" altLang="zh-TW">
                <a:latin typeface="Arial" panose="020B0604020202020204" pitchFamily="34" charset="0"/>
                <a:ea typeface="新細明體" panose="02020500000000000000" pitchFamily="18" charset="-120"/>
              </a:rPr>
              <a:t>in the Phong model</a:t>
            </a:r>
          </a:p>
        </p:txBody>
      </p:sp>
      <p:pic>
        <p:nvPicPr>
          <p:cNvPr id="133125" name="Picture 10" descr="http://www.cs.cmu.edu/~ph/nyit/facet_gouraud_phong.jpeg">
            <a:extLst>
              <a:ext uri="{FF2B5EF4-FFF2-40B4-BE49-F238E27FC236}">
                <a16:creationId xmlns:a16="http://schemas.microsoft.com/office/drawing/2014/main" id="{D92122B0-1EAA-9A9C-F122-FF5D525F5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3084513"/>
            <a:ext cx="423068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日期版面配置區 3">
            <a:extLst>
              <a:ext uri="{FF2B5EF4-FFF2-40B4-BE49-F238E27FC236}">
                <a16:creationId xmlns:a16="http://schemas.microsoft.com/office/drawing/2014/main" id="{064C2FB4-4CD9-9724-43CF-915CCB8D6767}"/>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34147" name="頁尾版面配置區 4">
            <a:extLst>
              <a:ext uri="{FF2B5EF4-FFF2-40B4-BE49-F238E27FC236}">
                <a16:creationId xmlns:a16="http://schemas.microsoft.com/office/drawing/2014/main" id="{5CFA7C16-B5B9-CF41-C0F9-2F0558252F47}"/>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631BFF95-438C-4A9B-B1D9-D155778AE51D}" type="slidenum">
              <a:rPr lang="en-US" altLang="zh-TW" sz="1400" smtClean="0"/>
              <a:pPr>
                <a:spcBef>
                  <a:spcPct val="0"/>
                </a:spcBef>
                <a:buClrTx/>
                <a:buSzTx/>
                <a:buFontTx/>
                <a:buNone/>
              </a:pPr>
              <a:t>118</a:t>
            </a:fld>
            <a:endParaRPr lang="en-US" altLang="zh-TW" sz="1400"/>
          </a:p>
        </p:txBody>
      </p:sp>
      <p:sp>
        <p:nvSpPr>
          <p:cNvPr id="134148" name="投影片編號版面配置區 5">
            <a:extLst>
              <a:ext uri="{FF2B5EF4-FFF2-40B4-BE49-F238E27FC236}">
                <a16:creationId xmlns:a16="http://schemas.microsoft.com/office/drawing/2014/main" id="{54DFB1C7-1128-D324-B0AD-F0324F820A0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134149" name="Rectangle 2">
            <a:extLst>
              <a:ext uri="{FF2B5EF4-FFF2-40B4-BE49-F238E27FC236}">
                <a16:creationId xmlns:a16="http://schemas.microsoft.com/office/drawing/2014/main" id="{F78415C4-4005-9BE7-BBE5-7BEF90914457}"/>
              </a:ext>
            </a:extLst>
          </p:cNvPr>
          <p:cNvSpPr>
            <a:spLocks noGrp="1" noChangeArrowheads="1"/>
          </p:cNvSpPr>
          <p:nvPr>
            <p:ph type="title"/>
          </p:nvPr>
        </p:nvSpPr>
        <p:spPr>
          <a:xfrm>
            <a:off x="674688" y="685800"/>
            <a:ext cx="7793037" cy="685800"/>
          </a:xfrm>
        </p:spPr>
        <p:txBody>
          <a:bodyPr/>
          <a:lstStyle/>
          <a:p>
            <a:pPr algn="ctr" eaLnBrk="1" hangingPunct="1"/>
            <a:r>
              <a:rPr lang="en-US" altLang="zh-TW" b="1">
                <a:solidFill>
                  <a:schemeClr val="folHlink"/>
                </a:solidFill>
                <a:ea typeface="新細明體" panose="02020500000000000000" pitchFamily="18" charset="-120"/>
              </a:rPr>
              <a:t>Phong Shading with Correct Highlight</a:t>
            </a:r>
            <a:endParaRPr lang="en-US" altLang="zh-TW">
              <a:solidFill>
                <a:schemeClr val="folHlink"/>
              </a:solidFill>
              <a:ea typeface="新細明體" panose="02020500000000000000" pitchFamily="18" charset="-120"/>
            </a:endParaRPr>
          </a:p>
        </p:txBody>
      </p:sp>
      <p:pic>
        <p:nvPicPr>
          <p:cNvPr id="134150" name="Picture 3">
            <a:extLst>
              <a:ext uri="{FF2B5EF4-FFF2-40B4-BE49-F238E27FC236}">
                <a16:creationId xmlns:a16="http://schemas.microsoft.com/office/drawing/2014/main" id="{2859196A-C314-F346-C9AF-B747024ED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4343400" cy="317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51" name="Picture 4">
            <a:extLst>
              <a:ext uri="{FF2B5EF4-FFF2-40B4-BE49-F238E27FC236}">
                <a16:creationId xmlns:a16="http://schemas.microsoft.com/office/drawing/2014/main" id="{EA6C8940-D90D-C6DF-6410-95D3AC6E3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430588"/>
            <a:ext cx="4800600" cy="342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52" name="Rectangle 7">
            <a:extLst>
              <a:ext uri="{FF2B5EF4-FFF2-40B4-BE49-F238E27FC236}">
                <a16:creationId xmlns:a16="http://schemas.microsoft.com/office/drawing/2014/main" id="{8148051A-262F-D28C-70B5-C30988BDF9D6}"/>
              </a:ext>
            </a:extLst>
          </p:cNvPr>
          <p:cNvSpPr>
            <a:spLocks noChangeArrowheads="1"/>
          </p:cNvSpPr>
          <p:nvPr/>
        </p:nvSpPr>
        <p:spPr bwMode="auto">
          <a:xfrm>
            <a:off x="4572000" y="2286000"/>
            <a:ext cx="38703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r>
              <a:rPr lang="en-US" altLang="zh-TW" b="1">
                <a:solidFill>
                  <a:srgbClr val="FF0000"/>
                </a:solidFill>
                <a:ea typeface="新細明體" panose="02020500000000000000" pitchFamily="18" charset="-120"/>
              </a:rPr>
              <a:t>Edge Silhouettes</a:t>
            </a:r>
            <a:r>
              <a:rPr lang="zh-TW" altLang="en-US" b="1">
                <a:ea typeface="新細明體" panose="02020500000000000000" pitchFamily="18" charset="-120"/>
              </a:rPr>
              <a:t>  </a:t>
            </a:r>
            <a:r>
              <a:rPr lang="en-US" altLang="zh-TW">
                <a:solidFill>
                  <a:srgbClr val="014CE3"/>
                </a:solidFill>
                <a:ea typeface="新細明體" panose="02020500000000000000" pitchFamily="18" charset="-120"/>
              </a:rPr>
              <a:t>(</a:t>
            </a:r>
            <a:r>
              <a:rPr lang="zh-TW" altLang="en-US" b="1">
                <a:solidFill>
                  <a:srgbClr val="014CE3"/>
                </a:solidFill>
                <a:latin typeface="標楷體" panose="03000509000000000000" pitchFamily="65" charset="-120"/>
                <a:ea typeface="標楷體" panose="03000509000000000000" pitchFamily="65" charset="-120"/>
              </a:rPr>
              <a:t>輪廓</a:t>
            </a:r>
            <a:r>
              <a:rPr lang="en-US" altLang="zh-TW" b="1">
                <a:solidFill>
                  <a:srgbClr val="014CE3"/>
                </a:solidFill>
                <a:latin typeface="標楷體" panose="03000509000000000000" pitchFamily="65" charset="-120"/>
                <a:ea typeface="標楷體" panose="03000509000000000000" pitchFamily="65" charset="-120"/>
              </a:rPr>
              <a:t>)</a:t>
            </a:r>
            <a:endParaRPr lang="zh-TW" altLang="en-US" b="1">
              <a:solidFill>
                <a:srgbClr val="014CE3"/>
              </a:solidFill>
              <a:latin typeface="標楷體" panose="03000509000000000000" pitchFamily="65" charset="-120"/>
              <a:ea typeface="標楷體" panose="03000509000000000000" pitchFamily="65" charset="-120"/>
            </a:endParaRPr>
          </a:p>
        </p:txBody>
      </p:sp>
      <p:sp>
        <p:nvSpPr>
          <p:cNvPr id="134153" name="Oval 8">
            <a:extLst>
              <a:ext uri="{FF2B5EF4-FFF2-40B4-BE49-F238E27FC236}">
                <a16:creationId xmlns:a16="http://schemas.microsoft.com/office/drawing/2014/main" id="{52707AC7-5FD2-8F51-C0C7-DBA1A0AFC0F7}"/>
              </a:ext>
            </a:extLst>
          </p:cNvPr>
          <p:cNvSpPr>
            <a:spLocks noChangeArrowheads="1"/>
          </p:cNvSpPr>
          <p:nvPr/>
        </p:nvSpPr>
        <p:spPr bwMode="auto">
          <a:xfrm>
            <a:off x="3200400" y="4495800"/>
            <a:ext cx="457200" cy="533400"/>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zh-TW" altLang="en-US" sz="2000">
              <a:ea typeface="新細明體" panose="02020500000000000000" pitchFamily="18" charset="-120"/>
            </a:endParaRPr>
          </a:p>
        </p:txBody>
      </p:sp>
    </p:spTree>
  </p:cSld>
  <p:clrMapOvr>
    <a:masterClrMapping/>
  </p:clrMapOvr>
  <p:transition spd="med">
    <p:zoom/>
    <p:sndAc>
      <p:stSnd>
        <p:snd r:embed="rId2" name="CAMERA.WAV"/>
      </p:stSnd>
    </p:sndAc>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日期版面配置區 1">
            <a:extLst>
              <a:ext uri="{FF2B5EF4-FFF2-40B4-BE49-F238E27FC236}">
                <a16:creationId xmlns:a16="http://schemas.microsoft.com/office/drawing/2014/main" id="{F21D0C7D-918A-1E8A-4E01-3B9FAA7AF802}"/>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35171" name="頁尾版面配置區 2">
            <a:extLst>
              <a:ext uri="{FF2B5EF4-FFF2-40B4-BE49-F238E27FC236}">
                <a16:creationId xmlns:a16="http://schemas.microsoft.com/office/drawing/2014/main" id="{6F84C820-7367-80F7-F6D1-C58399407A1A}"/>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D5CB391B-7ACC-4966-BF1C-CC788CBF0528}" type="slidenum">
              <a:rPr lang="en-US" altLang="zh-TW" sz="1400" smtClean="0"/>
              <a:pPr>
                <a:spcBef>
                  <a:spcPct val="0"/>
                </a:spcBef>
                <a:buClrTx/>
                <a:buSzTx/>
                <a:buFontTx/>
                <a:buNone/>
              </a:pPr>
              <a:t>119</a:t>
            </a:fld>
            <a:endParaRPr lang="en-US" altLang="zh-TW" sz="1400"/>
          </a:p>
        </p:txBody>
      </p:sp>
      <p:sp>
        <p:nvSpPr>
          <p:cNvPr id="135172" name="投影片編號版面配置區 3">
            <a:extLst>
              <a:ext uri="{FF2B5EF4-FFF2-40B4-BE49-F238E27FC236}">
                <a16:creationId xmlns:a16="http://schemas.microsoft.com/office/drawing/2014/main" id="{683B5174-672D-5364-82CC-7583F4206E1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graphicFrame>
        <p:nvGraphicFramePr>
          <p:cNvPr id="135173" name="Object 2">
            <a:extLst>
              <a:ext uri="{FF2B5EF4-FFF2-40B4-BE49-F238E27FC236}">
                <a16:creationId xmlns:a16="http://schemas.microsoft.com/office/drawing/2014/main" id="{784F54AC-C337-B212-0B73-4FA1C654DF20}"/>
              </a:ext>
            </a:extLst>
          </p:cNvPr>
          <p:cNvGraphicFramePr>
            <a:graphicFrameLocks noChangeAspect="1"/>
          </p:cNvGraphicFramePr>
          <p:nvPr/>
        </p:nvGraphicFramePr>
        <p:xfrm>
          <a:off x="-76200" y="106363"/>
          <a:ext cx="9144000" cy="6815137"/>
        </p:xfrm>
        <a:graphic>
          <a:graphicData uri="http://schemas.openxmlformats.org/presentationml/2006/ole">
            <mc:AlternateContent xmlns:mc="http://schemas.openxmlformats.org/markup-compatibility/2006">
              <mc:Choice xmlns:v="urn:schemas-microsoft-com:vml" Requires="v">
                <p:oleObj name="PhotoImpact" r:id="rId2" imgW="5624047" imgH="3840813" progId="PI3.Image">
                  <p:embed/>
                </p:oleObj>
              </mc:Choice>
              <mc:Fallback>
                <p:oleObj name="PhotoImpact" r:id="rId2" imgW="5624047" imgH="3840813" progId="PI3.Imag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6363"/>
                        <a:ext cx="9144000" cy="681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5174" name="文字方塊 1">
            <a:extLst>
              <a:ext uri="{FF2B5EF4-FFF2-40B4-BE49-F238E27FC236}">
                <a16:creationId xmlns:a16="http://schemas.microsoft.com/office/drawing/2014/main" id="{BD985484-BE14-A05E-CA4B-53B7C6AF3551}"/>
              </a:ext>
            </a:extLst>
          </p:cNvPr>
          <p:cNvSpPr txBox="1">
            <a:spLocks noChangeArrowheads="1"/>
          </p:cNvSpPr>
          <p:nvPr/>
        </p:nvSpPr>
        <p:spPr bwMode="auto">
          <a:xfrm>
            <a:off x="4281488" y="3657600"/>
            <a:ext cx="480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b="1">
                <a:solidFill>
                  <a:srgbClr val="FF0000"/>
                </a:solidFill>
                <a:ea typeface="新細明體" panose="02020500000000000000" pitchFamily="18" charset="-120"/>
              </a:rPr>
              <a:t>Use implicit surface to correctly compute correct normal vector at each pixel</a:t>
            </a:r>
            <a:endParaRPr lang="zh-TW" altLang="en-US" sz="1400" b="1">
              <a:solidFill>
                <a:srgbClr val="FF0000"/>
              </a:solidFill>
              <a:ea typeface="新細明體" panose="02020500000000000000" pitchFamily="18" charset="-120"/>
            </a:endParaRPr>
          </a:p>
        </p:txBody>
      </p:sp>
      <p:sp>
        <p:nvSpPr>
          <p:cNvPr id="135175" name="文字方塊 2">
            <a:extLst>
              <a:ext uri="{FF2B5EF4-FFF2-40B4-BE49-F238E27FC236}">
                <a16:creationId xmlns:a16="http://schemas.microsoft.com/office/drawing/2014/main" id="{580D5D44-53C2-5DE0-EC3D-CB2D064F59C3}"/>
              </a:ext>
            </a:extLst>
          </p:cNvPr>
          <p:cNvSpPr txBox="1">
            <a:spLocks noChangeArrowheads="1"/>
          </p:cNvSpPr>
          <p:nvPr/>
        </p:nvSpPr>
        <p:spPr bwMode="auto">
          <a:xfrm>
            <a:off x="3175" y="3733800"/>
            <a:ext cx="3692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b="1">
                <a:solidFill>
                  <a:srgbClr val="FF0000"/>
                </a:solidFill>
                <a:ea typeface="新細明體" panose="02020500000000000000" pitchFamily="18" charset="-120"/>
              </a:rPr>
              <a:t>Use vertex normal vector interpolation</a:t>
            </a:r>
          </a:p>
          <a:p>
            <a:pPr>
              <a:spcBef>
                <a:spcPct val="0"/>
              </a:spcBef>
              <a:buClrTx/>
              <a:buSzTx/>
              <a:buFontTx/>
              <a:buNone/>
            </a:pPr>
            <a:r>
              <a:rPr lang="en-US" altLang="zh-TW" sz="1400" b="1">
                <a:solidFill>
                  <a:srgbClr val="FF0000"/>
                </a:solidFill>
                <a:ea typeface="新細明體" panose="02020500000000000000" pitchFamily="18" charset="-120"/>
              </a:rPr>
              <a:t>to compute each pixel </a:t>
            </a:r>
            <a:endParaRPr lang="zh-TW" altLang="en-US" sz="1400" b="1">
              <a:solidFill>
                <a:srgbClr val="FF0000"/>
              </a:solidFill>
              <a:ea typeface="新細明體" panose="02020500000000000000" pitchFamily="18" charset="-12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日期版面配置區 3">
            <a:extLst>
              <a:ext uri="{FF2B5EF4-FFF2-40B4-BE49-F238E27FC236}">
                <a16:creationId xmlns:a16="http://schemas.microsoft.com/office/drawing/2014/main" id="{8617EC02-EDED-4AB0-295D-9CFAABF2AE3A}"/>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21507" name="頁尾版面配置區 4">
            <a:extLst>
              <a:ext uri="{FF2B5EF4-FFF2-40B4-BE49-F238E27FC236}">
                <a16:creationId xmlns:a16="http://schemas.microsoft.com/office/drawing/2014/main" id="{286BDA27-9BC8-1214-FB39-696D8516B29E}"/>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059DD478-CD8D-4B8E-83B4-DD6304517BDE}" type="slidenum">
              <a:rPr lang="en-US" altLang="zh-TW" sz="1400" smtClean="0"/>
              <a:pPr>
                <a:spcBef>
                  <a:spcPct val="0"/>
                </a:spcBef>
                <a:buClrTx/>
                <a:buSzTx/>
                <a:buFontTx/>
                <a:buNone/>
              </a:pPr>
              <a:t>12</a:t>
            </a:fld>
            <a:endParaRPr lang="en-US" altLang="zh-TW" sz="1400"/>
          </a:p>
        </p:txBody>
      </p:sp>
      <p:sp>
        <p:nvSpPr>
          <p:cNvPr id="21508" name="投影片編號版面配置區 5">
            <a:extLst>
              <a:ext uri="{FF2B5EF4-FFF2-40B4-BE49-F238E27FC236}">
                <a16:creationId xmlns:a16="http://schemas.microsoft.com/office/drawing/2014/main" id="{84481D47-66A7-B5D0-61C4-DF60E66E9F8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21509" name="Rectangle 2">
            <a:extLst>
              <a:ext uri="{FF2B5EF4-FFF2-40B4-BE49-F238E27FC236}">
                <a16:creationId xmlns:a16="http://schemas.microsoft.com/office/drawing/2014/main" id="{8AA4319B-CA58-9FC4-6E0F-FA7AF34E8DF9}"/>
              </a:ext>
            </a:extLst>
          </p:cNvPr>
          <p:cNvSpPr>
            <a:spLocks noGrp="1" noChangeArrowheads="1"/>
          </p:cNvSpPr>
          <p:nvPr>
            <p:ph type="title"/>
          </p:nvPr>
        </p:nvSpPr>
        <p:spPr>
          <a:xfrm>
            <a:off x="1828800" y="0"/>
            <a:ext cx="7716838" cy="685800"/>
          </a:xfrm>
        </p:spPr>
        <p:txBody>
          <a:bodyPr/>
          <a:lstStyle/>
          <a:p>
            <a:pPr eaLnBrk="1" hangingPunct="1"/>
            <a:r>
              <a:rPr lang="en-US" altLang="zh-TW" sz="3600" b="1">
                <a:solidFill>
                  <a:srgbClr val="FF0000"/>
                </a:solidFill>
                <a:ea typeface="新細明體" panose="02020500000000000000" pitchFamily="18" charset="-120"/>
              </a:rPr>
              <a:t>Ambient (</a:t>
            </a:r>
            <a:r>
              <a:rPr lang="zh-TW" altLang="en-US" sz="3600" b="1">
                <a:solidFill>
                  <a:srgbClr val="FF0000"/>
                </a:solidFill>
                <a:ea typeface="新細明體" panose="02020500000000000000" pitchFamily="18" charset="-120"/>
              </a:rPr>
              <a:t>環境</a:t>
            </a:r>
            <a:r>
              <a:rPr lang="en-US" altLang="zh-TW" sz="3600" b="1">
                <a:solidFill>
                  <a:srgbClr val="FF0000"/>
                </a:solidFill>
                <a:ea typeface="新細明體" panose="02020500000000000000" pitchFamily="18" charset="-120"/>
              </a:rPr>
              <a:t>) Light Source</a:t>
            </a:r>
          </a:p>
        </p:txBody>
      </p:sp>
      <p:sp>
        <p:nvSpPr>
          <p:cNvPr id="21510" name="Rectangle 3">
            <a:extLst>
              <a:ext uri="{FF2B5EF4-FFF2-40B4-BE49-F238E27FC236}">
                <a16:creationId xmlns:a16="http://schemas.microsoft.com/office/drawing/2014/main" id="{E361E4F5-36FD-DE31-AFCB-8FC4F32BD4A3}"/>
              </a:ext>
            </a:extLst>
          </p:cNvPr>
          <p:cNvSpPr>
            <a:spLocks noGrp="1" noChangeArrowheads="1"/>
          </p:cNvSpPr>
          <p:nvPr>
            <p:ph type="body" idx="1"/>
          </p:nvPr>
        </p:nvSpPr>
        <p:spPr>
          <a:xfrm>
            <a:off x="207963" y="685800"/>
            <a:ext cx="8726487" cy="4572000"/>
          </a:xfrm>
        </p:spPr>
        <p:txBody>
          <a:bodyPr/>
          <a:lstStyle/>
          <a:p>
            <a:pPr marL="0" indent="0" eaLnBrk="1" hangingPunct="1"/>
            <a:r>
              <a:rPr lang="en-US" altLang="zh-TW" sz="2200">
                <a:ea typeface="新細明體" panose="02020500000000000000" pitchFamily="18" charset="-120"/>
              </a:rPr>
              <a:t>Even though an object in a scene is not directly lit it will still be visible. </a:t>
            </a:r>
            <a:r>
              <a:rPr lang="en-US" altLang="zh-TW" sz="2200" b="1">
                <a:solidFill>
                  <a:schemeClr val="folHlink"/>
                </a:solidFill>
                <a:ea typeface="新細明體" panose="02020500000000000000" pitchFamily="18" charset="-120"/>
              </a:rPr>
              <a:t>This is because light is reflected </a:t>
            </a:r>
            <a:r>
              <a:rPr lang="en-US" altLang="zh-TW" sz="2200" b="1">
                <a:solidFill>
                  <a:srgbClr val="FF0000"/>
                </a:solidFill>
                <a:ea typeface="新細明體" panose="02020500000000000000" pitchFamily="18" charset="-120"/>
              </a:rPr>
              <a:t>indirectly</a:t>
            </a:r>
            <a:r>
              <a:rPr lang="en-US" altLang="zh-TW" sz="2200" b="1">
                <a:solidFill>
                  <a:schemeClr val="folHlink"/>
                </a:solidFill>
                <a:ea typeface="新細明體" panose="02020500000000000000" pitchFamily="18" charset="-120"/>
              </a:rPr>
              <a:t> from nearby objects.</a:t>
            </a:r>
            <a:r>
              <a:rPr lang="en-US" altLang="zh-TW" sz="2200">
                <a:ea typeface="新細明體" panose="02020500000000000000" pitchFamily="18" charset="-120"/>
              </a:rPr>
              <a:t> A simple </a:t>
            </a:r>
            <a:r>
              <a:rPr lang="en-US" altLang="zh-TW" sz="2200" b="1" i="1">
                <a:solidFill>
                  <a:srgbClr val="FF0000"/>
                </a:solidFill>
                <a:ea typeface="新細明體" panose="02020500000000000000" pitchFamily="18" charset="-120"/>
              </a:rPr>
              <a:t>hack</a:t>
            </a:r>
            <a:r>
              <a:rPr lang="en-US" altLang="zh-TW" sz="2200">
                <a:ea typeface="新細明體" panose="02020500000000000000" pitchFamily="18" charset="-120"/>
              </a:rPr>
              <a:t> that is commonly used to model this indirect illumination is to use of an </a:t>
            </a:r>
            <a:r>
              <a:rPr lang="en-US" altLang="zh-TW" sz="2200" b="1" i="1">
                <a:solidFill>
                  <a:schemeClr val="hlink"/>
                </a:solidFill>
                <a:ea typeface="新細明體" panose="02020500000000000000" pitchFamily="18" charset="-120"/>
              </a:rPr>
              <a:t>ambient light</a:t>
            </a:r>
            <a:r>
              <a:rPr lang="en-US" altLang="zh-TW" sz="2200" i="1">
                <a:ea typeface="新細明體" panose="02020500000000000000" pitchFamily="18" charset="-120"/>
              </a:rPr>
              <a:t> source</a:t>
            </a:r>
            <a:r>
              <a:rPr lang="en-US" altLang="zh-TW" sz="2200">
                <a:ea typeface="新細明體" panose="02020500000000000000" pitchFamily="18" charset="-120"/>
              </a:rPr>
              <a:t>. </a:t>
            </a:r>
            <a:r>
              <a:rPr lang="en-US" altLang="zh-TW" sz="2200" b="1">
                <a:solidFill>
                  <a:schemeClr val="hlink"/>
                </a:solidFill>
                <a:ea typeface="新細明體" panose="02020500000000000000" pitchFamily="18" charset="-120"/>
              </a:rPr>
              <a:t>Ambient light has no spatial or directional characteristics.</a:t>
            </a:r>
            <a:r>
              <a:rPr lang="en-US" altLang="zh-TW" sz="2200">
                <a:ea typeface="新細明體" panose="02020500000000000000" pitchFamily="18" charset="-120"/>
              </a:rPr>
              <a:t> The amount of ambient light incident on each object is a </a:t>
            </a:r>
            <a:r>
              <a:rPr lang="en-US" altLang="zh-TW" sz="2200" b="1">
                <a:solidFill>
                  <a:schemeClr val="folHlink"/>
                </a:solidFill>
                <a:ea typeface="新細明體" panose="02020500000000000000" pitchFamily="18" charset="-120"/>
              </a:rPr>
              <a:t>constant </a:t>
            </a:r>
            <a:r>
              <a:rPr lang="en-US" altLang="zh-TW" sz="2200">
                <a:ea typeface="新細明體" panose="02020500000000000000" pitchFamily="18" charset="-120"/>
              </a:rPr>
              <a:t>for all surfaces in the scene. An ambient light can have a color. </a:t>
            </a:r>
            <a:endParaRPr lang="en-US" altLang="zh-TW" sz="2200" b="1">
              <a:solidFill>
                <a:schemeClr val="hlink"/>
              </a:solidFill>
              <a:ea typeface="新細明體" panose="02020500000000000000" pitchFamily="18" charset="-120"/>
            </a:endParaRPr>
          </a:p>
          <a:p>
            <a:pPr marL="0" indent="0" eaLnBrk="1" hangingPunct="1"/>
            <a:r>
              <a:rPr lang="en-US" altLang="zh-TW" sz="2200" b="1">
                <a:solidFill>
                  <a:schemeClr val="hlink"/>
                </a:solidFill>
                <a:ea typeface="新細明體" panose="02020500000000000000" pitchFamily="18" charset="-120"/>
              </a:rPr>
              <a:t>The amount of ambient light that is reflected by an object is </a:t>
            </a:r>
            <a:r>
              <a:rPr lang="en-US" altLang="zh-TW" sz="2200" b="1">
                <a:solidFill>
                  <a:srgbClr val="00B0F0"/>
                </a:solidFill>
                <a:ea typeface="新細明體" panose="02020500000000000000" pitchFamily="18" charset="-120"/>
              </a:rPr>
              <a:t>independent of the object's position or orientation</a:t>
            </a:r>
            <a:r>
              <a:rPr lang="en-US" altLang="zh-TW" sz="2200">
                <a:ea typeface="新細明體" panose="02020500000000000000" pitchFamily="18" charset="-120"/>
              </a:rPr>
              <a:t>. Surface properties are used to determine how much ambient light is reflected.</a:t>
            </a:r>
          </a:p>
        </p:txBody>
      </p:sp>
      <p:pic>
        <p:nvPicPr>
          <p:cNvPr id="21511" name="Picture 4" descr="Ambient">
            <a:extLst>
              <a:ext uri="{FF2B5EF4-FFF2-40B4-BE49-F238E27FC236}">
                <a16:creationId xmlns:a16="http://schemas.microsoft.com/office/drawing/2014/main" id="{BF00B617-4879-981E-7A6B-E2F78D262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314825"/>
            <a:ext cx="289560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9" descr="http://help.autodesk.com/cloudhelp/2015/ENU/3DSMax/images/GUID-07F68016-AEA5-4327-B11B-3D41FADCA9A2.png">
            <a:extLst>
              <a:ext uri="{FF2B5EF4-FFF2-40B4-BE49-F238E27FC236}">
                <a16:creationId xmlns:a16="http://schemas.microsoft.com/office/drawing/2014/main" id="{2137658D-ED50-D531-5A5C-6B05C6880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106863"/>
            <a:ext cx="3698875"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橢圓 1">
            <a:extLst>
              <a:ext uri="{FF2B5EF4-FFF2-40B4-BE49-F238E27FC236}">
                <a16:creationId xmlns:a16="http://schemas.microsoft.com/office/drawing/2014/main" id="{B9A4DE65-F918-A5FC-65DB-DE5C1DCC2E35}"/>
              </a:ext>
            </a:extLst>
          </p:cNvPr>
          <p:cNvSpPr>
            <a:spLocks noChangeArrowheads="1"/>
          </p:cNvSpPr>
          <p:nvPr/>
        </p:nvSpPr>
        <p:spPr bwMode="auto">
          <a:xfrm>
            <a:off x="2743200" y="5432425"/>
            <a:ext cx="457200" cy="457200"/>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lstStyle>
            <a:lvl1pPr marL="342900" indent="-342900">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zh-TW" altLang="en-US" sz="2000">
              <a:solidFill>
                <a:srgbClr val="FF0000"/>
              </a:solidFill>
              <a:ea typeface="新細明體" panose="02020500000000000000" pitchFamily="18" charset="-120"/>
            </a:endParaRPr>
          </a:p>
        </p:txBody>
      </p:sp>
      <p:sp>
        <p:nvSpPr>
          <p:cNvPr id="21514" name="橢圓 9">
            <a:extLst>
              <a:ext uri="{FF2B5EF4-FFF2-40B4-BE49-F238E27FC236}">
                <a16:creationId xmlns:a16="http://schemas.microsoft.com/office/drawing/2014/main" id="{AF565118-D7AE-9295-EC71-904947C56322}"/>
              </a:ext>
            </a:extLst>
          </p:cNvPr>
          <p:cNvSpPr>
            <a:spLocks noChangeArrowheads="1"/>
          </p:cNvSpPr>
          <p:nvPr/>
        </p:nvSpPr>
        <p:spPr bwMode="auto">
          <a:xfrm>
            <a:off x="2819400" y="6423025"/>
            <a:ext cx="457200" cy="457200"/>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lstStyle>
            <a:lvl1pPr marL="342900" indent="-342900">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zh-TW" altLang="en-US" sz="2000">
              <a:solidFill>
                <a:srgbClr val="FF0000"/>
              </a:solidFill>
              <a:ea typeface="新細明體" panose="02020500000000000000" pitchFamily="18" charset="-120"/>
            </a:endParaRPr>
          </a:p>
        </p:txBody>
      </p:sp>
      <p:pic>
        <p:nvPicPr>
          <p:cNvPr id="21515" name="Picture 12" descr="Intermediate Computer Graphics Blogs: Blog 3: Lighting">
            <a:extLst>
              <a:ext uri="{FF2B5EF4-FFF2-40B4-BE49-F238E27FC236}">
                <a16:creationId xmlns:a16="http://schemas.microsoft.com/office/drawing/2014/main" id="{AD9B7A05-D064-CBF7-6FB2-D1E794D87A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 y="4827588"/>
            <a:ext cx="2867025"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圖片 4">
            <a:extLst>
              <a:ext uri="{FF2B5EF4-FFF2-40B4-BE49-F238E27FC236}">
                <a16:creationId xmlns:a16="http://schemas.microsoft.com/office/drawing/2014/main" id="{B9220813-0A3F-6A88-050E-B3591BC798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382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文字方塊 1">
            <a:extLst>
              <a:ext uri="{FF2B5EF4-FFF2-40B4-BE49-F238E27FC236}">
                <a16:creationId xmlns:a16="http://schemas.microsoft.com/office/drawing/2014/main" id="{F1D436C3-4FE5-DC66-BA92-5DA857F6AF4E}"/>
              </a:ext>
            </a:extLst>
          </p:cNvPr>
          <p:cNvSpPr txBox="1">
            <a:spLocks noChangeArrowheads="1"/>
          </p:cNvSpPr>
          <p:nvPr/>
        </p:nvSpPr>
        <p:spPr bwMode="auto">
          <a:xfrm>
            <a:off x="1752600" y="5562600"/>
            <a:ext cx="632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solidFill>
                  <a:srgbClr val="FF0000"/>
                </a:solidFill>
                <a:ea typeface="新細明體" panose="02020500000000000000" pitchFamily="18" charset="-120"/>
              </a:rPr>
              <a:t>Set some constraints on angle between two planes</a:t>
            </a:r>
          </a:p>
          <a:p>
            <a:pPr>
              <a:spcBef>
                <a:spcPct val="0"/>
              </a:spcBef>
              <a:buClrTx/>
              <a:buSzTx/>
              <a:buFontTx/>
              <a:buNone/>
            </a:pPr>
            <a:r>
              <a:rPr lang="en-US" altLang="zh-TW" sz="2000">
                <a:solidFill>
                  <a:srgbClr val="FF0000"/>
                </a:solidFill>
                <a:ea typeface="新細明體" panose="02020500000000000000" pitchFamily="18" charset="-120"/>
              </a:rPr>
              <a:t>such as </a:t>
            </a:r>
            <a:r>
              <a:rPr lang="en-US" altLang="zh-TW" sz="2000" b="1">
                <a:solidFill>
                  <a:srgbClr val="014CE3"/>
                </a:solidFill>
                <a:ea typeface="新細明體" panose="02020500000000000000" pitchFamily="18" charset="-120"/>
              </a:rPr>
              <a:t>threshold &lt; angle difference</a:t>
            </a:r>
            <a:r>
              <a:rPr lang="en-US" altLang="zh-TW" sz="2000">
                <a:solidFill>
                  <a:srgbClr val="FF0000"/>
                </a:solidFill>
                <a:ea typeface="新細明體" panose="02020500000000000000" pitchFamily="18" charset="-120"/>
              </a:rPr>
              <a:t>!</a:t>
            </a:r>
            <a:endParaRPr lang="zh-TW" altLang="en-US" sz="2000">
              <a:solidFill>
                <a:srgbClr val="FF0000"/>
              </a:solidFill>
              <a:ea typeface="新細明體" panose="02020500000000000000" pitchFamily="18" charset="-12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圖片 4">
            <a:extLst>
              <a:ext uri="{FF2B5EF4-FFF2-40B4-BE49-F238E27FC236}">
                <a16:creationId xmlns:a16="http://schemas.microsoft.com/office/drawing/2014/main" id="{03C84F1B-73D3-140C-B5C8-B3A8290250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75" y="381000"/>
            <a:ext cx="9051925" cy="629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圖片 4">
            <a:extLst>
              <a:ext uri="{FF2B5EF4-FFF2-40B4-BE49-F238E27FC236}">
                <a16:creationId xmlns:a16="http://schemas.microsoft.com/office/drawing/2014/main" id="{31683B63-31ED-5011-8CCC-826A021BE8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550" y="228600"/>
            <a:ext cx="66421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文字方塊 5">
            <a:extLst>
              <a:ext uri="{FF2B5EF4-FFF2-40B4-BE49-F238E27FC236}">
                <a16:creationId xmlns:a16="http://schemas.microsoft.com/office/drawing/2014/main" id="{E6A6AF50-775C-2AAD-58B6-B74D5CB68E96}"/>
              </a:ext>
            </a:extLst>
          </p:cNvPr>
          <p:cNvSpPr txBox="1">
            <a:spLocks noChangeArrowheads="1"/>
          </p:cNvSpPr>
          <p:nvPr/>
        </p:nvSpPr>
        <p:spPr bwMode="auto">
          <a:xfrm>
            <a:off x="6781800" y="533400"/>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Gouraud shading</a:t>
            </a:r>
            <a:endParaRPr lang="zh-TW" altLang="en-US" sz="2000">
              <a:ea typeface="新細明體" panose="02020500000000000000" pitchFamily="18" charset="-120"/>
            </a:endParaRPr>
          </a:p>
        </p:txBody>
      </p:sp>
      <p:pic>
        <p:nvPicPr>
          <p:cNvPr id="138244" name="圖片 6">
            <a:extLst>
              <a:ext uri="{FF2B5EF4-FFF2-40B4-BE49-F238E27FC236}">
                <a16:creationId xmlns:a16="http://schemas.microsoft.com/office/drawing/2014/main" id="{BC805F0F-E7C1-8149-C4E8-05AEE49BDC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743200"/>
            <a:ext cx="9067800"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日期版面配置區 1">
            <a:extLst>
              <a:ext uri="{FF2B5EF4-FFF2-40B4-BE49-F238E27FC236}">
                <a16:creationId xmlns:a16="http://schemas.microsoft.com/office/drawing/2014/main" id="{89BED4DC-337F-3AE7-C58C-EB79496DF576}"/>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39267" name="頁尾版面配置區 2">
            <a:extLst>
              <a:ext uri="{FF2B5EF4-FFF2-40B4-BE49-F238E27FC236}">
                <a16:creationId xmlns:a16="http://schemas.microsoft.com/office/drawing/2014/main" id="{D155BA56-A615-8B61-8D62-9AE6D6C0EAD6}"/>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D2D9B2AE-D46E-4CB7-8B87-740BADEA76A6}" type="slidenum">
              <a:rPr lang="en-US" altLang="zh-TW" sz="1400" smtClean="0"/>
              <a:pPr>
                <a:spcBef>
                  <a:spcPct val="0"/>
                </a:spcBef>
                <a:buClrTx/>
                <a:buSzTx/>
                <a:buFontTx/>
                <a:buNone/>
              </a:pPr>
              <a:t>123</a:t>
            </a:fld>
            <a:endParaRPr lang="en-US" altLang="zh-TW" sz="1400"/>
          </a:p>
        </p:txBody>
      </p:sp>
      <p:sp>
        <p:nvSpPr>
          <p:cNvPr id="139268" name="投影片編號版面配置區 3">
            <a:extLst>
              <a:ext uri="{FF2B5EF4-FFF2-40B4-BE49-F238E27FC236}">
                <a16:creationId xmlns:a16="http://schemas.microsoft.com/office/drawing/2014/main" id="{9799DDF1-D8C0-0AF4-47C5-8DA50941159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139269" name="圖片 4">
            <a:extLst>
              <a:ext uri="{FF2B5EF4-FFF2-40B4-BE49-F238E27FC236}">
                <a16:creationId xmlns:a16="http://schemas.microsoft.com/office/drawing/2014/main" id="{D9B765C6-2D0F-4093-2599-F79AADCFDC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5413"/>
            <a:ext cx="9097963"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矩形 1">
            <a:extLst>
              <a:ext uri="{FF2B5EF4-FFF2-40B4-BE49-F238E27FC236}">
                <a16:creationId xmlns:a16="http://schemas.microsoft.com/office/drawing/2014/main" id="{2288455D-53F9-A857-6956-A9F9F1F31411}"/>
              </a:ext>
            </a:extLst>
          </p:cNvPr>
          <p:cNvSpPr>
            <a:spLocks noChangeArrowheads="1"/>
          </p:cNvSpPr>
          <p:nvPr/>
        </p:nvSpPr>
        <p:spPr bwMode="auto">
          <a:xfrm>
            <a:off x="5143500" y="2438400"/>
            <a:ext cx="3962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b="1">
                <a:solidFill>
                  <a:srgbClr val="FF0000"/>
                </a:solidFill>
                <a:ea typeface="新細明體" panose="02020500000000000000" pitchFamily="18" charset="-120"/>
              </a:rPr>
              <a:t>Note that:</a:t>
            </a:r>
          </a:p>
          <a:p>
            <a:pPr>
              <a:spcBef>
                <a:spcPct val="0"/>
              </a:spcBef>
              <a:buClrTx/>
              <a:buSzTx/>
              <a:buFontTx/>
              <a:buNone/>
            </a:pPr>
            <a:r>
              <a:rPr lang="en-US" altLang="zh-TW" sz="1400" b="1">
                <a:solidFill>
                  <a:srgbClr val="FF0000"/>
                </a:solidFill>
                <a:ea typeface="新細明體" panose="02020500000000000000" pitchFamily="18" charset="-120"/>
              </a:rPr>
              <a:t>vi can be either r,g,b, normal</a:t>
            </a:r>
          </a:p>
          <a:p>
            <a:pPr>
              <a:spcBef>
                <a:spcPct val="0"/>
              </a:spcBef>
              <a:buClrTx/>
              <a:buSzTx/>
              <a:buFontTx/>
              <a:buNone/>
            </a:pPr>
            <a:r>
              <a:rPr lang="en-US" altLang="zh-TW" sz="1400" b="1">
                <a:solidFill>
                  <a:srgbClr val="FF0000"/>
                </a:solidFill>
                <a:ea typeface="新細明體" panose="02020500000000000000" pitchFamily="18" charset="-120"/>
              </a:rPr>
              <a:t>vector, 3D vertex, z (depth) </a:t>
            </a:r>
          </a:p>
        </p:txBody>
      </p:sp>
      <p:sp>
        <p:nvSpPr>
          <p:cNvPr id="139271" name="文字方塊 2">
            <a:extLst>
              <a:ext uri="{FF2B5EF4-FFF2-40B4-BE49-F238E27FC236}">
                <a16:creationId xmlns:a16="http://schemas.microsoft.com/office/drawing/2014/main" id="{257CD749-648D-E907-C533-FF24B71D76D2}"/>
              </a:ext>
            </a:extLst>
          </p:cNvPr>
          <p:cNvSpPr txBox="1">
            <a:spLocks noChangeArrowheads="1"/>
          </p:cNvSpPr>
          <p:nvPr/>
        </p:nvSpPr>
        <p:spPr bwMode="auto">
          <a:xfrm>
            <a:off x="4884738" y="2057400"/>
            <a:ext cx="4289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600" b="1">
                <a:solidFill>
                  <a:srgbClr val="014CE3"/>
                </a:solidFill>
                <a:ea typeface="新細明體" panose="02020500000000000000" pitchFamily="18" charset="-120"/>
              </a:rPr>
              <a:t>Another way to do linear interpolation</a:t>
            </a:r>
            <a:endParaRPr lang="zh-TW" altLang="en-US" sz="1600" b="1">
              <a:solidFill>
                <a:srgbClr val="014CE3"/>
              </a:solidFill>
              <a:ea typeface="新細明體" panose="02020500000000000000" pitchFamily="18" charset="-12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圖片 4">
            <a:extLst>
              <a:ext uri="{FF2B5EF4-FFF2-40B4-BE49-F238E27FC236}">
                <a16:creationId xmlns:a16="http://schemas.microsoft.com/office/drawing/2014/main" id="{4D2930C2-DB0F-2A82-F9CB-72107F74F6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9213"/>
            <a:ext cx="7843838" cy="533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圖片 1">
            <a:extLst>
              <a:ext uri="{FF2B5EF4-FFF2-40B4-BE49-F238E27FC236}">
                <a16:creationId xmlns:a16="http://schemas.microsoft.com/office/drawing/2014/main" id="{001EFF8E-9D91-1447-6223-E933F28DB9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7913" y="5292725"/>
            <a:ext cx="65738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文字方塊 2">
            <a:extLst>
              <a:ext uri="{FF2B5EF4-FFF2-40B4-BE49-F238E27FC236}">
                <a16:creationId xmlns:a16="http://schemas.microsoft.com/office/drawing/2014/main" id="{0D537FE6-82A0-B2CA-1F25-26593F8E6383}"/>
              </a:ext>
            </a:extLst>
          </p:cNvPr>
          <p:cNvSpPr txBox="1">
            <a:spLocks noChangeArrowheads="1"/>
          </p:cNvSpPr>
          <p:nvPr/>
        </p:nvSpPr>
        <p:spPr bwMode="auto">
          <a:xfrm>
            <a:off x="4364038" y="3352800"/>
            <a:ext cx="452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v1</a:t>
            </a:r>
            <a:endParaRPr lang="zh-TW" altLang="en-US" sz="2000">
              <a:ea typeface="新細明體" panose="02020500000000000000" pitchFamily="18" charset="-120"/>
            </a:endParaRPr>
          </a:p>
        </p:txBody>
      </p:sp>
      <p:sp>
        <p:nvSpPr>
          <p:cNvPr id="140293" name="矩形 3">
            <a:extLst>
              <a:ext uri="{FF2B5EF4-FFF2-40B4-BE49-F238E27FC236}">
                <a16:creationId xmlns:a16="http://schemas.microsoft.com/office/drawing/2014/main" id="{660D3123-BA17-E3C0-7BCB-AFA0233E112B}"/>
              </a:ext>
            </a:extLst>
          </p:cNvPr>
          <p:cNvSpPr>
            <a:spLocks noChangeArrowheads="1"/>
          </p:cNvSpPr>
          <p:nvPr/>
        </p:nvSpPr>
        <p:spPr bwMode="auto">
          <a:xfrm>
            <a:off x="2895600" y="4343400"/>
            <a:ext cx="452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solidFill>
                  <a:srgbClr val="000000"/>
                </a:solidFill>
                <a:ea typeface="新細明體" panose="02020500000000000000" pitchFamily="18" charset="-120"/>
              </a:rPr>
              <a:t>v2</a:t>
            </a:r>
            <a:endParaRPr lang="zh-TW" altLang="en-US" sz="2000">
              <a:solidFill>
                <a:srgbClr val="000000"/>
              </a:solidFill>
              <a:ea typeface="新細明體" panose="02020500000000000000" pitchFamily="18" charset="-120"/>
            </a:endParaRPr>
          </a:p>
        </p:txBody>
      </p:sp>
      <p:sp>
        <p:nvSpPr>
          <p:cNvPr id="140294" name="文字方塊 4">
            <a:extLst>
              <a:ext uri="{FF2B5EF4-FFF2-40B4-BE49-F238E27FC236}">
                <a16:creationId xmlns:a16="http://schemas.microsoft.com/office/drawing/2014/main" id="{FF719348-9E8A-342E-1605-22E70E792CE3}"/>
              </a:ext>
            </a:extLst>
          </p:cNvPr>
          <p:cNvSpPr txBox="1">
            <a:spLocks noChangeArrowheads="1"/>
          </p:cNvSpPr>
          <p:nvPr/>
        </p:nvSpPr>
        <p:spPr bwMode="auto">
          <a:xfrm>
            <a:off x="2817813" y="3411538"/>
            <a:ext cx="320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a</a:t>
            </a:r>
            <a:endParaRPr lang="zh-TW" altLang="en-US" sz="2000">
              <a:ea typeface="新細明體" panose="02020500000000000000" pitchFamily="18" charset="-120"/>
            </a:endParaRPr>
          </a:p>
        </p:txBody>
      </p:sp>
      <p:sp>
        <p:nvSpPr>
          <p:cNvPr id="140295" name="矩形 5">
            <a:extLst>
              <a:ext uri="{FF2B5EF4-FFF2-40B4-BE49-F238E27FC236}">
                <a16:creationId xmlns:a16="http://schemas.microsoft.com/office/drawing/2014/main" id="{C9613470-9CDA-D529-1FD6-C3C44BFBAC27}"/>
              </a:ext>
            </a:extLst>
          </p:cNvPr>
          <p:cNvSpPr>
            <a:spLocks noChangeArrowheads="1"/>
          </p:cNvSpPr>
          <p:nvPr/>
        </p:nvSpPr>
        <p:spPr bwMode="auto">
          <a:xfrm>
            <a:off x="2849563" y="3790950"/>
            <a:ext cx="271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solidFill>
                  <a:srgbClr val="000000"/>
                </a:solidFill>
                <a:ea typeface="新細明體" panose="02020500000000000000" pitchFamily="18" charset="-120"/>
              </a:rPr>
              <a:t>b</a:t>
            </a:r>
            <a:endParaRPr lang="zh-TW" altLang="en-US" sz="2000">
              <a:solidFill>
                <a:srgbClr val="000000"/>
              </a:solidFill>
              <a:ea typeface="新細明體" panose="02020500000000000000" pitchFamily="18" charset="-120"/>
            </a:endParaRPr>
          </a:p>
        </p:txBody>
      </p:sp>
      <p:sp>
        <p:nvSpPr>
          <p:cNvPr id="140296" name="文字方塊 6">
            <a:extLst>
              <a:ext uri="{FF2B5EF4-FFF2-40B4-BE49-F238E27FC236}">
                <a16:creationId xmlns:a16="http://schemas.microsoft.com/office/drawing/2014/main" id="{5448F882-6EC0-5681-DF61-B128A7FBB38F}"/>
              </a:ext>
            </a:extLst>
          </p:cNvPr>
          <p:cNvSpPr txBox="1">
            <a:spLocks noChangeArrowheads="1"/>
          </p:cNvSpPr>
          <p:nvPr/>
        </p:nvSpPr>
        <p:spPr bwMode="auto">
          <a:xfrm>
            <a:off x="5029200" y="3019425"/>
            <a:ext cx="42116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b="1">
                <a:solidFill>
                  <a:srgbClr val="FF0000"/>
                </a:solidFill>
                <a:ea typeface="新細明體" panose="02020500000000000000" pitchFamily="18" charset="-120"/>
              </a:rPr>
              <a:t>Note that:</a:t>
            </a:r>
          </a:p>
          <a:p>
            <a:pPr>
              <a:spcBef>
                <a:spcPct val="0"/>
              </a:spcBef>
              <a:buClrTx/>
              <a:buSzTx/>
              <a:buFontTx/>
              <a:buNone/>
            </a:pPr>
            <a:r>
              <a:rPr lang="en-US" altLang="zh-TW" sz="2000" b="1">
                <a:solidFill>
                  <a:srgbClr val="FF0000"/>
                </a:solidFill>
                <a:ea typeface="新細明體" panose="02020500000000000000" pitchFamily="18" charset="-120"/>
              </a:rPr>
              <a:t>vi can be either xi,r,g,b, normal</a:t>
            </a:r>
          </a:p>
          <a:p>
            <a:pPr>
              <a:spcBef>
                <a:spcPct val="0"/>
              </a:spcBef>
              <a:buClrTx/>
              <a:buSzTx/>
              <a:buFontTx/>
              <a:buNone/>
            </a:pPr>
            <a:r>
              <a:rPr lang="en-US" altLang="zh-TW" sz="2000" b="1">
                <a:solidFill>
                  <a:srgbClr val="FF0000"/>
                </a:solidFill>
                <a:ea typeface="新細明體" panose="02020500000000000000" pitchFamily="18" charset="-120"/>
              </a:rPr>
              <a:t>vector, 3D vertex, z (depth) </a:t>
            </a:r>
          </a:p>
          <a:p>
            <a:pPr>
              <a:spcBef>
                <a:spcPct val="0"/>
              </a:spcBef>
              <a:buClrTx/>
              <a:buSzTx/>
              <a:buFontTx/>
              <a:buNone/>
            </a:pPr>
            <a:r>
              <a:rPr lang="en-US" altLang="zh-TW" sz="2000">
                <a:ea typeface="新細明體" panose="02020500000000000000" pitchFamily="18" charset="-120"/>
              </a:rPr>
              <a:t> </a:t>
            </a:r>
            <a:endParaRPr lang="zh-TW" altLang="en-US" sz="2000">
              <a:ea typeface="新細明體" panose="02020500000000000000" pitchFamily="18" charset="-12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圖片 4">
            <a:extLst>
              <a:ext uri="{FF2B5EF4-FFF2-40B4-BE49-F238E27FC236}">
                <a16:creationId xmlns:a16="http://schemas.microsoft.com/office/drawing/2014/main" id="{3F00F5A9-F6B3-0CCF-8615-9E9EBDE3C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8666163"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Picture 2" descr="http://www.animatormag.com/wp-content/uploads/2011/12/hash-toon-shading.jpg">
            <a:extLst>
              <a:ext uri="{FF2B5EF4-FFF2-40B4-BE49-F238E27FC236}">
                <a16:creationId xmlns:a16="http://schemas.microsoft.com/office/drawing/2014/main" id="{CFD8DE57-2134-ED91-5189-CFB53EAE5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38" y="4559300"/>
            <a:ext cx="323373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4" descr="http://forum.reallusion.com/Uploads/Images/a77f390b-5c7c-44ec-8aef-250a.jpg">
            <a:extLst>
              <a:ext uri="{FF2B5EF4-FFF2-40B4-BE49-F238E27FC236}">
                <a16:creationId xmlns:a16="http://schemas.microsoft.com/office/drawing/2014/main" id="{2FCA0DD2-BC70-A61E-B6EE-5F67F45011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425" y="4559300"/>
            <a:ext cx="2293938"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圖片 5">
            <a:extLst>
              <a:ext uri="{FF2B5EF4-FFF2-40B4-BE49-F238E27FC236}">
                <a16:creationId xmlns:a16="http://schemas.microsoft.com/office/drawing/2014/main" id="{7100074A-9496-B480-8539-85075B546E0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 y="4876800"/>
            <a:ext cx="2873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圖片 4">
            <a:extLst>
              <a:ext uri="{FF2B5EF4-FFF2-40B4-BE49-F238E27FC236}">
                <a16:creationId xmlns:a16="http://schemas.microsoft.com/office/drawing/2014/main" id="{DB992172-99D2-6D87-0827-5EDEC10B44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484188"/>
            <a:ext cx="8991600"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文字方塊 1">
            <a:extLst>
              <a:ext uri="{FF2B5EF4-FFF2-40B4-BE49-F238E27FC236}">
                <a16:creationId xmlns:a16="http://schemas.microsoft.com/office/drawing/2014/main" id="{F07C1A79-CF86-C1FE-C0D6-83D30A35678C}"/>
              </a:ext>
            </a:extLst>
          </p:cNvPr>
          <p:cNvSpPr txBox="1">
            <a:spLocks noChangeArrowheads="1"/>
          </p:cNvSpPr>
          <p:nvPr/>
        </p:nvSpPr>
        <p:spPr bwMode="auto">
          <a:xfrm>
            <a:off x="2265363" y="6319838"/>
            <a:ext cx="4613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b="1">
                <a:solidFill>
                  <a:srgbClr val="FF0000"/>
                </a:solidFill>
                <a:ea typeface="新細明體" panose="02020500000000000000" pitchFamily="18" charset="-120"/>
              </a:rPr>
              <a:t>Change diffuse term using a table!</a:t>
            </a:r>
            <a:endParaRPr lang="zh-TW" altLang="en-US" sz="2000" b="1">
              <a:solidFill>
                <a:srgbClr val="FF0000"/>
              </a:solidFill>
              <a:ea typeface="新細明體" panose="02020500000000000000" pitchFamily="18" charset="-120"/>
            </a:endParaRPr>
          </a:p>
        </p:txBody>
      </p:sp>
      <p:pic>
        <p:nvPicPr>
          <p:cNvPr id="142340" name="Picture 4" descr="卡通渲染(Toon Shading) | 逍遙文工作室">
            <a:extLst>
              <a:ext uri="{FF2B5EF4-FFF2-40B4-BE49-F238E27FC236}">
                <a16:creationId xmlns:a16="http://schemas.microsoft.com/office/drawing/2014/main" id="{9DA9802C-21FD-5C76-D4A0-A1EC9330D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2350" y="1143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圖片 4">
            <a:extLst>
              <a:ext uri="{FF2B5EF4-FFF2-40B4-BE49-F238E27FC236}">
                <a16:creationId xmlns:a16="http://schemas.microsoft.com/office/drawing/2014/main" id="{8500C282-24C3-B972-068C-EFCA2F91AD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338" y="66675"/>
            <a:ext cx="8983662" cy="62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圖片 4">
            <a:extLst>
              <a:ext uri="{FF2B5EF4-FFF2-40B4-BE49-F238E27FC236}">
                <a16:creationId xmlns:a16="http://schemas.microsoft.com/office/drawing/2014/main" id="{926E3298-9F49-7D8B-B264-6564C652A3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888" y="76200"/>
            <a:ext cx="9028112"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圖片 4">
            <a:extLst>
              <a:ext uri="{FF2B5EF4-FFF2-40B4-BE49-F238E27FC236}">
                <a16:creationId xmlns:a16="http://schemas.microsoft.com/office/drawing/2014/main" id="{DEFDFDFE-E4F0-9A8E-D7EB-3CF7B2BDB9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
            <a:ext cx="8672513" cy="60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文字方塊 5">
            <a:extLst>
              <a:ext uri="{FF2B5EF4-FFF2-40B4-BE49-F238E27FC236}">
                <a16:creationId xmlns:a16="http://schemas.microsoft.com/office/drawing/2014/main" id="{17254385-CD01-6724-BDC0-3D2D4096E469}"/>
              </a:ext>
            </a:extLst>
          </p:cNvPr>
          <p:cNvSpPr txBox="1">
            <a:spLocks noChangeArrowheads="1"/>
          </p:cNvSpPr>
          <p:nvPr/>
        </p:nvSpPr>
        <p:spPr bwMode="auto">
          <a:xfrm>
            <a:off x="381000" y="5410200"/>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600">
                <a:ea typeface="新細明體" panose="02020500000000000000" pitchFamily="18" charset="-120"/>
              </a:rPr>
              <a:t>Similarly, we can compute (x,y,z) for phong shading and </a:t>
            </a:r>
            <a:r>
              <a:rPr lang="en-US" altLang="zh-TW" sz="1600" i="1">
                <a:solidFill>
                  <a:srgbClr val="FF0000"/>
                </a:solidFill>
                <a:ea typeface="新細明體" panose="02020500000000000000" pitchFamily="18" charset="-120"/>
              </a:rPr>
              <a:t>Z (depth) , </a:t>
            </a:r>
            <a:r>
              <a:rPr lang="en-US" altLang="zh-TW" sz="1600">
                <a:ea typeface="新細明體" panose="02020500000000000000" pitchFamily="18" charset="-120"/>
              </a:rPr>
              <a:t>but do not need to normalize them</a:t>
            </a:r>
            <a:r>
              <a:rPr lang="zh-TW" altLang="en-US" sz="1600">
                <a:ea typeface="新細明體" panose="02020500000000000000" pitchFamily="18" charset="-12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a:extLst>
              <a:ext uri="{FF2B5EF4-FFF2-40B4-BE49-F238E27FC236}">
                <a16:creationId xmlns:a16="http://schemas.microsoft.com/office/drawing/2014/main" id="{EAAA6F80-C5BA-5BE3-E631-0DC0572EC627}"/>
              </a:ext>
            </a:extLst>
          </p:cNvPr>
          <p:cNvSpPr>
            <a:spLocks noGrp="1" noChangeArrowheads="1"/>
          </p:cNvSpPr>
          <p:nvPr>
            <p:ph type="title"/>
          </p:nvPr>
        </p:nvSpPr>
        <p:spPr>
          <a:xfrm>
            <a:off x="5943600" y="1295400"/>
            <a:ext cx="4254500" cy="685800"/>
          </a:xfrm>
        </p:spPr>
        <p:txBody>
          <a:bodyPr/>
          <a:lstStyle/>
          <a:p>
            <a:r>
              <a:rPr lang="en-US" altLang="zh-TW" b="1">
                <a:solidFill>
                  <a:srgbClr val="FF0000"/>
                </a:solidFill>
                <a:ea typeface="新細明體" panose="02020500000000000000" pitchFamily="18" charset="-120"/>
              </a:rPr>
              <a:t>Ambient </a:t>
            </a:r>
            <a:br>
              <a:rPr lang="en-US" altLang="zh-TW" b="1">
                <a:solidFill>
                  <a:srgbClr val="FF0000"/>
                </a:solidFill>
                <a:ea typeface="新細明體" panose="02020500000000000000" pitchFamily="18" charset="-120"/>
              </a:rPr>
            </a:br>
            <a:r>
              <a:rPr lang="en-US" altLang="zh-TW" b="1">
                <a:solidFill>
                  <a:srgbClr val="FF0000"/>
                </a:solidFill>
                <a:ea typeface="新細明體" panose="02020500000000000000" pitchFamily="18" charset="-120"/>
              </a:rPr>
              <a:t>Lighting</a:t>
            </a:r>
            <a:endParaRPr lang="zh-TW" altLang="en-US" b="1">
              <a:solidFill>
                <a:srgbClr val="FF0000"/>
              </a:solidFill>
              <a:ea typeface="新細明體" panose="02020500000000000000" pitchFamily="18" charset="-120"/>
            </a:endParaRPr>
          </a:p>
        </p:txBody>
      </p:sp>
      <p:sp>
        <p:nvSpPr>
          <p:cNvPr id="22531" name="日期版面配置區 3">
            <a:extLst>
              <a:ext uri="{FF2B5EF4-FFF2-40B4-BE49-F238E27FC236}">
                <a16:creationId xmlns:a16="http://schemas.microsoft.com/office/drawing/2014/main" id="{8B116331-1B1B-3FC2-E633-9D2706DB2A90}"/>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22532" name="頁尾版面配置區 4">
            <a:extLst>
              <a:ext uri="{FF2B5EF4-FFF2-40B4-BE49-F238E27FC236}">
                <a16:creationId xmlns:a16="http://schemas.microsoft.com/office/drawing/2014/main" id="{DC84F54B-AC7D-3BFE-65B4-CD3C5ED005B2}"/>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14731437-BEB8-4E9E-95D0-A9BC726550FB}" type="slidenum">
              <a:rPr lang="en-US" altLang="zh-TW" sz="1400" smtClean="0"/>
              <a:pPr>
                <a:spcBef>
                  <a:spcPct val="0"/>
                </a:spcBef>
                <a:buClrTx/>
                <a:buSzTx/>
                <a:buFontTx/>
                <a:buNone/>
              </a:pPr>
              <a:t>13</a:t>
            </a:fld>
            <a:endParaRPr lang="en-US" altLang="zh-TW" sz="1400"/>
          </a:p>
        </p:txBody>
      </p:sp>
      <p:sp>
        <p:nvSpPr>
          <p:cNvPr id="22533" name="投影片編號版面配置區 5">
            <a:extLst>
              <a:ext uri="{FF2B5EF4-FFF2-40B4-BE49-F238E27FC236}">
                <a16:creationId xmlns:a16="http://schemas.microsoft.com/office/drawing/2014/main" id="{25E7B8EE-C8FA-A56F-18B1-76F4E75C75A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22534" name="Picture 2" descr="在插件创建的Video Ambient Lighting - 虚幻引擎商城">
            <a:extLst>
              <a:ext uri="{FF2B5EF4-FFF2-40B4-BE49-F238E27FC236}">
                <a16:creationId xmlns:a16="http://schemas.microsoft.com/office/drawing/2014/main" id="{3EA34025-809F-7A4A-D921-B77839711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2971800"/>
            <a:ext cx="527685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Minimalist Modern Lighting, Corner Floor Lamp, Home Decor Lighting Fixtures  – EP Designlab LLC">
            <a:extLst>
              <a:ext uri="{FF2B5EF4-FFF2-40B4-BE49-F238E27FC236}">
                <a16:creationId xmlns:a16="http://schemas.microsoft.com/office/drawing/2014/main" id="{1C3F2A60-7829-71C9-32DC-0C1917304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600" y="29718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0" descr="546 Ambient Light Home Stock Photos, Pictures &amp; Royalty-Free Images - iStock">
            <a:extLst>
              <a:ext uri="{FF2B5EF4-FFF2-40B4-BE49-F238E27FC236}">
                <a16:creationId xmlns:a16="http://schemas.microsoft.com/office/drawing/2014/main" id="{1BDE1493-D9CB-38AD-D43C-22D05B603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0"/>
            <a:ext cx="530542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圖片 4">
            <a:extLst>
              <a:ext uri="{FF2B5EF4-FFF2-40B4-BE49-F238E27FC236}">
                <a16:creationId xmlns:a16="http://schemas.microsoft.com/office/drawing/2014/main" id="{19FCD3BB-2565-D8D3-B8AA-E9179B8F12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50" y="123825"/>
            <a:ext cx="84248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圖片 4">
            <a:extLst>
              <a:ext uri="{FF2B5EF4-FFF2-40B4-BE49-F238E27FC236}">
                <a16:creationId xmlns:a16="http://schemas.microsoft.com/office/drawing/2014/main" id="{5A93E199-8AD9-F96B-37A6-30C4B14052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9072563"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圖片 4">
            <a:extLst>
              <a:ext uri="{FF2B5EF4-FFF2-40B4-BE49-F238E27FC236}">
                <a16:creationId xmlns:a16="http://schemas.microsoft.com/office/drawing/2014/main" id="{958E6193-DFF5-5152-BCE9-AA5F0DD694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725" y="304800"/>
            <a:ext cx="8775700"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圖片 4">
            <a:extLst>
              <a:ext uri="{FF2B5EF4-FFF2-40B4-BE49-F238E27FC236}">
                <a16:creationId xmlns:a16="http://schemas.microsoft.com/office/drawing/2014/main" id="{A0B5D049-781B-3CF7-9558-C786053DE7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13763"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圖片 4">
            <a:extLst>
              <a:ext uri="{FF2B5EF4-FFF2-40B4-BE49-F238E27FC236}">
                <a16:creationId xmlns:a16="http://schemas.microsoft.com/office/drawing/2014/main" id="{4D674272-3D82-FFDA-FEE9-CFA7390C0A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74676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文字方塊 5">
            <a:extLst>
              <a:ext uri="{FF2B5EF4-FFF2-40B4-BE49-F238E27FC236}">
                <a16:creationId xmlns:a16="http://schemas.microsoft.com/office/drawing/2014/main" id="{F54079A5-E3A1-FB19-35C3-6ED894C7EDD2}"/>
              </a:ext>
            </a:extLst>
          </p:cNvPr>
          <p:cNvSpPr txBox="1">
            <a:spLocks noChangeArrowheads="1"/>
          </p:cNvSpPr>
          <p:nvPr/>
        </p:nvSpPr>
        <p:spPr bwMode="auto">
          <a:xfrm>
            <a:off x="6248400" y="1219200"/>
            <a:ext cx="17065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OpenGL</a:t>
            </a:r>
          </a:p>
          <a:p>
            <a:pPr>
              <a:spcBef>
                <a:spcPct val="0"/>
              </a:spcBef>
              <a:buClrTx/>
              <a:buSzTx/>
              <a:buFontTx/>
              <a:buNone/>
            </a:pPr>
            <a:r>
              <a:rPr lang="en-US" altLang="zh-TW" sz="2000">
                <a:ea typeface="新細明體" panose="02020500000000000000" pitchFamily="18" charset="-120"/>
              </a:rPr>
              <a:t>Zbuffer</a:t>
            </a:r>
          </a:p>
          <a:p>
            <a:pPr>
              <a:spcBef>
                <a:spcPct val="0"/>
              </a:spcBef>
              <a:buClrTx/>
              <a:buSzTx/>
              <a:buFontTx/>
              <a:buNone/>
            </a:pPr>
            <a:r>
              <a:rPr lang="en-US" altLang="zh-TW" sz="2000">
                <a:ea typeface="新細明體" panose="02020500000000000000" pitchFamily="18" charset="-120"/>
              </a:rPr>
              <a:t>0&lt;=Z&lt;=1</a:t>
            </a:r>
          </a:p>
          <a:p>
            <a:pPr>
              <a:spcBef>
                <a:spcPct val="0"/>
              </a:spcBef>
              <a:buClrTx/>
              <a:buSzTx/>
              <a:buFontTx/>
              <a:buNone/>
            </a:pPr>
            <a:r>
              <a:rPr lang="en-US" altLang="zh-TW" sz="2000">
                <a:ea typeface="新細明體" panose="02020500000000000000" pitchFamily="18" charset="-120"/>
              </a:rPr>
              <a:t>1 is maxmum</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圖片 4">
            <a:extLst>
              <a:ext uri="{FF2B5EF4-FFF2-40B4-BE49-F238E27FC236}">
                <a16:creationId xmlns:a16="http://schemas.microsoft.com/office/drawing/2014/main" id="{D3ADFED4-429B-9E5B-8648-AD76D68BAA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4138"/>
            <a:ext cx="6858000" cy="62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圖片 4">
            <a:extLst>
              <a:ext uri="{FF2B5EF4-FFF2-40B4-BE49-F238E27FC236}">
                <a16:creationId xmlns:a16="http://schemas.microsoft.com/office/drawing/2014/main" id="{103FE634-759B-C05C-9486-46F8422973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8077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矩形 4">
            <a:extLst>
              <a:ext uri="{FF2B5EF4-FFF2-40B4-BE49-F238E27FC236}">
                <a16:creationId xmlns:a16="http://schemas.microsoft.com/office/drawing/2014/main" id="{F9CD3A4D-46BA-5EA3-41DA-0AD039A425C6}"/>
              </a:ext>
            </a:extLst>
          </p:cNvPr>
          <p:cNvSpPr>
            <a:spLocks noChangeArrowheads="1"/>
          </p:cNvSpPr>
          <p:nvPr/>
        </p:nvSpPr>
        <p:spPr bwMode="auto">
          <a:xfrm>
            <a:off x="1752600" y="457200"/>
            <a:ext cx="6026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zh-TW" sz="4400">
                <a:solidFill>
                  <a:srgbClr val="FF0000"/>
                </a:solidFill>
                <a:latin typeface="Arial" panose="020B0604020202020204" pitchFamily="34" charset="0"/>
                <a:ea typeface="新細明體" panose="02020500000000000000" pitchFamily="18" charset="-120"/>
              </a:rPr>
              <a:t>Scanline Conversion</a:t>
            </a:r>
            <a:r>
              <a:rPr lang="en-US" altLang="zh-TW" sz="1800">
                <a:solidFill>
                  <a:srgbClr val="FFFFFF"/>
                </a:solidFill>
                <a:latin typeface="Arial" panose="020B0604020202020204" pitchFamily="34" charset="0"/>
                <a:ea typeface="新細明體" panose="02020500000000000000" pitchFamily="18" charset="-120"/>
              </a:rPr>
              <a:t>.</a:t>
            </a:r>
          </a:p>
        </p:txBody>
      </p:sp>
      <p:pic>
        <p:nvPicPr>
          <p:cNvPr id="153603" name="Picture 2" descr="http://images.slideplayer.com/23/6554345/slides/slide_21.jpg">
            <a:extLst>
              <a:ext uri="{FF2B5EF4-FFF2-40B4-BE49-F238E27FC236}">
                <a16:creationId xmlns:a16="http://schemas.microsoft.com/office/drawing/2014/main" id="{1994DB2E-13E3-BEA3-9F3A-86024CDA8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圖片 4">
            <a:extLst>
              <a:ext uri="{FF2B5EF4-FFF2-40B4-BE49-F238E27FC236}">
                <a16:creationId xmlns:a16="http://schemas.microsoft.com/office/drawing/2014/main" id="{BDFFAA80-ED73-44F9-BEF5-F322B922F9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2050" y="1905000"/>
            <a:ext cx="671195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Picture 4" descr="3D Software Rendering Engine - Part I - CodeProject">
            <a:extLst>
              <a:ext uri="{FF2B5EF4-FFF2-40B4-BE49-F238E27FC236}">
                <a16:creationId xmlns:a16="http://schemas.microsoft.com/office/drawing/2014/main" id="{689184D1-C51D-AD6B-43DC-EB72EFB3E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3276600" cy="33512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4628" name="文字方塊 1">
            <a:extLst>
              <a:ext uri="{FF2B5EF4-FFF2-40B4-BE49-F238E27FC236}">
                <a16:creationId xmlns:a16="http://schemas.microsoft.com/office/drawing/2014/main" id="{266E2510-770F-9C42-E30E-FD7369061352}"/>
              </a:ext>
            </a:extLst>
          </p:cNvPr>
          <p:cNvSpPr txBox="1">
            <a:spLocks noChangeArrowheads="1"/>
          </p:cNvSpPr>
          <p:nvPr/>
        </p:nvSpPr>
        <p:spPr bwMode="auto">
          <a:xfrm>
            <a:off x="3848100" y="334963"/>
            <a:ext cx="47625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3200" b="1">
                <a:solidFill>
                  <a:srgbClr val="FF0000"/>
                </a:solidFill>
                <a:ea typeface="新細明體" panose="02020500000000000000" pitchFamily="18" charset="-120"/>
              </a:rPr>
              <a:t>Convex polygon:</a:t>
            </a:r>
          </a:p>
          <a:p>
            <a:pPr>
              <a:spcBef>
                <a:spcPct val="0"/>
              </a:spcBef>
              <a:buClrTx/>
              <a:buSzTx/>
              <a:buFontTx/>
              <a:buNone/>
            </a:pPr>
            <a:endParaRPr lang="en-US" altLang="zh-TW" sz="1600" b="1">
              <a:solidFill>
                <a:srgbClr val="FF0000"/>
              </a:solidFill>
              <a:ea typeface="新細明體" panose="02020500000000000000" pitchFamily="18" charset="-120"/>
            </a:endParaRPr>
          </a:p>
          <a:p>
            <a:pPr>
              <a:spcBef>
                <a:spcPct val="0"/>
              </a:spcBef>
              <a:buClrTx/>
              <a:buSzTx/>
              <a:buFontTx/>
              <a:buNone/>
            </a:pPr>
            <a:r>
              <a:rPr lang="en-US" altLang="zh-TW" sz="1600" b="1">
                <a:solidFill>
                  <a:srgbClr val="014CE3"/>
                </a:solidFill>
                <a:ea typeface="新細明體" panose="02020500000000000000" pitchFamily="18" charset="-120"/>
              </a:rPr>
              <a:t>Only one pair:    (x_left,x_right)</a:t>
            </a:r>
            <a:endParaRPr lang="zh-TW" altLang="en-US" sz="1600" b="1">
              <a:solidFill>
                <a:srgbClr val="014CE3"/>
              </a:solidFill>
              <a:ea typeface="新細明體" panose="02020500000000000000" pitchFamily="18" charset="-120"/>
            </a:endParaRPr>
          </a:p>
        </p:txBody>
      </p:sp>
      <p:sp>
        <p:nvSpPr>
          <p:cNvPr id="154629" name="矩形 2">
            <a:extLst>
              <a:ext uri="{FF2B5EF4-FFF2-40B4-BE49-F238E27FC236}">
                <a16:creationId xmlns:a16="http://schemas.microsoft.com/office/drawing/2014/main" id="{DB3AFD34-D9FA-48CE-1EA2-7F67F4DE3CB4}"/>
              </a:ext>
            </a:extLst>
          </p:cNvPr>
          <p:cNvSpPr>
            <a:spLocks noChangeArrowheads="1"/>
          </p:cNvSpPr>
          <p:nvPr/>
        </p:nvSpPr>
        <p:spPr bwMode="auto">
          <a:xfrm>
            <a:off x="76200" y="3794125"/>
            <a:ext cx="20383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3200" b="1">
                <a:solidFill>
                  <a:srgbClr val="FF0000"/>
                </a:solidFill>
                <a:ea typeface="新細明體" panose="02020500000000000000" pitchFamily="18" charset="-120"/>
              </a:rPr>
              <a:t>Concave </a:t>
            </a:r>
          </a:p>
          <a:p>
            <a:pPr>
              <a:spcBef>
                <a:spcPct val="0"/>
              </a:spcBef>
              <a:buClrTx/>
              <a:buSzTx/>
              <a:buFontTx/>
              <a:buNone/>
            </a:pPr>
            <a:r>
              <a:rPr lang="en-US" altLang="zh-TW" sz="3200" b="1">
                <a:solidFill>
                  <a:srgbClr val="FF0000"/>
                </a:solidFill>
                <a:ea typeface="新細明體" panose="02020500000000000000" pitchFamily="18" charset="-120"/>
              </a:rPr>
              <a:t>Polygon:</a:t>
            </a:r>
          </a:p>
          <a:p>
            <a:pPr>
              <a:spcBef>
                <a:spcPct val="0"/>
              </a:spcBef>
              <a:buClrTx/>
              <a:buSzTx/>
              <a:buFontTx/>
              <a:buNone/>
            </a:pPr>
            <a:endParaRPr lang="en-US" altLang="zh-TW" sz="3200" b="1">
              <a:solidFill>
                <a:srgbClr val="FF0000"/>
              </a:solidFill>
              <a:ea typeface="新細明體" panose="02020500000000000000" pitchFamily="18" charset="-120"/>
            </a:endParaRPr>
          </a:p>
          <a:p>
            <a:pPr>
              <a:spcBef>
                <a:spcPct val="0"/>
              </a:spcBef>
              <a:buClrTx/>
              <a:buSzTx/>
              <a:buFontTx/>
              <a:buNone/>
            </a:pPr>
            <a:r>
              <a:rPr lang="en-US" altLang="zh-TW" sz="1600" b="1">
                <a:solidFill>
                  <a:srgbClr val="014CE3"/>
                </a:solidFill>
                <a:ea typeface="新細明體" panose="02020500000000000000" pitchFamily="18" charset="-120"/>
              </a:rPr>
              <a:t>Many pairs</a:t>
            </a:r>
            <a:endParaRPr lang="zh-TW" altLang="en-US" sz="1600" b="1">
              <a:solidFill>
                <a:srgbClr val="014CE3"/>
              </a:solidFill>
              <a:ea typeface="新細明體" panose="02020500000000000000" pitchFamily="18" charset="-12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圖片 4">
            <a:extLst>
              <a:ext uri="{FF2B5EF4-FFF2-40B4-BE49-F238E27FC236}">
                <a16:creationId xmlns:a16="http://schemas.microsoft.com/office/drawing/2014/main" id="{E302EF55-EFBD-918B-8493-3A7578284A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536733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矩形 1">
            <a:extLst>
              <a:ext uri="{FF2B5EF4-FFF2-40B4-BE49-F238E27FC236}">
                <a16:creationId xmlns:a16="http://schemas.microsoft.com/office/drawing/2014/main" id="{4272F586-9587-E96E-852C-4E2CA4778383}"/>
              </a:ext>
            </a:extLst>
          </p:cNvPr>
          <p:cNvSpPr>
            <a:spLocks noChangeArrowheads="1"/>
          </p:cNvSpPr>
          <p:nvPr/>
        </p:nvSpPr>
        <p:spPr bwMode="auto">
          <a:xfrm>
            <a:off x="6629400" y="552450"/>
            <a:ext cx="1752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solidFill>
                  <a:srgbClr val="000000"/>
                </a:solidFill>
                <a:latin typeface="Times New Roman" panose="02020603050405020304" pitchFamily="18" charset="0"/>
                <a:ea typeface="微軟正黑體" panose="020B0604030504040204" pitchFamily="34" charset="-120"/>
              </a:rPr>
              <a:t>Ex:</a:t>
            </a:r>
          </a:p>
          <a:p>
            <a:pPr>
              <a:spcBef>
                <a:spcPct val="0"/>
              </a:spcBef>
              <a:buClrTx/>
              <a:buSzTx/>
              <a:buFontTx/>
              <a:buNone/>
            </a:pPr>
            <a:r>
              <a:rPr lang="en-US" altLang="zh-TW" sz="2000">
                <a:solidFill>
                  <a:srgbClr val="000000"/>
                </a:solidFill>
                <a:latin typeface="Times New Roman" panose="02020603050405020304" pitchFamily="18" charset="0"/>
                <a:ea typeface="微軟正黑體" panose="020B0604030504040204" pitchFamily="34" charset="-120"/>
              </a:rPr>
              <a:t>floor(0.22) = 0</a:t>
            </a:r>
            <a:br>
              <a:rPr lang="en-US" altLang="zh-TW" sz="2000">
                <a:solidFill>
                  <a:srgbClr val="000000"/>
                </a:solidFill>
                <a:latin typeface="Times New Roman" panose="02020603050405020304" pitchFamily="18" charset="0"/>
                <a:ea typeface="微軟正黑體" panose="020B0604030504040204" pitchFamily="34" charset="-120"/>
              </a:rPr>
            </a:br>
            <a:r>
              <a:rPr lang="en-US" altLang="zh-TW" sz="2000">
                <a:solidFill>
                  <a:srgbClr val="000000"/>
                </a:solidFill>
                <a:latin typeface="Times New Roman" panose="02020603050405020304" pitchFamily="18" charset="0"/>
                <a:ea typeface="微軟正黑體" panose="020B0604030504040204" pitchFamily="34" charset="-120"/>
              </a:rPr>
              <a:t>floor(1.22) = 1</a:t>
            </a:r>
            <a:endParaRPr lang="en-US" altLang="zh-TW" sz="2000">
              <a:solidFill>
                <a:srgbClr val="3B3B3B"/>
              </a:solidFill>
              <a:latin typeface="微軟正黑體" panose="020B0604030504040204" pitchFamily="34" charset="-120"/>
              <a:ea typeface="微軟正黑體" panose="020B0604030504040204" pitchFamily="34" charset="-120"/>
            </a:endParaRPr>
          </a:p>
          <a:p>
            <a:pPr>
              <a:spcBef>
                <a:spcPct val="0"/>
              </a:spcBef>
              <a:buClrTx/>
              <a:buSzTx/>
              <a:buFontTx/>
              <a:buNone/>
            </a:pPr>
            <a:r>
              <a:rPr lang="en-US" altLang="zh-TW" sz="2000">
                <a:solidFill>
                  <a:srgbClr val="000000"/>
                </a:solidFill>
                <a:latin typeface="Times New Roman" panose="02020603050405020304" pitchFamily="18" charset="0"/>
                <a:ea typeface="微軟正黑體" panose="020B0604030504040204" pitchFamily="34" charset="-120"/>
              </a:rPr>
              <a:t>ceil(0.22) = 1</a:t>
            </a:r>
            <a:br>
              <a:rPr lang="en-US" altLang="zh-TW" sz="2000">
                <a:solidFill>
                  <a:srgbClr val="000000"/>
                </a:solidFill>
                <a:latin typeface="Times New Roman" panose="02020603050405020304" pitchFamily="18" charset="0"/>
                <a:ea typeface="微軟正黑體" panose="020B0604030504040204" pitchFamily="34" charset="-120"/>
              </a:rPr>
            </a:br>
            <a:r>
              <a:rPr lang="en-US" altLang="zh-TW" sz="2000">
                <a:solidFill>
                  <a:srgbClr val="000000"/>
                </a:solidFill>
                <a:latin typeface="Times New Roman" panose="02020603050405020304" pitchFamily="18" charset="0"/>
                <a:ea typeface="微軟正黑體" panose="020B0604030504040204" pitchFamily="34" charset="-120"/>
              </a:rPr>
              <a:t>ceil(1.22) = 2</a:t>
            </a:r>
          </a:p>
          <a:p>
            <a:pPr>
              <a:spcBef>
                <a:spcPct val="0"/>
              </a:spcBef>
              <a:buClrTx/>
              <a:buSzTx/>
              <a:buFontTx/>
              <a:buNone/>
            </a:pPr>
            <a:r>
              <a:rPr lang="en-US" altLang="zh-TW" sz="2000">
                <a:solidFill>
                  <a:srgbClr val="000000"/>
                </a:solidFill>
                <a:latin typeface="Times New Roman" panose="02020603050405020304" pitchFamily="18" charset="0"/>
                <a:ea typeface="微軟正黑體" panose="020B0604030504040204" pitchFamily="34" charset="-120"/>
              </a:rPr>
              <a:t>ceil(1.0) =1</a:t>
            </a:r>
          </a:p>
          <a:p>
            <a:pPr>
              <a:spcBef>
                <a:spcPct val="0"/>
              </a:spcBef>
              <a:buClrTx/>
              <a:buSzTx/>
              <a:buFontTx/>
              <a:buNone/>
            </a:pPr>
            <a:r>
              <a:rPr lang="en-US" altLang="zh-TW" sz="2000">
                <a:solidFill>
                  <a:srgbClr val="000000"/>
                </a:solidFill>
                <a:latin typeface="Times New Roman" panose="02020603050405020304" pitchFamily="18" charset="0"/>
                <a:ea typeface="微軟正黑體" panose="020B0604030504040204" pitchFamily="34" charset="-120"/>
              </a:rPr>
              <a:t>floor(1.0)=0</a:t>
            </a:r>
            <a:endParaRPr lang="en-US" altLang="zh-TW" sz="2000">
              <a:solidFill>
                <a:srgbClr val="3B3B3B"/>
              </a:solidFill>
              <a:latin typeface="微軟正黑體" panose="020B0604030504040204" pitchFamily="34" charset="-120"/>
              <a:ea typeface="微軟正黑體" panose="020B0604030504040204" pitchFamily="34" charset="-120"/>
            </a:endParaRPr>
          </a:p>
        </p:txBody>
      </p:sp>
      <p:pic>
        <p:nvPicPr>
          <p:cNvPr id="155652" name="Picture 5" descr="Rasterization Overview Raster Display Device Scan Conversion Rasterization">
            <a:extLst>
              <a:ext uri="{FF2B5EF4-FFF2-40B4-BE49-F238E27FC236}">
                <a16:creationId xmlns:a16="http://schemas.microsoft.com/office/drawing/2014/main" id="{EC6E03BC-7AE9-6447-818F-831A51D4F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90813"/>
            <a:ext cx="4672013"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文字方塊 1">
            <a:extLst>
              <a:ext uri="{FF2B5EF4-FFF2-40B4-BE49-F238E27FC236}">
                <a16:creationId xmlns:a16="http://schemas.microsoft.com/office/drawing/2014/main" id="{6810A590-5C62-8C60-6698-F5B80B20A175}"/>
              </a:ext>
            </a:extLst>
          </p:cNvPr>
          <p:cNvSpPr txBox="1">
            <a:spLocks noChangeArrowheads="1"/>
          </p:cNvSpPr>
          <p:nvPr/>
        </p:nvSpPr>
        <p:spPr bwMode="auto">
          <a:xfrm>
            <a:off x="152400" y="4191000"/>
            <a:ext cx="4114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b="1">
                <a:solidFill>
                  <a:srgbClr val="FF0000"/>
                </a:solidFill>
                <a:ea typeface="新細明體" panose="02020500000000000000" pitchFamily="18" charset="-120"/>
              </a:rPr>
              <a:t>Note that:</a:t>
            </a:r>
          </a:p>
          <a:p>
            <a:pPr>
              <a:spcBef>
                <a:spcPct val="0"/>
              </a:spcBef>
              <a:buClrTx/>
              <a:buSzTx/>
              <a:buFontTx/>
              <a:buNone/>
            </a:pPr>
            <a:r>
              <a:rPr lang="en-US" altLang="zh-TW" sz="2000">
                <a:solidFill>
                  <a:srgbClr val="014CE3"/>
                </a:solidFill>
                <a:ea typeface="新細明體" panose="02020500000000000000" pitchFamily="18" charset="-120"/>
              </a:rPr>
              <a:t>Since each pixel (x,y), i.e., x, y are integer</a:t>
            </a:r>
          </a:p>
          <a:p>
            <a:pPr>
              <a:spcBef>
                <a:spcPct val="0"/>
              </a:spcBef>
              <a:buClrTx/>
              <a:buSzTx/>
              <a:buFontTx/>
              <a:buNone/>
            </a:pPr>
            <a:r>
              <a:rPr lang="en-US" altLang="zh-TW" sz="2000">
                <a:solidFill>
                  <a:srgbClr val="014CE3"/>
                </a:solidFill>
                <a:ea typeface="新細明體" panose="02020500000000000000" pitchFamily="18" charset="-120"/>
              </a:rPr>
              <a:t>But</a:t>
            </a:r>
            <a:r>
              <a:rPr lang="zh-TW" altLang="en-US" sz="2000">
                <a:solidFill>
                  <a:srgbClr val="014CE3"/>
                </a:solidFill>
                <a:ea typeface="新細明體" panose="02020500000000000000" pitchFamily="18" charset="-120"/>
              </a:rPr>
              <a:t> </a:t>
            </a:r>
            <a:r>
              <a:rPr lang="en-US" altLang="zh-TW" sz="2000">
                <a:solidFill>
                  <a:srgbClr val="014CE3"/>
                </a:solidFill>
                <a:ea typeface="新細明體" panose="02020500000000000000" pitchFamily="18" charset="-120"/>
              </a:rPr>
              <a:t>polygon</a:t>
            </a:r>
          </a:p>
          <a:p>
            <a:pPr>
              <a:spcBef>
                <a:spcPct val="0"/>
              </a:spcBef>
              <a:buClrTx/>
              <a:buSzTx/>
              <a:buFontTx/>
              <a:buNone/>
            </a:pPr>
            <a:r>
              <a:rPr lang="en-US" altLang="zh-TW" sz="2000">
                <a:solidFill>
                  <a:srgbClr val="014CE3"/>
                </a:solidFill>
                <a:ea typeface="新細明體" panose="02020500000000000000" pitchFamily="18" charset="-120"/>
              </a:rPr>
              <a:t>Vertex (xi,yi)</a:t>
            </a:r>
          </a:p>
          <a:p>
            <a:pPr>
              <a:spcBef>
                <a:spcPct val="0"/>
              </a:spcBef>
              <a:buClrTx/>
              <a:buSzTx/>
              <a:buFontTx/>
              <a:buNone/>
            </a:pPr>
            <a:r>
              <a:rPr lang="en-US" altLang="zh-TW" sz="2000">
                <a:solidFill>
                  <a:srgbClr val="014CE3"/>
                </a:solidFill>
                <a:ea typeface="新細明體" panose="02020500000000000000" pitchFamily="18" charset="-120"/>
              </a:rPr>
              <a:t>are real number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F3BD7B7-06CC-B7AB-D1F6-C9E8A3AFEC7F}"/>
              </a:ext>
            </a:extLst>
          </p:cNvPr>
          <p:cNvSpPr>
            <a:spLocks noGrp="1" noChangeArrowheads="1"/>
          </p:cNvSpPr>
          <p:nvPr>
            <p:ph type="title"/>
          </p:nvPr>
        </p:nvSpPr>
        <p:spPr/>
        <p:txBody>
          <a:bodyPr/>
          <a:lstStyle/>
          <a:p>
            <a:pPr eaLnBrk="1" hangingPunct="1"/>
            <a:r>
              <a:rPr lang="en-US" altLang="zh-TW" sz="3600" b="1">
                <a:solidFill>
                  <a:schemeClr val="hlink"/>
                </a:solidFill>
                <a:ea typeface="新細明體" panose="02020500000000000000" pitchFamily="18" charset="-120"/>
              </a:rPr>
              <a:t>Directional Light Sources</a:t>
            </a:r>
          </a:p>
        </p:txBody>
      </p:sp>
      <p:sp>
        <p:nvSpPr>
          <p:cNvPr id="23555" name="Rectangle 3">
            <a:extLst>
              <a:ext uri="{FF2B5EF4-FFF2-40B4-BE49-F238E27FC236}">
                <a16:creationId xmlns:a16="http://schemas.microsoft.com/office/drawing/2014/main" id="{11192E09-8D01-2947-C1A1-027FC4AC2C10}"/>
              </a:ext>
            </a:extLst>
          </p:cNvPr>
          <p:cNvSpPr>
            <a:spLocks noGrp="1" noChangeArrowheads="1"/>
          </p:cNvSpPr>
          <p:nvPr>
            <p:ph type="body" idx="1"/>
          </p:nvPr>
        </p:nvSpPr>
        <p:spPr>
          <a:xfrm>
            <a:off x="0" y="762000"/>
            <a:ext cx="8726488" cy="5218113"/>
          </a:xfrm>
        </p:spPr>
        <p:txBody>
          <a:bodyPr/>
          <a:lstStyle/>
          <a:p>
            <a:pPr marL="0" indent="0" eaLnBrk="1" hangingPunct="1">
              <a:lnSpc>
                <a:spcPct val="90000"/>
              </a:lnSpc>
            </a:pPr>
            <a:r>
              <a:rPr lang="en-US" altLang="zh-TW" sz="2000">
                <a:ea typeface="新細明體" panose="02020500000000000000" pitchFamily="18" charset="-120"/>
              </a:rPr>
              <a:t>All of the rays from a directional light source </a:t>
            </a:r>
            <a:r>
              <a:rPr lang="en-US" altLang="zh-TW" sz="2000" b="1">
                <a:solidFill>
                  <a:schemeClr val="folHlink"/>
                </a:solidFill>
                <a:ea typeface="新細明體" panose="02020500000000000000" pitchFamily="18" charset="-120"/>
              </a:rPr>
              <a:t>have a common direction</a:t>
            </a:r>
            <a:r>
              <a:rPr lang="en-US" altLang="zh-TW" sz="2000">
                <a:ea typeface="新細明體" panose="02020500000000000000" pitchFamily="18" charset="-120"/>
              </a:rPr>
              <a:t>, and </a:t>
            </a:r>
            <a:r>
              <a:rPr lang="en-US" altLang="zh-TW" sz="2000" b="1">
                <a:solidFill>
                  <a:schemeClr val="folHlink"/>
                </a:solidFill>
                <a:ea typeface="新細明體" panose="02020500000000000000" pitchFamily="18" charset="-120"/>
              </a:rPr>
              <a:t>no point of origin</a:t>
            </a:r>
            <a:r>
              <a:rPr lang="en-US" altLang="zh-TW" sz="2000">
                <a:ea typeface="新細明體" panose="02020500000000000000" pitchFamily="18" charset="-120"/>
              </a:rPr>
              <a:t>. It is as if the light source was </a:t>
            </a:r>
            <a:r>
              <a:rPr lang="en-US" altLang="zh-TW" sz="2000" b="1">
                <a:solidFill>
                  <a:schemeClr val="hlink"/>
                </a:solidFill>
                <a:ea typeface="新細明體" panose="02020500000000000000" pitchFamily="18" charset="-120"/>
              </a:rPr>
              <a:t>infinitely far</a:t>
            </a:r>
            <a:r>
              <a:rPr lang="en-US" altLang="zh-TW" sz="2000">
                <a:ea typeface="新細明體" panose="02020500000000000000" pitchFamily="18" charset="-120"/>
              </a:rPr>
              <a:t> away from the surface that it is illuminating. </a:t>
            </a:r>
            <a:r>
              <a:rPr lang="en-US" altLang="zh-TW" sz="2000" b="1">
                <a:solidFill>
                  <a:schemeClr val="hlink"/>
                </a:solidFill>
                <a:ea typeface="新細明體" panose="02020500000000000000" pitchFamily="18" charset="-120"/>
              </a:rPr>
              <a:t>Sunlight</a:t>
            </a:r>
            <a:r>
              <a:rPr lang="en-US" altLang="zh-TW" sz="2000">
                <a:ea typeface="新細明體" panose="02020500000000000000" pitchFamily="18" charset="-120"/>
              </a:rPr>
              <a:t> is an example of an infinite light source. </a:t>
            </a:r>
            <a:br>
              <a:rPr lang="en-US" altLang="zh-TW" sz="2000">
                <a:ea typeface="新細明體" panose="02020500000000000000" pitchFamily="18" charset="-120"/>
              </a:rPr>
            </a:br>
            <a:br>
              <a:rPr lang="en-US" altLang="zh-TW" sz="2000">
                <a:ea typeface="新細明體" panose="02020500000000000000" pitchFamily="18" charset="-120"/>
              </a:rPr>
            </a:br>
            <a:endParaRPr lang="en-US" altLang="zh-TW" sz="2000">
              <a:ea typeface="新細明體" panose="02020500000000000000" pitchFamily="18" charset="-120"/>
            </a:endParaRPr>
          </a:p>
          <a:p>
            <a:pPr marL="0" indent="0" eaLnBrk="1" hangingPunct="1">
              <a:lnSpc>
                <a:spcPct val="90000"/>
              </a:lnSpc>
            </a:pPr>
            <a:r>
              <a:rPr lang="en-US" altLang="zh-TW" sz="2000">
                <a:ea typeface="新細明體" panose="02020500000000000000" pitchFamily="18" charset="-120"/>
              </a:rPr>
              <a:t> </a:t>
            </a:r>
          </a:p>
          <a:p>
            <a:pPr marL="0" indent="0" eaLnBrk="1" hangingPunct="1">
              <a:lnSpc>
                <a:spcPct val="90000"/>
              </a:lnSpc>
            </a:pPr>
            <a:endParaRPr lang="en-US" altLang="zh-TW" sz="2000">
              <a:ea typeface="新細明體" panose="02020500000000000000" pitchFamily="18" charset="-120"/>
            </a:endParaRPr>
          </a:p>
          <a:p>
            <a:pPr marL="0" indent="0" eaLnBrk="1" hangingPunct="1">
              <a:lnSpc>
                <a:spcPct val="90000"/>
              </a:lnSpc>
            </a:pPr>
            <a:endParaRPr lang="en-US" altLang="zh-TW" sz="2000">
              <a:ea typeface="新細明體" panose="02020500000000000000" pitchFamily="18" charset="-120"/>
            </a:endParaRPr>
          </a:p>
          <a:p>
            <a:pPr marL="0" indent="0" eaLnBrk="1" hangingPunct="1">
              <a:lnSpc>
                <a:spcPct val="90000"/>
              </a:lnSpc>
            </a:pPr>
            <a:endParaRPr lang="en-US" altLang="zh-TW" sz="2000">
              <a:ea typeface="新細明體" panose="02020500000000000000" pitchFamily="18" charset="-120"/>
            </a:endParaRPr>
          </a:p>
          <a:p>
            <a:pPr marL="0" indent="0" eaLnBrk="1" hangingPunct="1">
              <a:lnSpc>
                <a:spcPct val="90000"/>
              </a:lnSpc>
            </a:pPr>
            <a:endParaRPr lang="en-US" altLang="zh-TW" sz="2000">
              <a:ea typeface="新細明體" panose="02020500000000000000" pitchFamily="18" charset="-120"/>
            </a:endParaRPr>
          </a:p>
          <a:p>
            <a:pPr marL="0" indent="0" eaLnBrk="1" hangingPunct="1">
              <a:lnSpc>
                <a:spcPct val="90000"/>
              </a:lnSpc>
            </a:pPr>
            <a:endParaRPr lang="en-US" altLang="zh-TW" sz="2000">
              <a:ea typeface="新細明體" panose="02020500000000000000" pitchFamily="18" charset="-120"/>
            </a:endParaRPr>
          </a:p>
          <a:p>
            <a:pPr marL="0" indent="0" eaLnBrk="1" hangingPunct="1">
              <a:lnSpc>
                <a:spcPct val="90000"/>
              </a:lnSpc>
            </a:pPr>
            <a:endParaRPr lang="en-US" altLang="zh-TW" sz="2000">
              <a:ea typeface="新細明體" panose="02020500000000000000" pitchFamily="18" charset="-120"/>
            </a:endParaRPr>
          </a:p>
          <a:p>
            <a:pPr marL="0" indent="0" eaLnBrk="1" hangingPunct="1">
              <a:lnSpc>
                <a:spcPct val="90000"/>
              </a:lnSpc>
            </a:pPr>
            <a:r>
              <a:rPr lang="en-US" altLang="zh-TW" sz="2000">
                <a:ea typeface="新細明體" panose="02020500000000000000" pitchFamily="18" charset="-120"/>
              </a:rPr>
              <a:t>The direction from a surface to a light source is important for computing the light reflected from the surface. </a:t>
            </a:r>
            <a:r>
              <a:rPr lang="en-US" altLang="zh-TW" sz="2000" b="1">
                <a:solidFill>
                  <a:schemeClr val="hlink"/>
                </a:solidFill>
                <a:ea typeface="新細明體" panose="02020500000000000000" pitchFamily="18" charset="-120"/>
              </a:rPr>
              <a:t>With a directional light source this direction is a </a:t>
            </a:r>
            <a:r>
              <a:rPr lang="en-US" altLang="zh-TW" sz="2000" b="1">
                <a:solidFill>
                  <a:srgbClr val="0070C0"/>
                </a:solidFill>
                <a:ea typeface="新細明體" panose="02020500000000000000" pitchFamily="18" charset="-120"/>
              </a:rPr>
              <a:t>constant</a:t>
            </a:r>
            <a:r>
              <a:rPr lang="en-US" altLang="zh-TW" sz="2000" b="1">
                <a:solidFill>
                  <a:schemeClr val="hlink"/>
                </a:solidFill>
                <a:ea typeface="新細明體" panose="02020500000000000000" pitchFamily="18" charset="-120"/>
              </a:rPr>
              <a:t> for every surface.</a:t>
            </a:r>
            <a:r>
              <a:rPr lang="en-US" altLang="zh-TW" sz="2000">
                <a:ea typeface="新細明體" panose="02020500000000000000" pitchFamily="18" charset="-120"/>
              </a:rPr>
              <a:t> A directional light source can be colored.</a:t>
            </a:r>
            <a:endParaRPr lang="en-US" altLang="zh-TW" sz="2000" b="1">
              <a:solidFill>
                <a:schemeClr val="hlink"/>
              </a:solidFill>
              <a:ea typeface="新細明體" panose="02020500000000000000" pitchFamily="18" charset="-120"/>
            </a:endParaRPr>
          </a:p>
          <a:p>
            <a:pPr marL="0" indent="0" eaLnBrk="1" hangingPunct="1">
              <a:lnSpc>
                <a:spcPct val="90000"/>
              </a:lnSpc>
            </a:pPr>
            <a:r>
              <a:rPr lang="en-US" altLang="zh-TW" sz="2000" b="1">
                <a:solidFill>
                  <a:schemeClr val="hlink"/>
                </a:solidFill>
                <a:ea typeface="新細明體" panose="02020500000000000000" pitchFamily="18" charset="-120"/>
              </a:rPr>
              <a:t>No </a:t>
            </a:r>
            <a:r>
              <a:rPr lang="en-US" altLang="zh-TW" sz="2000" b="1">
                <a:solidFill>
                  <a:srgbClr val="0070C0"/>
                </a:solidFill>
                <a:ea typeface="新細明體" panose="02020500000000000000" pitchFamily="18" charset="-120"/>
              </a:rPr>
              <a:t>attenuation</a:t>
            </a:r>
            <a:r>
              <a:rPr lang="en-US" altLang="zh-TW" sz="2000" b="1">
                <a:solidFill>
                  <a:schemeClr val="hlink"/>
                </a:solidFill>
                <a:ea typeface="新細明體" panose="02020500000000000000" pitchFamily="18" charset="-120"/>
              </a:rPr>
              <a:t> with distance</a:t>
            </a:r>
            <a:r>
              <a:rPr lang="en-US" altLang="zh-TW" sz="2000">
                <a:ea typeface="新細明體" panose="02020500000000000000" pitchFamily="18" charset="-120"/>
              </a:rPr>
              <a:t>. </a:t>
            </a:r>
          </a:p>
        </p:txBody>
      </p:sp>
      <p:pic>
        <p:nvPicPr>
          <p:cNvPr id="23556" name="Picture 4" descr="Directional">
            <a:extLst>
              <a:ext uri="{FF2B5EF4-FFF2-40B4-BE49-F238E27FC236}">
                <a16:creationId xmlns:a16="http://schemas.microsoft.com/office/drawing/2014/main" id="{C81A4E39-D240-21BF-66B7-108394C10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1995488"/>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9" descr="https://unity3d.com/sites/default/files/directionallight.jpg">
            <a:extLst>
              <a:ext uri="{FF2B5EF4-FFF2-40B4-BE49-F238E27FC236}">
                <a16:creationId xmlns:a16="http://schemas.microsoft.com/office/drawing/2014/main" id="{8E6E4926-3AD7-7978-3303-13EFCB103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6888" y="1981200"/>
            <a:ext cx="23717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0" descr="http://www.computing.northampton.ac.uk/~gary/csy3019/images3d/lightSources.gif">
            <a:extLst>
              <a:ext uri="{FF2B5EF4-FFF2-40B4-BE49-F238E27FC236}">
                <a16:creationId xmlns:a16="http://schemas.microsoft.com/office/drawing/2014/main" id="{AA3D0740-AE73-BA3A-3AAA-70A1AF9E51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52600"/>
            <a:ext cx="317658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3">
            <a:extLst>
              <a:ext uri="{FF2B5EF4-FFF2-40B4-BE49-F238E27FC236}">
                <a16:creationId xmlns:a16="http://schemas.microsoft.com/office/drawing/2014/main" id="{50F4EB94-502A-C1F1-E323-AB102FB4D86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eaLnBrk="1" hangingPunct="1">
              <a:spcBef>
                <a:spcPct val="0"/>
              </a:spcBef>
              <a:buClrTx/>
              <a:buSzTx/>
              <a:buFontTx/>
              <a:buNone/>
            </a:pPr>
            <a:fld id="{AF58627D-712B-466B-BB92-EFB3D2939E1B}" type="slidenum">
              <a:rPr kumimoji="0" lang="zh-TW" altLang="en-US" sz="1400" smtClean="0">
                <a:solidFill>
                  <a:srgbClr val="000000"/>
                </a:solidFill>
              </a:rPr>
              <a:pPr eaLnBrk="1" hangingPunct="1">
                <a:spcBef>
                  <a:spcPct val="0"/>
                </a:spcBef>
                <a:buClrTx/>
                <a:buSzTx/>
                <a:buFontTx/>
                <a:buNone/>
              </a:pPr>
              <a:t>140</a:t>
            </a:fld>
            <a:endParaRPr kumimoji="0" lang="zh-TW" altLang="en-US" sz="1400">
              <a:solidFill>
                <a:srgbClr val="000000"/>
              </a:solidFill>
            </a:endParaRPr>
          </a:p>
        </p:txBody>
      </p:sp>
      <p:graphicFrame>
        <p:nvGraphicFramePr>
          <p:cNvPr id="156675" name="Object 2">
            <a:extLst>
              <a:ext uri="{FF2B5EF4-FFF2-40B4-BE49-F238E27FC236}">
                <a16:creationId xmlns:a16="http://schemas.microsoft.com/office/drawing/2014/main" id="{8808EE91-4F3E-E1EE-51CD-A11E05F6A7E2}"/>
              </a:ext>
            </a:extLst>
          </p:cNvPr>
          <p:cNvGraphicFramePr>
            <a:graphicFrameLocks noChangeAspect="1"/>
          </p:cNvGraphicFramePr>
          <p:nvPr/>
        </p:nvGraphicFramePr>
        <p:xfrm>
          <a:off x="1676400" y="228600"/>
          <a:ext cx="5943600" cy="646113"/>
        </p:xfrm>
        <a:graphic>
          <a:graphicData uri="http://schemas.openxmlformats.org/presentationml/2006/ole">
            <mc:AlternateContent xmlns:mc="http://schemas.openxmlformats.org/markup-compatibility/2006">
              <mc:Choice xmlns:v="urn:schemas-microsoft-com:vml" Requires="v">
                <p:oleObj name="點陣圖影像" r:id="rId3" imgW="3153215" imgH="343039" progId="Paint.Picture">
                  <p:embed/>
                </p:oleObj>
              </mc:Choice>
              <mc:Fallback>
                <p:oleObj name="點陣圖影像" r:id="rId3" imgW="3153215" imgH="343039"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28600"/>
                        <a:ext cx="5943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6676" name="Object 3">
            <a:extLst>
              <a:ext uri="{FF2B5EF4-FFF2-40B4-BE49-F238E27FC236}">
                <a16:creationId xmlns:a16="http://schemas.microsoft.com/office/drawing/2014/main" id="{09AD3485-82C0-0E5D-ED2A-FF87AAEEC75C}"/>
              </a:ext>
            </a:extLst>
          </p:cNvPr>
          <p:cNvGraphicFramePr>
            <a:graphicFrameLocks noChangeAspect="1"/>
          </p:cNvGraphicFramePr>
          <p:nvPr/>
        </p:nvGraphicFramePr>
        <p:xfrm>
          <a:off x="1371600" y="1447800"/>
          <a:ext cx="7315200" cy="4845050"/>
        </p:xfrm>
        <a:graphic>
          <a:graphicData uri="http://schemas.openxmlformats.org/presentationml/2006/ole">
            <mc:AlternateContent xmlns:mc="http://schemas.openxmlformats.org/markup-compatibility/2006">
              <mc:Choice xmlns:v="urn:schemas-microsoft-com:vml" Requires="v">
                <p:oleObj name="點陣圖影像" r:id="rId5" imgW="3943901" imgH="2905531" progId="Paint.Picture">
                  <p:embed/>
                </p:oleObj>
              </mc:Choice>
              <mc:Fallback>
                <p:oleObj name="點陣圖影像" r:id="rId5" imgW="3943901" imgH="2905531"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447800"/>
                        <a:ext cx="7315200" cy="484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矩形 1">
            <a:extLst>
              <a:ext uri="{FF2B5EF4-FFF2-40B4-BE49-F238E27FC236}">
                <a16:creationId xmlns:a16="http://schemas.microsoft.com/office/drawing/2014/main" id="{6B7F4F3C-91BE-2509-5005-82C917D29846}"/>
              </a:ext>
            </a:extLst>
          </p:cNvPr>
          <p:cNvSpPr/>
          <p:nvPr/>
        </p:nvSpPr>
        <p:spPr>
          <a:xfrm>
            <a:off x="1066800" y="4724400"/>
            <a:ext cx="1371600" cy="1200150"/>
          </a:xfrm>
          <a:prstGeom prst="rect">
            <a:avLst/>
          </a:prstGeom>
        </p:spPr>
        <p:txBody>
          <a:bodyPr>
            <a:spAutoFit/>
          </a:bodyPr>
          <a:lstStyle/>
          <a:p>
            <a:pPr eaLnBrk="1" fontAlgn="auto" hangingPunct="1">
              <a:spcBef>
                <a:spcPts val="0"/>
              </a:spcBef>
              <a:spcAft>
                <a:spcPts val="0"/>
              </a:spcAft>
              <a:defRPr/>
            </a:pPr>
            <a:r>
              <a:rPr lang="en-US" altLang="zh-TW" sz="1800" kern="0" dirty="0">
                <a:solidFill>
                  <a:srgbClr val="000000"/>
                </a:solidFill>
                <a:latin typeface="Times New Roman" panose="02020603050405020304" pitchFamily="18" charset="0"/>
                <a:ea typeface="Microsoft JhengHei" panose="020B0604030504040204" pitchFamily="34" charset="-120"/>
              </a:rPr>
              <a:t>insert at x</a:t>
            </a:r>
          </a:p>
          <a:p>
            <a:pPr eaLnBrk="1" fontAlgn="auto" hangingPunct="1">
              <a:spcBef>
                <a:spcPts val="0"/>
              </a:spcBef>
              <a:spcAft>
                <a:spcPts val="0"/>
              </a:spcAft>
              <a:defRPr/>
            </a:pPr>
            <a:r>
              <a:rPr lang="en-US" altLang="zh-TW" sz="1800" kern="0" dirty="0">
                <a:solidFill>
                  <a:srgbClr val="000000"/>
                </a:solidFill>
                <a:latin typeface="Times New Roman" panose="02020603050405020304" pitchFamily="18" charset="0"/>
                <a:ea typeface="Microsoft JhengHei" panose="020B0604030504040204" pitchFamily="34" charset="-120"/>
              </a:rPr>
              <a:t>c</a:t>
            </a:r>
            <a:r>
              <a:rPr lang="en-US" altLang="zh-TW" sz="1800" kern="0" dirty="0" err="1">
                <a:solidFill>
                  <a:srgbClr val="000000"/>
                </a:solidFill>
                <a:latin typeface="Times New Roman" panose="02020603050405020304" pitchFamily="18" charset="0"/>
                <a:ea typeface="Microsoft JhengHei" panose="020B0604030504040204" pitchFamily="34" charset="-120"/>
              </a:rPr>
              <a:t>eil</a:t>
            </a:r>
            <a:r>
              <a:rPr lang="en-US" altLang="zh-TW" sz="1800" kern="0" dirty="0">
                <a:solidFill>
                  <a:srgbClr val="000000"/>
                </a:solidFill>
                <a:latin typeface="Times New Roman" panose="02020603050405020304" pitchFamily="18" charset="0"/>
                <a:ea typeface="Microsoft JhengHei" panose="020B0604030504040204" pitchFamily="34" charset="-120"/>
              </a:rPr>
              <a:t>(x)</a:t>
            </a:r>
          </a:p>
          <a:p>
            <a:pPr eaLnBrk="1" fontAlgn="auto" hangingPunct="1">
              <a:spcBef>
                <a:spcPts val="0"/>
              </a:spcBef>
              <a:spcAft>
                <a:spcPts val="0"/>
              </a:spcAft>
              <a:defRPr/>
            </a:pPr>
            <a:r>
              <a:rPr lang="en-US" altLang="zh-TW" sz="1800" kern="0" dirty="0">
                <a:solidFill>
                  <a:srgbClr val="000000"/>
                </a:solidFill>
                <a:latin typeface="Times New Roman" panose="02020603050405020304" pitchFamily="18" charset="0"/>
                <a:ea typeface="Microsoft JhengHei" panose="020B0604030504040204" pitchFamily="34" charset="-120"/>
              </a:rPr>
              <a:t>ceil(1.2)=2</a:t>
            </a:r>
          </a:p>
          <a:p>
            <a:pPr eaLnBrk="1" fontAlgn="auto" hangingPunct="1">
              <a:spcBef>
                <a:spcPts val="0"/>
              </a:spcBef>
              <a:spcAft>
                <a:spcPts val="0"/>
              </a:spcAft>
              <a:defRPr/>
            </a:pPr>
            <a:r>
              <a:rPr lang="en-US" altLang="zh-TW" sz="1800" kern="0" dirty="0">
                <a:solidFill>
                  <a:srgbClr val="000000"/>
                </a:solidFill>
                <a:latin typeface="Times New Roman" panose="02020603050405020304" pitchFamily="18" charset="0"/>
                <a:ea typeface="Microsoft JhengHei" panose="020B0604030504040204" pitchFamily="34" charset="-120"/>
              </a:rPr>
              <a:t>c</a:t>
            </a:r>
            <a:r>
              <a:rPr lang="en-US" altLang="zh-TW" sz="1800" kern="0" dirty="0" err="1">
                <a:solidFill>
                  <a:srgbClr val="000000"/>
                </a:solidFill>
                <a:latin typeface="Times New Roman" panose="02020603050405020304" pitchFamily="18" charset="0"/>
                <a:ea typeface="Microsoft JhengHei" panose="020B0604030504040204" pitchFamily="34" charset="-120"/>
              </a:rPr>
              <a:t>eil</a:t>
            </a:r>
            <a:r>
              <a:rPr lang="en-US" altLang="zh-TW" sz="1800" kern="0" dirty="0">
                <a:solidFill>
                  <a:srgbClr val="000000"/>
                </a:solidFill>
                <a:latin typeface="Times New Roman" panose="02020603050405020304" pitchFamily="18" charset="0"/>
                <a:ea typeface="Microsoft JhengHei" panose="020B0604030504040204" pitchFamily="34" charset="-120"/>
              </a:rPr>
              <a:t>(1.0)=1</a:t>
            </a:r>
            <a:endParaRPr lang="zh-TW" altLang="en-US" sz="1800" kern="0" dirty="0">
              <a:solidFill>
                <a:sysClr val="windowText" lastClr="000000"/>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編號版面配置區 1">
            <a:extLst>
              <a:ext uri="{FF2B5EF4-FFF2-40B4-BE49-F238E27FC236}">
                <a16:creationId xmlns:a16="http://schemas.microsoft.com/office/drawing/2014/main" id="{6D6E81E7-F770-876A-D5FD-D29A09D667A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a:spcBef>
                <a:spcPct val="0"/>
              </a:spcBef>
              <a:buClrTx/>
              <a:buSzTx/>
              <a:buFontTx/>
              <a:buNone/>
            </a:pPr>
            <a:fld id="{91D2DC3A-4392-4943-BFAC-F4BA139DDF43}" type="slidenum">
              <a:rPr kumimoji="0" lang="zh-TW" altLang="en-US" sz="2000" smtClean="0"/>
              <a:pPr>
                <a:spcBef>
                  <a:spcPct val="0"/>
                </a:spcBef>
                <a:buClrTx/>
                <a:buSzTx/>
                <a:buFontTx/>
                <a:buNone/>
              </a:pPr>
              <a:t>141</a:t>
            </a:fld>
            <a:endParaRPr kumimoji="0" lang="zh-TW" altLang="en-US" sz="2000"/>
          </a:p>
        </p:txBody>
      </p:sp>
      <p:graphicFrame>
        <p:nvGraphicFramePr>
          <p:cNvPr id="158723" name="Object 2">
            <a:extLst>
              <a:ext uri="{FF2B5EF4-FFF2-40B4-BE49-F238E27FC236}">
                <a16:creationId xmlns:a16="http://schemas.microsoft.com/office/drawing/2014/main" id="{709C0F84-D4A4-013D-7774-8A1962818932}"/>
              </a:ext>
            </a:extLst>
          </p:cNvPr>
          <p:cNvGraphicFramePr>
            <a:graphicFrameLocks noChangeAspect="1"/>
          </p:cNvGraphicFramePr>
          <p:nvPr/>
        </p:nvGraphicFramePr>
        <p:xfrm>
          <a:off x="1036638" y="1752600"/>
          <a:ext cx="7620000" cy="4495800"/>
        </p:xfrm>
        <a:graphic>
          <a:graphicData uri="http://schemas.openxmlformats.org/presentationml/2006/ole">
            <mc:AlternateContent xmlns:mc="http://schemas.openxmlformats.org/markup-compatibility/2006">
              <mc:Choice xmlns:v="urn:schemas-microsoft-com:vml" Requires="v">
                <p:oleObj name="點陣圖影像" r:id="rId2" imgW="4038095" imgH="1733333" progId="Paint.Picture">
                  <p:embed/>
                </p:oleObj>
              </mc:Choice>
              <mc:Fallback>
                <p:oleObj name="點陣圖影像" r:id="rId2" imgW="4038095" imgH="1733333"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1752600"/>
                        <a:ext cx="76200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矩形 3">
            <a:extLst>
              <a:ext uri="{FF2B5EF4-FFF2-40B4-BE49-F238E27FC236}">
                <a16:creationId xmlns:a16="http://schemas.microsoft.com/office/drawing/2014/main" id="{80ABD6EC-5CCD-0277-EBEE-F605BD1725DA}"/>
              </a:ext>
            </a:extLst>
          </p:cNvPr>
          <p:cNvSpPr/>
          <p:nvPr/>
        </p:nvSpPr>
        <p:spPr>
          <a:xfrm>
            <a:off x="6919913" y="4191000"/>
            <a:ext cx="1628775" cy="1323975"/>
          </a:xfrm>
          <a:prstGeom prst="rect">
            <a:avLst/>
          </a:prstGeom>
        </p:spPr>
        <p:txBody>
          <a:bodyPr>
            <a:spAutoFit/>
          </a:bodyPr>
          <a:lstStyle/>
          <a:p>
            <a:pPr eaLnBrk="1" fontAlgn="auto" hangingPunct="1">
              <a:spcBef>
                <a:spcPts val="0"/>
              </a:spcBef>
              <a:spcAft>
                <a:spcPts val="0"/>
              </a:spcAft>
              <a:defRPr/>
            </a:pPr>
            <a:r>
              <a:rPr lang="en-US" altLang="zh-TW" kern="0" dirty="0">
                <a:solidFill>
                  <a:srgbClr val="000000"/>
                </a:solidFill>
                <a:latin typeface="Times New Roman" panose="02020603050405020304" pitchFamily="18" charset="0"/>
                <a:ea typeface="Microsoft JhengHei" panose="020B0604030504040204" pitchFamily="34" charset="-120"/>
              </a:rPr>
              <a:t>output at x</a:t>
            </a:r>
          </a:p>
          <a:p>
            <a:pPr eaLnBrk="1" fontAlgn="auto" hangingPunct="1">
              <a:spcBef>
                <a:spcPts val="0"/>
              </a:spcBef>
              <a:spcAft>
                <a:spcPts val="0"/>
              </a:spcAft>
              <a:defRPr/>
            </a:pPr>
            <a:r>
              <a:rPr lang="en-US" altLang="zh-TW" kern="0" dirty="0">
                <a:solidFill>
                  <a:srgbClr val="000000"/>
                </a:solidFill>
                <a:latin typeface="Times New Roman" panose="02020603050405020304" pitchFamily="18" charset="0"/>
                <a:ea typeface="Microsoft JhengHei" panose="020B0604030504040204" pitchFamily="34" charset="-120"/>
              </a:rPr>
              <a:t>floor(x)</a:t>
            </a:r>
          </a:p>
          <a:p>
            <a:pPr eaLnBrk="1" fontAlgn="auto" hangingPunct="1">
              <a:spcBef>
                <a:spcPts val="0"/>
              </a:spcBef>
              <a:spcAft>
                <a:spcPts val="0"/>
              </a:spcAft>
              <a:defRPr/>
            </a:pPr>
            <a:r>
              <a:rPr lang="en-US" altLang="zh-TW" kern="0" dirty="0">
                <a:solidFill>
                  <a:srgbClr val="000000"/>
                </a:solidFill>
                <a:latin typeface="Times New Roman" panose="02020603050405020304" pitchFamily="18" charset="0"/>
                <a:ea typeface="Microsoft JhengHei" panose="020B0604030504040204" pitchFamily="34" charset="-120"/>
              </a:rPr>
              <a:t>floor(1.2)=1</a:t>
            </a:r>
          </a:p>
          <a:p>
            <a:pPr eaLnBrk="1" fontAlgn="auto" hangingPunct="1">
              <a:spcBef>
                <a:spcPts val="0"/>
              </a:spcBef>
              <a:spcAft>
                <a:spcPts val="0"/>
              </a:spcAft>
              <a:defRPr/>
            </a:pPr>
            <a:r>
              <a:rPr lang="en-US" altLang="zh-TW" kern="0" dirty="0">
                <a:solidFill>
                  <a:srgbClr val="000000"/>
                </a:solidFill>
                <a:latin typeface="Times New Roman" panose="02020603050405020304" pitchFamily="18" charset="0"/>
                <a:ea typeface="Microsoft JhengHei" panose="020B0604030504040204" pitchFamily="34" charset="-120"/>
              </a:rPr>
              <a:t>floor(1.0)= 0</a:t>
            </a:r>
            <a:endParaRPr lang="zh-TW" altLang="en-US" kern="0" dirty="0">
              <a:solidFill>
                <a:sysClr val="windowText" lastClr="000000"/>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圖片 4">
            <a:extLst>
              <a:ext uri="{FF2B5EF4-FFF2-40B4-BE49-F238E27FC236}">
                <a16:creationId xmlns:a16="http://schemas.microsoft.com/office/drawing/2014/main" id="{D79C7F81-6F34-C273-1921-F019BAEF6E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844867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矩形 1">
            <a:extLst>
              <a:ext uri="{FF2B5EF4-FFF2-40B4-BE49-F238E27FC236}">
                <a16:creationId xmlns:a16="http://schemas.microsoft.com/office/drawing/2014/main" id="{591A2807-A00B-8CD7-4DE1-7BA9B5BD2B8E}"/>
              </a:ext>
            </a:extLst>
          </p:cNvPr>
          <p:cNvSpPr>
            <a:spLocks noChangeArrowheads="1"/>
          </p:cNvSpPr>
          <p:nvPr/>
        </p:nvSpPr>
        <p:spPr bwMode="auto">
          <a:xfrm>
            <a:off x="7239000" y="3962400"/>
            <a:ext cx="16764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solidFill>
                  <a:srgbClr val="000000"/>
                </a:solidFill>
                <a:latin typeface="Times New Roman" panose="02020603050405020304" pitchFamily="18" charset="0"/>
                <a:ea typeface="微軟正黑體" panose="020B0604030504040204" pitchFamily="34" charset="-120"/>
              </a:rPr>
              <a:t>floor(p1)</a:t>
            </a:r>
          </a:p>
          <a:p>
            <a:pPr>
              <a:spcBef>
                <a:spcPct val="0"/>
              </a:spcBef>
              <a:buClrTx/>
              <a:buSzTx/>
              <a:buFontTx/>
              <a:buNone/>
            </a:pPr>
            <a:r>
              <a:rPr lang="en-US" altLang="zh-TW" sz="2000">
                <a:solidFill>
                  <a:srgbClr val="000000"/>
                </a:solidFill>
                <a:latin typeface="Times New Roman" panose="02020603050405020304" pitchFamily="18" charset="0"/>
                <a:ea typeface="微軟正黑體" panose="020B0604030504040204" pitchFamily="34" charset="-120"/>
              </a:rPr>
              <a:t>is not equal</a:t>
            </a:r>
          </a:p>
          <a:p>
            <a:pPr>
              <a:spcBef>
                <a:spcPct val="0"/>
              </a:spcBef>
              <a:buClrTx/>
              <a:buSzTx/>
              <a:buFontTx/>
              <a:buNone/>
            </a:pPr>
            <a:r>
              <a:rPr lang="en-US" altLang="zh-TW" sz="2000">
                <a:solidFill>
                  <a:srgbClr val="000000"/>
                </a:solidFill>
                <a:latin typeface="Times New Roman" panose="02020603050405020304" pitchFamily="18" charset="0"/>
                <a:ea typeface="微軟正黑體" panose="020B0604030504040204" pitchFamily="34" charset="-120"/>
              </a:rPr>
              <a:t>to ceil(p1)</a:t>
            </a:r>
          </a:p>
          <a:p>
            <a:pPr>
              <a:spcBef>
                <a:spcPct val="0"/>
              </a:spcBef>
              <a:buClrTx/>
              <a:buSzTx/>
              <a:buFontTx/>
              <a:buNone/>
            </a:pPr>
            <a:r>
              <a:rPr lang="en-US" altLang="zh-TW" sz="2000">
                <a:solidFill>
                  <a:srgbClr val="000000"/>
                </a:solidFill>
                <a:latin typeface="Times New Roman" panose="02020603050405020304" pitchFamily="18" charset="0"/>
                <a:ea typeface="微軟正黑體" panose="020B0604030504040204" pitchFamily="34" charset="-120"/>
              </a:rPr>
              <a:t>Ex:</a:t>
            </a:r>
          </a:p>
          <a:p>
            <a:pPr>
              <a:spcBef>
                <a:spcPct val="0"/>
              </a:spcBef>
              <a:buClrTx/>
              <a:buSzTx/>
              <a:buFontTx/>
              <a:buNone/>
            </a:pPr>
            <a:r>
              <a:rPr lang="en-US" altLang="zh-TW" sz="2000">
                <a:solidFill>
                  <a:srgbClr val="000000"/>
                </a:solidFill>
                <a:latin typeface="Times New Roman" panose="02020603050405020304" pitchFamily="18" charset="0"/>
                <a:ea typeface="微軟正黑體" panose="020B0604030504040204" pitchFamily="34" charset="-120"/>
              </a:rPr>
              <a:t>floor(3.0) =2.0</a:t>
            </a:r>
          </a:p>
          <a:p>
            <a:pPr>
              <a:spcBef>
                <a:spcPct val="0"/>
              </a:spcBef>
              <a:buClrTx/>
              <a:buSzTx/>
              <a:buFontTx/>
              <a:buNone/>
            </a:pPr>
            <a:r>
              <a:rPr lang="en-US" altLang="zh-TW" sz="2000">
                <a:solidFill>
                  <a:srgbClr val="000000"/>
                </a:solidFill>
                <a:latin typeface="Times New Roman" panose="02020603050405020304" pitchFamily="18" charset="0"/>
                <a:ea typeface="微軟正黑體" panose="020B0604030504040204" pitchFamily="34" charset="-120"/>
              </a:rPr>
              <a:t>ceil(3.0) = 3.0</a:t>
            </a:r>
            <a:endParaRPr lang="zh-TW" altLang="en-US" sz="2000">
              <a:ea typeface="新細明體" panose="02020500000000000000" pitchFamily="18" charset="-120"/>
            </a:endParaRPr>
          </a:p>
        </p:txBody>
      </p:sp>
      <p:sp>
        <p:nvSpPr>
          <p:cNvPr id="159748" name="矩形 2">
            <a:extLst>
              <a:ext uri="{FF2B5EF4-FFF2-40B4-BE49-F238E27FC236}">
                <a16:creationId xmlns:a16="http://schemas.microsoft.com/office/drawing/2014/main" id="{C1667762-BAF2-59C7-9FC0-053C3A839EAB}"/>
              </a:ext>
            </a:extLst>
          </p:cNvPr>
          <p:cNvSpPr>
            <a:spLocks noChangeArrowheads="1"/>
          </p:cNvSpPr>
          <p:nvPr/>
        </p:nvSpPr>
        <p:spPr bwMode="auto">
          <a:xfrm>
            <a:off x="381000" y="4953000"/>
            <a:ext cx="3117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b="1">
                <a:solidFill>
                  <a:srgbClr val="FF0000"/>
                </a:solidFill>
                <a:latin typeface="Times New Roman" panose="02020603050405020304" pitchFamily="18" charset="0"/>
                <a:ea typeface="微軟正黑體" panose="020B0604030504040204" pitchFamily="34" charset="-120"/>
              </a:rPr>
              <a:t>Fill ceil(p0) to floor(p1)</a:t>
            </a:r>
          </a:p>
          <a:p>
            <a:pPr>
              <a:spcBef>
                <a:spcPct val="0"/>
              </a:spcBef>
              <a:buClrTx/>
              <a:buSzTx/>
              <a:buFontTx/>
              <a:buNone/>
            </a:pPr>
            <a:r>
              <a:rPr lang="en-US" altLang="zh-TW" sz="1400" b="1">
                <a:solidFill>
                  <a:srgbClr val="FF0000"/>
                </a:solidFill>
                <a:latin typeface="Times New Roman" panose="02020603050405020304" pitchFamily="18" charset="0"/>
                <a:ea typeface="微軟正黑體" panose="020B0604030504040204" pitchFamily="34" charset="-120"/>
              </a:rPr>
              <a:t>Fill ceil(p1) to floor(p2)</a:t>
            </a:r>
          </a:p>
          <a:p>
            <a:pPr>
              <a:spcBef>
                <a:spcPct val="0"/>
              </a:spcBef>
              <a:buClrTx/>
              <a:buSzTx/>
              <a:buFontTx/>
              <a:buNone/>
            </a:pPr>
            <a:r>
              <a:rPr lang="en-US" altLang="zh-TW" sz="1400" b="1">
                <a:solidFill>
                  <a:srgbClr val="FF0000"/>
                </a:solidFill>
                <a:latin typeface="Times New Roman" panose="02020603050405020304" pitchFamily="18" charset="0"/>
                <a:ea typeface="微軟正黑體" panose="020B0604030504040204" pitchFamily="34" charset="-120"/>
              </a:rPr>
              <a:t>so, p1 will be drawn only once from e2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圖片 4">
            <a:extLst>
              <a:ext uri="{FF2B5EF4-FFF2-40B4-BE49-F238E27FC236}">
                <a16:creationId xmlns:a16="http://schemas.microsoft.com/office/drawing/2014/main" id="{DB9C6633-A469-9AC4-5FBD-9ACF5A8AAD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7902575"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4">
            <a:extLst>
              <a:ext uri="{FF2B5EF4-FFF2-40B4-BE49-F238E27FC236}">
                <a16:creationId xmlns:a16="http://schemas.microsoft.com/office/drawing/2014/main" id="{41C0121E-0A0E-4DD5-8A20-296ABF2BE6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52400"/>
            <a:ext cx="8728075"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矩形 1">
            <a:extLst>
              <a:ext uri="{FF2B5EF4-FFF2-40B4-BE49-F238E27FC236}">
                <a16:creationId xmlns:a16="http://schemas.microsoft.com/office/drawing/2014/main" id="{182DE8E8-2DF0-3551-50E4-5E894390B847}"/>
              </a:ext>
            </a:extLst>
          </p:cNvPr>
          <p:cNvSpPr>
            <a:spLocks noChangeArrowheads="1"/>
          </p:cNvSpPr>
          <p:nvPr/>
        </p:nvSpPr>
        <p:spPr bwMode="auto">
          <a:xfrm>
            <a:off x="228600" y="4572000"/>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solidFill>
                  <a:srgbClr val="000000"/>
                </a:solidFill>
                <a:latin typeface="Times New Roman" panose="02020603050405020304" pitchFamily="18" charset="0"/>
                <a:ea typeface="微軟正黑體" panose="020B0604030504040204" pitchFamily="34" charset="-120"/>
              </a:rPr>
              <a:t>floor(p1) for e2, so it will not include</a:t>
            </a:r>
          </a:p>
          <a:p>
            <a:pPr>
              <a:spcBef>
                <a:spcPct val="0"/>
              </a:spcBef>
              <a:buClrTx/>
              <a:buSzTx/>
              <a:buFontTx/>
              <a:buNone/>
            </a:pPr>
            <a:r>
              <a:rPr lang="en-US" altLang="zh-TW" sz="2000">
                <a:solidFill>
                  <a:srgbClr val="000000"/>
                </a:solidFill>
                <a:latin typeface="Times New Roman" panose="02020603050405020304" pitchFamily="18" charset="0"/>
                <a:ea typeface="微軟正黑體" panose="020B0604030504040204" pitchFamily="34" charset="-120"/>
              </a:rPr>
              <a:t>p1 from e2 but will be included from e1</a:t>
            </a:r>
            <a:endParaRPr lang="zh-TW" altLang="en-US" sz="2000">
              <a:ea typeface="新細明體" panose="02020500000000000000" pitchFamily="18" charset="-12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圖片 4">
            <a:extLst>
              <a:ext uri="{FF2B5EF4-FFF2-40B4-BE49-F238E27FC236}">
                <a16:creationId xmlns:a16="http://schemas.microsoft.com/office/drawing/2014/main" id="{41920256-FF30-842D-2AA7-04C81DED77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382000" cy="57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4">
            <a:extLst>
              <a:ext uri="{FF2B5EF4-FFF2-40B4-BE49-F238E27FC236}">
                <a16:creationId xmlns:a16="http://schemas.microsoft.com/office/drawing/2014/main" id="{0AE308B6-FACB-D589-A832-4E5D62A272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8477250"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圖片 5">
            <a:extLst>
              <a:ext uri="{FF2B5EF4-FFF2-40B4-BE49-F238E27FC236}">
                <a16:creationId xmlns:a16="http://schemas.microsoft.com/office/drawing/2014/main" id="{275AD5C0-48D0-5515-0FB0-64513D66AF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8229600"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圖片 4">
            <a:extLst>
              <a:ext uri="{FF2B5EF4-FFF2-40B4-BE49-F238E27FC236}">
                <a16:creationId xmlns:a16="http://schemas.microsoft.com/office/drawing/2014/main" id="{13F87D93-19FF-F725-8217-625D59AE6A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026400" cy="59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矩形 1">
            <a:extLst>
              <a:ext uri="{FF2B5EF4-FFF2-40B4-BE49-F238E27FC236}">
                <a16:creationId xmlns:a16="http://schemas.microsoft.com/office/drawing/2014/main" id="{A19CA999-B66E-5F93-5725-273A19D7AEE0}"/>
              </a:ext>
            </a:extLst>
          </p:cNvPr>
          <p:cNvSpPr>
            <a:spLocks noChangeArrowheads="1"/>
          </p:cNvSpPr>
          <p:nvPr/>
        </p:nvSpPr>
        <p:spPr bwMode="auto">
          <a:xfrm>
            <a:off x="3505200" y="5562600"/>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solidFill>
                  <a:srgbClr val="000000"/>
                </a:solidFill>
                <a:ea typeface="新細明體" panose="02020500000000000000" pitchFamily="18" charset="-120"/>
              </a:rPr>
              <a:t>x = x +1/m</a:t>
            </a:r>
            <a:endParaRPr lang="zh-TW" altLang="en-US" sz="2000">
              <a:solidFill>
                <a:srgbClr val="000000"/>
              </a:solidFill>
              <a:ea typeface="新細明體" panose="02020500000000000000" pitchFamily="18" charset="-12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圖片 4">
            <a:extLst>
              <a:ext uri="{FF2B5EF4-FFF2-40B4-BE49-F238E27FC236}">
                <a16:creationId xmlns:a16="http://schemas.microsoft.com/office/drawing/2014/main" id="{C52F6B33-9D96-4DE0-947F-C34FFBE1BA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04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文字方塊 1">
            <a:extLst>
              <a:ext uri="{FF2B5EF4-FFF2-40B4-BE49-F238E27FC236}">
                <a16:creationId xmlns:a16="http://schemas.microsoft.com/office/drawing/2014/main" id="{6CA7DFA6-EC11-07CC-0E7F-1F6F875D0B48}"/>
              </a:ext>
            </a:extLst>
          </p:cNvPr>
          <p:cNvSpPr txBox="1">
            <a:spLocks noChangeArrowheads="1"/>
          </p:cNvSpPr>
          <p:nvPr/>
        </p:nvSpPr>
        <p:spPr bwMode="auto">
          <a:xfrm>
            <a:off x="2286000" y="4114800"/>
            <a:ext cx="5867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y_i = mx_i +a;</a:t>
            </a:r>
          </a:p>
          <a:p>
            <a:pPr>
              <a:spcBef>
                <a:spcPct val="0"/>
              </a:spcBef>
              <a:buClrTx/>
              <a:buSzTx/>
              <a:buFontTx/>
              <a:buNone/>
            </a:pPr>
            <a:r>
              <a:rPr lang="en-US" altLang="zh-TW" sz="2000">
                <a:ea typeface="新細明體" panose="02020500000000000000" pitchFamily="18" charset="-120"/>
              </a:rPr>
              <a:t>y_(i+1) = mx_(i+1)+a;</a:t>
            </a:r>
          </a:p>
          <a:p>
            <a:pPr>
              <a:spcBef>
                <a:spcPct val="0"/>
              </a:spcBef>
              <a:buClrTx/>
              <a:buSzTx/>
              <a:buFontTx/>
              <a:buNone/>
            </a:pPr>
            <a:r>
              <a:rPr lang="en-US" altLang="zh-TW" sz="2000">
                <a:ea typeface="新細明體" panose="02020500000000000000" pitchFamily="18" charset="-120"/>
              </a:rPr>
              <a:t>1 = mx_(i+1)-mx_i</a:t>
            </a:r>
          </a:p>
          <a:p>
            <a:pPr>
              <a:spcBef>
                <a:spcPct val="0"/>
              </a:spcBef>
              <a:buClrTx/>
              <a:buSzTx/>
              <a:buFontTx/>
              <a:buNone/>
            </a:pPr>
            <a:r>
              <a:rPr lang="en-US" altLang="zh-TW" sz="2000">
                <a:ea typeface="新細明體" panose="02020500000000000000" pitchFamily="18" charset="-120"/>
              </a:rPr>
              <a:t>1/m=x_(i+1)-x_i</a:t>
            </a:r>
          </a:p>
          <a:p>
            <a:pPr>
              <a:spcBef>
                <a:spcPct val="0"/>
              </a:spcBef>
              <a:buClrTx/>
              <a:buSzTx/>
              <a:buFontTx/>
              <a:buNone/>
            </a:pPr>
            <a:r>
              <a:rPr lang="en-US" altLang="zh-TW" sz="2000">
                <a:ea typeface="新細明體" panose="02020500000000000000" pitchFamily="18" charset="-120"/>
              </a:rPr>
              <a:t>x_(i+1) = x_i + 1/m</a:t>
            </a:r>
            <a:endParaRPr lang="zh-TW" altLang="en-US" sz="2000">
              <a:ea typeface="新細明體" panose="02020500000000000000" pitchFamily="18" charset="-120"/>
            </a:endParaRPr>
          </a:p>
        </p:txBody>
      </p:sp>
      <p:cxnSp>
        <p:nvCxnSpPr>
          <p:cNvPr id="166916" name="直線接點 5">
            <a:extLst>
              <a:ext uri="{FF2B5EF4-FFF2-40B4-BE49-F238E27FC236}">
                <a16:creationId xmlns:a16="http://schemas.microsoft.com/office/drawing/2014/main" id="{A4CB7538-A4FD-ED4D-D7CC-22FD56026AFF}"/>
              </a:ext>
            </a:extLst>
          </p:cNvPr>
          <p:cNvCxnSpPr>
            <a:cxnSpLocks noChangeShapeType="1"/>
          </p:cNvCxnSpPr>
          <p:nvPr/>
        </p:nvCxnSpPr>
        <p:spPr bwMode="auto">
          <a:xfrm flipV="1">
            <a:off x="6172200" y="4343400"/>
            <a:ext cx="1371600" cy="16002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917" name="直線接點 7">
            <a:extLst>
              <a:ext uri="{FF2B5EF4-FFF2-40B4-BE49-F238E27FC236}">
                <a16:creationId xmlns:a16="http://schemas.microsoft.com/office/drawing/2014/main" id="{3A6B23A5-708F-6F2A-BDB9-301A53A2DE03}"/>
              </a:ext>
            </a:extLst>
          </p:cNvPr>
          <p:cNvCxnSpPr>
            <a:cxnSpLocks noChangeShapeType="1"/>
          </p:cNvCxnSpPr>
          <p:nvPr/>
        </p:nvCxnSpPr>
        <p:spPr bwMode="auto">
          <a:xfrm>
            <a:off x="6096000" y="4876800"/>
            <a:ext cx="25908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6918" name="圖片 8">
            <a:extLst>
              <a:ext uri="{FF2B5EF4-FFF2-40B4-BE49-F238E27FC236}">
                <a16:creationId xmlns:a16="http://schemas.microsoft.com/office/drawing/2014/main" id="{C8017AE4-E517-7154-E663-AD24F94E4D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9650" y="5638800"/>
            <a:ext cx="259715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9" name="文字方塊 9">
            <a:extLst>
              <a:ext uri="{FF2B5EF4-FFF2-40B4-BE49-F238E27FC236}">
                <a16:creationId xmlns:a16="http://schemas.microsoft.com/office/drawing/2014/main" id="{D4E15F83-837B-63DC-06AE-CCEED3933432}"/>
              </a:ext>
            </a:extLst>
          </p:cNvPr>
          <p:cNvSpPr txBox="1">
            <a:spLocks noChangeArrowheads="1"/>
          </p:cNvSpPr>
          <p:nvPr/>
        </p:nvSpPr>
        <p:spPr bwMode="auto">
          <a:xfrm>
            <a:off x="6477000" y="5867400"/>
            <a:ext cx="1109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(x_i,y_i)</a:t>
            </a:r>
            <a:endParaRPr lang="zh-TW" altLang="en-US" sz="2000">
              <a:ea typeface="新細明體" panose="02020500000000000000" pitchFamily="18" charset="-120"/>
            </a:endParaRPr>
          </a:p>
        </p:txBody>
      </p:sp>
      <p:sp>
        <p:nvSpPr>
          <p:cNvPr id="166920" name="矩形 10">
            <a:extLst>
              <a:ext uri="{FF2B5EF4-FFF2-40B4-BE49-F238E27FC236}">
                <a16:creationId xmlns:a16="http://schemas.microsoft.com/office/drawing/2014/main" id="{EED3BB4E-4CF6-EBCF-3929-7D865175F078}"/>
              </a:ext>
            </a:extLst>
          </p:cNvPr>
          <p:cNvSpPr>
            <a:spLocks noChangeArrowheads="1"/>
          </p:cNvSpPr>
          <p:nvPr/>
        </p:nvSpPr>
        <p:spPr bwMode="auto">
          <a:xfrm>
            <a:off x="7096125" y="4876800"/>
            <a:ext cx="1760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(x_i+1,y_i+1)</a:t>
            </a:r>
            <a:endParaRPr lang="zh-TW" altLang="en-US" sz="2000">
              <a:ea typeface="新細明體" panose="02020500000000000000" pitchFamily="18" charset="-120"/>
            </a:endParaRPr>
          </a:p>
        </p:txBody>
      </p:sp>
      <p:sp>
        <p:nvSpPr>
          <p:cNvPr id="166921" name="矩形 11">
            <a:extLst>
              <a:ext uri="{FF2B5EF4-FFF2-40B4-BE49-F238E27FC236}">
                <a16:creationId xmlns:a16="http://schemas.microsoft.com/office/drawing/2014/main" id="{79148D8A-DE7B-196D-60F1-65F898B5F8D2}"/>
              </a:ext>
            </a:extLst>
          </p:cNvPr>
          <p:cNvSpPr>
            <a:spLocks noChangeArrowheads="1"/>
          </p:cNvSpPr>
          <p:nvPr/>
        </p:nvSpPr>
        <p:spPr bwMode="auto">
          <a:xfrm>
            <a:off x="7583488" y="4143375"/>
            <a:ext cx="1160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y=mx+a</a:t>
            </a:r>
            <a:endParaRPr lang="zh-TW" altLang="en-US" sz="2000">
              <a:ea typeface="新細明體" panose="02020500000000000000" pitchFamily="18" charset="-12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a:extLst>
              <a:ext uri="{FF2B5EF4-FFF2-40B4-BE49-F238E27FC236}">
                <a16:creationId xmlns:a16="http://schemas.microsoft.com/office/drawing/2014/main" id="{503924CD-893E-E6F3-5720-92B916D28239}"/>
              </a:ext>
            </a:extLst>
          </p:cNvPr>
          <p:cNvSpPr>
            <a:spLocks noGrp="1" noChangeArrowheads="1"/>
          </p:cNvSpPr>
          <p:nvPr>
            <p:ph type="title"/>
          </p:nvPr>
        </p:nvSpPr>
        <p:spPr>
          <a:xfrm>
            <a:off x="609600" y="39688"/>
            <a:ext cx="7793038" cy="685800"/>
          </a:xfrm>
        </p:spPr>
        <p:txBody>
          <a:bodyPr/>
          <a:lstStyle/>
          <a:p>
            <a:r>
              <a:rPr lang="en-US" altLang="zh-TW">
                <a:ea typeface="新細明體" panose="02020500000000000000" pitchFamily="18" charset="-120"/>
              </a:rPr>
              <a:t>Directional Lights</a:t>
            </a:r>
            <a:endParaRPr lang="zh-TW" altLang="en-US">
              <a:ea typeface="新細明體" panose="02020500000000000000" pitchFamily="18" charset="-120"/>
            </a:endParaRPr>
          </a:p>
        </p:txBody>
      </p:sp>
      <p:sp>
        <p:nvSpPr>
          <p:cNvPr id="24579" name="日期版面配置區 3">
            <a:extLst>
              <a:ext uri="{FF2B5EF4-FFF2-40B4-BE49-F238E27FC236}">
                <a16:creationId xmlns:a16="http://schemas.microsoft.com/office/drawing/2014/main" id="{C6EAADBA-0B46-F501-265C-5F699D62D620}"/>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24580" name="頁尾版面配置區 4">
            <a:extLst>
              <a:ext uri="{FF2B5EF4-FFF2-40B4-BE49-F238E27FC236}">
                <a16:creationId xmlns:a16="http://schemas.microsoft.com/office/drawing/2014/main" id="{40204EAE-AC26-3232-5FDF-9D6ADDE8F731}"/>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CCC490E3-AF7B-4587-B35A-2E2229135928}" type="slidenum">
              <a:rPr lang="en-US" altLang="zh-TW" sz="1400" smtClean="0"/>
              <a:pPr>
                <a:spcBef>
                  <a:spcPct val="0"/>
                </a:spcBef>
                <a:buClrTx/>
                <a:buSzTx/>
                <a:buFontTx/>
                <a:buNone/>
              </a:pPr>
              <a:t>15</a:t>
            </a:fld>
            <a:endParaRPr lang="en-US" altLang="zh-TW" sz="1400"/>
          </a:p>
        </p:txBody>
      </p:sp>
      <p:sp>
        <p:nvSpPr>
          <p:cNvPr id="24581" name="投影片編號版面配置區 5">
            <a:extLst>
              <a:ext uri="{FF2B5EF4-FFF2-40B4-BE49-F238E27FC236}">
                <a16:creationId xmlns:a16="http://schemas.microsoft.com/office/drawing/2014/main" id="{8E142ED9-7426-C1C8-4ADF-D3F90FB83D5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24582" name="Picture 2" descr="Unity - Manual: Directional light shadows">
            <a:extLst>
              <a:ext uri="{FF2B5EF4-FFF2-40B4-BE49-F238E27FC236}">
                <a16:creationId xmlns:a16="http://schemas.microsoft.com/office/drawing/2014/main" id="{522B860D-4CC5-534B-0056-1AF6242A0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762000"/>
            <a:ext cx="41243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4" descr="Christmas Bulbs: Matte Red, 67mm, 8 pieces - Walmart.com - Walmart.com">
            <a:extLst>
              <a:ext uri="{FF2B5EF4-FFF2-40B4-BE49-F238E27FC236}">
                <a16:creationId xmlns:a16="http://schemas.microsoft.com/office/drawing/2014/main" id="{B28F2197-4605-11A0-3D46-074D867070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3817938"/>
            <a:ext cx="28956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AutoShape 11">
            <a:extLst>
              <a:ext uri="{FF2B5EF4-FFF2-40B4-BE49-F238E27FC236}">
                <a16:creationId xmlns:a16="http://schemas.microsoft.com/office/drawing/2014/main" id="{3373AB7B-F63B-88BD-484E-F4A33060DE21}"/>
              </a:ext>
            </a:extLst>
          </p:cNvPr>
          <p:cNvSpPr>
            <a:spLocks noChangeAspect="1" noChangeArrowheads="1"/>
          </p:cNvSpPr>
          <p:nvPr/>
        </p:nvSpPr>
        <p:spPr bwMode="auto">
          <a:xfrm>
            <a:off x="4572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zh-TW" altLang="en-US" sz="2000">
              <a:ea typeface="新細明體" panose="02020500000000000000" pitchFamily="18" charset="-120"/>
            </a:endParaRPr>
          </a:p>
        </p:txBody>
      </p:sp>
      <p:pic>
        <p:nvPicPr>
          <p:cNvPr id="24585" name="Picture 15" descr="Directional lighting | Article about Directional lighting by The Free  Dictionary">
            <a:extLst>
              <a:ext uri="{FF2B5EF4-FFF2-40B4-BE49-F238E27FC236}">
                <a16:creationId xmlns:a16="http://schemas.microsoft.com/office/drawing/2014/main" id="{333BBD56-D35C-7561-F8D1-ADD42BE0EA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3813"/>
            <a:ext cx="394335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圖片 4">
            <a:extLst>
              <a:ext uri="{FF2B5EF4-FFF2-40B4-BE49-F238E27FC236}">
                <a16:creationId xmlns:a16="http://schemas.microsoft.com/office/drawing/2014/main" id="{52BDAED3-9DB2-5ACA-5886-CC58F113D8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6019800" cy="50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矩形 1">
            <a:extLst>
              <a:ext uri="{FF2B5EF4-FFF2-40B4-BE49-F238E27FC236}">
                <a16:creationId xmlns:a16="http://schemas.microsoft.com/office/drawing/2014/main" id="{81F73473-85DE-48B9-2FF1-B15DA5C60F07}"/>
              </a:ext>
            </a:extLst>
          </p:cNvPr>
          <p:cNvSpPr>
            <a:spLocks noChangeArrowheads="1"/>
          </p:cNvSpPr>
          <p:nvPr/>
        </p:nvSpPr>
        <p:spPr bwMode="auto">
          <a:xfrm>
            <a:off x="1447800" y="5791200"/>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Note: </a:t>
            </a:r>
            <a:r>
              <a:rPr lang="en-US" altLang="zh-TW" sz="2000" i="1">
                <a:solidFill>
                  <a:srgbClr val="FF0000"/>
                </a:solidFill>
                <a:ea typeface="新細明體" panose="02020500000000000000" pitchFamily="18" charset="-120"/>
              </a:rPr>
              <a:t>xmin</a:t>
            </a:r>
            <a:r>
              <a:rPr lang="en-US" altLang="zh-TW" sz="2000">
                <a:solidFill>
                  <a:srgbClr val="FF0000"/>
                </a:solidFill>
                <a:ea typeface="新細明體" panose="02020500000000000000" pitchFamily="18" charset="-120"/>
              </a:rPr>
              <a:t> i</a:t>
            </a:r>
            <a:r>
              <a:rPr lang="en-US" altLang="zh-TW" sz="2000">
                <a:ea typeface="新細明體" panose="02020500000000000000" pitchFamily="18" charset="-120"/>
              </a:rPr>
              <a:t>s the x at the </a:t>
            </a:r>
            <a:r>
              <a:rPr lang="en-US" altLang="zh-TW" sz="2000">
                <a:solidFill>
                  <a:srgbClr val="FF0000"/>
                </a:solidFill>
                <a:ea typeface="新細明體" panose="02020500000000000000" pitchFamily="18" charset="-120"/>
              </a:rPr>
              <a:t>minimum y</a:t>
            </a:r>
            <a:r>
              <a:rPr lang="en-US" altLang="zh-TW" sz="2000">
                <a:ea typeface="新細明體" panose="02020500000000000000" pitchFamily="18" charset="-120"/>
              </a:rPr>
              <a:t> for the edge</a:t>
            </a:r>
            <a:endParaRPr lang="zh-TW" altLang="en-US" sz="2000">
              <a:ea typeface="新細明體" panose="02020500000000000000" pitchFamily="18" charset="-120"/>
            </a:endParaRPr>
          </a:p>
        </p:txBody>
      </p:sp>
      <p:sp>
        <p:nvSpPr>
          <p:cNvPr id="167940" name="文字方塊 1">
            <a:extLst>
              <a:ext uri="{FF2B5EF4-FFF2-40B4-BE49-F238E27FC236}">
                <a16:creationId xmlns:a16="http://schemas.microsoft.com/office/drawing/2014/main" id="{9F995756-7611-5C84-0A6B-5519C79C6825}"/>
              </a:ext>
            </a:extLst>
          </p:cNvPr>
          <p:cNvSpPr txBox="1">
            <a:spLocks noChangeArrowheads="1"/>
          </p:cNvSpPr>
          <p:nvPr/>
        </p:nvSpPr>
        <p:spPr bwMode="auto">
          <a:xfrm>
            <a:off x="2286000" y="5094288"/>
            <a:ext cx="788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ymax</a:t>
            </a:r>
            <a:endParaRPr lang="zh-TW" altLang="en-US" sz="2000">
              <a:ea typeface="新細明體" panose="02020500000000000000" pitchFamily="18" charset="-120"/>
            </a:endParaRPr>
          </a:p>
        </p:txBody>
      </p:sp>
      <p:sp>
        <p:nvSpPr>
          <p:cNvPr id="167941" name="文字方塊 2">
            <a:extLst>
              <a:ext uri="{FF2B5EF4-FFF2-40B4-BE49-F238E27FC236}">
                <a16:creationId xmlns:a16="http://schemas.microsoft.com/office/drawing/2014/main" id="{29A85A06-23D8-5959-6CA2-689403C9414A}"/>
              </a:ext>
            </a:extLst>
          </p:cNvPr>
          <p:cNvSpPr txBox="1">
            <a:spLocks noChangeArrowheads="1"/>
          </p:cNvSpPr>
          <p:nvPr/>
        </p:nvSpPr>
        <p:spPr bwMode="auto">
          <a:xfrm>
            <a:off x="3074988" y="5094288"/>
            <a:ext cx="728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xmin</a:t>
            </a:r>
            <a:endParaRPr lang="zh-TW" altLang="en-US" sz="2000">
              <a:ea typeface="新細明體" panose="02020500000000000000" pitchFamily="18" charset="-12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編號版面配置區 3">
            <a:extLst>
              <a:ext uri="{FF2B5EF4-FFF2-40B4-BE49-F238E27FC236}">
                <a16:creationId xmlns:a16="http://schemas.microsoft.com/office/drawing/2014/main" id="{5C46E753-44AF-7D9B-A1B3-01DA10B6388D}"/>
              </a:ext>
            </a:extLst>
          </p:cNvPr>
          <p:cNvSpPr>
            <a:spLocks noGrp="1"/>
          </p:cNvSpPr>
          <p:nvPr>
            <p:ph type="sldNum" sz="quarter" idx="12"/>
          </p:nvPr>
        </p:nvSpPr>
        <p:spPr>
          <a:xfrm>
            <a:off x="1676400" y="6324600"/>
            <a:ext cx="16002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l">
              <a:spcBef>
                <a:spcPct val="0"/>
              </a:spcBef>
              <a:buClrTx/>
              <a:buSzTx/>
              <a:buFontTx/>
              <a:buNone/>
            </a:pPr>
            <a:fld id="{03BB621F-7FFD-421E-B685-5658910DF22D}" type="slidenum">
              <a:rPr lang="en-US" altLang="zh-TW" sz="1400" smtClean="0"/>
              <a:pPr algn="l">
                <a:spcBef>
                  <a:spcPct val="0"/>
                </a:spcBef>
                <a:buClrTx/>
                <a:buSzTx/>
                <a:buFontTx/>
                <a:buNone/>
              </a:pPr>
              <a:t>151</a:t>
            </a:fld>
            <a:endParaRPr lang="en-US" altLang="zh-TW" sz="1400"/>
          </a:p>
        </p:txBody>
      </p:sp>
      <p:sp>
        <p:nvSpPr>
          <p:cNvPr id="168963" name="Rectangle 2">
            <a:extLst>
              <a:ext uri="{FF2B5EF4-FFF2-40B4-BE49-F238E27FC236}">
                <a16:creationId xmlns:a16="http://schemas.microsoft.com/office/drawing/2014/main" id="{194E6326-C844-0F45-6C7E-7BDEE527975A}"/>
              </a:ext>
            </a:extLst>
          </p:cNvPr>
          <p:cNvSpPr>
            <a:spLocks noGrp="1" noChangeArrowheads="1"/>
          </p:cNvSpPr>
          <p:nvPr>
            <p:ph type="title"/>
          </p:nvPr>
        </p:nvSpPr>
        <p:spPr/>
        <p:txBody>
          <a:bodyPr/>
          <a:lstStyle/>
          <a:p>
            <a:r>
              <a:rPr lang="en-US" altLang="zh-TW">
                <a:ea typeface="新細明體" panose="02020500000000000000" pitchFamily="18" charset="-120"/>
              </a:rPr>
              <a:t>Scan Conversion (Rasterization)</a:t>
            </a:r>
          </a:p>
        </p:txBody>
      </p:sp>
      <p:sp>
        <p:nvSpPr>
          <p:cNvPr id="168964" name="Rectangle 3">
            <a:extLst>
              <a:ext uri="{FF2B5EF4-FFF2-40B4-BE49-F238E27FC236}">
                <a16:creationId xmlns:a16="http://schemas.microsoft.com/office/drawing/2014/main" id="{535DFF04-E161-6C9F-5EB6-340C27DCE2DD}"/>
              </a:ext>
            </a:extLst>
          </p:cNvPr>
          <p:cNvSpPr>
            <a:spLocks noGrp="1" noChangeArrowheads="1"/>
          </p:cNvSpPr>
          <p:nvPr>
            <p:ph type="body" idx="1"/>
          </p:nvPr>
        </p:nvSpPr>
        <p:spPr/>
        <p:txBody>
          <a:bodyPr/>
          <a:lstStyle/>
          <a:p>
            <a:pPr marL="0" indent="0">
              <a:buFontTx/>
              <a:buNone/>
            </a:pPr>
            <a:r>
              <a:rPr lang="en-US" altLang="zh-TW">
                <a:ea typeface="新細明體" panose="02020500000000000000" pitchFamily="18" charset="-120"/>
              </a:rPr>
              <a:t>The Algorithm </a:t>
            </a:r>
            <a:r>
              <a:rPr lang="en-US" altLang="zh-TW" sz="1200">
                <a:ea typeface="新細明體" panose="02020500000000000000" pitchFamily="18" charset="-120"/>
              </a:rPr>
              <a:t>(page 98 in </a:t>
            </a:r>
            <a:r>
              <a:rPr lang="en-US" altLang="zh-TW" sz="1200" u="sng">
                <a:ea typeface="新細明體" panose="02020500000000000000" pitchFamily="18" charset="-120"/>
              </a:rPr>
              <a:t>Computer Graphics</a:t>
            </a:r>
            <a:r>
              <a:rPr lang="en-US" altLang="zh-TW" sz="1200">
                <a:ea typeface="新細明體" panose="02020500000000000000" pitchFamily="18" charset="-120"/>
              </a:rPr>
              <a:t> FvDFH second ed.)</a:t>
            </a:r>
          </a:p>
          <a:p>
            <a:pPr marL="0" indent="0">
              <a:buFontTx/>
              <a:buNone/>
            </a:pPr>
            <a:endParaRPr lang="en-US" altLang="zh-TW" sz="800">
              <a:ea typeface="新細明體" panose="02020500000000000000" pitchFamily="18" charset="-120"/>
            </a:endParaRPr>
          </a:p>
          <a:p>
            <a:pPr marL="0" indent="0"/>
            <a:r>
              <a:rPr lang="en-US" altLang="zh-TW" sz="2000">
                <a:ea typeface="新細明體" panose="02020500000000000000" pitchFamily="18" charset="-120"/>
              </a:rPr>
              <a:t>Create an </a:t>
            </a:r>
            <a:r>
              <a:rPr lang="en-US" altLang="zh-TW" sz="2000" i="1">
                <a:ea typeface="新細明體" panose="02020500000000000000" pitchFamily="18" charset="-120"/>
              </a:rPr>
              <a:t>Edge Table</a:t>
            </a:r>
            <a:r>
              <a:rPr lang="en-US" altLang="zh-TW" sz="2000">
                <a:ea typeface="新細明體" panose="02020500000000000000" pitchFamily="18" charset="-120"/>
              </a:rPr>
              <a:t> for the polygon being rendered, sorted on y.</a:t>
            </a:r>
          </a:p>
          <a:p>
            <a:pPr lvl="1"/>
            <a:r>
              <a:rPr lang="en-US" altLang="zh-TW" sz="1200" b="1">
                <a:ea typeface="新細明體" panose="02020500000000000000" pitchFamily="18" charset="-120"/>
              </a:rPr>
              <a:t>Don’t include horizontal edges, they are handled by the edges they connect to (see page 95 in text).</a:t>
            </a:r>
          </a:p>
        </p:txBody>
      </p:sp>
      <p:pic>
        <p:nvPicPr>
          <p:cNvPr id="168965" name="Picture 4" descr="image1">
            <a:extLst>
              <a:ext uri="{FF2B5EF4-FFF2-40B4-BE49-F238E27FC236}">
                <a16:creationId xmlns:a16="http://schemas.microsoft.com/office/drawing/2014/main" id="{FAD5FF59-5F99-4D97-5697-C2927020D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565400"/>
            <a:ext cx="3281362"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6" descr="image2">
            <a:extLst>
              <a:ext uri="{FF2B5EF4-FFF2-40B4-BE49-F238E27FC236}">
                <a16:creationId xmlns:a16="http://schemas.microsoft.com/office/drawing/2014/main" id="{46922A4E-9A17-58FF-E23A-D58C8CB05095}"/>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4140200" y="2565400"/>
            <a:ext cx="40767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7" name="Text Box 8">
            <a:extLst>
              <a:ext uri="{FF2B5EF4-FFF2-40B4-BE49-F238E27FC236}">
                <a16:creationId xmlns:a16="http://schemas.microsoft.com/office/drawing/2014/main" id="{9B8FA623-AF22-B0D1-4D54-46783E4CACD8}"/>
              </a:ext>
            </a:extLst>
          </p:cNvPr>
          <p:cNvSpPr txBox="1">
            <a:spLocks noChangeArrowheads="1"/>
          </p:cNvSpPr>
          <p:nvPr/>
        </p:nvSpPr>
        <p:spPr bwMode="auto">
          <a:xfrm>
            <a:off x="2268538" y="6453188"/>
            <a:ext cx="148590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36576" rIns="82296" bIns="36576">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000">
                <a:solidFill>
                  <a:schemeClr val="tx2"/>
                </a:solidFill>
                <a:ea typeface="新細明體" panose="02020500000000000000" pitchFamily="18" charset="-120"/>
              </a:rPr>
              <a:t>(FvDFH, pages 92, 98)</a:t>
            </a:r>
          </a:p>
        </p:txBody>
      </p:sp>
      <p:sp>
        <p:nvSpPr>
          <p:cNvPr id="168968" name="Text Box 9">
            <a:extLst>
              <a:ext uri="{FF2B5EF4-FFF2-40B4-BE49-F238E27FC236}">
                <a16:creationId xmlns:a16="http://schemas.microsoft.com/office/drawing/2014/main" id="{7E067129-CAE7-DDE5-27B3-15DCBEC89BB6}"/>
              </a:ext>
            </a:extLst>
          </p:cNvPr>
          <p:cNvSpPr txBox="1">
            <a:spLocks noChangeArrowheads="1"/>
          </p:cNvSpPr>
          <p:nvPr/>
        </p:nvSpPr>
        <p:spPr bwMode="auto">
          <a:xfrm>
            <a:off x="539750" y="5589588"/>
            <a:ext cx="3529013"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296" tIns="36576" rIns="82296" bIns="36576">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zh-TW" sz="1400">
                <a:ea typeface="新細明體" panose="02020500000000000000" pitchFamily="18" charset="-120"/>
              </a:rPr>
              <a:t>Note: </a:t>
            </a:r>
            <a:r>
              <a:rPr lang="en-US" altLang="zh-TW" sz="1400" i="1">
                <a:ea typeface="新細明體" panose="02020500000000000000" pitchFamily="18" charset="-120"/>
              </a:rPr>
              <a:t>xmin</a:t>
            </a:r>
            <a:r>
              <a:rPr lang="en-US" altLang="zh-TW" sz="1400">
                <a:ea typeface="新細明體" panose="02020500000000000000" pitchFamily="18" charset="-120"/>
              </a:rPr>
              <a:t> is the x at the minimum y for the edge, not necessarily the minimum x of the edge. Hence </a:t>
            </a:r>
            <a:r>
              <a:rPr lang="en-US" altLang="zh-TW" sz="1400" i="1">
                <a:ea typeface="新細明體" panose="02020500000000000000" pitchFamily="18" charset="-120"/>
              </a:rPr>
              <a:t>xmin</a:t>
            </a:r>
            <a:r>
              <a:rPr lang="en-US" altLang="zh-TW" sz="1400">
                <a:ea typeface="新細明體" panose="02020500000000000000" pitchFamily="18" charset="-120"/>
              </a:rPr>
              <a:t> = 7 for edge AB.</a:t>
            </a:r>
            <a:endParaRPr lang="en-US" altLang="zh-TW" sz="1400" i="1">
              <a:ea typeface="新細明體" panose="02020500000000000000" pitchFamily="18" charset="-120"/>
            </a:endParaRPr>
          </a:p>
        </p:txBody>
      </p:sp>
      <p:pic>
        <p:nvPicPr>
          <p:cNvPr id="168969" name="Picture 21" descr="sample0">
            <a:extLst>
              <a:ext uri="{FF2B5EF4-FFF2-40B4-BE49-F238E27FC236}">
                <a16:creationId xmlns:a16="http://schemas.microsoft.com/office/drawing/2014/main" id="{ACD3DEA1-4FAA-26D7-8AC9-9C8AC6009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7463" y="2133600"/>
            <a:ext cx="1047750" cy="157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8970" name="矩形 1">
            <a:extLst>
              <a:ext uri="{FF2B5EF4-FFF2-40B4-BE49-F238E27FC236}">
                <a16:creationId xmlns:a16="http://schemas.microsoft.com/office/drawing/2014/main" id="{CAEBED3A-BCBD-3694-1CB1-CFAF919B0459}"/>
              </a:ext>
            </a:extLst>
          </p:cNvPr>
          <p:cNvSpPr>
            <a:spLocks noChangeArrowheads="1"/>
          </p:cNvSpPr>
          <p:nvPr/>
        </p:nvSpPr>
        <p:spPr bwMode="auto">
          <a:xfrm>
            <a:off x="7389813" y="2413000"/>
            <a:ext cx="17367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zh-TW" sz="1800">
                <a:solidFill>
                  <a:srgbClr val="FF0000"/>
                </a:solidFill>
                <a:latin typeface="Arial" panose="020B0604020202020204" pitchFamily="34" charset="0"/>
                <a:ea typeface="新細明體" panose="02020500000000000000" pitchFamily="18" charset="-120"/>
              </a:rPr>
              <a:t>Horizontal and </a:t>
            </a:r>
          </a:p>
          <a:p>
            <a:pPr>
              <a:spcBef>
                <a:spcPct val="50000"/>
              </a:spcBef>
              <a:buClrTx/>
              <a:buSzTx/>
              <a:buFontTx/>
              <a:buNone/>
            </a:pPr>
            <a:r>
              <a:rPr lang="en-US" altLang="zh-TW" sz="1800">
                <a:solidFill>
                  <a:srgbClr val="FF0000"/>
                </a:solidFill>
                <a:latin typeface="Arial" panose="020B0604020202020204" pitchFamily="34" charset="0"/>
                <a:ea typeface="新細明體" panose="02020500000000000000" pitchFamily="18" charset="-120"/>
              </a:rPr>
              <a:t>Vertical edges.</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圖片 4">
            <a:extLst>
              <a:ext uri="{FF2B5EF4-FFF2-40B4-BE49-F238E27FC236}">
                <a16:creationId xmlns:a16="http://schemas.microsoft.com/office/drawing/2014/main" id="{F854C897-CF08-6110-9B55-5749E44B60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
            <a:ext cx="83058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矩形 1">
            <a:extLst>
              <a:ext uri="{FF2B5EF4-FFF2-40B4-BE49-F238E27FC236}">
                <a16:creationId xmlns:a16="http://schemas.microsoft.com/office/drawing/2014/main" id="{F2119EDB-0467-7095-C72E-6F8E7522C7A2}"/>
              </a:ext>
            </a:extLst>
          </p:cNvPr>
          <p:cNvSpPr>
            <a:spLocks noChangeArrowheads="1"/>
          </p:cNvSpPr>
          <p:nvPr/>
        </p:nvSpPr>
        <p:spPr bwMode="auto">
          <a:xfrm>
            <a:off x="457200" y="3886200"/>
            <a:ext cx="1662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200">
                <a:ea typeface="新細明體" panose="02020500000000000000" pitchFamily="18" charset="-120"/>
              </a:rPr>
              <a:t>(Ymax,Xcurrent, 1/m)</a:t>
            </a:r>
            <a:endParaRPr lang="zh-TW" altLang="en-US" sz="1200">
              <a:ea typeface="新細明體" panose="02020500000000000000" pitchFamily="18" charset="-12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編號版面配置區 3">
            <a:extLst>
              <a:ext uri="{FF2B5EF4-FFF2-40B4-BE49-F238E27FC236}">
                <a16:creationId xmlns:a16="http://schemas.microsoft.com/office/drawing/2014/main" id="{93EBA9C9-47E7-ED75-5274-96DC3086D53F}"/>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A9A5A5"/>
              </a:buClr>
              <a:buSzPct val="120000"/>
              <a:buChar char="•"/>
              <a:defRPr sz="3100" b="1">
                <a:solidFill>
                  <a:schemeClr val="tx1"/>
                </a:solidFill>
                <a:latin typeface="Arial" panose="020B0604020202020204" pitchFamily="34" charset="0"/>
              </a:defRPr>
            </a:lvl1pPr>
            <a:lvl2pPr marL="742950" indent="-285750">
              <a:lnSpc>
                <a:spcPct val="110000"/>
              </a:lnSpc>
              <a:spcBef>
                <a:spcPts val="600"/>
              </a:spcBef>
              <a:spcAft>
                <a:spcPts val="600"/>
              </a:spcAft>
              <a:buClr>
                <a:srgbClr val="A9A5A5"/>
              </a:buClr>
              <a:buSzPct val="120000"/>
              <a:buChar char="•"/>
              <a:defRPr sz="2600">
                <a:solidFill>
                  <a:schemeClr val="tx1"/>
                </a:solidFill>
                <a:latin typeface="Arial" panose="020B0604020202020204" pitchFamily="34" charset="0"/>
              </a:defRPr>
            </a:lvl2pPr>
            <a:lvl3pPr marL="1143000" indent="-228600">
              <a:spcBef>
                <a:spcPct val="20000"/>
              </a:spcBef>
              <a:buClr>
                <a:srgbClr val="A9A5A5"/>
              </a:buClr>
              <a:buSzPct val="12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fld id="{6E16E123-CB23-4FBA-88BF-ED04A890C859}" type="slidenum">
              <a:rPr lang="en-US" altLang="zh-TW" sz="1400" b="0" smtClean="0">
                <a:solidFill>
                  <a:srgbClr val="4E4EB2"/>
                </a:solidFill>
                <a:latin typeface="Times New Roman" panose="02020603050405020304" pitchFamily="18" charset="0"/>
              </a:rPr>
              <a:pPr>
                <a:spcBef>
                  <a:spcPct val="0"/>
                </a:spcBef>
                <a:buClrTx/>
                <a:buSzTx/>
                <a:buFontTx/>
                <a:buNone/>
              </a:pPr>
              <a:t>153</a:t>
            </a:fld>
            <a:endParaRPr lang="en-US" altLang="zh-TW" sz="1400" b="0">
              <a:solidFill>
                <a:srgbClr val="4E4EB2"/>
              </a:solidFill>
              <a:latin typeface="Times New Roman" panose="02020603050405020304" pitchFamily="18" charset="0"/>
            </a:endParaRPr>
          </a:p>
        </p:txBody>
      </p:sp>
      <p:sp>
        <p:nvSpPr>
          <p:cNvPr id="172035" name="Rectangle 2">
            <a:extLst>
              <a:ext uri="{FF2B5EF4-FFF2-40B4-BE49-F238E27FC236}">
                <a16:creationId xmlns:a16="http://schemas.microsoft.com/office/drawing/2014/main" id="{6A851BD6-3C8B-4F94-39B7-81A57A9B5937}"/>
              </a:ext>
            </a:extLst>
          </p:cNvPr>
          <p:cNvSpPr>
            <a:spLocks noGrp="1" noChangeArrowheads="1"/>
          </p:cNvSpPr>
          <p:nvPr>
            <p:ph type="title"/>
          </p:nvPr>
        </p:nvSpPr>
        <p:spPr/>
        <p:txBody>
          <a:bodyPr/>
          <a:lstStyle/>
          <a:p>
            <a:r>
              <a:rPr lang="en-US" altLang="zh-TW">
                <a:ea typeface="新細明體" panose="02020500000000000000" pitchFamily="18" charset="-120"/>
              </a:rPr>
              <a:t>Scan Conversion (cont.)</a:t>
            </a:r>
          </a:p>
        </p:txBody>
      </p:sp>
      <p:sp>
        <p:nvSpPr>
          <p:cNvPr id="442371" name="Rectangle 3">
            <a:extLst>
              <a:ext uri="{FF2B5EF4-FFF2-40B4-BE49-F238E27FC236}">
                <a16:creationId xmlns:a16="http://schemas.microsoft.com/office/drawing/2014/main" id="{B21FACAC-388F-C55E-4E67-7B0986359B09}"/>
              </a:ext>
            </a:extLst>
          </p:cNvPr>
          <p:cNvSpPr>
            <a:spLocks noGrp="1" noChangeArrowheads="1"/>
          </p:cNvSpPr>
          <p:nvPr>
            <p:ph type="body" idx="1"/>
          </p:nvPr>
        </p:nvSpPr>
        <p:spPr/>
        <p:txBody>
          <a:bodyPr/>
          <a:lstStyle/>
          <a:p>
            <a:pPr marL="590550" indent="-590550">
              <a:lnSpc>
                <a:spcPct val="90000"/>
              </a:lnSpc>
              <a:buFontTx/>
              <a:buNone/>
              <a:defRPr/>
            </a:pPr>
            <a:r>
              <a:rPr lang="en-US" altLang="zh-TW" sz="2000" b="0">
                <a:ea typeface="新細明體" panose="02020500000000000000" pitchFamily="18" charset="-120"/>
              </a:rPr>
              <a:t>Once you have your </a:t>
            </a:r>
            <a:r>
              <a:rPr lang="en-US" altLang="zh-TW" sz="2000" b="0" i="1">
                <a:ea typeface="新細明體" panose="02020500000000000000" pitchFamily="18" charset="-120"/>
              </a:rPr>
              <a:t>Edge Table</a:t>
            </a:r>
            <a:r>
              <a:rPr lang="en-US" altLang="zh-TW" sz="2000" b="0">
                <a:ea typeface="新細明體" panose="02020500000000000000" pitchFamily="18" charset="-120"/>
              </a:rPr>
              <a:t> (ET) for the polygon, you’re ready to step through y coordinates and render scan lines:</a:t>
            </a:r>
          </a:p>
          <a:p>
            <a:pPr marL="590550" indent="-590550">
              <a:lnSpc>
                <a:spcPct val="90000"/>
              </a:lnSpc>
              <a:buFontTx/>
              <a:buNone/>
              <a:defRPr/>
            </a:pPr>
            <a:endParaRPr lang="en-US" altLang="zh-TW" sz="1000" b="0">
              <a:ea typeface="新細明體" panose="02020500000000000000" pitchFamily="18" charset="-120"/>
            </a:endParaRPr>
          </a:p>
          <a:p>
            <a:pPr marL="590550" indent="-590550">
              <a:lnSpc>
                <a:spcPct val="90000"/>
              </a:lnSpc>
              <a:buFontTx/>
              <a:buNone/>
              <a:defRPr/>
            </a:pPr>
            <a:r>
              <a:rPr lang="en-US" altLang="zh-TW" sz="1800" b="0">
                <a:ea typeface="新細明體" panose="02020500000000000000" pitchFamily="18" charset="-120"/>
              </a:rPr>
              <a:t>1. Set </a:t>
            </a:r>
            <a:r>
              <a:rPr lang="en-US" altLang="zh-TW" sz="1800" b="0" i="1">
                <a:ea typeface="新細明體" panose="02020500000000000000" pitchFamily="18" charset="-120"/>
              </a:rPr>
              <a:t>y</a:t>
            </a:r>
            <a:r>
              <a:rPr lang="en-US" altLang="zh-TW" sz="1800" b="0">
                <a:ea typeface="新細明體" panose="02020500000000000000" pitchFamily="18" charset="-120"/>
              </a:rPr>
              <a:t> to the first non-empty bucket in the ET. This is bucket 1 in the example.</a:t>
            </a:r>
          </a:p>
          <a:p>
            <a:pPr marL="590550" indent="-590550">
              <a:lnSpc>
                <a:spcPct val="90000"/>
              </a:lnSpc>
              <a:buFontTx/>
              <a:buNone/>
              <a:defRPr/>
            </a:pPr>
            <a:endParaRPr lang="en-US" altLang="zh-TW" sz="800" b="0">
              <a:ea typeface="新細明體" panose="02020500000000000000" pitchFamily="18" charset="-120"/>
            </a:endParaRPr>
          </a:p>
          <a:p>
            <a:pPr marL="590550" indent="-590550">
              <a:lnSpc>
                <a:spcPct val="90000"/>
              </a:lnSpc>
              <a:buFontTx/>
              <a:buNone/>
              <a:defRPr/>
            </a:pPr>
            <a:r>
              <a:rPr lang="en-US" altLang="zh-TW" sz="1800" b="0">
                <a:ea typeface="新細明體" panose="02020500000000000000" pitchFamily="18" charset="-120"/>
              </a:rPr>
              <a:t>2. Initialize the </a:t>
            </a:r>
            <a:r>
              <a:rPr lang="en-US" altLang="zh-TW" sz="1800" b="0" i="1">
                <a:ea typeface="新細明體" panose="02020500000000000000" pitchFamily="18" charset="-120"/>
              </a:rPr>
              <a:t>Active Edge Table</a:t>
            </a:r>
            <a:r>
              <a:rPr lang="en-US" altLang="zh-TW" sz="1800" b="0">
                <a:ea typeface="新細明體" panose="02020500000000000000" pitchFamily="18" charset="-120"/>
              </a:rPr>
              <a:t> (AET) to be empty. The AET keeps track of which edges cross the current y scan line.</a:t>
            </a:r>
          </a:p>
          <a:p>
            <a:pPr marL="590550" indent="-590550">
              <a:lnSpc>
                <a:spcPct val="90000"/>
              </a:lnSpc>
              <a:buFontTx/>
              <a:buNone/>
              <a:defRPr/>
            </a:pPr>
            <a:endParaRPr lang="en-US" altLang="zh-TW" sz="800" b="0">
              <a:ea typeface="新細明體" panose="02020500000000000000" pitchFamily="18" charset="-120"/>
            </a:endParaRPr>
          </a:p>
          <a:p>
            <a:pPr marL="590550" indent="-590550">
              <a:lnSpc>
                <a:spcPct val="90000"/>
              </a:lnSpc>
              <a:buFontTx/>
              <a:buNone/>
              <a:defRPr/>
            </a:pPr>
            <a:r>
              <a:rPr lang="en-US" altLang="zh-TW" sz="1800" b="0">
                <a:ea typeface="新細明體" panose="02020500000000000000" pitchFamily="18" charset="-120"/>
              </a:rPr>
              <a:t>3. Repeat the following until the AET and ET are empty:</a:t>
            </a:r>
          </a:p>
          <a:p>
            <a:pPr marL="590550" indent="-590550">
              <a:lnSpc>
                <a:spcPct val="90000"/>
              </a:lnSpc>
              <a:buFontTx/>
              <a:buNone/>
              <a:defRPr/>
            </a:pPr>
            <a:r>
              <a:rPr lang="en-US" altLang="zh-TW" sz="1800" b="0">
                <a:ea typeface="新細明體" panose="02020500000000000000" pitchFamily="18" charset="-120"/>
              </a:rPr>
              <a:t>	</a:t>
            </a:r>
            <a:r>
              <a:rPr lang="en-US" altLang="zh-TW" sz="1600" b="0">
                <a:ea typeface="新細明體" panose="02020500000000000000" pitchFamily="18" charset="-120"/>
              </a:rPr>
              <a:t>3.1 Add to the AET the ET entries for the current </a:t>
            </a:r>
            <a:r>
              <a:rPr lang="en-US" altLang="zh-TW" sz="1600" b="0" i="1">
                <a:ea typeface="新細明體" panose="02020500000000000000" pitchFamily="18" charset="-120"/>
              </a:rPr>
              <a:t>y</a:t>
            </a:r>
            <a:r>
              <a:rPr lang="en-US" altLang="zh-TW" sz="1600" b="0">
                <a:ea typeface="新細明體" panose="02020500000000000000" pitchFamily="18" charset="-120"/>
              </a:rPr>
              <a:t>. (edges AB, BC in example)</a:t>
            </a:r>
          </a:p>
          <a:p>
            <a:pPr marL="590550" indent="-590550">
              <a:lnSpc>
                <a:spcPct val="90000"/>
              </a:lnSpc>
              <a:buFontTx/>
              <a:buNone/>
              <a:defRPr/>
            </a:pPr>
            <a:r>
              <a:rPr lang="en-US" altLang="zh-TW" sz="1600" b="0">
                <a:ea typeface="新細明體" panose="02020500000000000000" pitchFamily="18" charset="-120"/>
              </a:rPr>
              <a:t>	3.2 Remove from the AET entries where </a:t>
            </a:r>
            <a:r>
              <a:rPr lang="en-US" altLang="zh-TW" sz="1600" b="0" i="1">
                <a:ea typeface="新細明體" panose="02020500000000000000" pitchFamily="18" charset="-120"/>
              </a:rPr>
              <a:t>y</a:t>
            </a:r>
            <a:r>
              <a:rPr lang="en-US" altLang="zh-TW" sz="1600" b="0">
                <a:ea typeface="新細明體" panose="02020500000000000000" pitchFamily="18" charset="-120"/>
              </a:rPr>
              <a:t> = </a:t>
            </a:r>
            <a:r>
              <a:rPr lang="en-US" altLang="zh-TW" sz="1600" b="0" i="1">
                <a:ea typeface="新細明體" panose="02020500000000000000" pitchFamily="18" charset="-120"/>
              </a:rPr>
              <a:t>ymax</a:t>
            </a:r>
            <a:r>
              <a:rPr lang="en-US" altLang="zh-TW" sz="1600" b="0">
                <a:ea typeface="新細明體" panose="02020500000000000000" pitchFamily="18" charset="-120"/>
              </a:rPr>
              <a:t>. (none at first in example)</a:t>
            </a:r>
          </a:p>
          <a:p>
            <a:pPr marL="590550" indent="-590550">
              <a:lnSpc>
                <a:spcPct val="90000"/>
              </a:lnSpc>
              <a:buFontTx/>
              <a:buNone/>
              <a:defRPr/>
            </a:pPr>
            <a:r>
              <a:rPr lang="en-US" altLang="zh-TW" sz="1600" b="0">
                <a:ea typeface="新細明體" panose="02020500000000000000" pitchFamily="18" charset="-120"/>
              </a:rPr>
              <a:t>		Then sort the AET on x. (order: {AB, BC})</a:t>
            </a:r>
          </a:p>
          <a:p>
            <a:pPr marL="590550" indent="-590550">
              <a:lnSpc>
                <a:spcPct val="90000"/>
              </a:lnSpc>
              <a:buFontTx/>
              <a:buNone/>
              <a:defRPr/>
            </a:pPr>
            <a:r>
              <a:rPr lang="en-US" altLang="zh-TW" sz="1600" b="0">
                <a:ea typeface="新細明體" panose="02020500000000000000" pitchFamily="18" charset="-120"/>
              </a:rPr>
              <a:t>	3.3 Fill in pixel values on the y scan line using the </a:t>
            </a:r>
            <a:r>
              <a:rPr lang="en-US" altLang="zh-TW" sz="1600" b="0" i="1">
                <a:ea typeface="新細明體" panose="02020500000000000000" pitchFamily="18" charset="-120"/>
              </a:rPr>
              <a:t>x</a:t>
            </a:r>
            <a:r>
              <a:rPr lang="en-US" altLang="zh-TW" sz="1600" b="0">
                <a:ea typeface="新細明體" panose="02020500000000000000" pitchFamily="18" charset="-120"/>
              </a:rPr>
              <a:t> coordinates from the AET. Be 	wary of parity– use the even/odd test to determine whether to fill (see next slide).</a:t>
            </a:r>
          </a:p>
          <a:p>
            <a:pPr marL="590550" indent="-590550">
              <a:lnSpc>
                <a:spcPct val="90000"/>
              </a:lnSpc>
              <a:buFontTx/>
              <a:buNone/>
              <a:defRPr/>
            </a:pPr>
            <a:r>
              <a:rPr lang="en-US" altLang="zh-TW" sz="1600" b="0">
                <a:ea typeface="新細明體" panose="02020500000000000000" pitchFamily="18" charset="-120"/>
              </a:rPr>
              <a:t>	3.4 Increment </a:t>
            </a:r>
            <a:r>
              <a:rPr lang="en-US" altLang="zh-TW" sz="1600" b="0" i="1">
                <a:ea typeface="新細明體" panose="02020500000000000000" pitchFamily="18" charset="-120"/>
              </a:rPr>
              <a:t>y</a:t>
            </a:r>
            <a:r>
              <a:rPr lang="en-US" altLang="zh-TW" sz="1600" b="0">
                <a:ea typeface="新細明體" panose="02020500000000000000" pitchFamily="18" charset="-120"/>
              </a:rPr>
              <a:t> by 1 (to the next scan line).</a:t>
            </a:r>
          </a:p>
          <a:p>
            <a:pPr marL="590550" indent="-590550">
              <a:lnSpc>
                <a:spcPct val="90000"/>
              </a:lnSpc>
              <a:buFontTx/>
              <a:buNone/>
              <a:defRPr/>
            </a:pPr>
            <a:r>
              <a:rPr lang="en-US" altLang="zh-TW" sz="1600" b="0">
                <a:ea typeface="新細明體" panose="02020500000000000000" pitchFamily="18" charset="-120"/>
              </a:rPr>
              <a:t>	3.5 For every non-vertical edge in the AET update </a:t>
            </a:r>
            <a:r>
              <a:rPr lang="en-US" altLang="zh-TW" sz="1600" b="0" i="1">
                <a:ea typeface="新細明體" panose="02020500000000000000" pitchFamily="18" charset="-120"/>
              </a:rPr>
              <a:t>x</a:t>
            </a:r>
            <a:r>
              <a:rPr lang="en-US" altLang="zh-TW" sz="1600" b="0">
                <a:ea typeface="新細明體" panose="02020500000000000000" pitchFamily="18" charset="-120"/>
              </a:rPr>
              <a:t> for the new </a:t>
            </a:r>
            <a:r>
              <a:rPr lang="en-US" altLang="zh-TW" sz="1600" b="0" i="1">
                <a:ea typeface="新細明體" panose="02020500000000000000" pitchFamily="18" charset="-120"/>
              </a:rPr>
              <a:t>y</a:t>
            </a:r>
            <a:r>
              <a:rPr lang="en-US" altLang="zh-TW" sz="1600" b="0">
                <a:ea typeface="新細明體" panose="02020500000000000000" pitchFamily="18" charset="-120"/>
              </a:rPr>
              <a:t>  (calculate the next intersection of the edge with the scan line).</a:t>
            </a:r>
          </a:p>
          <a:p>
            <a:pPr marL="590550" indent="-590550">
              <a:lnSpc>
                <a:spcPct val="90000"/>
              </a:lnSpc>
              <a:buFontTx/>
              <a:buNone/>
              <a:defRPr/>
            </a:pPr>
            <a:endParaRPr lang="en-US" altLang="zh-TW" sz="1600" b="0">
              <a:ea typeface="新細明體" panose="02020500000000000000" pitchFamily="18" charset="-120"/>
            </a:endParaRPr>
          </a:p>
          <a:p>
            <a:pPr marL="590550" indent="-590550">
              <a:lnSpc>
                <a:spcPct val="90000"/>
              </a:lnSpc>
              <a:buFontTx/>
              <a:buNone/>
              <a:defRPr/>
            </a:pPr>
            <a:r>
              <a:rPr lang="en-US" altLang="zh-TW" sz="1400" b="0">
                <a:ea typeface="新細明體" panose="02020500000000000000" pitchFamily="18" charset="-120"/>
              </a:rPr>
              <a:t>Note: the algorithm in the book (presented here and in course lecture notes) attempts to fix the problems that occur when polygons share an edge, by not rasterizing the top-most row of pixels along an edge.</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編號版面配置區 4">
            <a:extLst>
              <a:ext uri="{FF2B5EF4-FFF2-40B4-BE49-F238E27FC236}">
                <a16:creationId xmlns:a16="http://schemas.microsoft.com/office/drawing/2014/main" id="{B13404BB-63D6-D99E-BA94-4933F214EBCE}"/>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A9A5A5"/>
              </a:buClr>
              <a:buSzPct val="120000"/>
              <a:buChar char="•"/>
              <a:defRPr sz="3100" b="1">
                <a:solidFill>
                  <a:schemeClr val="tx1"/>
                </a:solidFill>
                <a:latin typeface="Arial" panose="020B0604020202020204" pitchFamily="34" charset="0"/>
              </a:defRPr>
            </a:lvl1pPr>
            <a:lvl2pPr marL="742950" indent="-285750">
              <a:lnSpc>
                <a:spcPct val="110000"/>
              </a:lnSpc>
              <a:spcBef>
                <a:spcPts val="600"/>
              </a:spcBef>
              <a:spcAft>
                <a:spcPts val="600"/>
              </a:spcAft>
              <a:buClr>
                <a:srgbClr val="A9A5A5"/>
              </a:buClr>
              <a:buSzPct val="120000"/>
              <a:buChar char="•"/>
              <a:defRPr sz="2600">
                <a:solidFill>
                  <a:schemeClr val="tx1"/>
                </a:solidFill>
                <a:latin typeface="Arial" panose="020B0604020202020204" pitchFamily="34" charset="0"/>
              </a:defRPr>
            </a:lvl2pPr>
            <a:lvl3pPr marL="1143000" indent="-228600">
              <a:spcBef>
                <a:spcPct val="20000"/>
              </a:spcBef>
              <a:buClr>
                <a:srgbClr val="A9A5A5"/>
              </a:buClr>
              <a:buSzPct val="12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fld id="{9C3E3E7F-E080-47A3-B960-23E9603ADEE1}" type="slidenum">
              <a:rPr lang="en-US" altLang="zh-TW" sz="1400" b="0" smtClean="0">
                <a:solidFill>
                  <a:srgbClr val="4E4EB2"/>
                </a:solidFill>
                <a:latin typeface="Times New Roman" panose="02020603050405020304" pitchFamily="18" charset="0"/>
              </a:rPr>
              <a:pPr>
                <a:spcBef>
                  <a:spcPct val="0"/>
                </a:spcBef>
                <a:buClrTx/>
                <a:buSzTx/>
                <a:buFontTx/>
                <a:buNone/>
              </a:pPr>
              <a:t>154</a:t>
            </a:fld>
            <a:endParaRPr lang="en-US" altLang="zh-TW" sz="1400" b="0">
              <a:solidFill>
                <a:srgbClr val="4E4EB2"/>
              </a:solidFill>
              <a:latin typeface="Times New Roman" panose="02020603050405020304" pitchFamily="18" charset="0"/>
            </a:endParaRPr>
          </a:p>
        </p:txBody>
      </p:sp>
      <p:sp>
        <p:nvSpPr>
          <p:cNvPr id="174083" name="Rectangle 2">
            <a:extLst>
              <a:ext uri="{FF2B5EF4-FFF2-40B4-BE49-F238E27FC236}">
                <a16:creationId xmlns:a16="http://schemas.microsoft.com/office/drawing/2014/main" id="{E838BDAC-4B17-C6D7-C0A0-8EE7A88107AC}"/>
              </a:ext>
            </a:extLst>
          </p:cNvPr>
          <p:cNvSpPr>
            <a:spLocks noGrp="1" noChangeArrowheads="1"/>
          </p:cNvSpPr>
          <p:nvPr>
            <p:ph type="title"/>
          </p:nvPr>
        </p:nvSpPr>
        <p:spPr/>
        <p:txBody>
          <a:bodyPr/>
          <a:lstStyle/>
          <a:p>
            <a:r>
              <a:rPr lang="en-US" altLang="zh-TW">
                <a:ea typeface="新細明體" panose="02020500000000000000" pitchFamily="18" charset="-120"/>
              </a:rPr>
              <a:t>Active Edge Table Example</a:t>
            </a:r>
          </a:p>
        </p:txBody>
      </p:sp>
      <p:sp>
        <p:nvSpPr>
          <p:cNvPr id="443395" name="Rectangle 3">
            <a:extLst>
              <a:ext uri="{FF2B5EF4-FFF2-40B4-BE49-F238E27FC236}">
                <a16:creationId xmlns:a16="http://schemas.microsoft.com/office/drawing/2014/main" id="{8EC56639-503F-8BAD-265B-F072CAA2C173}"/>
              </a:ext>
            </a:extLst>
          </p:cNvPr>
          <p:cNvSpPr>
            <a:spLocks noGrp="1" noChangeArrowheads="1"/>
          </p:cNvSpPr>
          <p:nvPr>
            <p:ph type="body" sz="half" idx="1"/>
          </p:nvPr>
        </p:nvSpPr>
        <p:spPr>
          <a:xfrm>
            <a:off x="301625" y="1266825"/>
            <a:ext cx="8518525" cy="5257800"/>
          </a:xfrm>
        </p:spPr>
        <p:txBody>
          <a:bodyPr/>
          <a:lstStyle/>
          <a:p>
            <a:pPr>
              <a:buFontTx/>
              <a:buNone/>
              <a:defRPr/>
            </a:pPr>
            <a:r>
              <a:rPr lang="en-US" altLang="zh-TW" sz="1800" b="0">
                <a:ea typeface="新細明體" panose="02020500000000000000" pitchFamily="18" charset="-120"/>
              </a:rPr>
              <a:t>Example of an AET containing edges {FA, EF, DE, CD} on scan line 8:</a:t>
            </a:r>
          </a:p>
          <a:p>
            <a:pPr>
              <a:buFontTx/>
              <a:buNone/>
              <a:defRPr/>
            </a:pPr>
            <a:endParaRPr lang="en-US" altLang="zh-TW" sz="800" b="0">
              <a:ea typeface="新細明體" panose="02020500000000000000" pitchFamily="18" charset="-120"/>
            </a:endParaRPr>
          </a:p>
          <a:p>
            <a:pPr>
              <a:defRPr/>
            </a:pPr>
            <a:r>
              <a:rPr lang="en-US" altLang="zh-TW" sz="1600" b="0">
                <a:ea typeface="新細明體" panose="02020500000000000000" pitchFamily="18" charset="-120"/>
              </a:rPr>
              <a:t>3.1: (</a:t>
            </a:r>
            <a:r>
              <a:rPr lang="en-US" altLang="zh-TW" sz="1600" b="0" i="1">
                <a:ea typeface="新細明體" panose="02020500000000000000" pitchFamily="18" charset="-120"/>
              </a:rPr>
              <a:t>y</a:t>
            </a:r>
            <a:r>
              <a:rPr lang="en-US" altLang="zh-TW" sz="1600" b="0">
                <a:ea typeface="新細明體" panose="02020500000000000000" pitchFamily="18" charset="-120"/>
              </a:rPr>
              <a:t> = 8) Get edges from ET bucket </a:t>
            </a:r>
            <a:r>
              <a:rPr lang="en-US" altLang="zh-TW" sz="1600" b="0" i="1">
                <a:ea typeface="新細明體" panose="02020500000000000000" pitchFamily="18" charset="-120"/>
              </a:rPr>
              <a:t>y</a:t>
            </a:r>
            <a:r>
              <a:rPr lang="en-US" altLang="zh-TW" sz="1600" b="0">
                <a:ea typeface="新細明體" panose="02020500000000000000" pitchFamily="18" charset="-120"/>
              </a:rPr>
              <a:t> (none in this case, </a:t>
            </a:r>
            <a:r>
              <a:rPr lang="en-US" altLang="zh-TW" sz="1600" b="0" i="1">
                <a:ea typeface="新細明體" panose="02020500000000000000" pitchFamily="18" charset="-120"/>
              </a:rPr>
              <a:t>y</a:t>
            </a:r>
            <a:r>
              <a:rPr lang="en-US" altLang="zh-TW" sz="1600" b="0">
                <a:ea typeface="新細明體" panose="02020500000000000000" pitchFamily="18" charset="-120"/>
              </a:rPr>
              <a:t> = 8 has no entry)</a:t>
            </a:r>
          </a:p>
          <a:p>
            <a:pPr>
              <a:defRPr/>
            </a:pPr>
            <a:r>
              <a:rPr lang="en-US" altLang="zh-TW" sz="1600" b="0">
                <a:ea typeface="新細明體" panose="02020500000000000000" pitchFamily="18" charset="-120"/>
              </a:rPr>
              <a:t>3.2: Remove from the AET any entries where </a:t>
            </a:r>
            <a:r>
              <a:rPr lang="en-US" altLang="zh-TW" sz="1600" b="0" i="1">
                <a:ea typeface="新細明體" panose="02020500000000000000" pitchFamily="18" charset="-120"/>
              </a:rPr>
              <a:t>ymax</a:t>
            </a:r>
            <a:r>
              <a:rPr lang="en-US" altLang="zh-TW" sz="1600" b="0">
                <a:ea typeface="新細明體" panose="02020500000000000000" pitchFamily="18" charset="-120"/>
              </a:rPr>
              <a:t> = </a:t>
            </a:r>
            <a:r>
              <a:rPr lang="en-US" altLang="zh-TW" sz="1600" b="0" i="1">
                <a:ea typeface="新細明體" panose="02020500000000000000" pitchFamily="18" charset="-120"/>
              </a:rPr>
              <a:t>y</a:t>
            </a:r>
            <a:r>
              <a:rPr lang="en-US" altLang="zh-TW" sz="1600" b="0">
                <a:ea typeface="新細明體" panose="02020500000000000000" pitchFamily="18" charset="-120"/>
              </a:rPr>
              <a:t>  (none here)</a:t>
            </a:r>
          </a:p>
          <a:p>
            <a:pPr>
              <a:defRPr/>
            </a:pPr>
            <a:r>
              <a:rPr lang="en-US" altLang="zh-TW" sz="1600" b="0">
                <a:ea typeface="新細明體" panose="02020500000000000000" pitchFamily="18" charset="-120"/>
              </a:rPr>
              <a:t>3.3: Draw scan line. To handle multiple edges, group in pairs: {FA,EF}, {DE,CD}</a:t>
            </a:r>
          </a:p>
          <a:p>
            <a:pPr>
              <a:defRPr/>
            </a:pPr>
            <a:r>
              <a:rPr lang="en-US" altLang="zh-TW" sz="1600" b="0">
                <a:ea typeface="新細明體" panose="02020500000000000000" pitchFamily="18" charset="-120"/>
              </a:rPr>
              <a:t>3.4: </a:t>
            </a:r>
            <a:r>
              <a:rPr lang="en-US" altLang="zh-TW" sz="1600" b="0" i="1">
                <a:ea typeface="新細明體" panose="02020500000000000000" pitchFamily="18" charset="-120"/>
              </a:rPr>
              <a:t>y</a:t>
            </a:r>
            <a:r>
              <a:rPr lang="en-US" altLang="zh-TW" sz="1600" b="0">
                <a:ea typeface="新細明體" panose="02020500000000000000" pitchFamily="18" charset="-120"/>
              </a:rPr>
              <a:t> = </a:t>
            </a:r>
            <a:r>
              <a:rPr lang="en-US" altLang="zh-TW" sz="1600" b="0" i="1">
                <a:ea typeface="新細明體" panose="02020500000000000000" pitchFamily="18" charset="-120"/>
              </a:rPr>
              <a:t>y</a:t>
            </a:r>
            <a:r>
              <a:rPr lang="en-US" altLang="zh-TW" sz="1600" b="0">
                <a:ea typeface="新細明體" panose="02020500000000000000" pitchFamily="18" charset="-120"/>
              </a:rPr>
              <a:t>+1  (</a:t>
            </a:r>
            <a:r>
              <a:rPr lang="en-US" altLang="zh-TW" sz="1600" b="0" i="1">
                <a:ea typeface="新細明體" panose="02020500000000000000" pitchFamily="18" charset="-120"/>
              </a:rPr>
              <a:t>y</a:t>
            </a:r>
            <a:r>
              <a:rPr lang="en-US" altLang="zh-TW" sz="1600" b="0">
                <a:ea typeface="新細明體" panose="02020500000000000000" pitchFamily="18" charset="-120"/>
              </a:rPr>
              <a:t> = 8+1 = 9)</a:t>
            </a:r>
          </a:p>
          <a:p>
            <a:pPr>
              <a:defRPr/>
            </a:pPr>
            <a:r>
              <a:rPr lang="en-US" altLang="zh-TW" sz="1600" b="0">
                <a:ea typeface="新細明體" panose="02020500000000000000" pitchFamily="18" charset="-120"/>
              </a:rPr>
              <a:t>3.5: Update </a:t>
            </a:r>
            <a:r>
              <a:rPr lang="en-US" altLang="zh-TW" sz="1600" b="0" i="1">
                <a:ea typeface="新細明體" panose="02020500000000000000" pitchFamily="18" charset="-120"/>
              </a:rPr>
              <a:t>x</a:t>
            </a:r>
            <a:r>
              <a:rPr lang="en-US" altLang="zh-TW" sz="1600" b="0">
                <a:ea typeface="新細明體" panose="02020500000000000000" pitchFamily="18" charset="-120"/>
              </a:rPr>
              <a:t> for non-vertical edges, as in simple line drawing. </a:t>
            </a:r>
            <a:endParaRPr lang="en-US" altLang="zh-TW" sz="1600" b="0" i="1">
              <a:ea typeface="新細明體" panose="02020500000000000000" pitchFamily="18" charset="-120"/>
            </a:endParaRPr>
          </a:p>
        </p:txBody>
      </p:sp>
      <p:pic>
        <p:nvPicPr>
          <p:cNvPr id="174085" name="Picture 4" descr="image3">
            <a:extLst>
              <a:ext uri="{FF2B5EF4-FFF2-40B4-BE49-F238E27FC236}">
                <a16:creationId xmlns:a16="http://schemas.microsoft.com/office/drawing/2014/main" id="{3E7BCEC1-15C9-9A06-8F9E-75EB28CDBBF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563938" y="4005263"/>
            <a:ext cx="5273675" cy="2368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086" name="Text Box 6">
            <a:extLst>
              <a:ext uri="{FF2B5EF4-FFF2-40B4-BE49-F238E27FC236}">
                <a16:creationId xmlns:a16="http://schemas.microsoft.com/office/drawing/2014/main" id="{581D5196-F8A1-6A5E-7417-5B1A5ED4F088}"/>
              </a:ext>
            </a:extLst>
          </p:cNvPr>
          <p:cNvSpPr txBox="1">
            <a:spLocks noChangeArrowheads="1"/>
          </p:cNvSpPr>
          <p:nvPr/>
        </p:nvSpPr>
        <p:spPr bwMode="auto">
          <a:xfrm>
            <a:off x="6877050" y="6546850"/>
            <a:ext cx="1655763"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296" tIns="36576" rIns="82296" bIns="36576">
            <a:spAutoFit/>
          </a:bodyPr>
          <a:lstStyle>
            <a:lvl1pPr>
              <a:spcBef>
                <a:spcPct val="20000"/>
              </a:spcBef>
              <a:buClr>
                <a:srgbClr val="A9A5A5"/>
              </a:buClr>
              <a:buSzPct val="120000"/>
              <a:buChar char="•"/>
              <a:defRPr sz="3100" b="1">
                <a:solidFill>
                  <a:schemeClr val="tx1"/>
                </a:solidFill>
                <a:latin typeface="Arial" panose="020B0604020202020204" pitchFamily="34" charset="0"/>
              </a:defRPr>
            </a:lvl1pPr>
            <a:lvl2pPr marL="742950" indent="-285750">
              <a:lnSpc>
                <a:spcPct val="110000"/>
              </a:lnSpc>
              <a:spcBef>
                <a:spcPts val="600"/>
              </a:spcBef>
              <a:spcAft>
                <a:spcPts val="600"/>
              </a:spcAft>
              <a:buClr>
                <a:srgbClr val="A9A5A5"/>
              </a:buClr>
              <a:buSzPct val="120000"/>
              <a:buChar char="•"/>
              <a:defRPr sz="2600">
                <a:solidFill>
                  <a:schemeClr val="tx1"/>
                </a:solidFill>
                <a:latin typeface="Arial" panose="020B0604020202020204" pitchFamily="34" charset="0"/>
              </a:defRPr>
            </a:lvl2pPr>
            <a:lvl3pPr marL="1143000" indent="-228600">
              <a:spcBef>
                <a:spcPct val="20000"/>
              </a:spcBef>
              <a:buClr>
                <a:srgbClr val="A9A5A5"/>
              </a:buClr>
              <a:buSzPct val="12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Tx/>
              <a:buSzTx/>
              <a:buFontTx/>
              <a:buNone/>
            </a:pPr>
            <a:r>
              <a:rPr lang="en-US" altLang="zh-TW" sz="800" b="0">
                <a:solidFill>
                  <a:srgbClr val="979393"/>
                </a:solidFill>
                <a:ea typeface="新細明體" panose="02020500000000000000" pitchFamily="18" charset="-120"/>
              </a:rPr>
              <a:t>(FvDFH pages 92, 99)</a:t>
            </a:r>
          </a:p>
        </p:txBody>
      </p:sp>
      <p:pic>
        <p:nvPicPr>
          <p:cNvPr id="174087" name="Picture 7" descr="image1">
            <a:extLst>
              <a:ext uri="{FF2B5EF4-FFF2-40B4-BE49-F238E27FC236}">
                <a16:creationId xmlns:a16="http://schemas.microsoft.com/office/drawing/2014/main" id="{AF54F6FB-CF4F-157D-5B26-F5CB236F8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3767138"/>
            <a:ext cx="3081338"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8" name="Line 9">
            <a:extLst>
              <a:ext uri="{FF2B5EF4-FFF2-40B4-BE49-F238E27FC236}">
                <a16:creationId xmlns:a16="http://schemas.microsoft.com/office/drawing/2014/main" id="{7EEE88E0-9E03-E77D-63B8-D7D1716A65CA}"/>
              </a:ext>
            </a:extLst>
          </p:cNvPr>
          <p:cNvSpPr>
            <a:spLocks noChangeShapeType="1"/>
          </p:cNvSpPr>
          <p:nvPr/>
        </p:nvSpPr>
        <p:spPr bwMode="auto">
          <a:xfrm>
            <a:off x="5435600" y="5084763"/>
            <a:ext cx="288925" cy="431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36576" rIns="82296" bIns="36576" anchor="ctr"/>
          <a:lstStyle/>
          <a:p>
            <a:endParaRPr lang="zh-TW" altLang="en-US"/>
          </a:p>
        </p:txBody>
      </p:sp>
      <p:sp>
        <p:nvSpPr>
          <p:cNvPr id="174089" name="Text Box 10">
            <a:extLst>
              <a:ext uri="{FF2B5EF4-FFF2-40B4-BE49-F238E27FC236}">
                <a16:creationId xmlns:a16="http://schemas.microsoft.com/office/drawing/2014/main" id="{A6D11093-4B02-8239-4A24-097BB1E514F7}"/>
              </a:ext>
            </a:extLst>
          </p:cNvPr>
          <p:cNvSpPr txBox="1">
            <a:spLocks noChangeArrowheads="1"/>
          </p:cNvSpPr>
          <p:nvPr/>
        </p:nvSpPr>
        <p:spPr bwMode="auto">
          <a:xfrm>
            <a:off x="4787900" y="4868863"/>
            <a:ext cx="1296988"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296" tIns="36576" rIns="82296" bIns="36576">
            <a:spAutoFit/>
          </a:bodyPr>
          <a:lstStyle>
            <a:lvl1pPr>
              <a:spcBef>
                <a:spcPct val="20000"/>
              </a:spcBef>
              <a:buClr>
                <a:srgbClr val="A9A5A5"/>
              </a:buClr>
              <a:buSzPct val="120000"/>
              <a:buChar char="•"/>
              <a:defRPr sz="3100" b="1">
                <a:solidFill>
                  <a:schemeClr val="tx1"/>
                </a:solidFill>
                <a:latin typeface="Arial" panose="020B0604020202020204" pitchFamily="34" charset="0"/>
              </a:defRPr>
            </a:lvl1pPr>
            <a:lvl2pPr marL="742950" indent="-285750">
              <a:lnSpc>
                <a:spcPct val="110000"/>
              </a:lnSpc>
              <a:spcBef>
                <a:spcPts val="600"/>
              </a:spcBef>
              <a:spcAft>
                <a:spcPts val="600"/>
              </a:spcAft>
              <a:buClr>
                <a:srgbClr val="A9A5A5"/>
              </a:buClr>
              <a:buSzPct val="120000"/>
              <a:buChar char="•"/>
              <a:defRPr sz="2600">
                <a:solidFill>
                  <a:schemeClr val="tx1"/>
                </a:solidFill>
                <a:latin typeface="Arial" panose="020B0604020202020204" pitchFamily="34" charset="0"/>
              </a:defRPr>
            </a:lvl2pPr>
            <a:lvl3pPr marL="1143000" indent="-228600">
              <a:spcBef>
                <a:spcPct val="20000"/>
              </a:spcBef>
              <a:buClr>
                <a:srgbClr val="A9A5A5"/>
              </a:buClr>
              <a:buSzPct val="12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Tx/>
              <a:buSzTx/>
              <a:buFontTx/>
              <a:buNone/>
            </a:pPr>
            <a:r>
              <a:rPr lang="en-US" altLang="zh-TW" sz="1600" b="0">
                <a:solidFill>
                  <a:srgbClr val="FF0000"/>
                </a:solidFill>
                <a:ea typeface="新細明體" panose="02020500000000000000" pitchFamily="18" charset="-120"/>
              </a:rPr>
              <a:t> Current X</a:t>
            </a:r>
          </a:p>
        </p:txBody>
      </p:sp>
      <p:sp>
        <p:nvSpPr>
          <p:cNvPr id="174090" name="Line 12">
            <a:extLst>
              <a:ext uri="{FF2B5EF4-FFF2-40B4-BE49-F238E27FC236}">
                <a16:creationId xmlns:a16="http://schemas.microsoft.com/office/drawing/2014/main" id="{D54AB52E-4944-FBE9-808B-FF626A4FCDE9}"/>
              </a:ext>
            </a:extLst>
          </p:cNvPr>
          <p:cNvSpPr>
            <a:spLocks noChangeShapeType="1"/>
          </p:cNvSpPr>
          <p:nvPr/>
        </p:nvSpPr>
        <p:spPr bwMode="auto">
          <a:xfrm flipH="1">
            <a:off x="6011863" y="5084763"/>
            <a:ext cx="215900" cy="431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36576" rIns="82296" bIns="36576" anchor="ctr"/>
          <a:lstStyle/>
          <a:p>
            <a:endParaRPr lang="zh-TW" altLang="en-US"/>
          </a:p>
        </p:txBody>
      </p:sp>
      <p:sp>
        <p:nvSpPr>
          <p:cNvPr id="174091" name="Text Box 13">
            <a:extLst>
              <a:ext uri="{FF2B5EF4-FFF2-40B4-BE49-F238E27FC236}">
                <a16:creationId xmlns:a16="http://schemas.microsoft.com/office/drawing/2014/main" id="{897A6708-3110-845D-861D-7291C6E173A5}"/>
              </a:ext>
            </a:extLst>
          </p:cNvPr>
          <p:cNvSpPr txBox="1">
            <a:spLocks noChangeArrowheads="1"/>
          </p:cNvSpPr>
          <p:nvPr/>
        </p:nvSpPr>
        <p:spPr bwMode="auto">
          <a:xfrm>
            <a:off x="6300788" y="4797425"/>
            <a:ext cx="86360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296" tIns="36576" rIns="82296" bIns="36576">
            <a:spAutoFit/>
          </a:bodyPr>
          <a:lstStyle>
            <a:lvl1pPr>
              <a:spcBef>
                <a:spcPct val="20000"/>
              </a:spcBef>
              <a:buClr>
                <a:srgbClr val="A9A5A5"/>
              </a:buClr>
              <a:buSzPct val="120000"/>
              <a:buChar char="•"/>
              <a:defRPr sz="3100" b="1">
                <a:solidFill>
                  <a:schemeClr val="tx1"/>
                </a:solidFill>
                <a:latin typeface="Arial" panose="020B0604020202020204" pitchFamily="34" charset="0"/>
              </a:defRPr>
            </a:lvl1pPr>
            <a:lvl2pPr marL="742950" indent="-285750">
              <a:lnSpc>
                <a:spcPct val="110000"/>
              </a:lnSpc>
              <a:spcBef>
                <a:spcPts val="600"/>
              </a:spcBef>
              <a:spcAft>
                <a:spcPts val="600"/>
              </a:spcAft>
              <a:buClr>
                <a:srgbClr val="A9A5A5"/>
              </a:buClr>
              <a:buSzPct val="120000"/>
              <a:buChar char="•"/>
              <a:defRPr sz="2600">
                <a:solidFill>
                  <a:schemeClr val="tx1"/>
                </a:solidFill>
                <a:latin typeface="Arial" panose="020B0604020202020204" pitchFamily="34" charset="0"/>
              </a:defRPr>
            </a:lvl2pPr>
            <a:lvl3pPr marL="1143000" indent="-228600">
              <a:spcBef>
                <a:spcPct val="20000"/>
              </a:spcBef>
              <a:buClr>
                <a:srgbClr val="A9A5A5"/>
              </a:buClr>
              <a:buSzPct val="12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Tx/>
              <a:buSzTx/>
              <a:buFontTx/>
              <a:buNone/>
            </a:pPr>
            <a:r>
              <a:rPr lang="en-US" altLang="zh-TW" sz="1600" b="0">
                <a:solidFill>
                  <a:srgbClr val="FF0000"/>
                </a:solidFill>
                <a:ea typeface="新細明體" panose="02020500000000000000" pitchFamily="18" charset="-120"/>
              </a:rPr>
              <a:t>Slope</a:t>
            </a:r>
          </a:p>
          <a:p>
            <a:pPr>
              <a:spcBef>
                <a:spcPct val="50000"/>
              </a:spcBef>
              <a:buClrTx/>
              <a:buSzTx/>
              <a:buFontTx/>
              <a:buNone/>
            </a:pPr>
            <a:endParaRPr lang="en-US" altLang="zh-TW" sz="1600" b="0">
              <a:solidFill>
                <a:srgbClr val="FF0000"/>
              </a:solidFill>
              <a:ea typeface="新細明體" panose="02020500000000000000" pitchFamily="18" charset="-120"/>
            </a:endParaRPr>
          </a:p>
        </p:txBody>
      </p:sp>
      <p:sp>
        <p:nvSpPr>
          <p:cNvPr id="174092" name="Line 14">
            <a:extLst>
              <a:ext uri="{FF2B5EF4-FFF2-40B4-BE49-F238E27FC236}">
                <a16:creationId xmlns:a16="http://schemas.microsoft.com/office/drawing/2014/main" id="{1C2316FC-C607-FD3A-9ABE-3D290BB0309F}"/>
              </a:ext>
            </a:extLst>
          </p:cNvPr>
          <p:cNvSpPr>
            <a:spLocks noChangeShapeType="1"/>
          </p:cNvSpPr>
          <p:nvPr/>
        </p:nvSpPr>
        <p:spPr bwMode="auto">
          <a:xfrm>
            <a:off x="4284663" y="5157788"/>
            <a:ext cx="1079500" cy="28733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36576" rIns="82296" bIns="36576" anchor="ctr"/>
          <a:lstStyle/>
          <a:p>
            <a:endParaRPr lang="zh-TW" altLang="en-US"/>
          </a:p>
        </p:txBody>
      </p:sp>
      <p:sp>
        <p:nvSpPr>
          <p:cNvPr id="174093" name="Text Box 15">
            <a:extLst>
              <a:ext uri="{FF2B5EF4-FFF2-40B4-BE49-F238E27FC236}">
                <a16:creationId xmlns:a16="http://schemas.microsoft.com/office/drawing/2014/main" id="{9F889B70-B45F-39C0-5565-8D85437F5591}"/>
              </a:ext>
            </a:extLst>
          </p:cNvPr>
          <p:cNvSpPr txBox="1">
            <a:spLocks noChangeArrowheads="1"/>
          </p:cNvSpPr>
          <p:nvPr/>
        </p:nvSpPr>
        <p:spPr bwMode="auto">
          <a:xfrm>
            <a:off x="3708400" y="4868863"/>
            <a:ext cx="863600" cy="68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296" tIns="36576" rIns="82296" bIns="36576">
            <a:spAutoFit/>
          </a:bodyPr>
          <a:lstStyle>
            <a:lvl1pPr>
              <a:spcBef>
                <a:spcPct val="20000"/>
              </a:spcBef>
              <a:buClr>
                <a:srgbClr val="A9A5A5"/>
              </a:buClr>
              <a:buSzPct val="120000"/>
              <a:buChar char="•"/>
              <a:defRPr sz="3100" b="1">
                <a:solidFill>
                  <a:schemeClr val="tx1"/>
                </a:solidFill>
                <a:latin typeface="Arial" panose="020B0604020202020204" pitchFamily="34" charset="0"/>
              </a:defRPr>
            </a:lvl1pPr>
            <a:lvl2pPr marL="742950" indent="-285750">
              <a:lnSpc>
                <a:spcPct val="110000"/>
              </a:lnSpc>
              <a:spcBef>
                <a:spcPts val="600"/>
              </a:spcBef>
              <a:spcAft>
                <a:spcPts val="600"/>
              </a:spcAft>
              <a:buClr>
                <a:srgbClr val="A9A5A5"/>
              </a:buClr>
              <a:buSzPct val="120000"/>
              <a:buChar char="•"/>
              <a:defRPr sz="2600">
                <a:solidFill>
                  <a:schemeClr val="tx1"/>
                </a:solidFill>
                <a:latin typeface="Arial" panose="020B0604020202020204" pitchFamily="34" charset="0"/>
              </a:defRPr>
            </a:lvl2pPr>
            <a:lvl3pPr marL="1143000" indent="-228600">
              <a:spcBef>
                <a:spcPct val="20000"/>
              </a:spcBef>
              <a:buClr>
                <a:srgbClr val="A9A5A5"/>
              </a:buClr>
              <a:buSzPct val="12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Tx/>
              <a:buSzTx/>
              <a:buFontTx/>
              <a:buNone/>
            </a:pPr>
            <a:r>
              <a:rPr lang="en-US" altLang="zh-TW" sz="1600" b="0">
                <a:solidFill>
                  <a:srgbClr val="FF0000"/>
                </a:solidFill>
                <a:ea typeface="新細明體" panose="02020500000000000000" pitchFamily="18" charset="-120"/>
              </a:rPr>
              <a:t>Y val</a:t>
            </a:r>
          </a:p>
          <a:p>
            <a:pPr>
              <a:spcBef>
                <a:spcPct val="50000"/>
              </a:spcBef>
              <a:buClrTx/>
              <a:buSzTx/>
              <a:buFontTx/>
              <a:buNone/>
            </a:pPr>
            <a:endParaRPr lang="en-US" altLang="zh-TW" sz="1600" b="0">
              <a:solidFill>
                <a:srgbClr val="FF0000"/>
              </a:solidFill>
              <a:ea typeface="新細明體" panose="02020500000000000000" pitchFamily="18" charset="-12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編號版面配置區 3">
            <a:extLst>
              <a:ext uri="{FF2B5EF4-FFF2-40B4-BE49-F238E27FC236}">
                <a16:creationId xmlns:a16="http://schemas.microsoft.com/office/drawing/2014/main" id="{9F4C1916-A398-FE5A-166C-CE87DCD63AAA}"/>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A9A5A5"/>
              </a:buClr>
              <a:buSzPct val="120000"/>
              <a:buChar char="•"/>
              <a:defRPr sz="3100" b="1">
                <a:solidFill>
                  <a:schemeClr val="tx1"/>
                </a:solidFill>
                <a:latin typeface="Arial" panose="020B0604020202020204" pitchFamily="34" charset="0"/>
              </a:defRPr>
            </a:lvl1pPr>
            <a:lvl2pPr marL="742950" indent="-285750">
              <a:lnSpc>
                <a:spcPct val="110000"/>
              </a:lnSpc>
              <a:spcBef>
                <a:spcPts val="600"/>
              </a:spcBef>
              <a:spcAft>
                <a:spcPts val="600"/>
              </a:spcAft>
              <a:buClr>
                <a:srgbClr val="A9A5A5"/>
              </a:buClr>
              <a:buSzPct val="120000"/>
              <a:buChar char="•"/>
              <a:defRPr sz="2600">
                <a:solidFill>
                  <a:schemeClr val="tx1"/>
                </a:solidFill>
                <a:latin typeface="Arial" panose="020B0604020202020204" pitchFamily="34" charset="0"/>
              </a:defRPr>
            </a:lvl2pPr>
            <a:lvl3pPr marL="1143000" indent="-228600">
              <a:spcBef>
                <a:spcPct val="20000"/>
              </a:spcBef>
              <a:buClr>
                <a:srgbClr val="A9A5A5"/>
              </a:buClr>
              <a:buSzPct val="12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fld id="{2804D555-EEA0-4359-B107-85AFB9F6BEA9}" type="slidenum">
              <a:rPr lang="en-US" altLang="zh-TW" sz="1400" b="0" smtClean="0">
                <a:solidFill>
                  <a:srgbClr val="4E4EB2"/>
                </a:solidFill>
                <a:latin typeface="Times New Roman" panose="02020603050405020304" pitchFamily="18" charset="0"/>
              </a:rPr>
              <a:pPr>
                <a:spcBef>
                  <a:spcPct val="0"/>
                </a:spcBef>
                <a:buClrTx/>
                <a:buSzTx/>
                <a:buFontTx/>
                <a:buNone/>
              </a:pPr>
              <a:t>155</a:t>
            </a:fld>
            <a:endParaRPr lang="en-US" altLang="zh-TW" sz="1400" b="0">
              <a:solidFill>
                <a:srgbClr val="4E4EB2"/>
              </a:solidFill>
              <a:latin typeface="Times New Roman" panose="02020603050405020304" pitchFamily="18" charset="0"/>
            </a:endParaRPr>
          </a:p>
        </p:txBody>
      </p:sp>
      <p:sp>
        <p:nvSpPr>
          <p:cNvPr id="176131" name="Rectangle 2">
            <a:extLst>
              <a:ext uri="{FF2B5EF4-FFF2-40B4-BE49-F238E27FC236}">
                <a16:creationId xmlns:a16="http://schemas.microsoft.com/office/drawing/2014/main" id="{B1B1416C-6699-C16C-A7E5-834EA24422F7}"/>
              </a:ext>
            </a:extLst>
          </p:cNvPr>
          <p:cNvSpPr>
            <a:spLocks noGrp="1" noChangeArrowheads="1"/>
          </p:cNvSpPr>
          <p:nvPr>
            <p:ph type="title"/>
          </p:nvPr>
        </p:nvSpPr>
        <p:spPr/>
        <p:txBody>
          <a:bodyPr/>
          <a:lstStyle/>
          <a:p>
            <a:r>
              <a:rPr lang="en-US" altLang="zh-TW">
                <a:ea typeface="新細明體" panose="02020500000000000000" pitchFamily="18" charset="-120"/>
              </a:rPr>
              <a:t>Active Edge Table Example (cont.)</a:t>
            </a:r>
          </a:p>
        </p:txBody>
      </p:sp>
      <p:sp>
        <p:nvSpPr>
          <p:cNvPr id="452611" name="Rectangle 3">
            <a:extLst>
              <a:ext uri="{FF2B5EF4-FFF2-40B4-BE49-F238E27FC236}">
                <a16:creationId xmlns:a16="http://schemas.microsoft.com/office/drawing/2014/main" id="{D0FCD543-D9AD-E963-071D-66C5A56CB960}"/>
              </a:ext>
            </a:extLst>
          </p:cNvPr>
          <p:cNvSpPr>
            <a:spLocks noGrp="1" noChangeArrowheads="1"/>
          </p:cNvSpPr>
          <p:nvPr>
            <p:ph type="body" idx="1"/>
          </p:nvPr>
        </p:nvSpPr>
        <p:spPr/>
        <p:txBody>
          <a:bodyPr/>
          <a:lstStyle/>
          <a:p>
            <a:pPr>
              <a:defRPr/>
            </a:pPr>
            <a:r>
              <a:rPr lang="en-US" altLang="zh-TW" sz="1600" b="0">
                <a:ea typeface="新細明體" panose="02020500000000000000" pitchFamily="18" charset="-120"/>
              </a:rPr>
              <a:t>3.1: (y = 9) Get edges from ET bucket </a:t>
            </a:r>
            <a:r>
              <a:rPr lang="en-US" altLang="zh-TW" sz="1600" b="0" i="1">
                <a:ea typeface="新細明體" panose="02020500000000000000" pitchFamily="18" charset="-120"/>
              </a:rPr>
              <a:t>y</a:t>
            </a:r>
            <a:r>
              <a:rPr lang="en-US" altLang="zh-TW" sz="1600" b="0">
                <a:ea typeface="新細明體" panose="02020500000000000000" pitchFamily="18" charset="-120"/>
              </a:rPr>
              <a:t> (none in this case, </a:t>
            </a:r>
            <a:r>
              <a:rPr lang="en-US" altLang="zh-TW" sz="1600" b="0" i="1">
                <a:ea typeface="新細明體" panose="02020500000000000000" pitchFamily="18" charset="-120"/>
              </a:rPr>
              <a:t>y</a:t>
            </a:r>
            <a:r>
              <a:rPr lang="en-US" altLang="zh-TW" sz="1600" b="0">
                <a:ea typeface="新細明體" panose="02020500000000000000" pitchFamily="18" charset="-120"/>
              </a:rPr>
              <a:t> = 9 has no entry in ET)</a:t>
            </a:r>
          </a:p>
          <a:p>
            <a:pPr lvl="1">
              <a:defRPr/>
            </a:pPr>
            <a:r>
              <a:rPr lang="en-US" altLang="zh-TW" sz="1200" b="1">
                <a:ea typeface="新細明體" panose="02020500000000000000" pitchFamily="18" charset="-120"/>
              </a:rPr>
              <a:t>“Scan line 9” shown in fig 3.28 below</a:t>
            </a:r>
          </a:p>
          <a:p>
            <a:pPr>
              <a:defRPr/>
            </a:pPr>
            <a:r>
              <a:rPr lang="en-US" altLang="zh-TW" sz="1600" b="0">
                <a:ea typeface="新細明體" panose="02020500000000000000" pitchFamily="18" charset="-120"/>
              </a:rPr>
              <a:t>3.2: Remove from the AET any entries with </a:t>
            </a:r>
            <a:r>
              <a:rPr lang="en-US" altLang="zh-TW" sz="1600" b="0" i="1">
                <a:ea typeface="新細明體" panose="02020500000000000000" pitchFamily="18" charset="-120"/>
              </a:rPr>
              <a:t>ymax = y</a:t>
            </a:r>
            <a:r>
              <a:rPr lang="en-US" altLang="zh-TW" sz="1600" b="0">
                <a:ea typeface="新細明體" panose="02020500000000000000" pitchFamily="18" charset="-120"/>
              </a:rPr>
              <a:t>  (remove FA, EF)</a:t>
            </a:r>
          </a:p>
          <a:p>
            <a:pPr>
              <a:defRPr/>
            </a:pPr>
            <a:r>
              <a:rPr lang="en-US" altLang="zh-TW" sz="1600" b="0">
                <a:ea typeface="新細明體" panose="02020500000000000000" pitchFamily="18" charset="-120"/>
              </a:rPr>
              <a:t>3.3: Draw scan line between {DE, CD}</a:t>
            </a:r>
          </a:p>
          <a:p>
            <a:pPr>
              <a:defRPr/>
            </a:pPr>
            <a:r>
              <a:rPr lang="en-US" altLang="zh-TW" sz="1600" b="0">
                <a:ea typeface="新細明體" panose="02020500000000000000" pitchFamily="18" charset="-120"/>
              </a:rPr>
              <a:t>3.4: </a:t>
            </a:r>
            <a:r>
              <a:rPr lang="en-US" altLang="zh-TW" sz="1600" b="0" i="1">
                <a:ea typeface="新細明體" panose="02020500000000000000" pitchFamily="18" charset="-120"/>
              </a:rPr>
              <a:t>y = y</a:t>
            </a:r>
            <a:r>
              <a:rPr lang="en-US" altLang="zh-TW" sz="1600" b="0">
                <a:ea typeface="新細明體" panose="02020500000000000000" pitchFamily="18" charset="-120"/>
              </a:rPr>
              <a:t>+1 = 10</a:t>
            </a:r>
          </a:p>
          <a:p>
            <a:pPr>
              <a:defRPr/>
            </a:pPr>
            <a:r>
              <a:rPr lang="en-US" altLang="zh-TW" sz="1600" b="0">
                <a:ea typeface="新細明體" panose="02020500000000000000" pitchFamily="18" charset="-120"/>
              </a:rPr>
              <a:t>3.5: Update x in {DE, CD}</a:t>
            </a:r>
          </a:p>
          <a:p>
            <a:pPr>
              <a:defRPr/>
            </a:pPr>
            <a:r>
              <a:rPr lang="en-US" altLang="zh-TW" sz="1600" b="0">
                <a:ea typeface="新細明體" panose="02020500000000000000" pitchFamily="18" charset="-120"/>
              </a:rPr>
              <a:t>3.1: (</a:t>
            </a:r>
            <a:r>
              <a:rPr lang="en-US" altLang="zh-TW" sz="1600" b="0" i="1">
                <a:ea typeface="新細明體" panose="02020500000000000000" pitchFamily="18" charset="-120"/>
              </a:rPr>
              <a:t>y = </a:t>
            </a:r>
            <a:r>
              <a:rPr lang="en-US" altLang="zh-TW" sz="1600" b="0">
                <a:ea typeface="新細明體" panose="02020500000000000000" pitchFamily="18" charset="-120"/>
              </a:rPr>
              <a:t>10) (Scan line 10 shown in fig 3.28 below)</a:t>
            </a:r>
          </a:p>
          <a:p>
            <a:pPr>
              <a:defRPr/>
            </a:pPr>
            <a:r>
              <a:rPr lang="en-US" altLang="zh-TW" sz="1600" b="0">
                <a:ea typeface="新細明體" panose="02020500000000000000" pitchFamily="18" charset="-120"/>
              </a:rPr>
              <a:t>And so on…</a:t>
            </a:r>
          </a:p>
        </p:txBody>
      </p:sp>
      <p:sp>
        <p:nvSpPr>
          <p:cNvPr id="176133" name="Text Box 7">
            <a:extLst>
              <a:ext uri="{FF2B5EF4-FFF2-40B4-BE49-F238E27FC236}">
                <a16:creationId xmlns:a16="http://schemas.microsoft.com/office/drawing/2014/main" id="{3B0C68F1-3E33-609C-F8CE-C4D9841D94FB}"/>
              </a:ext>
            </a:extLst>
          </p:cNvPr>
          <p:cNvSpPr txBox="1">
            <a:spLocks noChangeArrowheads="1"/>
          </p:cNvSpPr>
          <p:nvPr/>
        </p:nvSpPr>
        <p:spPr bwMode="auto">
          <a:xfrm>
            <a:off x="6877050" y="6546850"/>
            <a:ext cx="1655763"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296" tIns="36576" rIns="82296" bIns="36576">
            <a:spAutoFit/>
          </a:bodyPr>
          <a:lstStyle>
            <a:lvl1pPr>
              <a:spcBef>
                <a:spcPct val="20000"/>
              </a:spcBef>
              <a:buClr>
                <a:srgbClr val="A9A5A5"/>
              </a:buClr>
              <a:buSzPct val="120000"/>
              <a:buChar char="•"/>
              <a:defRPr sz="3100" b="1">
                <a:solidFill>
                  <a:schemeClr val="tx1"/>
                </a:solidFill>
                <a:latin typeface="Arial" panose="020B0604020202020204" pitchFamily="34" charset="0"/>
              </a:defRPr>
            </a:lvl1pPr>
            <a:lvl2pPr marL="742950" indent="-285750">
              <a:lnSpc>
                <a:spcPct val="110000"/>
              </a:lnSpc>
              <a:spcBef>
                <a:spcPts val="600"/>
              </a:spcBef>
              <a:spcAft>
                <a:spcPts val="600"/>
              </a:spcAft>
              <a:buClr>
                <a:srgbClr val="A9A5A5"/>
              </a:buClr>
              <a:buSzPct val="120000"/>
              <a:buChar char="•"/>
              <a:defRPr sz="2600">
                <a:solidFill>
                  <a:schemeClr val="tx1"/>
                </a:solidFill>
                <a:latin typeface="Arial" panose="020B0604020202020204" pitchFamily="34" charset="0"/>
              </a:defRPr>
            </a:lvl2pPr>
            <a:lvl3pPr marL="1143000" indent="-228600">
              <a:spcBef>
                <a:spcPct val="20000"/>
              </a:spcBef>
              <a:buClr>
                <a:srgbClr val="A9A5A5"/>
              </a:buClr>
              <a:buSzPct val="12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Tx/>
              <a:buSzTx/>
              <a:buFontTx/>
              <a:buNone/>
            </a:pPr>
            <a:r>
              <a:rPr lang="en-US" altLang="zh-TW" sz="800" b="0">
                <a:solidFill>
                  <a:srgbClr val="979393"/>
                </a:solidFill>
                <a:ea typeface="新細明體" panose="02020500000000000000" pitchFamily="18" charset="-120"/>
              </a:rPr>
              <a:t>(FvDFH pages 92, 99)</a:t>
            </a:r>
          </a:p>
        </p:txBody>
      </p:sp>
      <p:pic>
        <p:nvPicPr>
          <p:cNvPr id="176134" name="Picture 9" descr="image3">
            <a:extLst>
              <a:ext uri="{FF2B5EF4-FFF2-40B4-BE49-F238E27FC236}">
                <a16:creationId xmlns:a16="http://schemas.microsoft.com/office/drawing/2014/main" id="{527C82DB-B21A-1E56-303A-DF3A82D6A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4005263"/>
            <a:ext cx="5273675"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 Box 10">
            <a:extLst>
              <a:ext uri="{FF2B5EF4-FFF2-40B4-BE49-F238E27FC236}">
                <a16:creationId xmlns:a16="http://schemas.microsoft.com/office/drawing/2014/main" id="{BA85BF1F-2541-E231-AFA0-6FB28C085F2D}"/>
              </a:ext>
            </a:extLst>
          </p:cNvPr>
          <p:cNvSpPr txBox="1">
            <a:spLocks noChangeArrowheads="1"/>
          </p:cNvSpPr>
          <p:nvPr/>
        </p:nvSpPr>
        <p:spPr bwMode="auto">
          <a:xfrm>
            <a:off x="6877050" y="6546850"/>
            <a:ext cx="1655763"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296" tIns="36576" rIns="82296" bIns="36576">
            <a:spAutoFit/>
          </a:bodyPr>
          <a:lstStyle>
            <a:lvl1pPr>
              <a:spcBef>
                <a:spcPct val="20000"/>
              </a:spcBef>
              <a:buClr>
                <a:srgbClr val="A9A5A5"/>
              </a:buClr>
              <a:buSzPct val="120000"/>
              <a:buChar char="•"/>
              <a:defRPr sz="3100" b="1">
                <a:solidFill>
                  <a:schemeClr val="tx1"/>
                </a:solidFill>
                <a:latin typeface="Arial" panose="020B0604020202020204" pitchFamily="34" charset="0"/>
              </a:defRPr>
            </a:lvl1pPr>
            <a:lvl2pPr marL="742950" indent="-285750">
              <a:lnSpc>
                <a:spcPct val="110000"/>
              </a:lnSpc>
              <a:spcBef>
                <a:spcPts val="600"/>
              </a:spcBef>
              <a:spcAft>
                <a:spcPts val="600"/>
              </a:spcAft>
              <a:buClr>
                <a:srgbClr val="A9A5A5"/>
              </a:buClr>
              <a:buSzPct val="120000"/>
              <a:buChar char="•"/>
              <a:defRPr sz="2600">
                <a:solidFill>
                  <a:schemeClr val="tx1"/>
                </a:solidFill>
                <a:latin typeface="Arial" panose="020B0604020202020204" pitchFamily="34" charset="0"/>
              </a:defRPr>
            </a:lvl2pPr>
            <a:lvl3pPr marL="1143000" indent="-228600">
              <a:spcBef>
                <a:spcPct val="20000"/>
              </a:spcBef>
              <a:buClr>
                <a:srgbClr val="A9A5A5"/>
              </a:buClr>
              <a:buSzPct val="12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Tx/>
              <a:buSzTx/>
              <a:buFontTx/>
              <a:buNone/>
            </a:pPr>
            <a:r>
              <a:rPr lang="en-US" altLang="zh-TW" sz="800" b="0">
                <a:solidFill>
                  <a:srgbClr val="979393"/>
                </a:solidFill>
                <a:ea typeface="新細明體" panose="02020500000000000000" pitchFamily="18" charset="-120"/>
              </a:rPr>
              <a:t>(FvDFH pages 92, 99)</a:t>
            </a:r>
          </a:p>
        </p:txBody>
      </p:sp>
      <p:pic>
        <p:nvPicPr>
          <p:cNvPr id="176136" name="Picture 11" descr="image1">
            <a:extLst>
              <a:ext uri="{FF2B5EF4-FFF2-40B4-BE49-F238E27FC236}">
                <a16:creationId xmlns:a16="http://schemas.microsoft.com/office/drawing/2014/main" id="{40140477-75E8-7C59-3F57-BA70B17BE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3767138"/>
            <a:ext cx="3081338"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7" name="Line 12">
            <a:extLst>
              <a:ext uri="{FF2B5EF4-FFF2-40B4-BE49-F238E27FC236}">
                <a16:creationId xmlns:a16="http://schemas.microsoft.com/office/drawing/2014/main" id="{4735C321-2125-0D9C-502C-4421268FD5A1}"/>
              </a:ext>
            </a:extLst>
          </p:cNvPr>
          <p:cNvSpPr>
            <a:spLocks noChangeShapeType="1"/>
          </p:cNvSpPr>
          <p:nvPr/>
        </p:nvSpPr>
        <p:spPr bwMode="auto">
          <a:xfrm>
            <a:off x="5435600" y="5084763"/>
            <a:ext cx="288925" cy="431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36576" rIns="82296" bIns="36576" anchor="ctr"/>
          <a:lstStyle/>
          <a:p>
            <a:endParaRPr lang="zh-TW" altLang="en-US"/>
          </a:p>
        </p:txBody>
      </p:sp>
      <p:sp>
        <p:nvSpPr>
          <p:cNvPr id="176138" name="Text Box 13">
            <a:extLst>
              <a:ext uri="{FF2B5EF4-FFF2-40B4-BE49-F238E27FC236}">
                <a16:creationId xmlns:a16="http://schemas.microsoft.com/office/drawing/2014/main" id="{64691A07-B1DE-D454-0802-2396546C50A8}"/>
              </a:ext>
            </a:extLst>
          </p:cNvPr>
          <p:cNvSpPr txBox="1">
            <a:spLocks noChangeArrowheads="1"/>
          </p:cNvSpPr>
          <p:nvPr/>
        </p:nvSpPr>
        <p:spPr bwMode="auto">
          <a:xfrm>
            <a:off x="4787900" y="4868863"/>
            <a:ext cx="1296988"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296" tIns="36576" rIns="82296" bIns="36576">
            <a:spAutoFit/>
          </a:bodyPr>
          <a:lstStyle>
            <a:lvl1pPr>
              <a:spcBef>
                <a:spcPct val="20000"/>
              </a:spcBef>
              <a:buClr>
                <a:srgbClr val="A9A5A5"/>
              </a:buClr>
              <a:buSzPct val="120000"/>
              <a:buChar char="•"/>
              <a:defRPr sz="3100" b="1">
                <a:solidFill>
                  <a:schemeClr val="tx1"/>
                </a:solidFill>
                <a:latin typeface="Arial" panose="020B0604020202020204" pitchFamily="34" charset="0"/>
              </a:defRPr>
            </a:lvl1pPr>
            <a:lvl2pPr marL="742950" indent="-285750">
              <a:lnSpc>
                <a:spcPct val="110000"/>
              </a:lnSpc>
              <a:spcBef>
                <a:spcPts val="600"/>
              </a:spcBef>
              <a:spcAft>
                <a:spcPts val="600"/>
              </a:spcAft>
              <a:buClr>
                <a:srgbClr val="A9A5A5"/>
              </a:buClr>
              <a:buSzPct val="120000"/>
              <a:buChar char="•"/>
              <a:defRPr sz="2600">
                <a:solidFill>
                  <a:schemeClr val="tx1"/>
                </a:solidFill>
                <a:latin typeface="Arial" panose="020B0604020202020204" pitchFamily="34" charset="0"/>
              </a:defRPr>
            </a:lvl2pPr>
            <a:lvl3pPr marL="1143000" indent="-228600">
              <a:spcBef>
                <a:spcPct val="20000"/>
              </a:spcBef>
              <a:buClr>
                <a:srgbClr val="A9A5A5"/>
              </a:buClr>
              <a:buSzPct val="12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Tx/>
              <a:buSzTx/>
              <a:buFontTx/>
              <a:buNone/>
            </a:pPr>
            <a:r>
              <a:rPr lang="en-US" altLang="zh-TW" sz="1600" b="0">
                <a:solidFill>
                  <a:srgbClr val="FF0000"/>
                </a:solidFill>
                <a:ea typeface="新細明體" panose="02020500000000000000" pitchFamily="18" charset="-120"/>
              </a:rPr>
              <a:t> Current X</a:t>
            </a:r>
          </a:p>
        </p:txBody>
      </p:sp>
      <p:sp>
        <p:nvSpPr>
          <p:cNvPr id="176139" name="Line 14">
            <a:extLst>
              <a:ext uri="{FF2B5EF4-FFF2-40B4-BE49-F238E27FC236}">
                <a16:creationId xmlns:a16="http://schemas.microsoft.com/office/drawing/2014/main" id="{182927A1-B9E9-A208-7D17-B9DB8EC2CC69}"/>
              </a:ext>
            </a:extLst>
          </p:cNvPr>
          <p:cNvSpPr>
            <a:spLocks noChangeShapeType="1"/>
          </p:cNvSpPr>
          <p:nvPr/>
        </p:nvSpPr>
        <p:spPr bwMode="auto">
          <a:xfrm flipH="1">
            <a:off x="6011863" y="5084763"/>
            <a:ext cx="215900" cy="431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36576" rIns="82296" bIns="36576" anchor="ctr"/>
          <a:lstStyle/>
          <a:p>
            <a:endParaRPr lang="zh-TW" altLang="en-US"/>
          </a:p>
        </p:txBody>
      </p:sp>
      <p:sp>
        <p:nvSpPr>
          <p:cNvPr id="176140" name="Text Box 15">
            <a:extLst>
              <a:ext uri="{FF2B5EF4-FFF2-40B4-BE49-F238E27FC236}">
                <a16:creationId xmlns:a16="http://schemas.microsoft.com/office/drawing/2014/main" id="{4372B50B-383E-8504-A7B2-866742CDAFA6}"/>
              </a:ext>
            </a:extLst>
          </p:cNvPr>
          <p:cNvSpPr txBox="1">
            <a:spLocks noChangeArrowheads="1"/>
          </p:cNvSpPr>
          <p:nvPr/>
        </p:nvSpPr>
        <p:spPr bwMode="auto">
          <a:xfrm>
            <a:off x="6300788" y="4797425"/>
            <a:ext cx="86360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296" tIns="36576" rIns="82296" bIns="36576">
            <a:spAutoFit/>
          </a:bodyPr>
          <a:lstStyle>
            <a:lvl1pPr>
              <a:spcBef>
                <a:spcPct val="20000"/>
              </a:spcBef>
              <a:buClr>
                <a:srgbClr val="A9A5A5"/>
              </a:buClr>
              <a:buSzPct val="120000"/>
              <a:buChar char="•"/>
              <a:defRPr sz="3100" b="1">
                <a:solidFill>
                  <a:schemeClr val="tx1"/>
                </a:solidFill>
                <a:latin typeface="Arial" panose="020B0604020202020204" pitchFamily="34" charset="0"/>
              </a:defRPr>
            </a:lvl1pPr>
            <a:lvl2pPr marL="742950" indent="-285750">
              <a:lnSpc>
                <a:spcPct val="110000"/>
              </a:lnSpc>
              <a:spcBef>
                <a:spcPts val="600"/>
              </a:spcBef>
              <a:spcAft>
                <a:spcPts val="600"/>
              </a:spcAft>
              <a:buClr>
                <a:srgbClr val="A9A5A5"/>
              </a:buClr>
              <a:buSzPct val="120000"/>
              <a:buChar char="•"/>
              <a:defRPr sz="2600">
                <a:solidFill>
                  <a:schemeClr val="tx1"/>
                </a:solidFill>
                <a:latin typeface="Arial" panose="020B0604020202020204" pitchFamily="34" charset="0"/>
              </a:defRPr>
            </a:lvl2pPr>
            <a:lvl3pPr marL="1143000" indent="-228600">
              <a:spcBef>
                <a:spcPct val="20000"/>
              </a:spcBef>
              <a:buClr>
                <a:srgbClr val="A9A5A5"/>
              </a:buClr>
              <a:buSzPct val="12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Tx/>
              <a:buSzTx/>
              <a:buFontTx/>
              <a:buNone/>
            </a:pPr>
            <a:r>
              <a:rPr lang="en-US" altLang="zh-TW" sz="1600" b="0">
                <a:solidFill>
                  <a:srgbClr val="FF0000"/>
                </a:solidFill>
                <a:ea typeface="新細明體" panose="02020500000000000000" pitchFamily="18" charset="-120"/>
              </a:rPr>
              <a:t>Slope</a:t>
            </a:r>
          </a:p>
          <a:p>
            <a:pPr>
              <a:spcBef>
                <a:spcPct val="50000"/>
              </a:spcBef>
              <a:buClrTx/>
              <a:buSzTx/>
              <a:buFontTx/>
              <a:buNone/>
            </a:pPr>
            <a:endParaRPr lang="en-US" altLang="zh-TW" sz="1600" b="0">
              <a:solidFill>
                <a:srgbClr val="FF0000"/>
              </a:solidFill>
              <a:ea typeface="新細明體" panose="02020500000000000000" pitchFamily="18" charset="-120"/>
            </a:endParaRPr>
          </a:p>
        </p:txBody>
      </p:sp>
      <p:sp>
        <p:nvSpPr>
          <p:cNvPr id="176141" name="Line 16">
            <a:extLst>
              <a:ext uri="{FF2B5EF4-FFF2-40B4-BE49-F238E27FC236}">
                <a16:creationId xmlns:a16="http://schemas.microsoft.com/office/drawing/2014/main" id="{ADAFFBF3-9A25-886E-7118-58796F279143}"/>
              </a:ext>
            </a:extLst>
          </p:cNvPr>
          <p:cNvSpPr>
            <a:spLocks noChangeShapeType="1"/>
          </p:cNvSpPr>
          <p:nvPr/>
        </p:nvSpPr>
        <p:spPr bwMode="auto">
          <a:xfrm>
            <a:off x="4284663" y="5157788"/>
            <a:ext cx="1079500" cy="28733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296" tIns="36576" rIns="82296" bIns="36576" anchor="ctr"/>
          <a:lstStyle/>
          <a:p>
            <a:endParaRPr lang="zh-TW" altLang="en-US"/>
          </a:p>
        </p:txBody>
      </p:sp>
      <p:sp>
        <p:nvSpPr>
          <p:cNvPr id="176142" name="Text Box 17">
            <a:extLst>
              <a:ext uri="{FF2B5EF4-FFF2-40B4-BE49-F238E27FC236}">
                <a16:creationId xmlns:a16="http://schemas.microsoft.com/office/drawing/2014/main" id="{61E06ECF-AD01-56AA-32F7-00C2B718DDC2}"/>
              </a:ext>
            </a:extLst>
          </p:cNvPr>
          <p:cNvSpPr txBox="1">
            <a:spLocks noChangeArrowheads="1"/>
          </p:cNvSpPr>
          <p:nvPr/>
        </p:nvSpPr>
        <p:spPr bwMode="auto">
          <a:xfrm>
            <a:off x="3708400" y="4868863"/>
            <a:ext cx="863600" cy="68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296" tIns="36576" rIns="82296" bIns="36576">
            <a:spAutoFit/>
          </a:bodyPr>
          <a:lstStyle>
            <a:lvl1pPr>
              <a:spcBef>
                <a:spcPct val="20000"/>
              </a:spcBef>
              <a:buClr>
                <a:srgbClr val="A9A5A5"/>
              </a:buClr>
              <a:buSzPct val="120000"/>
              <a:buChar char="•"/>
              <a:defRPr sz="3100" b="1">
                <a:solidFill>
                  <a:schemeClr val="tx1"/>
                </a:solidFill>
                <a:latin typeface="Arial" panose="020B0604020202020204" pitchFamily="34" charset="0"/>
              </a:defRPr>
            </a:lvl1pPr>
            <a:lvl2pPr marL="742950" indent="-285750">
              <a:lnSpc>
                <a:spcPct val="110000"/>
              </a:lnSpc>
              <a:spcBef>
                <a:spcPts val="600"/>
              </a:spcBef>
              <a:spcAft>
                <a:spcPts val="600"/>
              </a:spcAft>
              <a:buClr>
                <a:srgbClr val="A9A5A5"/>
              </a:buClr>
              <a:buSzPct val="120000"/>
              <a:buChar char="•"/>
              <a:defRPr sz="2600">
                <a:solidFill>
                  <a:schemeClr val="tx1"/>
                </a:solidFill>
                <a:latin typeface="Arial" panose="020B0604020202020204" pitchFamily="34" charset="0"/>
              </a:defRPr>
            </a:lvl2pPr>
            <a:lvl3pPr marL="1143000" indent="-228600">
              <a:spcBef>
                <a:spcPct val="20000"/>
              </a:spcBef>
              <a:buClr>
                <a:srgbClr val="A9A5A5"/>
              </a:buClr>
              <a:buSzPct val="12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Tx/>
              <a:buSzTx/>
              <a:buFontTx/>
              <a:buNone/>
            </a:pPr>
            <a:r>
              <a:rPr lang="en-US" altLang="zh-TW" sz="1600" b="0">
                <a:solidFill>
                  <a:srgbClr val="FF0000"/>
                </a:solidFill>
                <a:ea typeface="新細明體" panose="02020500000000000000" pitchFamily="18" charset="-120"/>
              </a:rPr>
              <a:t>Y val</a:t>
            </a:r>
          </a:p>
          <a:p>
            <a:pPr>
              <a:spcBef>
                <a:spcPct val="50000"/>
              </a:spcBef>
              <a:buClrTx/>
              <a:buSzTx/>
              <a:buFontTx/>
              <a:buNone/>
            </a:pPr>
            <a:endParaRPr lang="en-US" altLang="zh-TW" sz="1600" b="0">
              <a:solidFill>
                <a:srgbClr val="FF0000"/>
              </a:solidFill>
              <a:ea typeface="新細明體" panose="02020500000000000000" pitchFamily="18" charset="-12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a:extLst>
              <a:ext uri="{FF2B5EF4-FFF2-40B4-BE49-F238E27FC236}">
                <a16:creationId xmlns:a16="http://schemas.microsoft.com/office/drawing/2014/main" id="{BB89E892-BC2F-5BE6-01AB-CE55E65DB2A7}"/>
              </a:ext>
            </a:extLst>
          </p:cNvPr>
          <p:cNvSpPr>
            <a:spLocks noGrp="1" noChangeArrowheads="1"/>
          </p:cNvSpPr>
          <p:nvPr>
            <p:ph type="title"/>
          </p:nvPr>
        </p:nvSpPr>
        <p:spPr/>
        <p:txBody>
          <a:bodyPr/>
          <a:lstStyle/>
          <a:p>
            <a:r>
              <a:rPr lang="en-US" altLang="zh-TW">
                <a:ea typeface="新細明體" panose="02020500000000000000" pitchFamily="18" charset="-120"/>
              </a:rPr>
              <a:t>Note</a:t>
            </a:r>
            <a:endParaRPr lang="zh-TW" altLang="en-US">
              <a:ea typeface="新細明體" panose="02020500000000000000" pitchFamily="18" charset="-120"/>
            </a:endParaRPr>
          </a:p>
        </p:txBody>
      </p:sp>
      <p:sp>
        <p:nvSpPr>
          <p:cNvPr id="178179" name="內容版面配置區 2">
            <a:extLst>
              <a:ext uri="{FF2B5EF4-FFF2-40B4-BE49-F238E27FC236}">
                <a16:creationId xmlns:a16="http://schemas.microsoft.com/office/drawing/2014/main" id="{977DCB1C-3A61-FE04-0D3B-9539F118C38C}"/>
              </a:ext>
            </a:extLst>
          </p:cNvPr>
          <p:cNvSpPr>
            <a:spLocks noGrp="1" noChangeArrowheads="1"/>
          </p:cNvSpPr>
          <p:nvPr>
            <p:ph idx="1"/>
          </p:nvPr>
        </p:nvSpPr>
        <p:spPr/>
        <p:txBody>
          <a:bodyPr/>
          <a:lstStyle/>
          <a:p>
            <a:r>
              <a:rPr lang="en-US" altLang="zh-TW">
                <a:ea typeface="新細明體" panose="02020500000000000000" pitchFamily="18" charset="-120"/>
              </a:rPr>
              <a:t>Raytracing: by </a:t>
            </a:r>
            <a:r>
              <a:rPr lang="zh-TW" altLang="en-US">
                <a:ea typeface="新細明體" panose="02020500000000000000" pitchFamily="18" charset="-120"/>
              </a:rPr>
              <a:t>政大資訊系所 </a:t>
            </a:r>
            <a:r>
              <a:rPr lang="zh-TW" altLang="en-US">
                <a:solidFill>
                  <a:srgbClr val="FF0000"/>
                </a:solidFill>
                <a:ea typeface="新細明體" panose="02020500000000000000" pitchFamily="18" charset="-120"/>
              </a:rPr>
              <a:t>紀明德 教授</a:t>
            </a:r>
            <a:r>
              <a:rPr lang="en-US" altLang="zh-TW">
                <a:ea typeface="新細明體" panose="02020500000000000000" pitchFamily="18" charset="-120"/>
                <a:hlinkClick r:id="rId2"/>
              </a:rPr>
              <a:t>https://www.dropbox.com/s/hy5alew4m315wxk/cg20-01-raytracing.pptx?dl=0</a:t>
            </a:r>
            <a:endParaRPr lang="en-US" altLang="zh-TW">
              <a:ea typeface="新細明體" panose="02020500000000000000" pitchFamily="18" charset="-120"/>
            </a:endParaRPr>
          </a:p>
          <a:p>
            <a:endParaRPr lang="en-US" altLang="zh-TW">
              <a:solidFill>
                <a:srgbClr val="FF0000"/>
              </a:solidFill>
              <a:ea typeface="新細明體" panose="02020500000000000000" pitchFamily="18" charset="-120"/>
            </a:endParaRPr>
          </a:p>
          <a:p>
            <a:endParaRPr lang="en-US" altLang="zh-TW">
              <a:solidFill>
                <a:srgbClr val="FF0000"/>
              </a:solidFill>
              <a:ea typeface="新細明體" panose="02020500000000000000" pitchFamily="18" charset="-120"/>
            </a:endParaRPr>
          </a:p>
          <a:p>
            <a:endParaRPr lang="en-US" altLang="zh-TW">
              <a:solidFill>
                <a:srgbClr val="FF0000"/>
              </a:solidFill>
              <a:ea typeface="新細明體" panose="02020500000000000000" pitchFamily="18" charset="-120"/>
            </a:endParaRPr>
          </a:p>
          <a:p>
            <a:endParaRPr lang="zh-TW" altLang="en-US">
              <a:ea typeface="新細明體" panose="02020500000000000000" pitchFamily="18" charset="-120"/>
            </a:endParaRPr>
          </a:p>
        </p:txBody>
      </p:sp>
      <p:sp>
        <p:nvSpPr>
          <p:cNvPr id="178180" name="日期版面配置區 3">
            <a:extLst>
              <a:ext uri="{FF2B5EF4-FFF2-40B4-BE49-F238E27FC236}">
                <a16:creationId xmlns:a16="http://schemas.microsoft.com/office/drawing/2014/main" id="{DA53FCD4-80C9-AD6F-009F-3F1CE71200F6}"/>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78181" name="頁尾版面配置區 4">
            <a:extLst>
              <a:ext uri="{FF2B5EF4-FFF2-40B4-BE49-F238E27FC236}">
                <a16:creationId xmlns:a16="http://schemas.microsoft.com/office/drawing/2014/main" id="{9525B349-EC71-E3D9-6535-64FAC8011A7B}"/>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77599640-BC9C-4D08-937D-F03D561C00F2}" type="slidenum">
              <a:rPr lang="en-US" altLang="zh-TW" sz="1400" smtClean="0"/>
              <a:pPr>
                <a:spcBef>
                  <a:spcPct val="0"/>
                </a:spcBef>
                <a:buClrTx/>
                <a:buSzTx/>
                <a:buFontTx/>
                <a:buNone/>
              </a:pPr>
              <a:t>156</a:t>
            </a:fld>
            <a:endParaRPr lang="en-US" altLang="zh-TW" sz="1400"/>
          </a:p>
        </p:txBody>
      </p:sp>
      <p:sp>
        <p:nvSpPr>
          <p:cNvPr id="178182" name="投影片編號版面配置區 5">
            <a:extLst>
              <a:ext uri="{FF2B5EF4-FFF2-40B4-BE49-F238E27FC236}">
                <a16:creationId xmlns:a16="http://schemas.microsoft.com/office/drawing/2014/main" id="{308C9A1C-CC78-5A3C-EF5C-8F13654B7E1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images.slideplayer.com/18/5684165/slides/slide_21.jpg">
            <a:extLst>
              <a:ext uri="{FF2B5EF4-FFF2-40B4-BE49-F238E27FC236}">
                <a16:creationId xmlns:a16="http://schemas.microsoft.com/office/drawing/2014/main" id="{8997E6BE-F557-E0C7-23BA-35DC5D913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738"/>
            <a:ext cx="447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http://images.slideplayer.com/18/5684165/slides/slide_24.jpg">
            <a:extLst>
              <a:ext uri="{FF2B5EF4-FFF2-40B4-BE49-F238E27FC236}">
                <a16:creationId xmlns:a16="http://schemas.microsoft.com/office/drawing/2014/main" id="{ACD66867-55EA-D1D3-557C-D3385E76C3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7638" y="2274888"/>
            <a:ext cx="5137150"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文字方塊 6">
            <a:extLst>
              <a:ext uri="{FF2B5EF4-FFF2-40B4-BE49-F238E27FC236}">
                <a16:creationId xmlns:a16="http://schemas.microsoft.com/office/drawing/2014/main" id="{AA60244F-3D3E-6C02-5E1B-84B376E712A9}"/>
              </a:ext>
            </a:extLst>
          </p:cNvPr>
          <p:cNvSpPr txBox="1">
            <a:spLocks noChangeArrowheads="1"/>
          </p:cNvSpPr>
          <p:nvPr/>
        </p:nvSpPr>
        <p:spPr bwMode="auto">
          <a:xfrm>
            <a:off x="4419600" y="1154113"/>
            <a:ext cx="38401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Difference between Light source</a:t>
            </a:r>
          </a:p>
          <a:p>
            <a:pPr>
              <a:spcBef>
                <a:spcPct val="0"/>
              </a:spcBef>
              <a:buClrTx/>
              <a:buSzTx/>
              <a:buFontTx/>
              <a:buNone/>
            </a:pPr>
            <a:r>
              <a:rPr lang="en-US" altLang="zh-TW" sz="2000">
                <a:ea typeface="新細明體" panose="02020500000000000000" pitchFamily="18" charset="-120"/>
              </a:rPr>
              <a:t>And point light source</a:t>
            </a:r>
            <a:endParaRPr lang="zh-TW" altLang="en-US" sz="2000">
              <a:ea typeface="新細明體" panose="02020500000000000000" pitchFamily="18" charset="-120"/>
            </a:endParaRPr>
          </a:p>
        </p:txBody>
      </p:sp>
      <p:sp>
        <p:nvSpPr>
          <p:cNvPr id="25605" name="橢圓 7">
            <a:extLst>
              <a:ext uri="{FF2B5EF4-FFF2-40B4-BE49-F238E27FC236}">
                <a16:creationId xmlns:a16="http://schemas.microsoft.com/office/drawing/2014/main" id="{EC42FD61-3541-BBF0-6E07-550D5EA99891}"/>
              </a:ext>
            </a:extLst>
          </p:cNvPr>
          <p:cNvSpPr>
            <a:spLocks noChangeArrowheads="1"/>
          </p:cNvSpPr>
          <p:nvPr/>
        </p:nvSpPr>
        <p:spPr bwMode="auto">
          <a:xfrm>
            <a:off x="5715000" y="6472238"/>
            <a:ext cx="228600" cy="315912"/>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2900" indent="-342900">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zh-TW" altLang="en-US" sz="2000">
              <a:ea typeface="新細明體" panose="02020500000000000000" pitchFamily="18" charset="-120"/>
            </a:endParaRPr>
          </a:p>
        </p:txBody>
      </p:sp>
      <p:cxnSp>
        <p:nvCxnSpPr>
          <p:cNvPr id="25606" name="直線單箭頭接點 9">
            <a:extLst>
              <a:ext uri="{FF2B5EF4-FFF2-40B4-BE49-F238E27FC236}">
                <a16:creationId xmlns:a16="http://schemas.microsoft.com/office/drawing/2014/main" id="{AB8599F6-DD07-EDE9-A7EB-45831C397D9E}"/>
              </a:ext>
            </a:extLst>
          </p:cNvPr>
          <p:cNvCxnSpPr>
            <a:cxnSpLocks noChangeShapeType="1"/>
            <a:stCxn id="25605" idx="0"/>
          </p:cNvCxnSpPr>
          <p:nvPr/>
        </p:nvCxnSpPr>
        <p:spPr bwMode="auto">
          <a:xfrm flipH="1" flipV="1">
            <a:off x="5638800" y="4578350"/>
            <a:ext cx="190500" cy="189388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07" name="直線單箭頭接點 11">
            <a:extLst>
              <a:ext uri="{FF2B5EF4-FFF2-40B4-BE49-F238E27FC236}">
                <a16:creationId xmlns:a16="http://schemas.microsoft.com/office/drawing/2014/main" id="{77071ABC-A94F-1333-BD47-5DA570C57B4C}"/>
              </a:ext>
            </a:extLst>
          </p:cNvPr>
          <p:cNvCxnSpPr>
            <a:cxnSpLocks noChangeShapeType="1"/>
            <a:stCxn id="25605" idx="0"/>
          </p:cNvCxnSpPr>
          <p:nvPr/>
        </p:nvCxnSpPr>
        <p:spPr bwMode="auto">
          <a:xfrm flipV="1">
            <a:off x="5829300" y="4578350"/>
            <a:ext cx="814388" cy="189388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08" name="直線單箭頭接點 13">
            <a:extLst>
              <a:ext uri="{FF2B5EF4-FFF2-40B4-BE49-F238E27FC236}">
                <a16:creationId xmlns:a16="http://schemas.microsoft.com/office/drawing/2014/main" id="{AEDDFBD6-5E97-D9E3-1B1B-12C7846DCF4B}"/>
              </a:ext>
            </a:extLst>
          </p:cNvPr>
          <p:cNvCxnSpPr>
            <a:cxnSpLocks noChangeShapeType="1"/>
            <a:stCxn id="25605" idx="0"/>
          </p:cNvCxnSpPr>
          <p:nvPr/>
        </p:nvCxnSpPr>
        <p:spPr bwMode="auto">
          <a:xfrm flipH="1" flipV="1">
            <a:off x="4724400" y="4578350"/>
            <a:ext cx="1104900" cy="189388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609" name="Picture 9" descr="https://unity3d.com/sites/default/files/directionallight.jpg">
            <a:extLst>
              <a:ext uri="{FF2B5EF4-FFF2-40B4-BE49-F238E27FC236}">
                <a16:creationId xmlns:a16="http://schemas.microsoft.com/office/drawing/2014/main" id="{85CD4C30-9DE5-2233-4BD7-0A7432751C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112813">
            <a:off x="919163" y="4033838"/>
            <a:ext cx="23082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9CAAB84-8AEF-50F2-D4A4-B860BFF85FE3}"/>
              </a:ext>
            </a:extLst>
          </p:cNvPr>
          <p:cNvSpPr>
            <a:spLocks noGrp="1" noChangeArrowheads="1"/>
          </p:cNvSpPr>
          <p:nvPr>
            <p:ph type="title"/>
          </p:nvPr>
        </p:nvSpPr>
        <p:spPr>
          <a:xfrm>
            <a:off x="2057400" y="0"/>
            <a:ext cx="7793038" cy="685800"/>
          </a:xfrm>
        </p:spPr>
        <p:txBody>
          <a:bodyPr/>
          <a:lstStyle/>
          <a:p>
            <a:pPr eaLnBrk="1" hangingPunct="1"/>
            <a:r>
              <a:rPr lang="en-US" altLang="zh-TW" sz="3600" b="1">
                <a:solidFill>
                  <a:schemeClr val="hlink"/>
                </a:solidFill>
                <a:ea typeface="新細明體" panose="02020500000000000000" pitchFamily="18" charset="-120"/>
              </a:rPr>
              <a:t>Point Light Sources</a:t>
            </a:r>
          </a:p>
        </p:txBody>
      </p:sp>
      <p:sp>
        <p:nvSpPr>
          <p:cNvPr id="26627" name="Rectangle 3">
            <a:extLst>
              <a:ext uri="{FF2B5EF4-FFF2-40B4-BE49-F238E27FC236}">
                <a16:creationId xmlns:a16="http://schemas.microsoft.com/office/drawing/2014/main" id="{200E92EA-4CC8-21B3-98B8-9740F50D513E}"/>
              </a:ext>
            </a:extLst>
          </p:cNvPr>
          <p:cNvSpPr>
            <a:spLocks noGrp="1" noChangeArrowheads="1"/>
          </p:cNvSpPr>
          <p:nvPr>
            <p:ph type="body" idx="1"/>
          </p:nvPr>
        </p:nvSpPr>
        <p:spPr>
          <a:xfrm>
            <a:off x="76200" y="649288"/>
            <a:ext cx="8726488" cy="5218112"/>
          </a:xfrm>
        </p:spPr>
        <p:txBody>
          <a:bodyPr/>
          <a:lstStyle/>
          <a:p>
            <a:pPr marL="0" indent="0" eaLnBrk="1" hangingPunct="1"/>
            <a:r>
              <a:rPr lang="en-US" altLang="zh-TW">
                <a:ea typeface="新細明體" panose="02020500000000000000" pitchFamily="18" charset="-120"/>
              </a:rPr>
              <a:t>The point light source emits rays </a:t>
            </a:r>
            <a:r>
              <a:rPr lang="en-US" altLang="zh-TW" b="1">
                <a:solidFill>
                  <a:schemeClr val="folHlink"/>
                </a:solidFill>
                <a:ea typeface="新細明體" panose="02020500000000000000" pitchFamily="18" charset="-120"/>
              </a:rPr>
              <a:t>in radial directions</a:t>
            </a:r>
            <a:r>
              <a:rPr lang="en-US" altLang="zh-TW">
                <a:ea typeface="新細明體" panose="02020500000000000000" pitchFamily="18" charset="-120"/>
              </a:rPr>
              <a:t> from its source. A point light source is a fair approximation to a local light source such as a </a:t>
            </a:r>
            <a:r>
              <a:rPr lang="en-US" altLang="zh-TW" b="1">
                <a:solidFill>
                  <a:schemeClr val="folHlink"/>
                </a:solidFill>
                <a:ea typeface="新細明體" panose="02020500000000000000" pitchFamily="18" charset="-120"/>
              </a:rPr>
              <a:t>light bulb</a:t>
            </a:r>
            <a:r>
              <a:rPr lang="en-US" altLang="zh-TW">
                <a:ea typeface="新細明體" panose="02020500000000000000" pitchFamily="18" charset="-120"/>
              </a:rPr>
              <a:t>. </a:t>
            </a:r>
          </a:p>
          <a:p>
            <a:pPr marL="0" indent="0" eaLnBrk="1" hangingPunct="1"/>
            <a:endParaRPr lang="en-US" altLang="zh-TW">
              <a:ea typeface="新細明體" panose="02020500000000000000" pitchFamily="18" charset="-120"/>
            </a:endParaRPr>
          </a:p>
          <a:p>
            <a:pPr marL="0" indent="0" eaLnBrk="1" hangingPunct="1"/>
            <a:br>
              <a:rPr lang="en-US" altLang="zh-TW">
                <a:ea typeface="新細明體" panose="02020500000000000000" pitchFamily="18" charset="-120"/>
              </a:rPr>
            </a:br>
            <a:br>
              <a:rPr lang="en-US" altLang="zh-TW">
                <a:ea typeface="新細明體" panose="02020500000000000000" pitchFamily="18" charset="-120"/>
              </a:rPr>
            </a:br>
            <a:endParaRPr lang="en-US" altLang="zh-TW">
              <a:ea typeface="新細明體" panose="02020500000000000000" pitchFamily="18" charset="-120"/>
            </a:endParaRPr>
          </a:p>
          <a:p>
            <a:pPr marL="0" indent="0" eaLnBrk="1" hangingPunct="1"/>
            <a:r>
              <a:rPr lang="en-US" altLang="zh-TW">
                <a:ea typeface="新細明體" panose="02020500000000000000" pitchFamily="18" charset="-120"/>
              </a:rPr>
              <a:t> </a:t>
            </a:r>
          </a:p>
          <a:p>
            <a:pPr marL="0" indent="0" eaLnBrk="1" hangingPunct="1"/>
            <a:endParaRPr lang="en-US" altLang="zh-TW" b="1">
              <a:solidFill>
                <a:schemeClr val="hlink"/>
              </a:solidFill>
              <a:ea typeface="新細明體" panose="02020500000000000000" pitchFamily="18" charset="-120"/>
            </a:endParaRPr>
          </a:p>
          <a:p>
            <a:pPr marL="0" indent="0" eaLnBrk="1" hangingPunct="1"/>
            <a:endParaRPr lang="en-US" altLang="zh-TW" b="1">
              <a:solidFill>
                <a:schemeClr val="hlink"/>
              </a:solidFill>
              <a:ea typeface="新細明體" panose="02020500000000000000" pitchFamily="18" charset="-120"/>
            </a:endParaRPr>
          </a:p>
          <a:p>
            <a:pPr marL="0" indent="0" eaLnBrk="1" hangingPunct="1"/>
            <a:r>
              <a:rPr lang="en-US" altLang="zh-TW" sz="1600" b="1">
                <a:solidFill>
                  <a:schemeClr val="hlink"/>
                </a:solidFill>
                <a:ea typeface="新細明體" panose="02020500000000000000" pitchFamily="18" charset="-120"/>
              </a:rPr>
              <a:t>The direction of the light to each point on a surface changes when a point light source is used.</a:t>
            </a:r>
            <a:r>
              <a:rPr lang="en-US" altLang="zh-TW" sz="1600">
                <a:ea typeface="新細明體" panose="02020500000000000000" pitchFamily="18" charset="-120"/>
              </a:rPr>
              <a:t> Thus, a normalized vector to the light emitter </a:t>
            </a:r>
            <a:r>
              <a:rPr lang="en-US" altLang="zh-TW" sz="1600" b="1">
                <a:solidFill>
                  <a:schemeClr val="folHlink"/>
                </a:solidFill>
                <a:ea typeface="新細明體" panose="02020500000000000000" pitchFamily="18" charset="-120"/>
              </a:rPr>
              <a:t>must be computed for each point that is illuminated</a:t>
            </a:r>
            <a:r>
              <a:rPr lang="en-US" altLang="zh-TW" sz="1600">
                <a:ea typeface="新細明體" panose="02020500000000000000" pitchFamily="18" charset="-120"/>
              </a:rPr>
              <a:t>.</a:t>
            </a:r>
          </a:p>
        </p:txBody>
      </p:sp>
      <p:pic>
        <p:nvPicPr>
          <p:cNvPr id="26628" name="圖片 1">
            <a:extLst>
              <a:ext uri="{FF2B5EF4-FFF2-40B4-BE49-F238E27FC236}">
                <a16:creationId xmlns:a16="http://schemas.microsoft.com/office/drawing/2014/main" id="{E392029C-19DA-FD2A-0AA4-89FEE00B42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5334000"/>
            <a:ext cx="25336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1" descr="https://help.sketchfab.com/hc/en-us/article_attachments/201552039/direction.jpg">
            <a:extLst>
              <a:ext uri="{FF2B5EF4-FFF2-40B4-BE49-F238E27FC236}">
                <a16:creationId xmlns:a16="http://schemas.microsoft.com/office/drawing/2014/main" id="{43225201-6A45-DCB2-1864-A0238FF5A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865313"/>
            <a:ext cx="40576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3" descr="http://ieslightlogic.org/wp-content/uploads/2012/08/Point-Source-Linear-Source-Area-Source-1.jpg">
            <a:extLst>
              <a:ext uri="{FF2B5EF4-FFF2-40B4-BE49-F238E27FC236}">
                <a16:creationId xmlns:a16="http://schemas.microsoft.com/office/drawing/2014/main" id="{C3DFC12C-A827-F272-BF7D-C605D1713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3850" y="1870075"/>
            <a:ext cx="216535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8" descr="Point Light Source - an overview | ScienceDirect Topics">
            <a:extLst>
              <a:ext uri="{FF2B5EF4-FFF2-40B4-BE49-F238E27FC236}">
                <a16:creationId xmlns:a16="http://schemas.microsoft.com/office/drawing/2014/main" id="{5DB414FF-0957-A715-C31A-8FBE330BD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5388" y="1865313"/>
            <a:ext cx="2760662"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日期版面配置區 3">
            <a:extLst>
              <a:ext uri="{FF2B5EF4-FFF2-40B4-BE49-F238E27FC236}">
                <a16:creationId xmlns:a16="http://schemas.microsoft.com/office/drawing/2014/main" id="{822BEEF1-1651-0AE7-85C2-A23703AAEFE3}"/>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27652" name="頁尾版面配置區 4">
            <a:extLst>
              <a:ext uri="{FF2B5EF4-FFF2-40B4-BE49-F238E27FC236}">
                <a16:creationId xmlns:a16="http://schemas.microsoft.com/office/drawing/2014/main" id="{BDE72BB5-588B-D2E8-63FD-FDCAFA9CE456}"/>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A12E20EC-3904-4D87-8EEB-A25399528919}" type="slidenum">
              <a:rPr lang="en-US" altLang="zh-TW" sz="1400" smtClean="0"/>
              <a:pPr>
                <a:spcBef>
                  <a:spcPct val="0"/>
                </a:spcBef>
                <a:buClrTx/>
                <a:buSzTx/>
                <a:buFontTx/>
                <a:buNone/>
              </a:pPr>
              <a:t>18</a:t>
            </a:fld>
            <a:endParaRPr lang="en-US" altLang="zh-TW" sz="1400"/>
          </a:p>
        </p:txBody>
      </p:sp>
      <p:sp>
        <p:nvSpPr>
          <p:cNvPr id="27653" name="投影片編號版面配置區 5">
            <a:extLst>
              <a:ext uri="{FF2B5EF4-FFF2-40B4-BE49-F238E27FC236}">
                <a16:creationId xmlns:a16="http://schemas.microsoft.com/office/drawing/2014/main" id="{F4137066-8CC2-4403-9832-52AC7EB48204}"/>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27654" name="Picture 2" descr="Learn how to do three point lighting like a pro - DIY Photography">
            <a:extLst>
              <a:ext uri="{FF2B5EF4-FFF2-40B4-BE49-F238E27FC236}">
                <a16:creationId xmlns:a16="http://schemas.microsoft.com/office/drawing/2014/main" id="{A4908A16-D03A-F6F7-0868-852673B24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文字方塊 8">
            <a:extLst>
              <a:ext uri="{FF2B5EF4-FFF2-40B4-BE49-F238E27FC236}">
                <a16:creationId xmlns:a16="http://schemas.microsoft.com/office/drawing/2014/main" id="{EB7C646C-2A54-C307-E4F7-D79F57E393C1}"/>
              </a:ext>
            </a:extLst>
          </p:cNvPr>
          <p:cNvSpPr txBox="1">
            <a:spLocks noChangeArrowheads="1"/>
          </p:cNvSpPr>
          <p:nvPr/>
        </p:nvSpPr>
        <p:spPr bwMode="auto">
          <a:xfrm>
            <a:off x="0" y="261938"/>
            <a:ext cx="457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3200" b="1">
                <a:solidFill>
                  <a:srgbClr val="FF0000"/>
                </a:solidFill>
                <a:latin typeface="Century Schoolbook" panose="02040604050505020304" pitchFamily="18" charset="0"/>
                <a:ea typeface="新細明體" panose="02020500000000000000" pitchFamily="18" charset="-120"/>
              </a:rPr>
              <a:t>Traditionally, Filmmakers use three types of lights.</a:t>
            </a:r>
          </a:p>
        </p:txBody>
      </p:sp>
      <p:pic>
        <p:nvPicPr>
          <p:cNvPr id="27656" name="Picture 9" descr="Lighting Recipes Series: Hatchet Light - Behind the Shutter | Free  Photography Education">
            <a:extLst>
              <a:ext uri="{FF2B5EF4-FFF2-40B4-BE49-F238E27FC236}">
                <a16:creationId xmlns:a16="http://schemas.microsoft.com/office/drawing/2014/main" id="{C7F0D28E-9024-58B7-5DE4-D1A2E81F2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0"/>
            <a:ext cx="39751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文字方塊 1">
            <a:extLst>
              <a:ext uri="{FF2B5EF4-FFF2-40B4-BE49-F238E27FC236}">
                <a16:creationId xmlns:a16="http://schemas.microsoft.com/office/drawing/2014/main" id="{5BC96748-05ED-E887-E3FE-5723D37F53E2}"/>
              </a:ext>
            </a:extLst>
          </p:cNvPr>
          <p:cNvSpPr txBox="1">
            <a:spLocks noChangeArrowheads="1"/>
          </p:cNvSpPr>
          <p:nvPr/>
        </p:nvSpPr>
        <p:spPr bwMode="auto">
          <a:xfrm>
            <a:off x="685800" y="2319338"/>
            <a:ext cx="1447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3600" b="1">
                <a:solidFill>
                  <a:srgbClr val="014CE3"/>
                </a:solidFill>
                <a:latin typeface="標楷體" panose="03000509000000000000" pitchFamily="65" charset="-120"/>
                <a:ea typeface="標楷體" panose="03000509000000000000" pitchFamily="65" charset="-120"/>
              </a:rPr>
              <a:t>後面</a:t>
            </a:r>
          </a:p>
        </p:txBody>
      </p:sp>
      <p:sp>
        <p:nvSpPr>
          <p:cNvPr id="27658" name="文字方塊 3">
            <a:extLst>
              <a:ext uri="{FF2B5EF4-FFF2-40B4-BE49-F238E27FC236}">
                <a16:creationId xmlns:a16="http://schemas.microsoft.com/office/drawing/2014/main" id="{07DD5FCD-7C12-9922-18AD-902187CA7B65}"/>
              </a:ext>
            </a:extLst>
          </p:cNvPr>
          <p:cNvSpPr txBox="1">
            <a:spLocks noChangeArrowheads="1"/>
          </p:cNvSpPr>
          <p:nvPr/>
        </p:nvSpPr>
        <p:spPr bwMode="auto">
          <a:xfrm>
            <a:off x="3702050" y="2312988"/>
            <a:ext cx="46561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3600" b="1">
                <a:solidFill>
                  <a:srgbClr val="014CE3"/>
                </a:solidFill>
                <a:latin typeface="標楷體" panose="03000509000000000000" pitchFamily="65" charset="-120"/>
                <a:ea typeface="標楷體" panose="03000509000000000000" pitchFamily="65" charset="-120"/>
              </a:rPr>
              <a:t>正面</a:t>
            </a:r>
          </a:p>
        </p:txBody>
      </p:sp>
      <p:sp>
        <p:nvSpPr>
          <p:cNvPr id="27659" name="文字方塊 5">
            <a:extLst>
              <a:ext uri="{FF2B5EF4-FFF2-40B4-BE49-F238E27FC236}">
                <a16:creationId xmlns:a16="http://schemas.microsoft.com/office/drawing/2014/main" id="{5855F123-603F-A797-3880-BE60B9D52A0C}"/>
              </a:ext>
            </a:extLst>
          </p:cNvPr>
          <p:cNvSpPr txBox="1">
            <a:spLocks noChangeArrowheads="1"/>
          </p:cNvSpPr>
          <p:nvPr/>
        </p:nvSpPr>
        <p:spPr bwMode="auto">
          <a:xfrm>
            <a:off x="6430963" y="2282825"/>
            <a:ext cx="46561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3600" b="1">
                <a:solidFill>
                  <a:srgbClr val="014CE3"/>
                </a:solidFill>
                <a:latin typeface="標楷體" panose="03000509000000000000" pitchFamily="65" charset="-120"/>
                <a:ea typeface="標楷體" panose="03000509000000000000" pitchFamily="65" charset="-120"/>
              </a:rPr>
              <a:t>後面 </a:t>
            </a:r>
            <a:r>
              <a:rPr lang="en-US" altLang="zh-TW" sz="3600" b="1">
                <a:solidFill>
                  <a:srgbClr val="014CE3"/>
                </a:solidFill>
                <a:latin typeface="標楷體" panose="03000509000000000000" pitchFamily="65" charset="-120"/>
                <a:ea typeface="標楷體" panose="03000509000000000000" pitchFamily="65" charset="-120"/>
              </a:rPr>
              <a:t>+</a:t>
            </a:r>
            <a:r>
              <a:rPr lang="zh-TW" altLang="en-US" sz="3600" b="1">
                <a:solidFill>
                  <a:srgbClr val="014CE3"/>
                </a:solidFill>
                <a:latin typeface="標楷體" panose="03000509000000000000" pitchFamily="65" charset="-120"/>
                <a:ea typeface="標楷體" panose="03000509000000000000" pitchFamily="65" charset="-120"/>
              </a:rPr>
              <a:t>正面</a:t>
            </a:r>
          </a:p>
          <a:p>
            <a:pPr>
              <a:spcBef>
                <a:spcPct val="0"/>
              </a:spcBef>
              <a:buClrTx/>
              <a:buSzTx/>
              <a:buFontTx/>
              <a:buNone/>
            </a:pPr>
            <a:r>
              <a:rPr lang="zh-TW" altLang="en-US" sz="2000" b="1">
                <a:solidFill>
                  <a:srgbClr val="014CE3"/>
                </a:solidFill>
                <a:latin typeface="標楷體" panose="03000509000000000000" pitchFamily="65" charset="-120"/>
                <a:ea typeface="標楷體" panose="03000509000000000000" pitchFamily="65" charset="-120"/>
              </a:rPr>
              <a:t> </a:t>
            </a:r>
          </a:p>
        </p:txBody>
      </p:sp>
      <p:sp>
        <p:nvSpPr>
          <p:cNvPr id="3" name="文字方塊 2">
            <a:extLst>
              <a:ext uri="{FF2B5EF4-FFF2-40B4-BE49-F238E27FC236}">
                <a16:creationId xmlns:a16="http://schemas.microsoft.com/office/drawing/2014/main" id="{CFE717CB-AF46-9C6C-DB12-5D510C475202}"/>
              </a:ext>
            </a:extLst>
          </p:cNvPr>
          <p:cNvSpPr txBox="1"/>
          <p:nvPr/>
        </p:nvSpPr>
        <p:spPr>
          <a:xfrm>
            <a:off x="106363" y="1944688"/>
            <a:ext cx="5619750" cy="338137"/>
          </a:xfrm>
          <a:prstGeom prst="rect">
            <a:avLst/>
          </a:prstGeom>
          <a:noFill/>
        </p:spPr>
        <p:txBody>
          <a:bodyPr>
            <a:spAutoFit/>
          </a:bodyPr>
          <a:lstStyle/>
          <a:p>
            <a:pPr>
              <a:defRPr/>
            </a:pPr>
            <a:r>
              <a:rPr lang="en-US" altLang="zh-TW" sz="1600" dirty="0">
                <a:solidFill>
                  <a:srgbClr val="0070C0"/>
                </a:solidFill>
                <a:ea typeface="新細明體" panose="02020500000000000000" pitchFamily="18" charset="-120"/>
                <a:hlinkClick r:id="rId5"/>
              </a:rPr>
              <a:t>https://www.youtube.com/watch?v=iUfCRXbL9ZM</a:t>
            </a:r>
            <a:endParaRPr lang="zh-TW" altLang="en-US" sz="1600" dirty="0">
              <a:solidFill>
                <a:srgbClr val="0070C0"/>
              </a:solidFill>
              <a:ea typeface="新細明體" panose="02020500000000000000" pitchFamily="18" charset="-12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a:extLst>
              <a:ext uri="{FF2B5EF4-FFF2-40B4-BE49-F238E27FC236}">
                <a16:creationId xmlns:a16="http://schemas.microsoft.com/office/drawing/2014/main" id="{B2FCC11C-2805-43AA-7916-7A8AB301F1B3}"/>
              </a:ext>
            </a:extLst>
          </p:cNvPr>
          <p:cNvSpPr>
            <a:spLocks noGrp="1" noChangeArrowheads="1"/>
          </p:cNvSpPr>
          <p:nvPr>
            <p:ph type="title"/>
          </p:nvPr>
        </p:nvSpPr>
        <p:spPr>
          <a:xfrm>
            <a:off x="990600" y="439738"/>
            <a:ext cx="7793038" cy="685800"/>
          </a:xfrm>
        </p:spPr>
        <p:txBody>
          <a:bodyPr/>
          <a:lstStyle/>
          <a:p>
            <a:r>
              <a:rPr lang="en-US" altLang="zh-TW" sz="2800" b="1">
                <a:solidFill>
                  <a:srgbClr val="7030A0"/>
                </a:solidFill>
                <a:latin typeface="Century Schoolbook" panose="02040604050505020304" pitchFamily="18" charset="0"/>
                <a:ea typeface="新細明體" panose="02020500000000000000" pitchFamily="18" charset="-120"/>
              </a:rPr>
              <a:t>THREE POINT LIGHTING</a:t>
            </a:r>
            <a:br>
              <a:rPr lang="en-US" altLang="zh-TW" b="1">
                <a:solidFill>
                  <a:srgbClr val="111111"/>
                </a:solidFill>
                <a:latin typeface="Century Schoolbook" panose="02040604050505020304" pitchFamily="18" charset="0"/>
                <a:ea typeface="新細明體" panose="02020500000000000000" pitchFamily="18" charset="-120"/>
              </a:rPr>
            </a:br>
            <a:endParaRPr lang="zh-TW" altLang="en-US">
              <a:ea typeface="新細明體" panose="02020500000000000000" pitchFamily="18" charset="-120"/>
            </a:endParaRPr>
          </a:p>
        </p:txBody>
      </p:sp>
      <p:sp>
        <p:nvSpPr>
          <p:cNvPr id="28675" name="內容版面配置區 2">
            <a:extLst>
              <a:ext uri="{FF2B5EF4-FFF2-40B4-BE49-F238E27FC236}">
                <a16:creationId xmlns:a16="http://schemas.microsoft.com/office/drawing/2014/main" id="{6DCE6126-82D1-378D-C6F5-0C4F8EB795A6}"/>
              </a:ext>
            </a:extLst>
          </p:cNvPr>
          <p:cNvSpPr>
            <a:spLocks noGrp="1" noChangeArrowheads="1"/>
          </p:cNvSpPr>
          <p:nvPr>
            <p:ph idx="1"/>
          </p:nvPr>
        </p:nvSpPr>
        <p:spPr>
          <a:xfrm>
            <a:off x="0" y="417513"/>
            <a:ext cx="5486400" cy="5218112"/>
          </a:xfrm>
        </p:spPr>
        <p:txBody>
          <a:bodyPr/>
          <a:lstStyle/>
          <a:p>
            <a:r>
              <a:rPr lang="en-US" altLang="zh-TW" sz="2800" b="1">
                <a:solidFill>
                  <a:srgbClr val="FF0000"/>
                </a:solidFill>
                <a:latin typeface="Century Schoolbook" panose="02040604050505020304" pitchFamily="18" charset="0"/>
                <a:ea typeface="新細明體" panose="02020500000000000000" pitchFamily="18" charset="-120"/>
              </a:rPr>
              <a:t>Traditionally, Filmmakers use three types of lights.</a:t>
            </a:r>
          </a:p>
          <a:p>
            <a:pPr>
              <a:buFont typeface="Arial" panose="020B0604020202020204" pitchFamily="34" charset="0"/>
              <a:buChar char="•"/>
            </a:pPr>
            <a:r>
              <a:rPr lang="en-US" altLang="zh-TW" sz="1800" b="1">
                <a:solidFill>
                  <a:srgbClr val="014CE3"/>
                </a:solidFill>
                <a:latin typeface="inherit"/>
                <a:ea typeface="新細明體" panose="02020500000000000000" pitchFamily="18" charset="-120"/>
              </a:rPr>
              <a:t>A main key light</a:t>
            </a:r>
            <a:r>
              <a:rPr lang="en-US" altLang="zh-TW" sz="1800">
                <a:solidFill>
                  <a:srgbClr val="111111"/>
                </a:solidFill>
                <a:latin typeface="inherit"/>
                <a:ea typeface="新細明體" panose="02020500000000000000" pitchFamily="18" charset="-120"/>
              </a:rPr>
              <a:t> in front of and/or to one side of the subject</a:t>
            </a:r>
          </a:p>
          <a:p>
            <a:pPr>
              <a:buFont typeface="Arial" panose="020B0604020202020204" pitchFamily="34" charset="0"/>
              <a:buChar char="•"/>
            </a:pPr>
            <a:r>
              <a:rPr lang="en-US" altLang="zh-TW" sz="1800" b="1">
                <a:solidFill>
                  <a:srgbClr val="014CE3"/>
                </a:solidFill>
                <a:latin typeface="inherit"/>
                <a:ea typeface="新細明體" panose="02020500000000000000" pitchFamily="18" charset="-120"/>
              </a:rPr>
              <a:t>A fill light</a:t>
            </a:r>
            <a:r>
              <a:rPr lang="en-US" altLang="zh-TW" sz="1800">
                <a:solidFill>
                  <a:srgbClr val="111111"/>
                </a:solidFill>
                <a:latin typeface="inherit"/>
                <a:ea typeface="新細明體" panose="02020500000000000000" pitchFamily="18" charset="-120"/>
              </a:rPr>
              <a:t>, </a:t>
            </a:r>
            <a:r>
              <a:rPr lang="en-US" altLang="zh-TW" sz="1800" b="1">
                <a:solidFill>
                  <a:srgbClr val="FF0000"/>
                </a:solidFill>
                <a:latin typeface="inherit"/>
                <a:ea typeface="新細明體" panose="02020500000000000000" pitchFamily="18" charset="-120"/>
              </a:rPr>
              <a:t>half as bright as a key light</a:t>
            </a:r>
            <a:r>
              <a:rPr lang="en-US" altLang="zh-TW" sz="1800">
                <a:solidFill>
                  <a:srgbClr val="111111"/>
                </a:solidFill>
                <a:latin typeface="inherit"/>
                <a:ea typeface="新細明體" panose="02020500000000000000" pitchFamily="18" charset="-120"/>
              </a:rPr>
              <a:t>. Usually placed on the opposite side </a:t>
            </a:r>
            <a:r>
              <a:rPr lang="en-US" altLang="zh-TW" sz="1800" b="1" i="1">
                <a:solidFill>
                  <a:srgbClr val="FF0000"/>
                </a:solidFill>
                <a:latin typeface="inherit"/>
                <a:ea typeface="新細明體" panose="02020500000000000000" pitchFamily="18" charset="-120"/>
              </a:rPr>
              <a:t>to reduce and soften the shadows</a:t>
            </a:r>
          </a:p>
          <a:p>
            <a:pPr>
              <a:buFont typeface="Arial" panose="020B0604020202020204" pitchFamily="34" charset="0"/>
              <a:buChar char="•"/>
            </a:pPr>
            <a:r>
              <a:rPr lang="en-US" altLang="zh-TW" sz="1800" b="1">
                <a:solidFill>
                  <a:srgbClr val="014CE3"/>
                </a:solidFill>
                <a:latin typeface="inherit"/>
                <a:ea typeface="新細明體" panose="02020500000000000000" pitchFamily="18" charset="-120"/>
              </a:rPr>
              <a:t>A rim light</a:t>
            </a:r>
            <a:r>
              <a:rPr lang="en-US" altLang="zh-TW" sz="1800">
                <a:solidFill>
                  <a:srgbClr val="111111"/>
                </a:solidFill>
                <a:latin typeface="inherit"/>
                <a:ea typeface="新細明體" panose="02020500000000000000" pitchFamily="18" charset="-120"/>
              </a:rPr>
              <a:t>, to make the edge of the subject stand out from the background setting. Backlighting is also used as a forth source of lighting</a:t>
            </a:r>
          </a:p>
          <a:p>
            <a:endParaRPr lang="zh-TW" altLang="en-US">
              <a:ea typeface="新細明體" panose="02020500000000000000" pitchFamily="18" charset="-120"/>
            </a:endParaRPr>
          </a:p>
        </p:txBody>
      </p:sp>
      <p:sp>
        <p:nvSpPr>
          <p:cNvPr id="28676" name="投影片編號版面配置區 5">
            <a:extLst>
              <a:ext uri="{FF2B5EF4-FFF2-40B4-BE49-F238E27FC236}">
                <a16:creationId xmlns:a16="http://schemas.microsoft.com/office/drawing/2014/main" id="{D835DEAC-E599-CEC7-5176-F2101E1D2E27}"/>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28677" name="Picture 4" descr="Understanding 3-point lighting - U-RENDER Realtime Rendering Software">
            <a:extLst>
              <a:ext uri="{FF2B5EF4-FFF2-40B4-BE49-F238E27FC236}">
                <a16:creationId xmlns:a16="http://schemas.microsoft.com/office/drawing/2014/main" id="{AD0A3F45-F1A7-D2CE-5348-FCCFBC2A0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1825"/>
            <a:ext cx="91440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文字方塊 9">
            <a:extLst>
              <a:ext uri="{FF2B5EF4-FFF2-40B4-BE49-F238E27FC236}">
                <a16:creationId xmlns:a16="http://schemas.microsoft.com/office/drawing/2014/main" id="{628D2EE8-0C90-679F-9CB8-FB0362C17FB0}"/>
              </a:ext>
            </a:extLst>
          </p:cNvPr>
          <p:cNvSpPr txBox="1">
            <a:spLocks noChangeArrowheads="1"/>
          </p:cNvSpPr>
          <p:nvPr/>
        </p:nvSpPr>
        <p:spPr bwMode="auto">
          <a:xfrm>
            <a:off x="280988" y="373380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ea typeface="新細明體" panose="02020500000000000000" pitchFamily="18" charset="-120"/>
                <a:hlinkClick r:id="rId4"/>
              </a:rPr>
              <a:t>https://www.youtube.com/watch?v=iUfCRXbL9ZM</a:t>
            </a:r>
            <a:endParaRPr lang="zh-TW" altLang="en-US" sz="1400">
              <a:ea typeface="新細明體" panose="02020500000000000000" pitchFamily="18" charset="-120"/>
            </a:endParaRPr>
          </a:p>
        </p:txBody>
      </p:sp>
      <p:pic>
        <p:nvPicPr>
          <p:cNvPr id="28679" name="Picture 9" descr="Three-Point Lighting | QuickStart Guide to Lighting for Movies | Peachpit">
            <a:extLst>
              <a:ext uri="{FF2B5EF4-FFF2-40B4-BE49-F238E27FC236}">
                <a16:creationId xmlns:a16="http://schemas.microsoft.com/office/drawing/2014/main" id="{742C24E0-4F15-1EE8-2689-2F5DF42B2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0"/>
            <a:ext cx="2667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文字方塊 2">
            <a:extLst>
              <a:ext uri="{FF2B5EF4-FFF2-40B4-BE49-F238E27FC236}">
                <a16:creationId xmlns:a16="http://schemas.microsoft.com/office/drawing/2014/main" id="{B1B63212-61A3-F240-7654-A0BF4D97D03F}"/>
              </a:ext>
            </a:extLst>
          </p:cNvPr>
          <p:cNvSpPr txBox="1">
            <a:spLocks noChangeArrowheads="1"/>
          </p:cNvSpPr>
          <p:nvPr/>
        </p:nvSpPr>
        <p:spPr bwMode="auto">
          <a:xfrm>
            <a:off x="609600" y="4038600"/>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2000" b="1">
                <a:solidFill>
                  <a:srgbClr val="014CE3"/>
                </a:solidFill>
                <a:latin typeface="標楷體" panose="03000509000000000000" pitchFamily="65" charset="-120"/>
                <a:ea typeface="標楷體" panose="03000509000000000000" pitchFamily="65" charset="-120"/>
              </a:rPr>
              <a:t>後面</a:t>
            </a:r>
          </a:p>
        </p:txBody>
      </p:sp>
      <p:sp>
        <p:nvSpPr>
          <p:cNvPr id="28681" name="文字方塊 4">
            <a:extLst>
              <a:ext uri="{FF2B5EF4-FFF2-40B4-BE49-F238E27FC236}">
                <a16:creationId xmlns:a16="http://schemas.microsoft.com/office/drawing/2014/main" id="{26799745-C14A-0037-5AFB-219FA985BC84}"/>
              </a:ext>
            </a:extLst>
          </p:cNvPr>
          <p:cNvSpPr txBox="1">
            <a:spLocks noChangeArrowheads="1"/>
          </p:cNvSpPr>
          <p:nvPr/>
        </p:nvSpPr>
        <p:spPr bwMode="auto">
          <a:xfrm>
            <a:off x="5257800" y="4013200"/>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2000" b="1">
                <a:solidFill>
                  <a:srgbClr val="014CE3"/>
                </a:solidFill>
                <a:latin typeface="標楷體" panose="03000509000000000000" pitchFamily="65" charset="-120"/>
                <a:ea typeface="標楷體" panose="03000509000000000000" pitchFamily="65" charset="-120"/>
              </a:rPr>
              <a:t>正面</a:t>
            </a:r>
          </a:p>
        </p:txBody>
      </p:sp>
      <p:sp>
        <p:nvSpPr>
          <p:cNvPr id="28682" name="文字方塊 6">
            <a:extLst>
              <a:ext uri="{FF2B5EF4-FFF2-40B4-BE49-F238E27FC236}">
                <a16:creationId xmlns:a16="http://schemas.microsoft.com/office/drawing/2014/main" id="{A3BB8EA4-A2D1-76FB-CFF5-B132EFDBEE4C}"/>
              </a:ext>
            </a:extLst>
          </p:cNvPr>
          <p:cNvSpPr txBox="1">
            <a:spLocks noChangeArrowheads="1"/>
          </p:cNvSpPr>
          <p:nvPr/>
        </p:nvSpPr>
        <p:spPr bwMode="auto">
          <a:xfrm>
            <a:off x="2914650" y="4030663"/>
            <a:ext cx="5006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2000" b="1">
                <a:solidFill>
                  <a:srgbClr val="014CE3"/>
                </a:solidFill>
                <a:latin typeface="標楷體" panose="03000509000000000000" pitchFamily="65" charset="-120"/>
                <a:ea typeface="標楷體" panose="03000509000000000000" pitchFamily="65" charset="-120"/>
              </a:rPr>
              <a:t>正面 </a:t>
            </a:r>
            <a:r>
              <a:rPr lang="en-US" altLang="zh-TW" sz="2000" b="1">
                <a:solidFill>
                  <a:srgbClr val="014CE3"/>
                </a:solidFill>
                <a:latin typeface="標楷體" panose="03000509000000000000" pitchFamily="65" charset="-120"/>
                <a:ea typeface="標楷體" panose="03000509000000000000" pitchFamily="65" charset="-120"/>
              </a:rPr>
              <a:t>(</a:t>
            </a:r>
            <a:r>
              <a:rPr lang="zh-TW" altLang="en-US" sz="2000" b="1">
                <a:solidFill>
                  <a:srgbClr val="014CE3"/>
                </a:solidFill>
                <a:latin typeface="標楷體" panose="03000509000000000000" pitchFamily="65" charset="-120"/>
                <a:ea typeface="標楷體" panose="03000509000000000000" pitchFamily="65" charset="-120"/>
              </a:rPr>
              <a:t>一半</a:t>
            </a:r>
            <a:r>
              <a:rPr lang="en-US" altLang="zh-TW" sz="2000" b="1">
                <a:solidFill>
                  <a:srgbClr val="014CE3"/>
                </a:solidFill>
                <a:latin typeface="標楷體" panose="03000509000000000000" pitchFamily="65" charset="-120"/>
                <a:ea typeface="標楷體" panose="03000509000000000000" pitchFamily="65" charset="-120"/>
              </a:rPr>
              <a:t>)</a:t>
            </a:r>
            <a:endParaRPr lang="zh-TW" altLang="en-US" sz="2000" b="1">
              <a:solidFill>
                <a:srgbClr val="014CE3"/>
              </a:solidFill>
              <a:latin typeface="標楷體" panose="03000509000000000000" pitchFamily="65" charset="-120"/>
              <a:ea typeface="標楷體" panose="03000509000000000000" pitchFamily="65" charset="-120"/>
            </a:endParaRPr>
          </a:p>
        </p:txBody>
      </p:sp>
      <p:sp>
        <p:nvSpPr>
          <p:cNvPr id="28683" name="文字方塊 8">
            <a:extLst>
              <a:ext uri="{FF2B5EF4-FFF2-40B4-BE49-F238E27FC236}">
                <a16:creationId xmlns:a16="http://schemas.microsoft.com/office/drawing/2014/main" id="{991F0DD6-0A1F-3D0E-DDE2-0F7B4A01AE0E}"/>
              </a:ext>
            </a:extLst>
          </p:cNvPr>
          <p:cNvSpPr txBox="1">
            <a:spLocks noChangeArrowheads="1"/>
          </p:cNvSpPr>
          <p:nvPr/>
        </p:nvSpPr>
        <p:spPr bwMode="auto">
          <a:xfrm>
            <a:off x="6538913" y="4081463"/>
            <a:ext cx="2765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2000" b="1">
                <a:solidFill>
                  <a:srgbClr val="014CE3"/>
                </a:solidFill>
                <a:latin typeface="標楷體" panose="03000509000000000000" pitchFamily="65" charset="-120"/>
                <a:ea typeface="標楷體" panose="03000509000000000000" pitchFamily="65" charset="-120"/>
              </a:rPr>
              <a:t>後面</a:t>
            </a:r>
            <a:r>
              <a:rPr lang="en-US" altLang="zh-TW" sz="2000" b="1">
                <a:solidFill>
                  <a:srgbClr val="014CE3"/>
                </a:solidFill>
                <a:latin typeface="標楷體" panose="03000509000000000000" pitchFamily="65" charset="-120"/>
                <a:ea typeface="標楷體" panose="03000509000000000000" pitchFamily="65" charset="-120"/>
              </a:rPr>
              <a:t>+</a:t>
            </a:r>
            <a:r>
              <a:rPr lang="zh-TW" altLang="en-US" sz="2000" b="1">
                <a:solidFill>
                  <a:srgbClr val="014CE3"/>
                </a:solidFill>
                <a:latin typeface="標楷體" panose="03000509000000000000" pitchFamily="65" charset="-120"/>
                <a:ea typeface="標楷體" panose="03000509000000000000" pitchFamily="65" charset="-120"/>
              </a:rPr>
              <a:t>正面</a:t>
            </a:r>
            <a:r>
              <a:rPr lang="en-US" altLang="zh-TW" sz="2000" b="1">
                <a:solidFill>
                  <a:srgbClr val="014CE3"/>
                </a:solidFill>
                <a:latin typeface="標楷體" panose="03000509000000000000" pitchFamily="65" charset="-120"/>
                <a:ea typeface="標楷體" panose="03000509000000000000" pitchFamily="65" charset="-120"/>
              </a:rPr>
              <a:t>+</a:t>
            </a:r>
            <a:r>
              <a:rPr lang="zh-TW" altLang="en-US" sz="2000" b="1">
                <a:solidFill>
                  <a:srgbClr val="014CE3"/>
                </a:solidFill>
                <a:latin typeface="標楷體" panose="03000509000000000000" pitchFamily="65" charset="-120"/>
                <a:ea typeface="標楷體" panose="03000509000000000000" pitchFamily="65" charset="-120"/>
              </a:rPr>
              <a:t>正面</a:t>
            </a:r>
            <a:r>
              <a:rPr lang="en-US" altLang="zh-TW" sz="2000" b="1">
                <a:solidFill>
                  <a:srgbClr val="014CE3"/>
                </a:solidFill>
                <a:latin typeface="標楷體" panose="03000509000000000000" pitchFamily="65" charset="-120"/>
                <a:ea typeface="標楷體" panose="03000509000000000000" pitchFamily="65" charset="-120"/>
              </a:rPr>
              <a:t>(</a:t>
            </a:r>
            <a:r>
              <a:rPr lang="zh-TW" altLang="en-US" sz="2000" b="1">
                <a:solidFill>
                  <a:srgbClr val="014CE3"/>
                </a:solidFill>
                <a:latin typeface="標楷體" panose="03000509000000000000" pitchFamily="65" charset="-120"/>
                <a:ea typeface="標楷體" panose="03000509000000000000" pitchFamily="65" charset="-120"/>
              </a:rPr>
              <a:t>一半</a:t>
            </a:r>
            <a:r>
              <a:rPr lang="en-US" altLang="zh-TW" sz="2000" b="1">
                <a:solidFill>
                  <a:srgbClr val="014CE3"/>
                </a:solidFill>
                <a:latin typeface="標楷體" panose="03000509000000000000" pitchFamily="65" charset="-120"/>
                <a:ea typeface="標楷體" panose="03000509000000000000" pitchFamily="65" charset="-120"/>
              </a:rPr>
              <a:t>)</a:t>
            </a:r>
            <a:endParaRPr lang="zh-TW" altLang="en-US" sz="2000" b="1">
              <a:solidFill>
                <a:srgbClr val="014CE3"/>
              </a:solidFill>
              <a:latin typeface="標楷體" panose="03000509000000000000" pitchFamily="65" charset="-120"/>
              <a:ea typeface="標楷體" panose="03000509000000000000" pitchFamily="65" charset="-120"/>
            </a:endParaRPr>
          </a:p>
          <a:p>
            <a:pPr>
              <a:spcBef>
                <a:spcPct val="0"/>
              </a:spcBef>
              <a:buClrTx/>
              <a:buSzTx/>
              <a:buFontTx/>
              <a:buNone/>
            </a:pPr>
            <a:endParaRPr lang="zh-TW" altLang="en-US" sz="2000" b="1">
              <a:solidFill>
                <a:srgbClr val="014CE3"/>
              </a:solidFill>
              <a:latin typeface="標楷體" panose="03000509000000000000" pitchFamily="65" charset="-120"/>
              <a:ea typeface="標楷體" panose="03000509000000000000" pitchFamily="65" charset="-12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日期版面配置區 4">
            <a:extLst>
              <a:ext uri="{FF2B5EF4-FFF2-40B4-BE49-F238E27FC236}">
                <a16:creationId xmlns:a16="http://schemas.microsoft.com/office/drawing/2014/main" id="{AC6FFDAB-39CE-4CC5-D2BA-D2966A5C15B7}"/>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1267" name="頁尾版面配置區 5">
            <a:extLst>
              <a:ext uri="{FF2B5EF4-FFF2-40B4-BE49-F238E27FC236}">
                <a16:creationId xmlns:a16="http://schemas.microsoft.com/office/drawing/2014/main" id="{CA572315-F304-3D90-5A05-2AF86B9BEC4E}"/>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8E74B96E-C979-456E-B7B1-28FF918C81AE}" type="slidenum">
              <a:rPr lang="en-US" altLang="zh-TW" sz="1400" smtClean="0"/>
              <a:pPr>
                <a:spcBef>
                  <a:spcPct val="0"/>
                </a:spcBef>
                <a:buClrTx/>
                <a:buSzTx/>
                <a:buFontTx/>
                <a:buNone/>
              </a:pPr>
              <a:t>2</a:t>
            </a:fld>
            <a:endParaRPr lang="en-US" altLang="zh-TW" sz="1400"/>
          </a:p>
        </p:txBody>
      </p:sp>
      <p:sp>
        <p:nvSpPr>
          <p:cNvPr id="11268" name="投影片編號版面配置區 6">
            <a:extLst>
              <a:ext uri="{FF2B5EF4-FFF2-40B4-BE49-F238E27FC236}">
                <a16:creationId xmlns:a16="http://schemas.microsoft.com/office/drawing/2014/main" id="{6E7CE74E-1327-A371-232B-04611663ED4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11269" name="Rectangle 2">
            <a:extLst>
              <a:ext uri="{FF2B5EF4-FFF2-40B4-BE49-F238E27FC236}">
                <a16:creationId xmlns:a16="http://schemas.microsoft.com/office/drawing/2014/main" id="{174726DE-7DA3-32F9-9433-A1A79A9C4D55}"/>
              </a:ext>
            </a:extLst>
          </p:cNvPr>
          <p:cNvSpPr>
            <a:spLocks noGrp="1" noChangeArrowheads="1"/>
          </p:cNvSpPr>
          <p:nvPr>
            <p:ph type="title"/>
          </p:nvPr>
        </p:nvSpPr>
        <p:spPr>
          <a:xfrm>
            <a:off x="1150938" y="133350"/>
            <a:ext cx="7793037" cy="441325"/>
          </a:xfrm>
        </p:spPr>
        <p:txBody>
          <a:bodyPr/>
          <a:lstStyle/>
          <a:p>
            <a:pPr eaLnBrk="1" hangingPunct="1"/>
            <a:r>
              <a:rPr lang="en-US" altLang="zh-TW" sz="2800" b="1">
                <a:solidFill>
                  <a:schemeClr val="hlink"/>
                </a:solidFill>
                <a:ea typeface="新細明體" panose="02020500000000000000" pitchFamily="18" charset="-120"/>
              </a:rPr>
              <a:t>Illumination Models</a:t>
            </a:r>
          </a:p>
        </p:txBody>
      </p:sp>
      <p:pic>
        <p:nvPicPr>
          <p:cNvPr id="11270" name="Picture 4" descr="Light">
            <a:extLst>
              <a:ext uri="{FF2B5EF4-FFF2-40B4-BE49-F238E27FC236}">
                <a16:creationId xmlns:a16="http://schemas.microsoft.com/office/drawing/2014/main" id="{31657664-0BBA-2583-7064-99A669DBBD4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738813" y="1323975"/>
            <a:ext cx="2643187" cy="1684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3" name="Rectangle 3">
            <a:extLst>
              <a:ext uri="{FF2B5EF4-FFF2-40B4-BE49-F238E27FC236}">
                <a16:creationId xmlns:a16="http://schemas.microsoft.com/office/drawing/2014/main" id="{22D6320C-88DF-7A27-B3B0-5F1CCD3360B5}"/>
              </a:ext>
            </a:extLst>
          </p:cNvPr>
          <p:cNvSpPr>
            <a:spLocks noGrp="1" noChangeArrowheads="1"/>
          </p:cNvSpPr>
          <p:nvPr>
            <p:ph type="body" sz="half" idx="1"/>
          </p:nvPr>
        </p:nvSpPr>
        <p:spPr>
          <a:xfrm>
            <a:off x="38100" y="684213"/>
            <a:ext cx="8686800" cy="5218112"/>
          </a:xfrm>
        </p:spPr>
        <p:txBody>
          <a:bodyPr/>
          <a:lstStyle/>
          <a:p>
            <a:pPr marL="0" indent="0" eaLnBrk="1" hangingPunct="1">
              <a:lnSpc>
                <a:spcPct val="90000"/>
              </a:lnSpc>
              <a:defRPr/>
            </a:pPr>
            <a:r>
              <a:rPr lang="en-US" altLang="zh-TW" b="1" dirty="0">
                <a:solidFill>
                  <a:schemeClr val="folHlink"/>
                </a:solidFill>
                <a:ea typeface="新細明體" pitchFamily="18" charset="-120"/>
              </a:rPr>
              <a:t>Illumination</a:t>
            </a:r>
            <a:r>
              <a:rPr lang="zh-TW" altLang="en-US" b="1" dirty="0">
                <a:solidFill>
                  <a:schemeClr val="folHlink"/>
                </a:solidFill>
                <a:ea typeface="新細明體" pitchFamily="18" charset="-120"/>
              </a:rPr>
              <a:t> </a:t>
            </a:r>
            <a:r>
              <a:rPr lang="zh-TW" altLang="en-US" b="1" dirty="0">
                <a:solidFill>
                  <a:srgbClr val="FF0000"/>
                </a:solidFill>
                <a:latin typeface="標楷體" pitchFamily="65" charset="-120"/>
                <a:ea typeface="標楷體" pitchFamily="65" charset="-120"/>
              </a:rPr>
              <a:t>光源</a:t>
            </a:r>
            <a:r>
              <a:rPr lang="en-US" altLang="zh-TW" b="1" dirty="0">
                <a:latin typeface="標楷體" pitchFamily="65" charset="-120"/>
                <a:ea typeface="標楷體" pitchFamily="65" charset="-120"/>
              </a:rPr>
              <a:t>(</a:t>
            </a:r>
            <a:r>
              <a:rPr lang="en-US" altLang="zh-TW" b="1" i="1" dirty="0">
                <a:solidFill>
                  <a:srgbClr val="014CE3"/>
                </a:solidFill>
                <a:latin typeface="Times New Roman" pitchFamily="18" charset="0"/>
                <a:ea typeface="新細明體" pitchFamily="18" charset="-120"/>
              </a:rPr>
              <a:t>different types </a:t>
            </a:r>
            <a:r>
              <a:rPr lang="en-US" altLang="zh-TW" b="1" dirty="0">
                <a:solidFill>
                  <a:schemeClr val="hlink"/>
                </a:solidFill>
                <a:latin typeface="Times New Roman" pitchFamily="18" charset="0"/>
                <a:ea typeface="新細明體" pitchFamily="18" charset="-120"/>
              </a:rPr>
              <a:t>of light sources</a:t>
            </a:r>
            <a:r>
              <a:rPr lang="en-US" altLang="zh-TW" b="1" dirty="0">
                <a:latin typeface="標楷體" pitchFamily="65" charset="-120"/>
                <a:ea typeface="標楷體" pitchFamily="65" charset="-120"/>
              </a:rPr>
              <a:t>)</a:t>
            </a:r>
            <a:r>
              <a:rPr lang="zh-TW" altLang="en-US" b="1" dirty="0">
                <a:latin typeface="標楷體" pitchFamily="65" charset="-120"/>
                <a:ea typeface="標楷體" pitchFamily="65" charset="-120"/>
              </a:rPr>
              <a:t>照明度變化 </a:t>
            </a:r>
            <a:r>
              <a:rPr lang="en-US" altLang="zh-TW" b="1" dirty="0">
                <a:latin typeface="標楷體" pitchFamily="65" charset="-120"/>
                <a:ea typeface="標楷體" pitchFamily="65" charset="-120"/>
              </a:rPr>
              <a:t>(</a:t>
            </a:r>
            <a:r>
              <a:rPr lang="en-US" altLang="zh-TW" b="1" i="1" dirty="0">
                <a:solidFill>
                  <a:srgbClr val="00B050"/>
                </a:solidFill>
                <a:latin typeface="Times New Roman" pitchFamily="18" charset="0"/>
                <a:ea typeface="標楷體" pitchFamily="65" charset="-120"/>
              </a:rPr>
              <a:t>ideal and decreasing by </a:t>
            </a:r>
            <a:r>
              <a:rPr lang="en-US" altLang="zh-TW" b="1" i="1" dirty="0">
                <a:solidFill>
                  <a:srgbClr val="FF0000"/>
                </a:solidFill>
                <a:latin typeface="Times New Roman" pitchFamily="18" charset="0"/>
                <a:ea typeface="標楷體" pitchFamily="65" charset="-120"/>
              </a:rPr>
              <a:t>distance </a:t>
            </a:r>
            <a:r>
              <a:rPr lang="en-US" altLang="zh-TW" b="1" i="1" dirty="0">
                <a:solidFill>
                  <a:srgbClr val="00B050"/>
                </a:solidFill>
                <a:latin typeface="Times New Roman" pitchFamily="18" charset="0"/>
                <a:ea typeface="標楷體" pitchFamily="65" charset="-120"/>
              </a:rPr>
              <a:t>and</a:t>
            </a:r>
            <a:r>
              <a:rPr lang="en-US" altLang="zh-TW" b="1" i="1" dirty="0">
                <a:solidFill>
                  <a:srgbClr val="FF0000"/>
                </a:solidFill>
                <a:latin typeface="Times New Roman" pitchFamily="18" charset="0"/>
                <a:ea typeface="標楷體" pitchFamily="65" charset="-120"/>
              </a:rPr>
              <a:t> absorption</a:t>
            </a:r>
            <a:r>
              <a:rPr lang="en-US" altLang="zh-TW" b="1" dirty="0">
                <a:latin typeface="標楷體" pitchFamily="65" charset="-120"/>
                <a:ea typeface="標楷體" pitchFamily="65" charset="-120"/>
              </a:rPr>
              <a:t>)</a:t>
            </a:r>
            <a:endParaRPr lang="en-US" altLang="zh-TW" b="1" dirty="0">
              <a:solidFill>
                <a:schemeClr val="folHlink"/>
              </a:solidFill>
              <a:ea typeface="新細明體" pitchFamily="18" charset="-120"/>
            </a:endParaRPr>
          </a:p>
          <a:p>
            <a:pPr marL="457200" lvl="1" indent="0" eaLnBrk="1" hangingPunct="1">
              <a:lnSpc>
                <a:spcPct val="90000"/>
              </a:lnSpc>
              <a:defRPr/>
            </a:pPr>
            <a:r>
              <a:rPr lang="en-US" altLang="zh-TW" dirty="0">
                <a:ea typeface="新細明體" pitchFamily="18" charset="-120"/>
              </a:rPr>
              <a:t>The transport luminous flux</a:t>
            </a:r>
          </a:p>
          <a:p>
            <a:pPr marL="457200" lvl="1" indent="0" eaLnBrk="1" hangingPunct="1">
              <a:lnSpc>
                <a:spcPct val="90000"/>
              </a:lnSpc>
              <a:defRPr/>
            </a:pPr>
            <a:r>
              <a:rPr lang="zh-TW" altLang="en-US" dirty="0">
                <a:ea typeface="新細明體" pitchFamily="18" charset="-120"/>
              </a:rPr>
              <a:t> </a:t>
            </a:r>
            <a:r>
              <a:rPr lang="en-US" altLang="zh-TW" dirty="0">
                <a:ea typeface="新細明體" pitchFamily="18" charset="-120"/>
              </a:rPr>
              <a:t>(i.e</a:t>
            </a:r>
            <a:r>
              <a:rPr lang="en-US" altLang="zh-TW" b="1" dirty="0">
                <a:latin typeface="Times New Roman" pitchFamily="18" charset="0"/>
                <a:ea typeface="新細明體" pitchFamily="18" charset="-120"/>
              </a:rPr>
              <a:t>.,</a:t>
            </a:r>
            <a:r>
              <a:rPr lang="en-US" altLang="zh-TW" b="1" dirty="0">
                <a:solidFill>
                  <a:srgbClr val="000000"/>
                </a:solidFill>
                <a:latin typeface="Times New Roman" pitchFamily="18" charset="0"/>
                <a:ea typeface="PT Mono"/>
                <a:cs typeface="PT Mono"/>
                <a:hlinkClick r:id="rId4"/>
              </a:rPr>
              <a:t> the</a:t>
            </a:r>
            <a:r>
              <a:rPr lang="en-US" altLang="zh-TW" b="1" dirty="0">
                <a:solidFill>
                  <a:srgbClr val="000000"/>
                </a:solidFill>
                <a:latin typeface="Times New Roman" pitchFamily="18" charset="0"/>
                <a:ea typeface="PT Mono"/>
                <a:cs typeface="PT Mono"/>
              </a:rPr>
              <a:t> </a:t>
            </a:r>
            <a:r>
              <a:rPr lang="en-US" altLang="zh-TW" b="1" dirty="0">
                <a:solidFill>
                  <a:srgbClr val="000000"/>
                </a:solidFill>
                <a:latin typeface="Times New Roman" pitchFamily="18" charset="0"/>
                <a:ea typeface="PT Mono"/>
                <a:cs typeface="PT Mono"/>
                <a:hlinkClick r:id="rId5"/>
              </a:rPr>
              <a:t>rate</a:t>
            </a:r>
            <a:r>
              <a:rPr lang="en-US" altLang="zh-TW" b="1" dirty="0">
                <a:solidFill>
                  <a:srgbClr val="000000"/>
                </a:solidFill>
                <a:latin typeface="Times New Roman" pitchFamily="18" charset="0"/>
                <a:ea typeface="PT Mono"/>
                <a:cs typeface="PT Mono"/>
              </a:rPr>
              <a:t> </a:t>
            </a:r>
            <a:r>
              <a:rPr lang="en-US" altLang="zh-TW" b="1" dirty="0">
                <a:solidFill>
                  <a:srgbClr val="000000"/>
                </a:solidFill>
                <a:latin typeface="Times New Roman" pitchFamily="18" charset="0"/>
                <a:ea typeface="PT Mono"/>
                <a:cs typeface="PT Mono"/>
                <a:hlinkClick r:id="rId6"/>
              </a:rPr>
              <a:t>of</a:t>
            </a:r>
            <a:r>
              <a:rPr lang="en-US" altLang="zh-TW" b="1" dirty="0">
                <a:solidFill>
                  <a:srgbClr val="000000"/>
                </a:solidFill>
                <a:latin typeface="Times New Roman" pitchFamily="18" charset="0"/>
                <a:ea typeface="PT Mono"/>
                <a:cs typeface="PT Mono"/>
              </a:rPr>
              <a:t> </a:t>
            </a:r>
            <a:r>
              <a:rPr lang="en-US" altLang="zh-TW" b="1" dirty="0">
                <a:solidFill>
                  <a:srgbClr val="000000"/>
                </a:solidFill>
                <a:latin typeface="Times New Roman" pitchFamily="18" charset="0"/>
                <a:ea typeface="PT Mono"/>
                <a:cs typeface="PT Mono"/>
                <a:hlinkClick r:id="rId7"/>
              </a:rPr>
              <a:t>flow</a:t>
            </a:r>
            <a:r>
              <a:rPr lang="en-US" altLang="zh-TW" b="1" dirty="0">
                <a:solidFill>
                  <a:srgbClr val="000000"/>
                </a:solidFill>
                <a:latin typeface="Times New Roman" pitchFamily="18" charset="0"/>
                <a:ea typeface="PT Mono"/>
                <a:cs typeface="PT Mono"/>
              </a:rPr>
              <a:t> </a:t>
            </a:r>
            <a:r>
              <a:rPr lang="en-US" altLang="zh-TW" b="1" dirty="0">
                <a:solidFill>
                  <a:srgbClr val="000000"/>
                </a:solidFill>
                <a:latin typeface="Times New Roman" pitchFamily="18" charset="0"/>
                <a:ea typeface="PT Mono"/>
                <a:cs typeface="PT Mono"/>
                <a:hlinkClick r:id="rId6"/>
              </a:rPr>
              <a:t>of</a:t>
            </a:r>
            <a:r>
              <a:rPr lang="en-US" altLang="zh-TW" b="1" dirty="0">
                <a:solidFill>
                  <a:srgbClr val="000000"/>
                </a:solidFill>
                <a:latin typeface="Times New Roman" pitchFamily="18" charset="0"/>
                <a:ea typeface="PT Mono"/>
                <a:cs typeface="PT Mono"/>
              </a:rPr>
              <a:t> </a:t>
            </a:r>
            <a:r>
              <a:rPr lang="en-US" altLang="zh-TW" b="1" dirty="0">
                <a:solidFill>
                  <a:srgbClr val="000000"/>
                </a:solidFill>
                <a:latin typeface="Times New Roman" pitchFamily="18" charset="0"/>
                <a:ea typeface="PT Mono"/>
                <a:cs typeface="PT Mono"/>
                <a:hlinkClick r:id="rId8"/>
              </a:rPr>
              <a:t>light</a:t>
            </a:r>
            <a:r>
              <a:rPr lang="en-US" altLang="zh-TW" b="1" dirty="0">
                <a:solidFill>
                  <a:srgbClr val="000000"/>
                </a:solidFill>
                <a:latin typeface="Times New Roman" pitchFamily="18" charset="0"/>
                <a:ea typeface="PT Mono"/>
                <a:cs typeface="PT Mono"/>
              </a:rPr>
              <a:t> </a:t>
            </a:r>
            <a:r>
              <a:rPr lang="en-US" altLang="zh-TW" b="1" u="sng" dirty="0">
                <a:solidFill>
                  <a:srgbClr val="000000"/>
                </a:solidFill>
                <a:latin typeface="Times New Roman" pitchFamily="18" charset="0"/>
                <a:ea typeface="PT Mono"/>
                <a:cs typeface="PT Mono"/>
                <a:hlinkClick r:id="rId9"/>
              </a:rPr>
              <a:t>energy</a:t>
            </a:r>
            <a:r>
              <a:rPr lang="en-US" altLang="zh-TW" dirty="0">
                <a:ea typeface="新細明體" pitchFamily="18" charset="-120"/>
              </a:rPr>
              <a:t>)</a:t>
            </a:r>
          </a:p>
          <a:p>
            <a:pPr marL="457200" lvl="1" indent="0" eaLnBrk="1" hangingPunct="1">
              <a:lnSpc>
                <a:spcPct val="90000"/>
              </a:lnSpc>
              <a:defRPr/>
            </a:pPr>
            <a:r>
              <a:rPr lang="en-US" altLang="zh-TW" dirty="0">
                <a:ea typeface="新細明體" pitchFamily="18" charset="-120"/>
              </a:rPr>
              <a:t>from </a:t>
            </a:r>
            <a:r>
              <a:rPr lang="en-US" altLang="zh-TW" b="1" dirty="0">
                <a:solidFill>
                  <a:schemeClr val="hlink"/>
                </a:solidFill>
                <a:ea typeface="新細明體" pitchFamily="18" charset="-120"/>
              </a:rPr>
              <a:t>light sources</a:t>
            </a:r>
            <a:r>
              <a:rPr lang="en-US" altLang="zh-TW" dirty="0">
                <a:ea typeface="新細明體" pitchFamily="18" charset="-120"/>
              </a:rPr>
              <a:t> between </a:t>
            </a:r>
          </a:p>
          <a:p>
            <a:pPr marL="457200" lvl="1" indent="0" eaLnBrk="1" hangingPunct="1">
              <a:lnSpc>
                <a:spcPct val="90000"/>
              </a:lnSpc>
              <a:defRPr/>
            </a:pPr>
            <a:r>
              <a:rPr lang="en-US" altLang="zh-TW" dirty="0">
                <a:ea typeface="新細明體" pitchFamily="18" charset="-120"/>
              </a:rPr>
              <a:t>points via </a:t>
            </a:r>
            <a:r>
              <a:rPr lang="en-US" altLang="zh-TW" b="1" dirty="0">
                <a:solidFill>
                  <a:srgbClr val="00B050"/>
                </a:solidFill>
                <a:ea typeface="新細明體" pitchFamily="18" charset="-120"/>
              </a:rPr>
              <a:t>direct</a:t>
            </a:r>
            <a:r>
              <a:rPr lang="en-US" altLang="zh-TW" dirty="0">
                <a:ea typeface="新細明體" pitchFamily="18" charset="-120"/>
              </a:rPr>
              <a:t> and </a:t>
            </a:r>
            <a:r>
              <a:rPr lang="en-US" altLang="zh-TW" b="1" dirty="0">
                <a:solidFill>
                  <a:srgbClr val="7030A0"/>
                </a:solidFill>
                <a:ea typeface="新細明體" pitchFamily="18" charset="-120"/>
              </a:rPr>
              <a:t>indirect</a:t>
            </a:r>
            <a:r>
              <a:rPr lang="en-US" altLang="zh-TW" dirty="0">
                <a:ea typeface="新細明體" pitchFamily="18" charset="-120"/>
              </a:rPr>
              <a:t> paths </a:t>
            </a:r>
          </a:p>
          <a:p>
            <a:pPr marL="0" indent="0" eaLnBrk="1" hangingPunct="1">
              <a:lnSpc>
                <a:spcPct val="90000"/>
              </a:lnSpc>
              <a:defRPr/>
            </a:pPr>
            <a:r>
              <a:rPr lang="en-US" altLang="zh-TW" b="1" dirty="0">
                <a:solidFill>
                  <a:schemeClr val="folHlink"/>
                </a:solidFill>
                <a:ea typeface="新細明體" pitchFamily="18" charset="-120"/>
              </a:rPr>
              <a:t>Lighting</a:t>
            </a:r>
            <a:r>
              <a:rPr lang="zh-TW" altLang="en-US" b="1" dirty="0">
                <a:solidFill>
                  <a:schemeClr val="folHlink"/>
                </a:solidFill>
                <a:ea typeface="新細明體" pitchFamily="18" charset="-120"/>
              </a:rPr>
              <a:t> </a:t>
            </a:r>
            <a:r>
              <a:rPr lang="zh-TW" altLang="en-US" b="1" dirty="0">
                <a:solidFill>
                  <a:srgbClr val="FF0000"/>
                </a:solidFill>
                <a:latin typeface="標楷體" pitchFamily="65" charset="-120"/>
                <a:ea typeface="標楷體" pitchFamily="65" charset="-120"/>
              </a:rPr>
              <a:t>物體</a:t>
            </a:r>
            <a:r>
              <a:rPr lang="en-US" altLang="zh-TW" b="1" dirty="0">
                <a:solidFill>
                  <a:srgbClr val="FF0000"/>
                </a:solidFill>
                <a:latin typeface="標楷體" pitchFamily="65" charset="-120"/>
                <a:ea typeface="標楷體" pitchFamily="65" charset="-120"/>
              </a:rPr>
              <a:t>(</a:t>
            </a:r>
            <a:r>
              <a:rPr lang="en-US" altLang="zh-TW" b="1" dirty="0">
                <a:solidFill>
                  <a:srgbClr val="0070C0"/>
                </a:solidFill>
                <a:latin typeface="Times New Roman" pitchFamily="18" charset="0"/>
                <a:ea typeface="標楷體" pitchFamily="65" charset="-120"/>
              </a:rPr>
              <a:t>3D model</a:t>
            </a:r>
            <a:r>
              <a:rPr lang="en-US" altLang="zh-TW" b="1" dirty="0">
                <a:solidFill>
                  <a:srgbClr val="FF0000"/>
                </a:solidFill>
                <a:latin typeface="標楷體" pitchFamily="65" charset="-120"/>
                <a:ea typeface="標楷體" pitchFamily="65" charset="-120"/>
              </a:rPr>
              <a:t>)</a:t>
            </a:r>
            <a:r>
              <a:rPr lang="zh-TW" altLang="en-US" b="1" dirty="0">
                <a:solidFill>
                  <a:srgbClr val="014CE3"/>
                </a:solidFill>
                <a:latin typeface="標楷體" pitchFamily="65" charset="-120"/>
                <a:ea typeface="標楷體" pitchFamily="65" charset="-120"/>
              </a:rPr>
              <a:t>打光</a:t>
            </a:r>
            <a:r>
              <a:rPr lang="zh-TW" altLang="en-US" b="1" dirty="0">
                <a:solidFill>
                  <a:srgbClr val="FF0000"/>
                </a:solidFill>
                <a:latin typeface="標楷體" pitchFamily="65" charset="-120"/>
                <a:ea typeface="標楷體" pitchFamily="65" charset="-120"/>
              </a:rPr>
              <a:t>之光線明暗度</a:t>
            </a:r>
            <a:r>
              <a:rPr lang="en-US" altLang="zh-TW" b="1" dirty="0">
                <a:solidFill>
                  <a:srgbClr val="FF0000"/>
                </a:solidFill>
                <a:latin typeface="標楷體" pitchFamily="65" charset="-120"/>
                <a:ea typeface="標楷體" pitchFamily="65" charset="-120"/>
              </a:rPr>
              <a:t> </a:t>
            </a:r>
            <a:r>
              <a:rPr lang="en-US" altLang="zh-TW" b="1" dirty="0">
                <a:solidFill>
                  <a:srgbClr val="000000"/>
                </a:solidFill>
                <a:latin typeface="Times New Roman" pitchFamily="18" charset="0"/>
                <a:ea typeface="標楷體" pitchFamily="65" charset="-120"/>
              </a:rPr>
              <a:t>via different illumination sources</a:t>
            </a:r>
            <a:r>
              <a:rPr lang="en-US" altLang="zh-TW" b="1" dirty="0">
                <a:solidFill>
                  <a:srgbClr val="000000"/>
                </a:solidFill>
                <a:latin typeface="標楷體" pitchFamily="65" charset="-120"/>
                <a:ea typeface="標楷體" pitchFamily="65" charset="-120"/>
              </a:rPr>
              <a:t> </a:t>
            </a:r>
            <a:endParaRPr lang="en-US" altLang="zh-TW" b="1" dirty="0">
              <a:solidFill>
                <a:schemeClr val="folHlink"/>
              </a:solidFill>
              <a:latin typeface="標楷體" pitchFamily="65" charset="-120"/>
              <a:ea typeface="標楷體" pitchFamily="65" charset="-120"/>
            </a:endParaRPr>
          </a:p>
          <a:p>
            <a:pPr marL="115887" indent="0" eaLnBrk="1" hangingPunct="1">
              <a:lnSpc>
                <a:spcPct val="90000"/>
              </a:lnSpc>
              <a:defRPr/>
            </a:pPr>
            <a:r>
              <a:rPr lang="en-US" altLang="zh-TW" dirty="0">
                <a:ea typeface="新細明體" pitchFamily="18" charset="-120"/>
              </a:rPr>
              <a:t>The process of computing the luminous </a:t>
            </a:r>
            <a:endParaRPr lang="en-US" altLang="zh-TW" b="1" dirty="0">
              <a:solidFill>
                <a:schemeClr val="hlink"/>
              </a:solidFill>
              <a:ea typeface="新細明體" pitchFamily="18" charset="-120"/>
            </a:endParaRPr>
          </a:p>
          <a:p>
            <a:pPr marL="115887" indent="0" eaLnBrk="1" hangingPunct="1">
              <a:lnSpc>
                <a:spcPct val="90000"/>
              </a:lnSpc>
              <a:defRPr/>
            </a:pPr>
            <a:r>
              <a:rPr lang="en-US" altLang="zh-TW" b="1" dirty="0">
                <a:solidFill>
                  <a:schemeClr val="hlink"/>
                </a:solidFill>
                <a:ea typeface="新細明體" pitchFamily="18" charset="-120"/>
              </a:rPr>
              <a:t>intensity reflected</a:t>
            </a:r>
            <a:r>
              <a:rPr lang="en-US" altLang="zh-TW" dirty="0">
                <a:ea typeface="新細明體" pitchFamily="18" charset="-120"/>
              </a:rPr>
              <a:t> from a specified 3-D point </a:t>
            </a:r>
            <a:endParaRPr lang="en-US" altLang="zh-TW" dirty="0">
              <a:solidFill>
                <a:schemeClr val="folHlink"/>
              </a:solidFill>
              <a:ea typeface="新細明體" pitchFamily="18" charset="-120"/>
            </a:endParaRPr>
          </a:p>
          <a:p>
            <a:pPr marL="0" indent="0" eaLnBrk="1" hangingPunct="1">
              <a:lnSpc>
                <a:spcPct val="90000"/>
              </a:lnSpc>
              <a:defRPr/>
            </a:pPr>
            <a:r>
              <a:rPr lang="en-US" altLang="zh-TW" b="1" dirty="0">
                <a:solidFill>
                  <a:schemeClr val="folHlink"/>
                </a:solidFill>
                <a:ea typeface="新細明體" pitchFamily="18" charset="-120"/>
              </a:rPr>
              <a:t>Shading</a:t>
            </a:r>
            <a:r>
              <a:rPr lang="zh-TW" altLang="en-US" b="1" dirty="0">
                <a:solidFill>
                  <a:schemeClr val="folHlink"/>
                </a:solidFill>
                <a:ea typeface="新細明體" pitchFamily="18" charset="-120"/>
              </a:rPr>
              <a:t> </a:t>
            </a:r>
            <a:r>
              <a:rPr lang="zh-TW" altLang="en-US" b="1" dirty="0">
                <a:solidFill>
                  <a:srgbClr val="000000"/>
                </a:solidFill>
                <a:latin typeface="標楷體" pitchFamily="65" charset="-120"/>
                <a:ea typeface="標楷體" pitchFamily="65" charset="-120"/>
              </a:rPr>
              <a:t>描影法</a:t>
            </a:r>
            <a:r>
              <a:rPr lang="en-US" altLang="zh-TW" b="1" dirty="0">
                <a:solidFill>
                  <a:srgbClr val="000000"/>
                </a:solidFill>
                <a:latin typeface="標楷體" pitchFamily="65" charset="-120"/>
                <a:ea typeface="標楷體" pitchFamily="65" charset="-120"/>
              </a:rPr>
              <a:t>,</a:t>
            </a:r>
            <a:r>
              <a:rPr lang="zh-TW" altLang="en-US" b="1" dirty="0">
                <a:solidFill>
                  <a:srgbClr val="000000"/>
                </a:solidFill>
                <a:latin typeface="標楷體" pitchFamily="65" charset="-120"/>
                <a:ea typeface="標楷體" pitchFamily="65" charset="-120"/>
              </a:rPr>
              <a:t>明暗法</a:t>
            </a:r>
            <a:r>
              <a:rPr lang="en-US" altLang="zh-TW" b="1" dirty="0">
                <a:solidFill>
                  <a:srgbClr val="000000"/>
                </a:solidFill>
                <a:latin typeface="標楷體" pitchFamily="65" charset="-120"/>
                <a:ea typeface="標楷體" pitchFamily="65" charset="-120"/>
              </a:rPr>
              <a:t>,</a:t>
            </a:r>
            <a:r>
              <a:rPr lang="zh-TW" altLang="en-US" dirty="0">
                <a:solidFill>
                  <a:srgbClr val="00B0F0"/>
                </a:solidFill>
                <a:ea typeface="華康隸書體" panose="02010609000101010101" pitchFamily="49" charset="-120"/>
              </a:rPr>
              <a:t>塗色</a:t>
            </a:r>
            <a:endParaRPr lang="en-US" altLang="zh-TW" b="1" dirty="0">
              <a:solidFill>
                <a:schemeClr val="folHlink"/>
              </a:solidFill>
              <a:latin typeface="標楷體" pitchFamily="65" charset="-120"/>
              <a:ea typeface="標楷體" pitchFamily="65" charset="-120"/>
            </a:endParaRPr>
          </a:p>
          <a:p>
            <a:pPr marL="457200" lvl="1" indent="0" eaLnBrk="1" hangingPunct="1">
              <a:lnSpc>
                <a:spcPct val="90000"/>
              </a:lnSpc>
              <a:defRPr/>
            </a:pPr>
            <a:r>
              <a:rPr lang="en-US" altLang="zh-TW" dirty="0">
                <a:ea typeface="新細明體" pitchFamily="18" charset="-120"/>
              </a:rPr>
              <a:t>The process of </a:t>
            </a:r>
            <a:r>
              <a:rPr lang="en-US" altLang="zh-TW" b="1" dirty="0">
                <a:solidFill>
                  <a:srgbClr val="FF0000"/>
                </a:solidFill>
                <a:ea typeface="新細明體" pitchFamily="18" charset="-120"/>
              </a:rPr>
              <a:t>assigning a colors to pixels (</a:t>
            </a:r>
            <a:r>
              <a:rPr lang="zh-TW" altLang="en-US" b="1" dirty="0">
                <a:solidFill>
                  <a:srgbClr val="00B050"/>
                </a:solidFill>
                <a:latin typeface="標楷體" panose="03000509000000000000" pitchFamily="65" charset="-120"/>
                <a:ea typeface="標楷體" panose="03000509000000000000" pitchFamily="65" charset="-120"/>
              </a:rPr>
              <a:t>影像畫素</a:t>
            </a:r>
            <a:r>
              <a:rPr lang="en-US" altLang="zh-TW" b="1" dirty="0">
                <a:solidFill>
                  <a:srgbClr val="FF0000"/>
                </a:solidFill>
                <a:ea typeface="新細明體" pitchFamily="18" charset="-120"/>
              </a:rPr>
              <a:t>)</a:t>
            </a:r>
          </a:p>
          <a:p>
            <a:pPr marL="0" indent="0" eaLnBrk="1" hangingPunct="1">
              <a:lnSpc>
                <a:spcPct val="90000"/>
              </a:lnSpc>
              <a:defRPr/>
            </a:pPr>
            <a:r>
              <a:rPr lang="en-US" altLang="zh-TW" b="1" dirty="0">
                <a:solidFill>
                  <a:schemeClr val="folHlink"/>
                </a:solidFill>
                <a:ea typeface="新細明體" pitchFamily="18" charset="-120"/>
              </a:rPr>
              <a:t>Illumination Models</a:t>
            </a:r>
            <a:r>
              <a:rPr lang="zh-TW" altLang="en-US" b="1" dirty="0">
                <a:solidFill>
                  <a:srgbClr val="FF0000"/>
                </a:solidFill>
                <a:latin typeface="標楷體" pitchFamily="65" charset="-120"/>
                <a:ea typeface="標楷體" pitchFamily="65" charset="-120"/>
              </a:rPr>
              <a:t>光源模型</a:t>
            </a:r>
            <a:endParaRPr lang="en-US" altLang="zh-TW" dirty="0">
              <a:solidFill>
                <a:srgbClr val="FF0000"/>
              </a:solidFill>
              <a:ea typeface="新細明體" pitchFamily="18" charset="-120"/>
            </a:endParaRPr>
          </a:p>
          <a:p>
            <a:pPr marL="457200" lvl="1" indent="0" eaLnBrk="1" hangingPunct="1">
              <a:lnSpc>
                <a:spcPct val="90000"/>
              </a:lnSpc>
              <a:defRPr/>
            </a:pPr>
            <a:r>
              <a:rPr lang="en-US" altLang="zh-TW" dirty="0">
                <a:ea typeface="新細明體" pitchFamily="18" charset="-120"/>
              </a:rPr>
              <a:t>Simple approximations of light transport </a:t>
            </a:r>
            <a:endParaRPr lang="en-US" altLang="zh-TW" b="1" dirty="0">
              <a:solidFill>
                <a:schemeClr val="hlink"/>
              </a:solidFill>
              <a:ea typeface="新細明體" pitchFamily="18" charset="-120"/>
            </a:endParaRPr>
          </a:p>
          <a:p>
            <a:pPr marL="457200" lvl="1" indent="0" eaLnBrk="1" hangingPunct="1">
              <a:lnSpc>
                <a:spcPct val="90000"/>
              </a:lnSpc>
              <a:defRPr/>
            </a:pPr>
            <a:r>
              <a:rPr lang="en-US" altLang="zh-TW" b="1" dirty="0">
                <a:solidFill>
                  <a:schemeClr val="hlink"/>
                </a:solidFill>
                <a:ea typeface="新細明體" pitchFamily="18" charset="-120"/>
              </a:rPr>
              <a:t>Physical models</a:t>
            </a:r>
            <a:r>
              <a:rPr lang="zh-TW" altLang="en-US" b="1" dirty="0">
                <a:solidFill>
                  <a:schemeClr val="hlink"/>
                </a:solidFill>
                <a:ea typeface="新細明體" pitchFamily="18" charset="-120"/>
              </a:rPr>
              <a:t> </a:t>
            </a:r>
            <a:r>
              <a:rPr lang="en-US" altLang="zh-TW" b="1" dirty="0">
                <a:solidFill>
                  <a:schemeClr val="hlink"/>
                </a:solidFill>
                <a:ea typeface="新細明體" pitchFamily="18" charset="-120"/>
              </a:rPr>
              <a:t>(</a:t>
            </a:r>
            <a:r>
              <a:rPr lang="zh-TW" altLang="en-US" b="1" dirty="0">
                <a:solidFill>
                  <a:srgbClr val="0070C0"/>
                </a:solidFill>
                <a:latin typeface="標楷體" pitchFamily="65" charset="-120"/>
                <a:ea typeface="標楷體" pitchFamily="65" charset="-120"/>
              </a:rPr>
              <a:t>物理模型</a:t>
            </a:r>
            <a:r>
              <a:rPr lang="en-US" altLang="zh-TW" b="1" dirty="0">
                <a:solidFill>
                  <a:schemeClr val="hlink"/>
                </a:solidFill>
                <a:ea typeface="新細明體" pitchFamily="18" charset="-120"/>
              </a:rPr>
              <a:t>)</a:t>
            </a:r>
            <a:r>
              <a:rPr lang="en-US" altLang="zh-TW" dirty="0">
                <a:ea typeface="新細明體" pitchFamily="18" charset="-120"/>
              </a:rPr>
              <a:t> of light transport</a:t>
            </a:r>
            <a:endParaRPr lang="en-US" altLang="zh-TW" sz="1800" dirty="0">
              <a:ea typeface="新細明體" pitchFamily="18" charset="-120"/>
            </a:endParaRPr>
          </a:p>
        </p:txBody>
      </p:sp>
      <p:sp>
        <p:nvSpPr>
          <p:cNvPr id="11272" name="AutoShape 9" descr="https://docs.unity3d.com/530/Documentation/uploads/Main/LightBasic.svg">
            <a:extLst>
              <a:ext uri="{FF2B5EF4-FFF2-40B4-BE49-F238E27FC236}">
                <a16:creationId xmlns:a16="http://schemas.microsoft.com/office/drawing/2014/main" id="{3A9FCEA8-8E6D-F16D-74A0-C31A2B9AA165}"/>
              </a:ext>
            </a:extLst>
          </p:cNvPr>
          <p:cNvSpPr>
            <a:spLocks noChangeAspect="1" noChangeArrowheads="1"/>
          </p:cNvSpPr>
          <p:nvPr/>
        </p:nvSpPr>
        <p:spPr bwMode="auto">
          <a:xfrm>
            <a:off x="171450"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zh-TW" altLang="en-US" sz="2000">
              <a:ea typeface="新細明體" panose="02020500000000000000" pitchFamily="18" charset="-120"/>
            </a:endParaRPr>
          </a:p>
        </p:txBody>
      </p:sp>
      <p:sp>
        <p:nvSpPr>
          <p:cNvPr id="11273" name="AutoShape 11" descr="https://docs.unity3d.com/530/Documentation/uploads/Main/LightBasic.svg">
            <a:extLst>
              <a:ext uri="{FF2B5EF4-FFF2-40B4-BE49-F238E27FC236}">
                <a16:creationId xmlns:a16="http://schemas.microsoft.com/office/drawing/2014/main" id="{F93D2B3A-1236-6323-0D1E-FAF9C9D41489}"/>
              </a:ext>
            </a:extLst>
          </p:cNvPr>
          <p:cNvSpPr>
            <a:spLocks noChangeAspect="1" noChangeArrowheads="1"/>
          </p:cNvSpPr>
          <p:nvPr/>
        </p:nvSpPr>
        <p:spPr bwMode="auto">
          <a:xfrm>
            <a:off x="32385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zh-TW" altLang="en-US" sz="2000">
              <a:ea typeface="新細明體" panose="02020500000000000000" pitchFamily="18" charset="-120"/>
            </a:endParaRPr>
          </a:p>
        </p:txBody>
      </p:sp>
      <p:pic>
        <p:nvPicPr>
          <p:cNvPr id="11274" name="Picture 2" descr="NVIDIA Variable Rate Shading Demonstrated in Autodesk VRED ...">
            <a:extLst>
              <a:ext uri="{FF2B5EF4-FFF2-40B4-BE49-F238E27FC236}">
                <a16:creationId xmlns:a16="http://schemas.microsoft.com/office/drawing/2014/main" id="{E8A1DD85-EE41-6E2F-BD5C-216A7990E1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8688" y="5291138"/>
            <a:ext cx="1838325"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文字方塊 11">
            <a:extLst>
              <a:ext uri="{FF2B5EF4-FFF2-40B4-BE49-F238E27FC236}">
                <a16:creationId xmlns:a16="http://schemas.microsoft.com/office/drawing/2014/main" id="{0040AB01-60A0-8904-9F54-A5CF75337F61}"/>
              </a:ext>
            </a:extLst>
          </p:cNvPr>
          <p:cNvSpPr txBox="1">
            <a:spLocks noChangeArrowheads="1"/>
          </p:cNvSpPr>
          <p:nvPr/>
        </p:nvSpPr>
        <p:spPr bwMode="auto">
          <a:xfrm>
            <a:off x="7362825" y="1212850"/>
            <a:ext cx="2101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b="1">
                <a:solidFill>
                  <a:srgbClr val="FF0000"/>
                </a:solidFill>
                <a:ea typeface="新細明體" panose="02020500000000000000" pitchFamily="18" charset="-120"/>
              </a:rPr>
              <a:t>Direct Lighting</a:t>
            </a:r>
            <a:endParaRPr lang="zh-TW" altLang="en-US" sz="1400" b="1">
              <a:solidFill>
                <a:srgbClr val="FF0000"/>
              </a:solidFill>
              <a:ea typeface="新細明體" panose="02020500000000000000" pitchFamily="18" charset="-120"/>
            </a:endParaRPr>
          </a:p>
        </p:txBody>
      </p:sp>
      <p:sp>
        <p:nvSpPr>
          <p:cNvPr id="11276" name="文字方塊 13">
            <a:extLst>
              <a:ext uri="{FF2B5EF4-FFF2-40B4-BE49-F238E27FC236}">
                <a16:creationId xmlns:a16="http://schemas.microsoft.com/office/drawing/2014/main" id="{3B59BD47-C01C-32DA-A5AE-4310A9B13278}"/>
              </a:ext>
            </a:extLst>
          </p:cNvPr>
          <p:cNvSpPr txBox="1">
            <a:spLocks noChangeArrowheads="1"/>
          </p:cNvSpPr>
          <p:nvPr/>
        </p:nvSpPr>
        <p:spPr bwMode="auto">
          <a:xfrm>
            <a:off x="8153400" y="2319338"/>
            <a:ext cx="1295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b="1">
                <a:solidFill>
                  <a:srgbClr val="FF0000"/>
                </a:solidFill>
                <a:ea typeface="新細明體" panose="02020500000000000000" pitchFamily="18" charset="-120"/>
              </a:rPr>
              <a:t>Indirect Lighting</a:t>
            </a:r>
            <a:endParaRPr lang="zh-TW" altLang="en-US" sz="1400" b="1">
              <a:solidFill>
                <a:srgbClr val="FF0000"/>
              </a:solidFill>
              <a:ea typeface="新細明體" panose="02020500000000000000" pitchFamily="18" charset="-120"/>
            </a:endParaRPr>
          </a:p>
        </p:txBody>
      </p:sp>
      <p:pic>
        <p:nvPicPr>
          <p:cNvPr id="11277" name="Picture 16" descr="Under the Home Online Homeschool Curriculum - Studioart Lesson">
            <a:extLst>
              <a:ext uri="{FF2B5EF4-FFF2-40B4-BE49-F238E27FC236}">
                <a16:creationId xmlns:a16="http://schemas.microsoft.com/office/drawing/2014/main" id="{502BB36B-481D-2BBE-19B4-4DE1503F94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29425" y="3340100"/>
            <a:ext cx="227647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306DA451-0917-BB84-1AFC-F5F9E0CABE48}"/>
              </a:ext>
            </a:extLst>
          </p:cNvPr>
          <p:cNvSpPr>
            <a:spLocks noGrp="1" noChangeArrowheads="1"/>
          </p:cNvSpPr>
          <p:nvPr>
            <p:ph type="title"/>
          </p:nvPr>
        </p:nvSpPr>
        <p:spPr>
          <a:xfrm>
            <a:off x="990600" y="-114300"/>
            <a:ext cx="7793038" cy="685800"/>
          </a:xfrm>
        </p:spPr>
        <p:txBody>
          <a:bodyPr/>
          <a:lstStyle/>
          <a:p>
            <a:pPr eaLnBrk="1" hangingPunct="1"/>
            <a:r>
              <a:rPr lang="en-US" altLang="zh-TW" sz="3600" b="1">
                <a:solidFill>
                  <a:schemeClr val="hlink"/>
                </a:solidFill>
                <a:ea typeface="新細明體" panose="02020500000000000000" pitchFamily="18" charset="-120"/>
              </a:rPr>
              <a:t>Other Light Sources</a:t>
            </a:r>
          </a:p>
        </p:txBody>
      </p:sp>
      <p:sp>
        <p:nvSpPr>
          <p:cNvPr id="29699" name="Rectangle 3">
            <a:extLst>
              <a:ext uri="{FF2B5EF4-FFF2-40B4-BE49-F238E27FC236}">
                <a16:creationId xmlns:a16="http://schemas.microsoft.com/office/drawing/2014/main" id="{92C3E632-03C5-5883-B3CA-7D029CF3BE87}"/>
              </a:ext>
            </a:extLst>
          </p:cNvPr>
          <p:cNvSpPr>
            <a:spLocks noGrp="1" noChangeArrowheads="1"/>
          </p:cNvSpPr>
          <p:nvPr>
            <p:ph type="body" idx="1"/>
          </p:nvPr>
        </p:nvSpPr>
        <p:spPr>
          <a:xfrm>
            <a:off x="-11113" y="457200"/>
            <a:ext cx="6400801" cy="5218113"/>
          </a:xfrm>
        </p:spPr>
        <p:txBody>
          <a:bodyPr/>
          <a:lstStyle/>
          <a:p>
            <a:pPr marL="0" indent="0" eaLnBrk="1" hangingPunct="1">
              <a:lnSpc>
                <a:spcPct val="90000"/>
              </a:lnSpc>
            </a:pPr>
            <a:r>
              <a:rPr lang="en-US" altLang="zh-TW" b="1">
                <a:solidFill>
                  <a:srgbClr val="014CE3"/>
                </a:solidFill>
                <a:ea typeface="新細明體" panose="02020500000000000000" pitchFamily="18" charset="-120"/>
              </a:rPr>
              <a:t>Spotlights</a:t>
            </a:r>
            <a:r>
              <a:rPr lang="en-US" altLang="zh-TW">
                <a:ea typeface="新細明體" panose="02020500000000000000" pitchFamily="18" charset="-120"/>
              </a:rPr>
              <a:t> </a:t>
            </a:r>
          </a:p>
          <a:p>
            <a:pPr lvl="1" eaLnBrk="1" hangingPunct="1">
              <a:lnSpc>
                <a:spcPct val="90000"/>
              </a:lnSpc>
              <a:buFont typeface="Wingdings" panose="05000000000000000000" pitchFamily="2" charset="2"/>
              <a:buChar char="n"/>
            </a:pPr>
            <a:r>
              <a:rPr lang="en-US" altLang="zh-TW">
                <a:ea typeface="新細明體" panose="02020500000000000000" pitchFamily="18" charset="-120"/>
              </a:rPr>
              <a:t>Point source whose intensity falls off away from a given direction </a:t>
            </a:r>
          </a:p>
          <a:p>
            <a:pPr lvl="1" eaLnBrk="1" hangingPunct="1">
              <a:lnSpc>
                <a:spcPct val="90000"/>
              </a:lnSpc>
              <a:buFont typeface="Wingdings" panose="05000000000000000000" pitchFamily="2" charset="2"/>
              <a:buChar char="n"/>
            </a:pPr>
            <a:r>
              <a:rPr lang="en-US" altLang="zh-TW">
                <a:ea typeface="新細明體" panose="02020500000000000000" pitchFamily="18" charset="-120"/>
              </a:rPr>
              <a:t>Requires a color, </a:t>
            </a:r>
            <a:r>
              <a:rPr lang="en-US" altLang="zh-TW" b="1">
                <a:solidFill>
                  <a:schemeClr val="hlink"/>
                </a:solidFill>
                <a:ea typeface="新細明體" panose="02020500000000000000" pitchFamily="18" charset="-120"/>
              </a:rPr>
              <a:t>a point, a direction</a:t>
            </a:r>
            <a:r>
              <a:rPr lang="en-US" altLang="zh-TW">
                <a:ea typeface="新細明體" panose="02020500000000000000" pitchFamily="18" charset="-120"/>
              </a:rPr>
              <a:t>, parameters that control the rate of fall off </a:t>
            </a:r>
            <a:endParaRPr lang="en-US" altLang="zh-TW" b="1">
              <a:solidFill>
                <a:schemeClr val="tx2"/>
              </a:solidFill>
              <a:ea typeface="新細明體" panose="02020500000000000000" pitchFamily="18" charset="-120"/>
            </a:endParaRPr>
          </a:p>
          <a:p>
            <a:pPr marL="0" indent="0" eaLnBrk="1" hangingPunct="1">
              <a:lnSpc>
                <a:spcPct val="90000"/>
              </a:lnSpc>
            </a:pPr>
            <a:r>
              <a:rPr lang="en-US" altLang="zh-TW" b="1">
                <a:solidFill>
                  <a:schemeClr val="tx2"/>
                </a:solidFill>
                <a:ea typeface="新細明體" panose="02020500000000000000" pitchFamily="18" charset="-120"/>
              </a:rPr>
              <a:t>Area Light Sources </a:t>
            </a:r>
          </a:p>
          <a:p>
            <a:pPr lvl="1" eaLnBrk="1" hangingPunct="1">
              <a:lnSpc>
                <a:spcPct val="90000"/>
              </a:lnSpc>
              <a:buFont typeface="Wingdings" panose="05000000000000000000" pitchFamily="2" charset="2"/>
              <a:buChar char="n"/>
            </a:pPr>
            <a:r>
              <a:rPr lang="en-US" altLang="zh-TW">
                <a:ea typeface="新細明體" panose="02020500000000000000" pitchFamily="18" charset="-120"/>
              </a:rPr>
              <a:t>Light source occupies a 2-D area (usually a polygon or disk) </a:t>
            </a:r>
          </a:p>
          <a:p>
            <a:pPr lvl="1" eaLnBrk="1" hangingPunct="1">
              <a:lnSpc>
                <a:spcPct val="90000"/>
              </a:lnSpc>
              <a:buFont typeface="Wingdings" panose="05000000000000000000" pitchFamily="2" charset="2"/>
              <a:buChar char="n"/>
            </a:pPr>
            <a:r>
              <a:rPr lang="en-US" altLang="zh-TW">
                <a:ea typeface="新細明體" panose="02020500000000000000" pitchFamily="18" charset="-120"/>
              </a:rPr>
              <a:t>Generates </a:t>
            </a:r>
            <a:r>
              <a:rPr lang="en-US" altLang="zh-TW" b="1" i="1">
                <a:solidFill>
                  <a:schemeClr val="hlink"/>
                </a:solidFill>
                <a:ea typeface="新細明體" panose="02020500000000000000" pitchFamily="18" charset="-120"/>
              </a:rPr>
              <a:t>soft</a:t>
            </a:r>
            <a:r>
              <a:rPr lang="en-US" altLang="zh-TW" b="1">
                <a:solidFill>
                  <a:schemeClr val="hlink"/>
                </a:solidFill>
                <a:ea typeface="新細明體" panose="02020500000000000000" pitchFamily="18" charset="-120"/>
              </a:rPr>
              <a:t> shadows</a:t>
            </a:r>
            <a:r>
              <a:rPr lang="en-US" altLang="zh-TW">
                <a:ea typeface="新細明體" panose="02020500000000000000" pitchFamily="18" charset="-120"/>
              </a:rPr>
              <a:t> </a:t>
            </a:r>
            <a:endParaRPr lang="en-US" altLang="zh-TW" b="1">
              <a:solidFill>
                <a:schemeClr val="tx2"/>
              </a:solidFill>
              <a:ea typeface="新細明體" panose="02020500000000000000" pitchFamily="18" charset="-120"/>
            </a:endParaRPr>
          </a:p>
          <a:p>
            <a:pPr marL="0" indent="0" eaLnBrk="1" hangingPunct="1">
              <a:lnSpc>
                <a:spcPct val="90000"/>
              </a:lnSpc>
            </a:pPr>
            <a:r>
              <a:rPr lang="en-US" altLang="zh-TW" b="1">
                <a:solidFill>
                  <a:schemeClr val="tx2"/>
                </a:solidFill>
                <a:ea typeface="新細明體" panose="02020500000000000000" pitchFamily="18" charset="-120"/>
              </a:rPr>
              <a:t>Extended Light Sources</a:t>
            </a:r>
            <a:r>
              <a:rPr lang="en-US" altLang="zh-TW">
                <a:ea typeface="新細明體" panose="02020500000000000000" pitchFamily="18" charset="-120"/>
              </a:rPr>
              <a:t> </a:t>
            </a:r>
          </a:p>
          <a:p>
            <a:pPr lvl="1" eaLnBrk="1" hangingPunct="1">
              <a:lnSpc>
                <a:spcPct val="90000"/>
              </a:lnSpc>
              <a:buFont typeface="Wingdings" panose="05000000000000000000" pitchFamily="2" charset="2"/>
              <a:buChar char="n"/>
            </a:pPr>
            <a:r>
              <a:rPr lang="en-US" altLang="zh-TW">
                <a:ea typeface="新細明體" panose="02020500000000000000" pitchFamily="18" charset="-120"/>
              </a:rPr>
              <a:t>Spherical Light Source </a:t>
            </a:r>
          </a:p>
          <a:p>
            <a:pPr lvl="1" eaLnBrk="1" hangingPunct="1">
              <a:lnSpc>
                <a:spcPct val="90000"/>
              </a:lnSpc>
              <a:buFont typeface="Wingdings" panose="05000000000000000000" pitchFamily="2" charset="2"/>
              <a:buChar char="n"/>
            </a:pPr>
            <a:r>
              <a:rPr lang="en-US" altLang="zh-TW">
                <a:ea typeface="新細明體" panose="02020500000000000000" pitchFamily="18" charset="-120"/>
              </a:rPr>
              <a:t>Generates </a:t>
            </a:r>
            <a:r>
              <a:rPr lang="en-US" altLang="zh-TW" i="1">
                <a:ea typeface="新細明體" panose="02020500000000000000" pitchFamily="18" charset="-120"/>
              </a:rPr>
              <a:t>soft</a:t>
            </a:r>
            <a:r>
              <a:rPr lang="en-US" altLang="zh-TW">
                <a:ea typeface="新細明體" panose="02020500000000000000" pitchFamily="18" charset="-120"/>
              </a:rPr>
              <a:t> shadows</a:t>
            </a:r>
          </a:p>
        </p:txBody>
      </p:sp>
      <p:pic>
        <p:nvPicPr>
          <p:cNvPr id="29700" name="Picture 4" descr="arealite">
            <a:extLst>
              <a:ext uri="{FF2B5EF4-FFF2-40B4-BE49-F238E27FC236}">
                <a16:creationId xmlns:a16="http://schemas.microsoft.com/office/drawing/2014/main" id="{DE04917B-40BE-E4FC-6D3A-9384B7064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075" y="3303588"/>
            <a:ext cx="28289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0" descr="http://www.tomdalling.com/images/posts/modern-opengl-08/spotlight.jpg">
            <a:extLst>
              <a:ext uri="{FF2B5EF4-FFF2-40B4-BE49-F238E27FC236}">
                <a16:creationId xmlns:a16="http://schemas.microsoft.com/office/drawing/2014/main" id="{FE7560DF-C475-0D2C-2A02-512339929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900" y="95250"/>
            <a:ext cx="34290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2" descr="https://takinginitiative.files.wordpress.com/2011/05/shadow1.jpg?w=630">
            <a:extLst>
              <a:ext uri="{FF2B5EF4-FFF2-40B4-BE49-F238E27FC236}">
                <a16:creationId xmlns:a16="http://schemas.microsoft.com/office/drawing/2014/main" id="{34C8E5E7-5471-A604-C14F-AE6144CF5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8938" y="1782763"/>
            <a:ext cx="21113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太陽 6">
            <a:extLst>
              <a:ext uri="{FF2B5EF4-FFF2-40B4-BE49-F238E27FC236}">
                <a16:creationId xmlns:a16="http://schemas.microsoft.com/office/drawing/2014/main" id="{5EAC1A07-DBD1-6930-08C0-F9BB52D7D8D8}"/>
              </a:ext>
            </a:extLst>
          </p:cNvPr>
          <p:cNvSpPr/>
          <p:nvPr/>
        </p:nvSpPr>
        <p:spPr bwMode="auto">
          <a:xfrm>
            <a:off x="7391400" y="685800"/>
            <a:ext cx="533400" cy="682625"/>
          </a:xfrm>
          <a:prstGeom prst="sun">
            <a:avLst/>
          </a:prstGeom>
          <a:solidFill>
            <a:srgbClr val="FF0000"/>
          </a:solidFill>
          <a:ln w="9525" cap="flat" cmpd="sng" algn="ctr">
            <a:solidFill>
              <a:srgbClr val="FF0000"/>
            </a:solidFill>
            <a:prstDash val="solid"/>
            <a:round/>
            <a:headEnd type="none" w="med" len="med"/>
            <a:tailEnd type="none" w="med" len="med"/>
          </a:ln>
          <a:effectLst/>
        </p:spPr>
        <p:txBody>
          <a:bodyPr wrap="none"/>
          <a:lstStyle>
            <a:lvl1pPr marL="342900" indent="-342900">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eaLnBrk="1" hangingPunct="1">
              <a:spcBef>
                <a:spcPct val="20000"/>
              </a:spcBef>
              <a:buClr>
                <a:schemeClr val="folHlink"/>
              </a:buClr>
              <a:buSzPct val="60000"/>
              <a:buFont typeface="Wingdings" panose="05000000000000000000" pitchFamily="2" charset="2"/>
              <a:buNone/>
              <a:defRPr/>
            </a:pPr>
            <a:endParaRPr lang="zh-TW" altLang="en-US">
              <a:solidFill>
                <a:schemeClr val="accent1"/>
              </a:solidFill>
              <a:effectLst>
                <a:outerShdw blurRad="38100" dist="38100" dir="2700000" algn="tl">
                  <a:srgbClr val="000000"/>
                </a:outerShdw>
              </a:effectLst>
              <a:ea typeface="新細明體" panose="02020500000000000000" pitchFamily="18" charset="-120"/>
            </a:endParaRPr>
          </a:p>
        </p:txBody>
      </p:sp>
      <p:pic>
        <p:nvPicPr>
          <p:cNvPr id="29704" name="Picture 9" descr="Basic 3D lighting techniques for 3D design projects">
            <a:extLst>
              <a:ext uri="{FF2B5EF4-FFF2-40B4-BE49-F238E27FC236}">
                <a16:creationId xmlns:a16="http://schemas.microsoft.com/office/drawing/2014/main" id="{D8BD0C41-BFEF-593D-157B-B4B7445B56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4997450"/>
            <a:ext cx="28162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0" descr="https://www.pbr-book.org/3ed-2018/Light_Sources/area-scene-wide.png">
            <a:extLst>
              <a:ext uri="{FF2B5EF4-FFF2-40B4-BE49-F238E27FC236}">
                <a16:creationId xmlns:a16="http://schemas.microsoft.com/office/drawing/2014/main" id="{0756705C-7368-1375-FEE1-2BA2DCE2D8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0188" y="4343400"/>
            <a:ext cx="2311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2">
            <a:extLst>
              <a:ext uri="{FF2B5EF4-FFF2-40B4-BE49-F238E27FC236}">
                <a16:creationId xmlns:a16="http://schemas.microsoft.com/office/drawing/2014/main" id="{DF1ED539-6B19-F20C-5A6B-4CC221F331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5850" y="5867400"/>
            <a:ext cx="10064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6" descr="LED Bulb E27 Base Retro Spherical Light Bulb 3W/4W/5W/7W/9W/12W Light Source  (Color : Warm White, Size : 3W): Amazon.ca: Home &amp; Kitchen">
            <a:extLst>
              <a:ext uri="{FF2B5EF4-FFF2-40B4-BE49-F238E27FC236}">
                <a16:creationId xmlns:a16="http://schemas.microsoft.com/office/drawing/2014/main" id="{FFF748F4-6F73-3CF3-2AD9-85B98CC11E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399088"/>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8" descr="Amazon.com: RBTT Pendant lamp Spherical Gradient Glass Modern Three Colors  Restaurant bar Corridor Light Bulb Accessories Linear Decoration Without Light  Source,Gold: Sports &amp; Outdoors">
            <a:extLst>
              <a:ext uri="{FF2B5EF4-FFF2-40B4-BE49-F238E27FC236}">
                <a16:creationId xmlns:a16="http://schemas.microsoft.com/office/drawing/2014/main" id="{C5FF8AA5-4A6C-D243-0A3C-E42E07BE94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27250" y="5410200"/>
            <a:ext cx="1046163"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日期版面配置區 3">
            <a:extLst>
              <a:ext uri="{FF2B5EF4-FFF2-40B4-BE49-F238E27FC236}">
                <a16:creationId xmlns:a16="http://schemas.microsoft.com/office/drawing/2014/main" id="{D82B8304-357E-3DFE-01FF-EE3977182A1F}"/>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30723" name="頁尾版面配置區 4">
            <a:extLst>
              <a:ext uri="{FF2B5EF4-FFF2-40B4-BE49-F238E27FC236}">
                <a16:creationId xmlns:a16="http://schemas.microsoft.com/office/drawing/2014/main" id="{4CC514B2-F4E4-241D-32E3-0AB5AB964B5B}"/>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9D9B5B8E-3AC9-4289-BDF1-B3471568339D}" type="slidenum">
              <a:rPr lang="en-US" altLang="zh-TW" sz="1400" smtClean="0"/>
              <a:pPr>
                <a:spcBef>
                  <a:spcPct val="0"/>
                </a:spcBef>
                <a:buClrTx/>
                <a:buSzTx/>
                <a:buFontTx/>
                <a:buNone/>
              </a:pPr>
              <a:t>21</a:t>
            </a:fld>
            <a:endParaRPr lang="en-US" altLang="zh-TW" sz="1400"/>
          </a:p>
        </p:txBody>
      </p:sp>
      <p:sp>
        <p:nvSpPr>
          <p:cNvPr id="30724" name="投影片編號版面配置區 5">
            <a:extLst>
              <a:ext uri="{FF2B5EF4-FFF2-40B4-BE49-F238E27FC236}">
                <a16:creationId xmlns:a16="http://schemas.microsoft.com/office/drawing/2014/main" id="{AB60E3F3-4B1E-8C01-46B0-80B82C239AD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30725" name="Picture 4" descr="rendering - How to get consistent lamp strengths in cycles? - Blender Stack  Exchange">
            <a:extLst>
              <a:ext uri="{FF2B5EF4-FFF2-40B4-BE49-F238E27FC236}">
                <a16:creationId xmlns:a16="http://schemas.microsoft.com/office/drawing/2014/main" id="{7B38575D-1DC5-5ED9-D69E-1897E1F9D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91440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文字方塊 9">
            <a:extLst>
              <a:ext uri="{FF2B5EF4-FFF2-40B4-BE49-F238E27FC236}">
                <a16:creationId xmlns:a16="http://schemas.microsoft.com/office/drawing/2014/main" id="{574D331C-4FA3-EF24-4880-10C92FC0FFC0}"/>
              </a:ext>
            </a:extLst>
          </p:cNvPr>
          <p:cNvSpPr txBox="1">
            <a:spLocks noChangeArrowheads="1"/>
          </p:cNvSpPr>
          <p:nvPr/>
        </p:nvSpPr>
        <p:spPr bwMode="auto">
          <a:xfrm>
            <a:off x="357188" y="914400"/>
            <a:ext cx="2895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3600" b="1">
                <a:solidFill>
                  <a:schemeClr val="hlink"/>
                </a:solidFill>
                <a:ea typeface="新細明體" panose="02020500000000000000" pitchFamily="18" charset="-120"/>
              </a:rPr>
              <a:t>Other Light Sources</a:t>
            </a:r>
            <a:endParaRPr lang="zh-TW" altLang="en-US" sz="3600">
              <a:ea typeface="新細明體" panose="02020500000000000000" pitchFamily="18" charset="-120"/>
            </a:endParaRPr>
          </a:p>
        </p:txBody>
      </p:sp>
      <p:pic>
        <p:nvPicPr>
          <p:cNvPr id="30727" name="Picture 6" descr="OpenGL學習腳印:光源類型和使用多個光源(Light source and multiple lights) - IT閱讀">
            <a:extLst>
              <a:ext uri="{FF2B5EF4-FFF2-40B4-BE49-F238E27FC236}">
                <a16:creationId xmlns:a16="http://schemas.microsoft.com/office/drawing/2014/main" id="{DB704259-FE27-DE6E-F0EB-A5827BEDC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0"/>
            <a:ext cx="48006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文字方塊 1">
            <a:extLst>
              <a:ext uri="{FF2B5EF4-FFF2-40B4-BE49-F238E27FC236}">
                <a16:creationId xmlns:a16="http://schemas.microsoft.com/office/drawing/2014/main" id="{7B7D8BB4-E69F-907B-8A71-2FEE9D6C2863}"/>
              </a:ext>
            </a:extLst>
          </p:cNvPr>
          <p:cNvSpPr txBox="1">
            <a:spLocks noChangeArrowheads="1"/>
          </p:cNvSpPr>
          <p:nvPr/>
        </p:nvSpPr>
        <p:spPr bwMode="auto">
          <a:xfrm>
            <a:off x="46038" y="2641600"/>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b="1">
                <a:ea typeface="新細明體" panose="02020500000000000000" pitchFamily="18" charset="-120"/>
              </a:rPr>
              <a:t>arbitrary mesh Light source      area light source             spotlight                                    point light </a:t>
            </a:r>
            <a:endParaRPr lang="zh-TW" altLang="en-US" sz="1400" b="1">
              <a:ea typeface="新細明體" panose="02020500000000000000" pitchFamily="18" charset="-12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a:extLst>
              <a:ext uri="{FF2B5EF4-FFF2-40B4-BE49-F238E27FC236}">
                <a16:creationId xmlns:a16="http://schemas.microsoft.com/office/drawing/2014/main" id="{8AAD9789-A3E0-6C31-05B5-10345F099A34}"/>
              </a:ext>
            </a:extLst>
          </p:cNvPr>
          <p:cNvSpPr>
            <a:spLocks noGrp="1" noChangeArrowheads="1"/>
          </p:cNvSpPr>
          <p:nvPr>
            <p:ph type="title"/>
          </p:nvPr>
        </p:nvSpPr>
        <p:spPr/>
        <p:txBody>
          <a:bodyPr/>
          <a:lstStyle/>
          <a:p>
            <a:r>
              <a:rPr lang="en-US" altLang="zh-TW">
                <a:ea typeface="新細明體" panose="02020500000000000000" pitchFamily="18" charset="-120"/>
              </a:rPr>
              <a:t>Hard Shadow and Soft Shadow</a:t>
            </a:r>
            <a:endParaRPr lang="zh-TW" altLang="en-US">
              <a:ea typeface="新細明體" panose="02020500000000000000" pitchFamily="18" charset="-120"/>
            </a:endParaRPr>
          </a:p>
        </p:txBody>
      </p:sp>
      <p:sp>
        <p:nvSpPr>
          <p:cNvPr id="31747" name="日期版面配置區 3">
            <a:extLst>
              <a:ext uri="{FF2B5EF4-FFF2-40B4-BE49-F238E27FC236}">
                <a16:creationId xmlns:a16="http://schemas.microsoft.com/office/drawing/2014/main" id="{0341D792-0C79-DF87-F1DB-02498721E548}"/>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pic>
        <p:nvPicPr>
          <p:cNvPr id="31748" name="Picture 2" descr="http://helloluxx.com/wp-content/uploads/2015/05/Lighting101-02.jpg">
            <a:extLst>
              <a:ext uri="{FF2B5EF4-FFF2-40B4-BE49-F238E27FC236}">
                <a16:creationId xmlns:a16="http://schemas.microsoft.com/office/drawing/2014/main" id="{277196FF-7443-04B5-4975-667AE36AA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685800"/>
            <a:ext cx="89916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6" descr="http://blog.imgtec.com/wp-content/uploads/2014/03/14_Ray-tracing-in-games_SoftShadows.jpg">
            <a:extLst>
              <a:ext uri="{FF2B5EF4-FFF2-40B4-BE49-F238E27FC236}">
                <a16:creationId xmlns:a16="http://schemas.microsoft.com/office/drawing/2014/main" id="{1B341717-F8CE-3A77-5122-21E4C8BAE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384675"/>
            <a:ext cx="336073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4" descr="http://http.developer.nvidia.com/GPUGems3/elementLinks/08fig12.jpg">
            <a:extLst>
              <a:ext uri="{FF2B5EF4-FFF2-40B4-BE49-F238E27FC236}">
                <a16:creationId xmlns:a16="http://schemas.microsoft.com/office/drawing/2014/main" id="{8F420979-3722-FB1A-1096-47CB09AF02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 y="2608263"/>
            <a:ext cx="531495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8" descr="http://blog.imgtec.com/wp-content/uploads/2014/03/12_Ray-tracing-in-games_HardShadows.jpg">
            <a:extLst>
              <a:ext uri="{FF2B5EF4-FFF2-40B4-BE49-F238E27FC236}">
                <a16:creationId xmlns:a16="http://schemas.microsoft.com/office/drawing/2014/main" id="{553CF2D9-4DC8-B640-07A8-B25B33867A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608513"/>
            <a:ext cx="3352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2" name="群組 15">
            <a:extLst>
              <a:ext uri="{FF2B5EF4-FFF2-40B4-BE49-F238E27FC236}">
                <a16:creationId xmlns:a16="http://schemas.microsoft.com/office/drawing/2014/main" id="{2D331199-2DE1-BC04-2C46-7E71586EAA54}"/>
              </a:ext>
            </a:extLst>
          </p:cNvPr>
          <p:cNvGrpSpPr>
            <a:grpSpLocks/>
          </p:cNvGrpSpPr>
          <p:nvPr/>
        </p:nvGrpSpPr>
        <p:grpSpPr bwMode="auto">
          <a:xfrm>
            <a:off x="6629400" y="3570288"/>
            <a:ext cx="1265238" cy="2066925"/>
            <a:chOff x="6278582" y="3952885"/>
            <a:chExt cx="1265218" cy="2066915"/>
          </a:xfrm>
        </p:grpSpPr>
        <p:sp>
          <p:nvSpPr>
            <p:cNvPr id="31754" name="流程圖: 接點 6">
              <a:extLst>
                <a:ext uri="{FF2B5EF4-FFF2-40B4-BE49-F238E27FC236}">
                  <a16:creationId xmlns:a16="http://schemas.microsoft.com/office/drawing/2014/main" id="{3B6D3B47-0C56-5BD5-9E68-D6ED2E82D37B}"/>
                </a:ext>
              </a:extLst>
            </p:cNvPr>
            <p:cNvSpPr>
              <a:spLocks noChangeArrowheads="1"/>
            </p:cNvSpPr>
            <p:nvPr/>
          </p:nvSpPr>
          <p:spPr bwMode="auto">
            <a:xfrm rot="-1211137">
              <a:off x="6886040" y="4955662"/>
              <a:ext cx="501919" cy="251862"/>
            </a:xfrm>
            <a:prstGeom prst="flowChartConnector">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2900" indent="-342900">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zh-TW" altLang="en-US" sz="2000">
                <a:ea typeface="新細明體" panose="02020500000000000000" pitchFamily="18" charset="-120"/>
              </a:endParaRPr>
            </a:p>
          </p:txBody>
        </p:sp>
        <p:cxnSp>
          <p:nvCxnSpPr>
            <p:cNvPr id="31755" name="直線單箭頭接點 8">
              <a:extLst>
                <a:ext uri="{FF2B5EF4-FFF2-40B4-BE49-F238E27FC236}">
                  <a16:creationId xmlns:a16="http://schemas.microsoft.com/office/drawing/2014/main" id="{9F3C1051-1539-FAFC-B9C2-4D6FFC508365}"/>
                </a:ext>
              </a:extLst>
            </p:cNvPr>
            <p:cNvCxnSpPr>
              <a:cxnSpLocks noChangeShapeType="1"/>
            </p:cNvCxnSpPr>
            <p:nvPr/>
          </p:nvCxnSpPr>
          <p:spPr bwMode="auto">
            <a:xfrm flipH="1" flipV="1">
              <a:off x="7315200" y="4724400"/>
              <a:ext cx="228600" cy="129540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6" name="直線單箭頭接點 11">
              <a:extLst>
                <a:ext uri="{FF2B5EF4-FFF2-40B4-BE49-F238E27FC236}">
                  <a16:creationId xmlns:a16="http://schemas.microsoft.com/office/drawing/2014/main" id="{4B9CB447-97A3-807B-3D29-233C2A43B825}"/>
                </a:ext>
              </a:extLst>
            </p:cNvPr>
            <p:cNvCxnSpPr>
              <a:cxnSpLocks noChangeShapeType="1"/>
            </p:cNvCxnSpPr>
            <p:nvPr/>
          </p:nvCxnSpPr>
          <p:spPr bwMode="auto">
            <a:xfrm flipH="1" flipV="1">
              <a:off x="6705600" y="4953000"/>
              <a:ext cx="838200" cy="106680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7" name="直線單箭頭接點 13">
              <a:extLst>
                <a:ext uri="{FF2B5EF4-FFF2-40B4-BE49-F238E27FC236}">
                  <a16:creationId xmlns:a16="http://schemas.microsoft.com/office/drawing/2014/main" id="{4C6CB693-1ABC-5BFA-0975-6B28CB93270E}"/>
                </a:ext>
              </a:extLst>
            </p:cNvPr>
            <p:cNvCxnSpPr>
              <a:cxnSpLocks noChangeShapeType="1"/>
            </p:cNvCxnSpPr>
            <p:nvPr/>
          </p:nvCxnSpPr>
          <p:spPr bwMode="auto">
            <a:xfrm flipH="1" flipV="1">
              <a:off x="7010400" y="4724400"/>
              <a:ext cx="533400" cy="129540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太陽 14">
              <a:extLst>
                <a:ext uri="{FF2B5EF4-FFF2-40B4-BE49-F238E27FC236}">
                  <a16:creationId xmlns:a16="http://schemas.microsoft.com/office/drawing/2014/main" id="{ECA0CD48-250D-D94C-C4E3-96754EEA84D5}"/>
                </a:ext>
              </a:extLst>
            </p:cNvPr>
            <p:cNvSpPr/>
            <p:nvPr/>
          </p:nvSpPr>
          <p:spPr bwMode="auto">
            <a:xfrm>
              <a:off x="6278582" y="3952885"/>
              <a:ext cx="1150920" cy="885821"/>
            </a:xfrm>
            <a:prstGeom prst="sun">
              <a:avLst/>
            </a:prstGeom>
            <a:solidFill>
              <a:srgbClr val="FF0000"/>
            </a:solidFill>
            <a:ln w="9525" cap="flat" cmpd="sng" algn="ctr">
              <a:solidFill>
                <a:srgbClr val="FF0000"/>
              </a:solidFill>
              <a:prstDash val="solid"/>
              <a:round/>
              <a:headEnd type="none" w="med" len="med"/>
              <a:tailEnd type="none" w="med" len="med"/>
            </a:ln>
            <a:effectLst/>
          </p:spPr>
          <p:txBody>
            <a:bodyPr wrap="none"/>
            <a:lstStyle>
              <a:lvl1pPr marL="342900" indent="-342900">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eaLnBrk="1" hangingPunct="1">
                <a:spcBef>
                  <a:spcPct val="20000"/>
                </a:spcBef>
                <a:buClr>
                  <a:schemeClr val="folHlink"/>
                </a:buClr>
                <a:buSzPct val="60000"/>
                <a:buFont typeface="Wingdings" panose="05000000000000000000" pitchFamily="2" charset="2"/>
                <a:buNone/>
                <a:defRPr/>
              </a:pPr>
              <a:endParaRPr lang="zh-TW" altLang="en-US">
                <a:solidFill>
                  <a:schemeClr val="accent1"/>
                </a:solidFill>
                <a:effectLst>
                  <a:outerShdw blurRad="38100" dist="38100" dir="2700000" algn="tl">
                    <a:srgbClr val="000000"/>
                  </a:outerShdw>
                </a:effectLst>
                <a:ea typeface="新細明體" panose="02020500000000000000" pitchFamily="18" charset="-120"/>
              </a:endParaRPr>
            </a:p>
          </p:txBody>
        </p:sp>
      </p:grpSp>
      <p:sp>
        <p:nvSpPr>
          <p:cNvPr id="31753" name="文字方塊 16">
            <a:extLst>
              <a:ext uri="{FF2B5EF4-FFF2-40B4-BE49-F238E27FC236}">
                <a16:creationId xmlns:a16="http://schemas.microsoft.com/office/drawing/2014/main" id="{627662E2-FFA0-2D37-AFFD-76F764DDE7DA}"/>
              </a:ext>
            </a:extLst>
          </p:cNvPr>
          <p:cNvSpPr txBox="1">
            <a:spLocks noChangeArrowheads="1"/>
          </p:cNvSpPr>
          <p:nvPr/>
        </p:nvSpPr>
        <p:spPr bwMode="auto">
          <a:xfrm>
            <a:off x="5973763" y="2835275"/>
            <a:ext cx="23860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Average color from all different rays</a:t>
            </a:r>
            <a:endParaRPr lang="zh-TW" altLang="en-US" sz="2000">
              <a:ea typeface="新細明體" panose="02020500000000000000" pitchFamily="18" charset="-12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日期版面配置區 3">
            <a:extLst>
              <a:ext uri="{FF2B5EF4-FFF2-40B4-BE49-F238E27FC236}">
                <a16:creationId xmlns:a16="http://schemas.microsoft.com/office/drawing/2014/main" id="{F5FA8E94-E086-AFDD-D5CF-4D122C75D982}"/>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32771" name="頁尾版面配置區 4">
            <a:extLst>
              <a:ext uri="{FF2B5EF4-FFF2-40B4-BE49-F238E27FC236}">
                <a16:creationId xmlns:a16="http://schemas.microsoft.com/office/drawing/2014/main" id="{438F4A4A-126A-3A28-0546-7CC9BB93F561}"/>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AD74DF32-38CD-4415-93E4-B1D425B63972}" type="slidenum">
              <a:rPr lang="en-US" altLang="zh-TW" sz="1400" smtClean="0"/>
              <a:pPr>
                <a:spcBef>
                  <a:spcPct val="0"/>
                </a:spcBef>
                <a:buClrTx/>
                <a:buSzTx/>
                <a:buFontTx/>
                <a:buNone/>
              </a:pPr>
              <a:t>23</a:t>
            </a:fld>
            <a:endParaRPr lang="en-US" altLang="zh-TW" sz="1400"/>
          </a:p>
        </p:txBody>
      </p:sp>
      <p:sp>
        <p:nvSpPr>
          <p:cNvPr id="32772" name="投影片編號版面配置區 5">
            <a:extLst>
              <a:ext uri="{FF2B5EF4-FFF2-40B4-BE49-F238E27FC236}">
                <a16:creationId xmlns:a16="http://schemas.microsoft.com/office/drawing/2014/main" id="{1E1EBCDD-9457-7828-F186-B0B6ECCF32D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32773" name="Picture 2" descr="Distance to light source and soft shadows | Chopine Photography">
            <a:extLst>
              <a:ext uri="{FF2B5EF4-FFF2-40B4-BE49-F238E27FC236}">
                <a16:creationId xmlns:a16="http://schemas.microsoft.com/office/drawing/2014/main" id="{3314BD3A-9D8F-0F75-CD48-953F795BB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127000"/>
            <a:ext cx="53276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4" descr="An area light source leads to a soft shadow, which consists of umbra... |  Download Scientific Diagram">
            <a:extLst>
              <a:ext uri="{FF2B5EF4-FFF2-40B4-BE49-F238E27FC236}">
                <a16:creationId xmlns:a16="http://schemas.microsoft.com/office/drawing/2014/main" id="{8DF74884-F5E3-1972-DED9-4727BCA114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438" y="3429000"/>
            <a:ext cx="274002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descr="6: Soft shadows due to area light source illumination. | Download  Scientific Diagram">
            <a:extLst>
              <a:ext uri="{FF2B5EF4-FFF2-40B4-BE49-F238E27FC236}">
                <a16:creationId xmlns:a16="http://schemas.microsoft.com/office/drawing/2014/main" id="{33F28ABD-F408-EB2F-0EB8-553678864F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68738"/>
            <a:ext cx="461645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矩形 6">
            <a:extLst>
              <a:ext uri="{FF2B5EF4-FFF2-40B4-BE49-F238E27FC236}">
                <a16:creationId xmlns:a16="http://schemas.microsoft.com/office/drawing/2014/main" id="{D857E043-4BDD-799C-B342-A0F769DAFD8C}"/>
              </a:ext>
            </a:extLst>
          </p:cNvPr>
          <p:cNvSpPr>
            <a:spLocks noChangeArrowheads="1"/>
          </p:cNvSpPr>
          <p:nvPr/>
        </p:nvSpPr>
        <p:spPr bwMode="auto">
          <a:xfrm>
            <a:off x="4343400" y="-17463"/>
            <a:ext cx="4572000"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spcBef>
                <a:spcPct val="0"/>
              </a:spcBef>
              <a:buClrTx/>
              <a:buSzTx/>
              <a:buFontTx/>
              <a:buNone/>
            </a:pPr>
            <a:r>
              <a:rPr lang="en-US" altLang="zh-TW" sz="2000" b="1">
                <a:solidFill>
                  <a:srgbClr val="FF0000"/>
                </a:solidFill>
                <a:ea typeface="新細明體" panose="02020500000000000000" pitchFamily="18" charset="-120"/>
              </a:rPr>
              <a:t>Area Light Sources </a:t>
            </a:r>
          </a:p>
          <a:p>
            <a:pPr lvl="1" eaLnBrk="1" hangingPunct="1">
              <a:lnSpc>
                <a:spcPct val="90000"/>
              </a:lnSpc>
              <a:spcBef>
                <a:spcPct val="0"/>
              </a:spcBef>
              <a:buClrTx/>
              <a:buSzTx/>
              <a:buFont typeface="Wingdings" panose="05000000000000000000" pitchFamily="2" charset="2"/>
              <a:buChar char="n"/>
            </a:pPr>
            <a:r>
              <a:rPr lang="en-US" altLang="zh-TW" sz="2000">
                <a:ea typeface="新細明體" panose="02020500000000000000" pitchFamily="18" charset="-120"/>
              </a:rPr>
              <a:t>Light source occupies a 2-D area (usually a polygon or disk) </a:t>
            </a:r>
          </a:p>
          <a:p>
            <a:pPr lvl="1" eaLnBrk="1" hangingPunct="1">
              <a:lnSpc>
                <a:spcPct val="90000"/>
              </a:lnSpc>
              <a:spcBef>
                <a:spcPct val="0"/>
              </a:spcBef>
              <a:buClrTx/>
              <a:buSzTx/>
              <a:buFont typeface="Wingdings" panose="05000000000000000000" pitchFamily="2" charset="2"/>
              <a:buChar char="n"/>
            </a:pPr>
            <a:r>
              <a:rPr lang="en-US" altLang="zh-TW" sz="2000">
                <a:ea typeface="新細明體" panose="02020500000000000000" pitchFamily="18" charset="-120"/>
              </a:rPr>
              <a:t>Generates </a:t>
            </a:r>
            <a:r>
              <a:rPr lang="en-US" altLang="zh-TW" sz="2000" b="1" i="1">
                <a:solidFill>
                  <a:schemeClr val="hlink"/>
                </a:solidFill>
                <a:ea typeface="新細明體" panose="02020500000000000000" pitchFamily="18" charset="-120"/>
              </a:rPr>
              <a:t>soft</a:t>
            </a:r>
            <a:r>
              <a:rPr lang="en-US" altLang="zh-TW" sz="2000" b="1">
                <a:solidFill>
                  <a:schemeClr val="hlink"/>
                </a:solidFill>
                <a:ea typeface="新細明體" panose="02020500000000000000" pitchFamily="18" charset="-120"/>
              </a:rPr>
              <a:t> shadows</a:t>
            </a:r>
            <a:r>
              <a:rPr lang="en-US" altLang="zh-TW" sz="2000">
                <a:ea typeface="新細明體" panose="02020500000000000000" pitchFamily="18" charset="-120"/>
              </a:rPr>
              <a:t> </a:t>
            </a:r>
            <a:endParaRPr lang="en-US" altLang="zh-TW" sz="2000" b="1">
              <a:solidFill>
                <a:schemeClr val="tx2"/>
              </a:solidFill>
              <a:ea typeface="新細明體" panose="02020500000000000000" pitchFamily="18" charset="-120"/>
            </a:endParaRPr>
          </a:p>
        </p:txBody>
      </p:sp>
      <p:sp>
        <p:nvSpPr>
          <p:cNvPr id="32777" name="文字方塊 9">
            <a:extLst>
              <a:ext uri="{FF2B5EF4-FFF2-40B4-BE49-F238E27FC236}">
                <a16:creationId xmlns:a16="http://schemas.microsoft.com/office/drawing/2014/main" id="{53EF3FA6-474F-D925-C858-75C24A8735B2}"/>
              </a:ext>
            </a:extLst>
          </p:cNvPr>
          <p:cNvSpPr txBox="1">
            <a:spLocks noChangeArrowheads="1"/>
          </p:cNvSpPr>
          <p:nvPr/>
        </p:nvSpPr>
        <p:spPr bwMode="auto">
          <a:xfrm>
            <a:off x="457200" y="3128963"/>
            <a:ext cx="4876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spcBef>
                <a:spcPct val="0"/>
              </a:spcBef>
              <a:buClrTx/>
              <a:buSzTx/>
              <a:buFontTx/>
              <a:buNone/>
            </a:pPr>
            <a:r>
              <a:rPr lang="en-US" altLang="zh-TW" sz="3600" b="1">
                <a:solidFill>
                  <a:srgbClr val="FF0000"/>
                </a:solidFill>
                <a:ea typeface="新細明體" panose="02020500000000000000" pitchFamily="18" charset="-120"/>
              </a:rPr>
              <a:t>Area Light Sources </a:t>
            </a:r>
          </a:p>
        </p:txBody>
      </p:sp>
      <p:grpSp>
        <p:nvGrpSpPr>
          <p:cNvPr id="32778" name="群組 15">
            <a:extLst>
              <a:ext uri="{FF2B5EF4-FFF2-40B4-BE49-F238E27FC236}">
                <a16:creationId xmlns:a16="http://schemas.microsoft.com/office/drawing/2014/main" id="{B341AED1-F9DD-C0BE-6AAD-4A20193670A1}"/>
              </a:ext>
            </a:extLst>
          </p:cNvPr>
          <p:cNvGrpSpPr>
            <a:grpSpLocks/>
          </p:cNvGrpSpPr>
          <p:nvPr/>
        </p:nvGrpSpPr>
        <p:grpSpPr bwMode="auto">
          <a:xfrm>
            <a:off x="4662488" y="4151313"/>
            <a:ext cx="1265237" cy="2066925"/>
            <a:chOff x="6278582" y="3952885"/>
            <a:chExt cx="1265218" cy="2066915"/>
          </a:xfrm>
        </p:grpSpPr>
        <p:sp>
          <p:nvSpPr>
            <p:cNvPr id="32780" name="流程圖: 接點 6">
              <a:extLst>
                <a:ext uri="{FF2B5EF4-FFF2-40B4-BE49-F238E27FC236}">
                  <a16:creationId xmlns:a16="http://schemas.microsoft.com/office/drawing/2014/main" id="{E62CA076-4D0F-4BC5-18AC-7D15D2E6F60A}"/>
                </a:ext>
              </a:extLst>
            </p:cNvPr>
            <p:cNvSpPr>
              <a:spLocks noChangeArrowheads="1"/>
            </p:cNvSpPr>
            <p:nvPr/>
          </p:nvSpPr>
          <p:spPr bwMode="auto">
            <a:xfrm rot="-1211137">
              <a:off x="6886040" y="4955662"/>
              <a:ext cx="501919" cy="251862"/>
            </a:xfrm>
            <a:prstGeom prst="flowChartConnector">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2900" indent="-342900">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zh-TW" altLang="en-US" sz="2000">
                <a:ea typeface="新細明體" panose="02020500000000000000" pitchFamily="18" charset="-120"/>
              </a:endParaRPr>
            </a:p>
          </p:txBody>
        </p:sp>
        <p:cxnSp>
          <p:nvCxnSpPr>
            <p:cNvPr id="32781" name="直線單箭頭接點 8">
              <a:extLst>
                <a:ext uri="{FF2B5EF4-FFF2-40B4-BE49-F238E27FC236}">
                  <a16:creationId xmlns:a16="http://schemas.microsoft.com/office/drawing/2014/main" id="{68CF5BC5-E48C-ED4D-9648-CE06BEDAECA5}"/>
                </a:ext>
              </a:extLst>
            </p:cNvPr>
            <p:cNvCxnSpPr>
              <a:cxnSpLocks noChangeShapeType="1"/>
            </p:cNvCxnSpPr>
            <p:nvPr/>
          </p:nvCxnSpPr>
          <p:spPr bwMode="auto">
            <a:xfrm flipH="1" flipV="1">
              <a:off x="7315200" y="4724400"/>
              <a:ext cx="228600" cy="129540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82" name="直線單箭頭接點 11">
              <a:extLst>
                <a:ext uri="{FF2B5EF4-FFF2-40B4-BE49-F238E27FC236}">
                  <a16:creationId xmlns:a16="http://schemas.microsoft.com/office/drawing/2014/main" id="{5F54E421-404D-A3E9-2A0C-9BF6DA1A0BBD}"/>
                </a:ext>
              </a:extLst>
            </p:cNvPr>
            <p:cNvCxnSpPr>
              <a:cxnSpLocks noChangeShapeType="1"/>
            </p:cNvCxnSpPr>
            <p:nvPr/>
          </p:nvCxnSpPr>
          <p:spPr bwMode="auto">
            <a:xfrm flipH="1" flipV="1">
              <a:off x="6705600" y="4953000"/>
              <a:ext cx="838200" cy="106680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83" name="直線單箭頭接點 13">
              <a:extLst>
                <a:ext uri="{FF2B5EF4-FFF2-40B4-BE49-F238E27FC236}">
                  <a16:creationId xmlns:a16="http://schemas.microsoft.com/office/drawing/2014/main" id="{B32A0E6B-E6A1-5D5B-7DF9-013E63ADC8EB}"/>
                </a:ext>
              </a:extLst>
            </p:cNvPr>
            <p:cNvCxnSpPr>
              <a:cxnSpLocks noChangeShapeType="1"/>
            </p:cNvCxnSpPr>
            <p:nvPr/>
          </p:nvCxnSpPr>
          <p:spPr bwMode="auto">
            <a:xfrm flipH="1" flipV="1">
              <a:off x="7010400" y="4724400"/>
              <a:ext cx="533400" cy="129540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太陽 14">
              <a:extLst>
                <a:ext uri="{FF2B5EF4-FFF2-40B4-BE49-F238E27FC236}">
                  <a16:creationId xmlns:a16="http://schemas.microsoft.com/office/drawing/2014/main" id="{2D1E8A08-B3BA-A669-FEEB-B63BD7283E81}"/>
                </a:ext>
              </a:extLst>
            </p:cNvPr>
            <p:cNvSpPr/>
            <p:nvPr/>
          </p:nvSpPr>
          <p:spPr bwMode="auto">
            <a:xfrm>
              <a:off x="6278582" y="3952885"/>
              <a:ext cx="1150920" cy="885821"/>
            </a:xfrm>
            <a:prstGeom prst="sun">
              <a:avLst/>
            </a:prstGeom>
            <a:solidFill>
              <a:srgbClr val="FF0000"/>
            </a:solidFill>
            <a:ln w="9525" cap="flat" cmpd="sng" algn="ctr">
              <a:solidFill>
                <a:srgbClr val="FF0000"/>
              </a:solidFill>
              <a:prstDash val="solid"/>
              <a:round/>
              <a:headEnd type="none" w="med" len="med"/>
              <a:tailEnd type="none" w="med" len="med"/>
            </a:ln>
            <a:effectLst/>
          </p:spPr>
          <p:txBody>
            <a:bodyPr wrap="none"/>
            <a:lstStyle>
              <a:lvl1pPr marL="342900" indent="-342900">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eaLnBrk="1" hangingPunct="1">
                <a:spcBef>
                  <a:spcPct val="20000"/>
                </a:spcBef>
                <a:buClr>
                  <a:schemeClr val="folHlink"/>
                </a:buClr>
                <a:buSzPct val="60000"/>
                <a:buFont typeface="Wingdings" panose="05000000000000000000" pitchFamily="2" charset="2"/>
                <a:buNone/>
                <a:defRPr/>
              </a:pPr>
              <a:endParaRPr lang="zh-TW" altLang="en-US">
                <a:solidFill>
                  <a:schemeClr val="accent1"/>
                </a:solidFill>
                <a:effectLst>
                  <a:outerShdw blurRad="38100" dist="38100" dir="2700000" algn="tl">
                    <a:srgbClr val="000000"/>
                  </a:outerShdw>
                </a:effectLst>
                <a:ea typeface="新細明體" panose="02020500000000000000" pitchFamily="18" charset="-120"/>
              </a:endParaRPr>
            </a:p>
          </p:txBody>
        </p:sp>
      </p:grpSp>
      <p:pic>
        <p:nvPicPr>
          <p:cNvPr id="32779" name="Picture 17" descr="Left: Hard shadows from a point light source. Right: Soft shadows from... |  Download Scientific Diagram">
            <a:extLst>
              <a:ext uri="{FF2B5EF4-FFF2-40B4-BE49-F238E27FC236}">
                <a16:creationId xmlns:a16="http://schemas.microsoft.com/office/drawing/2014/main" id="{612A747A-E8F9-2FA8-3629-678A62A3A8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182688"/>
            <a:ext cx="4114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a:extLst>
              <a:ext uri="{FF2B5EF4-FFF2-40B4-BE49-F238E27FC236}">
                <a16:creationId xmlns:a16="http://schemas.microsoft.com/office/drawing/2014/main" id="{3201E235-D803-8991-5B30-52D73E12633F}"/>
              </a:ext>
            </a:extLst>
          </p:cNvPr>
          <p:cNvSpPr>
            <a:spLocks noGrp="1" noChangeArrowheads="1"/>
          </p:cNvSpPr>
          <p:nvPr>
            <p:ph type="title"/>
          </p:nvPr>
        </p:nvSpPr>
        <p:spPr/>
        <p:txBody>
          <a:bodyPr/>
          <a:lstStyle/>
          <a:p>
            <a:endParaRPr lang="zh-TW" altLang="en-US">
              <a:ea typeface="新細明體" panose="02020500000000000000" pitchFamily="18" charset="-120"/>
            </a:endParaRPr>
          </a:p>
        </p:txBody>
      </p:sp>
      <p:sp>
        <p:nvSpPr>
          <p:cNvPr id="33795" name="日期版面配置區 3">
            <a:extLst>
              <a:ext uri="{FF2B5EF4-FFF2-40B4-BE49-F238E27FC236}">
                <a16:creationId xmlns:a16="http://schemas.microsoft.com/office/drawing/2014/main" id="{D7CAC753-D598-6BBA-96CC-A14E8147937C}"/>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33796" name="頁尾版面配置區 4">
            <a:extLst>
              <a:ext uri="{FF2B5EF4-FFF2-40B4-BE49-F238E27FC236}">
                <a16:creationId xmlns:a16="http://schemas.microsoft.com/office/drawing/2014/main" id="{B121DB6E-037A-CA65-8E09-3D89A0F25E65}"/>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80A1DE5C-9976-4B2B-95CC-44A5F1EDBEEF}" type="slidenum">
              <a:rPr lang="en-US" altLang="zh-TW" sz="1400" smtClean="0"/>
              <a:pPr>
                <a:spcBef>
                  <a:spcPct val="0"/>
                </a:spcBef>
                <a:buClrTx/>
                <a:buSzTx/>
                <a:buFontTx/>
                <a:buNone/>
              </a:pPr>
              <a:t>24</a:t>
            </a:fld>
            <a:endParaRPr lang="en-US" altLang="zh-TW" sz="1400"/>
          </a:p>
        </p:txBody>
      </p:sp>
      <p:sp>
        <p:nvSpPr>
          <p:cNvPr id="33797" name="投影片編號版面配置區 5">
            <a:extLst>
              <a:ext uri="{FF2B5EF4-FFF2-40B4-BE49-F238E27FC236}">
                <a16:creationId xmlns:a16="http://schemas.microsoft.com/office/drawing/2014/main" id="{512E965B-F068-E7BD-0BA3-E3625E14CE57}"/>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33798" name="Picture 2" descr="7W/LED COB Spot Light Lawn Light Waterproof IP66 Outdoor LED Lawn Light  Lamps Landscape Spotlight 5W COB Garden Patio Wall Yard Path Decorative  Lighting with Spiked Stand: Buy Online at Best Prices">
            <a:extLst>
              <a:ext uri="{FF2B5EF4-FFF2-40B4-BE49-F238E27FC236}">
                <a16:creationId xmlns:a16="http://schemas.microsoft.com/office/drawing/2014/main" id="{73DCC30C-4D60-A03B-A8D1-D7CF4F74E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640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文字方塊 7">
            <a:extLst>
              <a:ext uri="{FF2B5EF4-FFF2-40B4-BE49-F238E27FC236}">
                <a16:creationId xmlns:a16="http://schemas.microsoft.com/office/drawing/2014/main" id="{106764AF-2BDF-7038-AD30-0D827DD771A2}"/>
              </a:ext>
            </a:extLst>
          </p:cNvPr>
          <p:cNvSpPr txBox="1">
            <a:spLocks noChangeArrowheads="1"/>
          </p:cNvSpPr>
          <p:nvPr/>
        </p:nvSpPr>
        <p:spPr bwMode="auto">
          <a:xfrm>
            <a:off x="5946165" y="223391"/>
            <a:ext cx="3429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TW" sz="3200" b="1" dirty="0">
                <a:solidFill>
                  <a:schemeClr val="hlink"/>
                </a:solidFill>
                <a:ea typeface="新細明體" panose="02020500000000000000" pitchFamily="18" charset="-120"/>
              </a:rPr>
              <a:t>Spot Light </a:t>
            </a:r>
          </a:p>
          <a:p>
            <a:pPr algn="ctr">
              <a:spcBef>
                <a:spcPct val="0"/>
              </a:spcBef>
              <a:buClrTx/>
              <a:buSzTx/>
              <a:buFontTx/>
              <a:buNone/>
            </a:pPr>
            <a:r>
              <a:rPr lang="en-US" altLang="zh-TW" sz="3200" b="1" dirty="0">
                <a:solidFill>
                  <a:schemeClr val="hlink"/>
                </a:solidFill>
                <a:ea typeface="新細明體" panose="02020500000000000000" pitchFamily="18" charset="-120"/>
              </a:rPr>
              <a:t>Source</a:t>
            </a:r>
            <a:endParaRPr lang="zh-TW" altLang="en-US" sz="3200" dirty="0">
              <a:ea typeface="新細明體" panose="02020500000000000000" pitchFamily="18" charset="-120"/>
            </a:endParaRPr>
          </a:p>
        </p:txBody>
      </p:sp>
      <p:pic>
        <p:nvPicPr>
          <p:cNvPr id="33800" name="Picture 4" descr="EDISHINE 22W Outdoor LED Bullet Spotlight with Light Sensor, 20°Focused  Flag Pole Weatherproof Landscape Lighting, 2832LM 3000K Warm White Flood  Light for Wall Shrubbery Palm Trees, 120V, UL Listed - - Amazon.com">
            <a:extLst>
              <a:ext uri="{FF2B5EF4-FFF2-40B4-BE49-F238E27FC236}">
                <a16:creationId xmlns:a16="http://schemas.microsoft.com/office/drawing/2014/main" id="{BEFD4640-A0C4-43BE-B8D7-23AE181FE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875" y="3937000"/>
            <a:ext cx="288925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6" descr="Lighting Solutions coving fitted with spot lights for a downlighting effect  | Living room lighting, Living room designs, Ceiling lights">
            <a:extLst>
              <a:ext uri="{FF2B5EF4-FFF2-40B4-BE49-F238E27FC236}">
                <a16:creationId xmlns:a16="http://schemas.microsoft.com/office/drawing/2014/main" id="{349ADC45-EAA5-4E11-DB9F-97AA13AA8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422400"/>
            <a:ext cx="28797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日期版面配置區 3">
            <a:extLst>
              <a:ext uri="{FF2B5EF4-FFF2-40B4-BE49-F238E27FC236}">
                <a16:creationId xmlns:a16="http://schemas.microsoft.com/office/drawing/2014/main" id="{4A3E1922-5AF9-6D7E-9BEF-F2B91011F3FD}"/>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34819" name="Rectangle 2">
            <a:extLst>
              <a:ext uri="{FF2B5EF4-FFF2-40B4-BE49-F238E27FC236}">
                <a16:creationId xmlns:a16="http://schemas.microsoft.com/office/drawing/2014/main" id="{128211DD-BE8C-4697-44A6-7E1073DD3290}"/>
              </a:ext>
            </a:extLst>
          </p:cNvPr>
          <p:cNvSpPr>
            <a:spLocks noGrp="1" noChangeArrowheads="1"/>
          </p:cNvSpPr>
          <p:nvPr>
            <p:ph type="title"/>
          </p:nvPr>
        </p:nvSpPr>
        <p:spPr>
          <a:xfrm>
            <a:off x="762000" y="0"/>
            <a:ext cx="7793038" cy="685800"/>
          </a:xfrm>
        </p:spPr>
        <p:txBody>
          <a:bodyPr/>
          <a:lstStyle/>
          <a:p>
            <a:pPr eaLnBrk="1" hangingPunct="1"/>
            <a:r>
              <a:rPr lang="en-US" altLang="zh-TW" b="1">
                <a:solidFill>
                  <a:schemeClr val="hlink"/>
                </a:solidFill>
                <a:ea typeface="新細明體" panose="02020500000000000000" pitchFamily="18" charset="-120"/>
              </a:rPr>
              <a:t>Spot Light Source</a:t>
            </a:r>
          </a:p>
        </p:txBody>
      </p:sp>
      <p:graphicFrame>
        <p:nvGraphicFramePr>
          <p:cNvPr id="34820" name="Object 3">
            <a:extLst>
              <a:ext uri="{FF2B5EF4-FFF2-40B4-BE49-F238E27FC236}">
                <a16:creationId xmlns:a16="http://schemas.microsoft.com/office/drawing/2014/main" id="{73E5D04C-81C5-3E24-9414-87C17F0DA82C}"/>
              </a:ext>
            </a:extLst>
          </p:cNvPr>
          <p:cNvGraphicFramePr>
            <a:graphicFrameLocks noGrp="1" noChangeAspect="1"/>
          </p:cNvGraphicFramePr>
          <p:nvPr>
            <p:ph type="body" idx="1"/>
          </p:nvPr>
        </p:nvGraphicFramePr>
        <p:xfrm>
          <a:off x="61913" y="685800"/>
          <a:ext cx="5807075" cy="3581400"/>
        </p:xfrm>
        <a:graphic>
          <a:graphicData uri="http://schemas.openxmlformats.org/presentationml/2006/ole">
            <mc:AlternateContent xmlns:mc="http://schemas.openxmlformats.org/markup-compatibility/2006">
              <mc:Choice xmlns:v="urn:schemas-microsoft-com:vml" Requires="v">
                <p:oleObj name="PhotoImpact" r:id="rId3" imgW="5043810" imgH="3109229" progId="PI3.Image">
                  <p:embed/>
                </p:oleObj>
              </mc:Choice>
              <mc:Fallback>
                <p:oleObj name="PhotoImpact" r:id="rId3" imgW="5043810" imgH="3109229" progId="PI3.Imag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3" y="685800"/>
                        <a:ext cx="5807075"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34821" name="Picture 9" descr="http://psdblast.com/wp-content/uploads/2012/05/Stage-Lighting-Background.jpg">
            <a:extLst>
              <a:ext uri="{FF2B5EF4-FFF2-40B4-BE49-F238E27FC236}">
                <a16:creationId xmlns:a16="http://schemas.microsoft.com/office/drawing/2014/main" id="{54EBC001-D8DD-6FBB-A85E-9129AC650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6975" y="228600"/>
            <a:ext cx="2667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1" descr="https://static.dezeen.com/uploads/2016/02/cos-installation-sou-fujimoto_dezeen_1568_0.jpg">
            <a:extLst>
              <a:ext uri="{FF2B5EF4-FFF2-40B4-BE49-F238E27FC236}">
                <a16:creationId xmlns:a16="http://schemas.microsoft.com/office/drawing/2014/main" id="{33467D71-5E32-E535-BAC0-7B6BD90FC6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75" y="4724400"/>
            <a:ext cx="28194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4" descr="Unity - Manual: Types of light">
            <a:extLst>
              <a:ext uri="{FF2B5EF4-FFF2-40B4-BE49-F238E27FC236}">
                <a16:creationId xmlns:a16="http://schemas.microsoft.com/office/drawing/2014/main" id="{B1811328-BEB8-8ACA-EF76-C78560794D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2813" y="2044700"/>
            <a:ext cx="308927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16" descr="Single Light Source Images, Stock Photos &amp; Vectors | Shutterstock">
            <a:extLst>
              <a:ext uri="{FF2B5EF4-FFF2-40B4-BE49-F238E27FC236}">
                <a16:creationId xmlns:a16="http://schemas.microsoft.com/office/drawing/2014/main" id="{DC251292-9322-E5A7-8703-2148A7E078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963" y="4419600"/>
            <a:ext cx="297656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0" descr="Spot &amp; Flood Lights at Lowes.com">
            <a:extLst>
              <a:ext uri="{FF2B5EF4-FFF2-40B4-BE49-F238E27FC236}">
                <a16:creationId xmlns:a16="http://schemas.microsoft.com/office/drawing/2014/main" id="{9C421050-8FFD-6DC9-8A4C-9D9B35B875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067217" flipH="1">
            <a:off x="134938" y="3086100"/>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a:extLst>
              <a:ext uri="{FF2B5EF4-FFF2-40B4-BE49-F238E27FC236}">
                <a16:creationId xmlns:a16="http://schemas.microsoft.com/office/drawing/2014/main" id="{501B7965-B97D-BCC4-0A96-66296AEF742E}"/>
              </a:ext>
            </a:extLst>
          </p:cNvPr>
          <p:cNvSpPr>
            <a:spLocks noGrp="1" noChangeArrowheads="1"/>
          </p:cNvSpPr>
          <p:nvPr>
            <p:ph type="title"/>
          </p:nvPr>
        </p:nvSpPr>
        <p:spPr/>
        <p:txBody>
          <a:bodyPr/>
          <a:lstStyle/>
          <a:p>
            <a:endParaRPr lang="zh-TW" altLang="en-US">
              <a:ea typeface="新細明體" panose="02020500000000000000" pitchFamily="18" charset="-120"/>
            </a:endParaRPr>
          </a:p>
        </p:txBody>
      </p:sp>
      <p:sp>
        <p:nvSpPr>
          <p:cNvPr id="35843" name="日期版面配置區 3">
            <a:extLst>
              <a:ext uri="{FF2B5EF4-FFF2-40B4-BE49-F238E27FC236}">
                <a16:creationId xmlns:a16="http://schemas.microsoft.com/office/drawing/2014/main" id="{F6E8C099-9787-5C4B-7E26-C497BA8920CF}"/>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35844" name="頁尾版面配置區 4">
            <a:extLst>
              <a:ext uri="{FF2B5EF4-FFF2-40B4-BE49-F238E27FC236}">
                <a16:creationId xmlns:a16="http://schemas.microsoft.com/office/drawing/2014/main" id="{CF9234EC-0622-DCEA-2215-CCD9D1F5B5F0}"/>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0803BB33-BD6B-4243-92AA-97AE548BECA1}" type="slidenum">
              <a:rPr lang="en-US" altLang="zh-TW" sz="1400" smtClean="0"/>
              <a:pPr>
                <a:spcBef>
                  <a:spcPct val="0"/>
                </a:spcBef>
                <a:buClrTx/>
                <a:buSzTx/>
                <a:buFontTx/>
                <a:buNone/>
              </a:pPr>
              <a:t>26</a:t>
            </a:fld>
            <a:endParaRPr lang="en-US" altLang="zh-TW" sz="1400"/>
          </a:p>
        </p:txBody>
      </p:sp>
      <p:sp>
        <p:nvSpPr>
          <p:cNvPr id="35845" name="投影片編號版面配置區 5">
            <a:extLst>
              <a:ext uri="{FF2B5EF4-FFF2-40B4-BE49-F238E27FC236}">
                <a16:creationId xmlns:a16="http://schemas.microsoft.com/office/drawing/2014/main" id="{886C103E-AD33-59F9-3C94-CE9FD1FCF2F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35846" name="Picture 2" descr="61,867 Spotlight Illustrations &amp; Clip Art - iStock">
            <a:extLst>
              <a:ext uri="{FF2B5EF4-FFF2-40B4-BE49-F238E27FC236}">
                <a16:creationId xmlns:a16="http://schemas.microsoft.com/office/drawing/2014/main" id="{7F027421-AB8F-6A94-D6A1-6BF18D323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76200"/>
            <a:ext cx="37338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4" descr="Light sources concert lighting stage Royalty Free Vector">
            <a:extLst>
              <a:ext uri="{FF2B5EF4-FFF2-40B4-BE49-F238E27FC236}">
                <a16:creationId xmlns:a16="http://schemas.microsoft.com/office/drawing/2014/main" id="{29D6D722-DD9A-ADC3-37AA-CB239484E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2846388"/>
            <a:ext cx="37338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6" descr="Beam Angle - Lumitex LED Lighting">
            <a:extLst>
              <a:ext uri="{FF2B5EF4-FFF2-40B4-BE49-F238E27FC236}">
                <a16:creationId xmlns:a16="http://schemas.microsoft.com/office/drawing/2014/main" id="{69BC74EB-970F-31A1-84D7-DA583780D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975" y="9525"/>
            <a:ext cx="187325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8" descr="קנו נורות אור | GU5.3 GU10 MR16 220V LED spotlight 3W 4W 5W 7W LED light  Lamp LED bulb Downlight ceiling light Lamparas Warm white Lamp">
            <a:extLst>
              <a:ext uri="{FF2B5EF4-FFF2-40B4-BE49-F238E27FC236}">
                <a16:creationId xmlns:a16="http://schemas.microsoft.com/office/drawing/2014/main" id="{AC0130B4-7331-6978-0B86-D4D5D0190F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860550"/>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文字方塊 10">
            <a:extLst>
              <a:ext uri="{FF2B5EF4-FFF2-40B4-BE49-F238E27FC236}">
                <a16:creationId xmlns:a16="http://schemas.microsoft.com/office/drawing/2014/main" id="{07402D92-39FE-C6E3-8BDD-DC09792EB289}"/>
              </a:ext>
            </a:extLst>
          </p:cNvPr>
          <p:cNvSpPr txBox="1">
            <a:spLocks noChangeArrowheads="1"/>
          </p:cNvSpPr>
          <p:nvPr/>
        </p:nvSpPr>
        <p:spPr bwMode="auto">
          <a:xfrm>
            <a:off x="6002338" y="228600"/>
            <a:ext cx="28225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4000" b="1">
                <a:solidFill>
                  <a:schemeClr val="hlink"/>
                </a:solidFill>
                <a:ea typeface="新細明體" panose="02020500000000000000" pitchFamily="18" charset="-120"/>
              </a:rPr>
              <a:t>Spot Light Source</a:t>
            </a:r>
            <a:endParaRPr lang="zh-TW" altLang="en-US" sz="4000">
              <a:ea typeface="新細明體" panose="02020500000000000000" pitchFamily="18" charset="-12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日期版面配置區 1">
            <a:extLst>
              <a:ext uri="{FF2B5EF4-FFF2-40B4-BE49-F238E27FC236}">
                <a16:creationId xmlns:a16="http://schemas.microsoft.com/office/drawing/2014/main" id="{D4091127-4881-05C8-5A01-BACD4CE4D2AA}"/>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36867" name="頁尾版面配置區 2">
            <a:extLst>
              <a:ext uri="{FF2B5EF4-FFF2-40B4-BE49-F238E27FC236}">
                <a16:creationId xmlns:a16="http://schemas.microsoft.com/office/drawing/2014/main" id="{7A00952B-0051-627B-DB78-CA02BCADA372}"/>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C664B7A1-F6DA-4C7C-AA6C-0DB0D460EC89}" type="slidenum">
              <a:rPr lang="en-US" altLang="zh-TW" sz="1400" smtClean="0"/>
              <a:pPr>
                <a:spcBef>
                  <a:spcPct val="0"/>
                </a:spcBef>
                <a:buClrTx/>
                <a:buSzTx/>
                <a:buFontTx/>
                <a:buNone/>
              </a:pPr>
              <a:t>27</a:t>
            </a:fld>
            <a:endParaRPr lang="en-US" altLang="zh-TW" sz="1400"/>
          </a:p>
        </p:txBody>
      </p:sp>
      <p:sp>
        <p:nvSpPr>
          <p:cNvPr id="36868" name="投影片編號版面配置區 3">
            <a:extLst>
              <a:ext uri="{FF2B5EF4-FFF2-40B4-BE49-F238E27FC236}">
                <a16:creationId xmlns:a16="http://schemas.microsoft.com/office/drawing/2014/main" id="{C2CDCE60-9BD0-E7AD-E1FC-CAFB34FDEAA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grpSp>
        <p:nvGrpSpPr>
          <p:cNvPr id="36869" name="Group 8">
            <a:extLst>
              <a:ext uri="{FF2B5EF4-FFF2-40B4-BE49-F238E27FC236}">
                <a16:creationId xmlns:a16="http://schemas.microsoft.com/office/drawing/2014/main" id="{7E9D01EB-B999-3014-29B0-E551A7870D59}"/>
              </a:ext>
            </a:extLst>
          </p:cNvPr>
          <p:cNvGrpSpPr>
            <a:grpSpLocks/>
          </p:cNvGrpSpPr>
          <p:nvPr/>
        </p:nvGrpSpPr>
        <p:grpSpPr bwMode="auto">
          <a:xfrm>
            <a:off x="914400" y="1066800"/>
            <a:ext cx="7162800" cy="4876800"/>
            <a:chOff x="816" y="576"/>
            <a:chExt cx="3456" cy="1728"/>
          </a:xfrm>
        </p:grpSpPr>
        <p:pic>
          <p:nvPicPr>
            <p:cNvPr id="36871" name="Picture 2" descr="E:\BOOK\WIN\CH20\20FIG06A.GIF">
              <a:extLst>
                <a:ext uri="{FF2B5EF4-FFF2-40B4-BE49-F238E27FC236}">
                  <a16:creationId xmlns:a16="http://schemas.microsoft.com/office/drawing/2014/main" id="{B4892483-AB96-EACF-C3E9-083FE50BF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576"/>
              <a:ext cx="1152" cy="864"/>
            </a:xfrm>
            <a:prstGeom prst="rect">
              <a:avLst/>
            </a:prstGeom>
            <a:noFill/>
            <a:ln w="57150">
              <a:solidFill>
                <a:srgbClr val="EFFE80"/>
              </a:solidFill>
              <a:miter lim="800000"/>
              <a:headEnd/>
              <a:tailEnd/>
            </a:ln>
            <a:extLst>
              <a:ext uri="{909E8E84-426E-40DD-AFC4-6F175D3DCCD1}">
                <a14:hiddenFill xmlns:a14="http://schemas.microsoft.com/office/drawing/2010/main">
                  <a:solidFill>
                    <a:srgbClr val="FFFFFF"/>
                  </a:solidFill>
                </a14:hiddenFill>
              </a:ext>
            </a:extLst>
          </p:spPr>
        </p:pic>
        <p:pic>
          <p:nvPicPr>
            <p:cNvPr id="36872" name="Picture 3" descr="E:\BOOK\WIN\CH20\20FIG07.GIF">
              <a:extLst>
                <a:ext uri="{FF2B5EF4-FFF2-40B4-BE49-F238E27FC236}">
                  <a16:creationId xmlns:a16="http://schemas.microsoft.com/office/drawing/2014/main" id="{B98DD753-D766-9640-617B-9C7F3C7E4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576"/>
              <a:ext cx="1152" cy="864"/>
            </a:xfrm>
            <a:prstGeom prst="rect">
              <a:avLst/>
            </a:prstGeom>
            <a:noFill/>
            <a:ln w="57150">
              <a:solidFill>
                <a:srgbClr val="EFFE80"/>
              </a:solidFill>
              <a:miter lim="800000"/>
              <a:headEnd/>
              <a:tailEnd/>
            </a:ln>
            <a:extLst>
              <a:ext uri="{909E8E84-426E-40DD-AFC4-6F175D3DCCD1}">
                <a14:hiddenFill xmlns:a14="http://schemas.microsoft.com/office/drawing/2010/main">
                  <a:solidFill>
                    <a:srgbClr val="FFFFFF"/>
                  </a:solidFill>
                </a14:hiddenFill>
              </a:ext>
            </a:extLst>
          </p:spPr>
        </p:pic>
        <p:pic>
          <p:nvPicPr>
            <p:cNvPr id="36873" name="Picture 4" descr="E:\BOOK\WIN\CH20\20FIG11A.GIF">
              <a:extLst>
                <a:ext uri="{FF2B5EF4-FFF2-40B4-BE49-F238E27FC236}">
                  <a16:creationId xmlns:a16="http://schemas.microsoft.com/office/drawing/2014/main" id="{B4ABC40D-F6EC-AF43-7928-E2F43D9617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 y="1440"/>
              <a:ext cx="1152" cy="864"/>
            </a:xfrm>
            <a:prstGeom prst="rect">
              <a:avLst/>
            </a:prstGeom>
            <a:noFill/>
            <a:ln w="57150">
              <a:solidFill>
                <a:srgbClr val="EFFE80"/>
              </a:solidFill>
              <a:miter lim="800000"/>
              <a:headEnd/>
              <a:tailEnd/>
            </a:ln>
            <a:extLst>
              <a:ext uri="{909E8E84-426E-40DD-AFC4-6F175D3DCCD1}">
                <a14:hiddenFill xmlns:a14="http://schemas.microsoft.com/office/drawing/2010/main">
                  <a:solidFill>
                    <a:srgbClr val="FFFFFF"/>
                  </a:solidFill>
                </a14:hiddenFill>
              </a:ext>
            </a:extLst>
          </p:spPr>
        </p:pic>
        <p:pic>
          <p:nvPicPr>
            <p:cNvPr id="36874" name="Picture 5" descr="E:\BOOK\WIN\CH20\20FIG11B.GIF">
              <a:extLst>
                <a:ext uri="{FF2B5EF4-FFF2-40B4-BE49-F238E27FC236}">
                  <a16:creationId xmlns:a16="http://schemas.microsoft.com/office/drawing/2014/main" id="{ECCCC3FF-D03A-684E-BC96-55B10389DF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 y="1440"/>
              <a:ext cx="1152" cy="864"/>
            </a:xfrm>
            <a:prstGeom prst="rect">
              <a:avLst/>
            </a:prstGeom>
            <a:noFill/>
            <a:ln w="57150">
              <a:solidFill>
                <a:srgbClr val="EFFE80"/>
              </a:solidFill>
              <a:miter lim="800000"/>
              <a:headEnd/>
              <a:tailEnd/>
            </a:ln>
            <a:extLst>
              <a:ext uri="{909E8E84-426E-40DD-AFC4-6F175D3DCCD1}">
                <a14:hiddenFill xmlns:a14="http://schemas.microsoft.com/office/drawing/2010/main">
                  <a:solidFill>
                    <a:srgbClr val="FFFFFF"/>
                  </a:solidFill>
                </a14:hiddenFill>
              </a:ext>
            </a:extLst>
          </p:spPr>
        </p:pic>
        <p:pic>
          <p:nvPicPr>
            <p:cNvPr id="36875" name="Picture 6" descr="E:\BOOK\WIN\CH20\20FIG08.GIF">
              <a:extLst>
                <a:ext uri="{FF2B5EF4-FFF2-40B4-BE49-F238E27FC236}">
                  <a16:creationId xmlns:a16="http://schemas.microsoft.com/office/drawing/2014/main" id="{A7E47951-4273-B085-4C6A-E5FE548007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0" y="576"/>
              <a:ext cx="1152" cy="864"/>
            </a:xfrm>
            <a:prstGeom prst="rect">
              <a:avLst/>
            </a:prstGeom>
            <a:noFill/>
            <a:ln w="57150">
              <a:solidFill>
                <a:srgbClr val="EFFE80"/>
              </a:solidFill>
              <a:miter lim="800000"/>
              <a:headEnd/>
              <a:tailEnd/>
            </a:ln>
            <a:extLst>
              <a:ext uri="{909E8E84-426E-40DD-AFC4-6F175D3DCCD1}">
                <a14:hiddenFill xmlns:a14="http://schemas.microsoft.com/office/drawing/2010/main">
                  <a:solidFill>
                    <a:srgbClr val="FFFFFF"/>
                  </a:solidFill>
                </a14:hiddenFill>
              </a:ext>
            </a:extLst>
          </p:spPr>
        </p:pic>
        <p:pic>
          <p:nvPicPr>
            <p:cNvPr id="36876" name="Picture 7" descr="E:\BOOK\WIN\CH20\20FIG15B.GIF">
              <a:extLst>
                <a:ext uri="{FF2B5EF4-FFF2-40B4-BE49-F238E27FC236}">
                  <a16:creationId xmlns:a16="http://schemas.microsoft.com/office/drawing/2014/main" id="{3954C6F7-070A-3858-0B1B-FE1E6E1D43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0" y="1440"/>
              <a:ext cx="1152" cy="864"/>
            </a:xfrm>
            <a:prstGeom prst="rect">
              <a:avLst/>
            </a:prstGeom>
            <a:noFill/>
            <a:ln w="57150">
              <a:solidFill>
                <a:srgbClr val="EFFE80"/>
              </a:solidFill>
              <a:miter lim="800000"/>
              <a:headEnd/>
              <a:tailEnd/>
            </a:ln>
            <a:extLst>
              <a:ext uri="{909E8E84-426E-40DD-AFC4-6F175D3DCCD1}">
                <a14:hiddenFill xmlns:a14="http://schemas.microsoft.com/office/drawing/2010/main">
                  <a:solidFill>
                    <a:srgbClr val="FFFFFF"/>
                  </a:solidFill>
                </a14:hiddenFill>
              </a:ext>
            </a:extLst>
          </p:spPr>
        </p:pic>
      </p:grpSp>
      <p:sp>
        <p:nvSpPr>
          <p:cNvPr id="36870" name="Text Box 9">
            <a:extLst>
              <a:ext uri="{FF2B5EF4-FFF2-40B4-BE49-F238E27FC236}">
                <a16:creationId xmlns:a16="http://schemas.microsoft.com/office/drawing/2014/main" id="{9CCE5693-9D80-0C5D-E8BC-F3778FB858C9}"/>
              </a:ext>
            </a:extLst>
          </p:cNvPr>
          <p:cNvSpPr txBox="1">
            <a:spLocks noChangeArrowheads="1"/>
          </p:cNvSpPr>
          <p:nvPr/>
        </p:nvSpPr>
        <p:spPr bwMode="auto">
          <a:xfrm>
            <a:off x="404813" y="304800"/>
            <a:ext cx="83343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r>
              <a:rPr lang="en-US" altLang="zh-TW" sz="3200" b="1">
                <a:solidFill>
                  <a:schemeClr val="hlink"/>
                </a:solidFill>
                <a:ea typeface="新細明體" panose="02020500000000000000" pitchFamily="18" charset="-120"/>
              </a:rPr>
              <a:t>Point, Directional and Spot Light Source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F779A89-8188-1F75-78F7-A2B7DC8866DE}"/>
              </a:ext>
            </a:extLst>
          </p:cNvPr>
          <p:cNvSpPr>
            <a:spLocks noGrp="1" noChangeArrowheads="1"/>
          </p:cNvSpPr>
          <p:nvPr>
            <p:ph type="title"/>
          </p:nvPr>
        </p:nvSpPr>
        <p:spPr>
          <a:xfrm>
            <a:off x="228600" y="-12700"/>
            <a:ext cx="7793038" cy="685800"/>
          </a:xfrm>
        </p:spPr>
        <p:txBody>
          <a:bodyPr/>
          <a:lstStyle/>
          <a:p>
            <a:pPr eaLnBrk="1" hangingPunct="1"/>
            <a:r>
              <a:rPr lang="en-US" altLang="zh-TW" b="1">
                <a:solidFill>
                  <a:srgbClr val="FF0000"/>
                </a:solidFill>
                <a:ea typeface="新細明體" panose="02020500000000000000" pitchFamily="18" charset="-120"/>
              </a:rPr>
              <a:t>Surface Types</a:t>
            </a:r>
          </a:p>
        </p:txBody>
      </p:sp>
      <p:sp>
        <p:nvSpPr>
          <p:cNvPr id="37891" name="Rectangle 3">
            <a:extLst>
              <a:ext uri="{FF2B5EF4-FFF2-40B4-BE49-F238E27FC236}">
                <a16:creationId xmlns:a16="http://schemas.microsoft.com/office/drawing/2014/main" id="{CDC7DDE8-1E45-F4F4-089D-6BFACA09253D}"/>
              </a:ext>
            </a:extLst>
          </p:cNvPr>
          <p:cNvSpPr>
            <a:spLocks noGrp="1" noChangeArrowheads="1"/>
          </p:cNvSpPr>
          <p:nvPr>
            <p:ph type="body" idx="1"/>
          </p:nvPr>
        </p:nvSpPr>
        <p:spPr>
          <a:xfrm>
            <a:off x="60325" y="647700"/>
            <a:ext cx="8726488" cy="5218113"/>
          </a:xfrm>
        </p:spPr>
        <p:txBody>
          <a:bodyPr/>
          <a:lstStyle/>
          <a:p>
            <a:pPr marL="0" indent="0" eaLnBrk="1" hangingPunct="1"/>
            <a:r>
              <a:rPr lang="en-US" altLang="zh-TW" sz="2000">
                <a:ea typeface="新細明體" panose="02020500000000000000" pitchFamily="18" charset="-120"/>
              </a:rPr>
              <a:t>The smoother a surface, the more reflected light is concentrated in the direction a perfect mirror would reflected the light</a:t>
            </a:r>
          </a:p>
          <a:p>
            <a:pPr marL="0" indent="0" eaLnBrk="1" hangingPunct="1"/>
            <a:r>
              <a:rPr lang="en-US" altLang="zh-TW" sz="2000">
                <a:ea typeface="新細明體" panose="02020500000000000000" pitchFamily="18" charset="-120"/>
              </a:rPr>
              <a:t>A very rough surface scatters light in all directions</a:t>
            </a:r>
          </a:p>
        </p:txBody>
      </p:sp>
      <p:pic>
        <p:nvPicPr>
          <p:cNvPr id="37892" name="Picture 4" descr="C:\BOOK\OpenGL\Paul Final\Art\jpeg\AN06F04a.jpg">
            <a:extLst>
              <a:ext uri="{FF2B5EF4-FFF2-40B4-BE49-F238E27FC236}">
                <a16:creationId xmlns:a16="http://schemas.microsoft.com/office/drawing/2014/main" id="{0137D738-0D0A-B3E4-B912-59DF21E47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1792288"/>
            <a:ext cx="1965325"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C:\BOOK\OpenGL\Paul Final\Art\jpeg\AN06F04b.jpg">
            <a:extLst>
              <a:ext uri="{FF2B5EF4-FFF2-40B4-BE49-F238E27FC236}">
                <a16:creationId xmlns:a16="http://schemas.microsoft.com/office/drawing/2014/main" id="{6D352171-5A3C-6526-0AAA-3B287041B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9213" y="1347788"/>
            <a:ext cx="2138362"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6">
            <a:extLst>
              <a:ext uri="{FF2B5EF4-FFF2-40B4-BE49-F238E27FC236}">
                <a16:creationId xmlns:a16="http://schemas.microsoft.com/office/drawing/2014/main" id="{D9CF9789-7A40-EEA9-AB76-F22064E95B9A}"/>
              </a:ext>
            </a:extLst>
          </p:cNvPr>
          <p:cNvSpPr txBox="1">
            <a:spLocks noChangeArrowheads="1"/>
          </p:cNvSpPr>
          <p:nvPr/>
        </p:nvSpPr>
        <p:spPr bwMode="auto">
          <a:xfrm>
            <a:off x="152400" y="2317750"/>
            <a:ext cx="226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a:latin typeface="Arial" panose="020B0604020202020204" pitchFamily="34" charset="0"/>
                <a:ea typeface="新細明體" panose="02020500000000000000" pitchFamily="18" charset="-120"/>
              </a:rPr>
              <a:t>smooth surface</a:t>
            </a:r>
          </a:p>
        </p:txBody>
      </p:sp>
      <p:sp>
        <p:nvSpPr>
          <p:cNvPr id="37895" name="Text Box 7">
            <a:extLst>
              <a:ext uri="{FF2B5EF4-FFF2-40B4-BE49-F238E27FC236}">
                <a16:creationId xmlns:a16="http://schemas.microsoft.com/office/drawing/2014/main" id="{1C0B7FCB-5A8E-D7FB-AAC4-9466209BD06B}"/>
              </a:ext>
            </a:extLst>
          </p:cNvPr>
          <p:cNvSpPr txBox="1">
            <a:spLocks noChangeArrowheads="1"/>
          </p:cNvSpPr>
          <p:nvPr/>
        </p:nvSpPr>
        <p:spPr bwMode="auto">
          <a:xfrm>
            <a:off x="4267200" y="1989138"/>
            <a:ext cx="2049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a:latin typeface="Arial" panose="020B0604020202020204" pitchFamily="34" charset="0"/>
                <a:ea typeface="新細明體" panose="02020500000000000000" pitchFamily="18" charset="-120"/>
              </a:rPr>
              <a:t>rough surface</a:t>
            </a:r>
          </a:p>
        </p:txBody>
      </p:sp>
      <p:pic>
        <p:nvPicPr>
          <p:cNvPr id="37896" name="Picture 12" descr="http://www.physicsclassroom.com/class/refln/u13l1d3.gif">
            <a:extLst>
              <a:ext uri="{FF2B5EF4-FFF2-40B4-BE49-F238E27FC236}">
                <a16:creationId xmlns:a16="http://schemas.microsoft.com/office/drawing/2014/main" id="{2BBF2AFF-F66A-F1D4-9903-4FDCC87169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65513"/>
            <a:ext cx="39735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4" descr="https://www.fxguide.com/wp-content/uploads/2013/05/RoughnessReflection.png?c20ef6">
            <a:extLst>
              <a:ext uri="{FF2B5EF4-FFF2-40B4-BE49-F238E27FC236}">
                <a16:creationId xmlns:a16="http://schemas.microsoft.com/office/drawing/2014/main" id="{38C7D54C-7807-9A48-BD93-5F9504CCE0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9238" y="2895600"/>
            <a:ext cx="51181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1" descr="The Law of Reflection - Matthew Muraca site">
            <a:extLst>
              <a:ext uri="{FF2B5EF4-FFF2-40B4-BE49-F238E27FC236}">
                <a16:creationId xmlns:a16="http://schemas.microsoft.com/office/drawing/2014/main" id="{8C3C3809-EF85-B892-D197-DE02143D8F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00" y="4849813"/>
            <a:ext cx="4037013"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文字方塊 11">
            <a:extLst>
              <a:ext uri="{FF2B5EF4-FFF2-40B4-BE49-F238E27FC236}">
                <a16:creationId xmlns:a16="http://schemas.microsoft.com/office/drawing/2014/main" id="{7FA1D913-8D8F-7C12-0044-7A99DA9F448F}"/>
              </a:ext>
            </a:extLst>
          </p:cNvPr>
          <p:cNvSpPr txBox="1">
            <a:spLocks noChangeArrowheads="1"/>
          </p:cNvSpPr>
          <p:nvPr/>
        </p:nvSpPr>
        <p:spPr bwMode="auto">
          <a:xfrm>
            <a:off x="4192588" y="611505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TW" sz="2000" b="1">
                <a:solidFill>
                  <a:srgbClr val="FF0000"/>
                </a:solidFill>
                <a:ea typeface="新細明體" panose="02020500000000000000" pitchFamily="18" charset="-120"/>
              </a:rPr>
              <a:t>Diffuse scattering light</a:t>
            </a:r>
            <a:endParaRPr lang="zh-TW" altLang="en-US" sz="2000" b="1">
              <a:solidFill>
                <a:srgbClr val="FF0000"/>
              </a:solidFill>
              <a:ea typeface="新細明體" panose="02020500000000000000" pitchFamily="18" charset="-12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a:extLst>
              <a:ext uri="{FF2B5EF4-FFF2-40B4-BE49-F238E27FC236}">
                <a16:creationId xmlns:a16="http://schemas.microsoft.com/office/drawing/2014/main" id="{95DB0E7C-759C-1B91-E662-6CEEA4C7348E}"/>
              </a:ext>
            </a:extLst>
          </p:cNvPr>
          <p:cNvSpPr>
            <a:spLocks noGrp="1" noChangeArrowheads="1"/>
          </p:cNvSpPr>
          <p:nvPr>
            <p:ph type="title"/>
          </p:nvPr>
        </p:nvSpPr>
        <p:spPr/>
        <p:txBody>
          <a:bodyPr/>
          <a:lstStyle/>
          <a:p>
            <a:r>
              <a:rPr lang="en-US" altLang="zh-TW">
                <a:ea typeface="新細明體" panose="02020500000000000000" pitchFamily="18" charset="-120"/>
              </a:rPr>
              <a:t>Ambient Lights</a:t>
            </a:r>
            <a:r>
              <a:rPr lang="en-US" altLang="zh-TW" b="1">
                <a:solidFill>
                  <a:srgbClr val="FF0000"/>
                </a:solidFill>
                <a:ea typeface="新細明體" panose="02020500000000000000" pitchFamily="18" charset="-120"/>
              </a:rPr>
              <a:t> (</a:t>
            </a:r>
            <a:r>
              <a:rPr lang="zh-TW" altLang="en-US" b="1">
                <a:solidFill>
                  <a:srgbClr val="FF0000"/>
                </a:solidFill>
                <a:ea typeface="新細明體" panose="02020500000000000000" pitchFamily="18" charset="-120"/>
              </a:rPr>
              <a:t>環境</a:t>
            </a:r>
            <a:r>
              <a:rPr lang="en-US" altLang="zh-TW" b="1">
                <a:solidFill>
                  <a:srgbClr val="FF0000"/>
                </a:solidFill>
                <a:ea typeface="新細明體" panose="02020500000000000000" pitchFamily="18" charset="-120"/>
              </a:rPr>
              <a:t>) </a:t>
            </a:r>
            <a:endParaRPr lang="zh-TW" altLang="en-US">
              <a:ea typeface="新細明體" panose="02020500000000000000" pitchFamily="18" charset="-120"/>
            </a:endParaRPr>
          </a:p>
        </p:txBody>
      </p:sp>
      <p:sp>
        <p:nvSpPr>
          <p:cNvPr id="38915" name="日期版面配置區 3">
            <a:extLst>
              <a:ext uri="{FF2B5EF4-FFF2-40B4-BE49-F238E27FC236}">
                <a16:creationId xmlns:a16="http://schemas.microsoft.com/office/drawing/2014/main" id="{979F82FF-C55B-EEEE-8818-1A55EAD4ACE0}"/>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38916" name="頁尾版面配置區 4">
            <a:extLst>
              <a:ext uri="{FF2B5EF4-FFF2-40B4-BE49-F238E27FC236}">
                <a16:creationId xmlns:a16="http://schemas.microsoft.com/office/drawing/2014/main" id="{75C7C9C3-D769-C6E1-CDE9-AF20AA29B70B}"/>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736F2377-22E0-4738-BFCE-799F716661EF}" type="slidenum">
              <a:rPr lang="en-US" altLang="zh-TW" sz="1400" smtClean="0"/>
              <a:pPr>
                <a:spcBef>
                  <a:spcPct val="0"/>
                </a:spcBef>
                <a:buClrTx/>
                <a:buSzTx/>
                <a:buFontTx/>
                <a:buNone/>
              </a:pPr>
              <a:t>29</a:t>
            </a:fld>
            <a:endParaRPr lang="en-US" altLang="zh-TW" sz="1400"/>
          </a:p>
        </p:txBody>
      </p:sp>
      <p:sp>
        <p:nvSpPr>
          <p:cNvPr id="38917" name="投影片編號版面配置區 5">
            <a:extLst>
              <a:ext uri="{FF2B5EF4-FFF2-40B4-BE49-F238E27FC236}">
                <a16:creationId xmlns:a16="http://schemas.microsoft.com/office/drawing/2014/main" id="{589C26A5-C154-2F03-F928-B9A70AF1FC0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38918" name="Picture 2" descr="Ambient light unit &lt;For automotive interior&gt; | Stanley Electronic Components">
            <a:extLst>
              <a:ext uri="{FF2B5EF4-FFF2-40B4-BE49-F238E27FC236}">
                <a16:creationId xmlns:a16="http://schemas.microsoft.com/office/drawing/2014/main" id="{FA15291F-FE6C-2A33-C4C5-EFA4E530F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9463"/>
            <a:ext cx="5019675"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4" descr="Ambient lighting and all - Tata launches Hexa at Rs 11.99 lakh, will take  on XUV and Innova | The Economic Times">
            <a:extLst>
              <a:ext uri="{FF2B5EF4-FFF2-40B4-BE49-F238E27FC236}">
                <a16:creationId xmlns:a16="http://schemas.microsoft.com/office/drawing/2014/main" id="{CAD6FF3B-60A1-4026-2D58-8803A2687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0" y="3557588"/>
            <a:ext cx="4402138"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6" descr="How To Use Ambient Light For Atmospheric Portrait Photography">
            <a:extLst>
              <a:ext uri="{FF2B5EF4-FFF2-40B4-BE49-F238E27FC236}">
                <a16:creationId xmlns:a16="http://schemas.microsoft.com/office/drawing/2014/main" id="{57045540-F47B-699E-F946-6B68FD3AF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1400"/>
            <a:ext cx="47307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8" descr="ES 2018 Features LED ambient illumination | Lexus Bahrain">
            <a:extLst>
              <a:ext uri="{FF2B5EF4-FFF2-40B4-BE49-F238E27FC236}">
                <a16:creationId xmlns:a16="http://schemas.microsoft.com/office/drawing/2014/main" id="{3F6D3FA1-374B-3A2A-5082-B8A72C8DC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1875" y="776288"/>
            <a:ext cx="42799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日期版面配置區 4">
            <a:extLst>
              <a:ext uri="{FF2B5EF4-FFF2-40B4-BE49-F238E27FC236}">
                <a16:creationId xmlns:a16="http://schemas.microsoft.com/office/drawing/2014/main" id="{0A626B7F-607A-41D2-5F13-53E955F4F4BA}"/>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2291" name="頁尾版面配置區 5">
            <a:extLst>
              <a:ext uri="{FF2B5EF4-FFF2-40B4-BE49-F238E27FC236}">
                <a16:creationId xmlns:a16="http://schemas.microsoft.com/office/drawing/2014/main" id="{9E4B4FD6-E996-8955-7BDC-ED454A53F084}"/>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C83C48F4-B567-4FC8-8CD1-C42171B90B76}" type="slidenum">
              <a:rPr lang="en-US" altLang="zh-TW" sz="1400" smtClean="0"/>
              <a:pPr>
                <a:spcBef>
                  <a:spcPct val="0"/>
                </a:spcBef>
                <a:buClrTx/>
                <a:buSzTx/>
                <a:buFontTx/>
                <a:buNone/>
              </a:pPr>
              <a:t>3</a:t>
            </a:fld>
            <a:endParaRPr lang="en-US" altLang="zh-TW" sz="1400"/>
          </a:p>
        </p:txBody>
      </p:sp>
      <p:sp>
        <p:nvSpPr>
          <p:cNvPr id="12292" name="投影片編號版面配置區 6">
            <a:extLst>
              <a:ext uri="{FF2B5EF4-FFF2-40B4-BE49-F238E27FC236}">
                <a16:creationId xmlns:a16="http://schemas.microsoft.com/office/drawing/2014/main" id="{53A29A04-CC3A-1DED-CA80-4542BFB3632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12293" name="Picture 2" descr="Lighting &amp;amp; Shading. - ppt video online download">
            <a:extLst>
              <a:ext uri="{FF2B5EF4-FFF2-40B4-BE49-F238E27FC236}">
                <a16:creationId xmlns:a16="http://schemas.microsoft.com/office/drawing/2014/main" id="{3721CC90-7AE2-F05C-E3CE-834437DC3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2667000"/>
            <a:ext cx="566102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圖片 2" descr="一張含有 文字, 名片, 信封 的圖片&#10;&#10;自動產生的描述">
            <a:extLst>
              <a:ext uri="{FF2B5EF4-FFF2-40B4-BE49-F238E27FC236}">
                <a16:creationId xmlns:a16="http://schemas.microsoft.com/office/drawing/2014/main" id="{555E8673-5F05-F8AE-57E0-F3770B9C5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4288"/>
            <a:ext cx="6575425"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文字方塊 1">
            <a:extLst>
              <a:ext uri="{FF2B5EF4-FFF2-40B4-BE49-F238E27FC236}">
                <a16:creationId xmlns:a16="http://schemas.microsoft.com/office/drawing/2014/main" id="{7C2DB641-49B0-22F1-A508-5720B7A577FB}"/>
              </a:ext>
            </a:extLst>
          </p:cNvPr>
          <p:cNvSpPr txBox="1">
            <a:spLocks noChangeArrowheads="1"/>
          </p:cNvSpPr>
          <p:nvPr/>
        </p:nvSpPr>
        <p:spPr bwMode="auto">
          <a:xfrm>
            <a:off x="4800600" y="2743200"/>
            <a:ext cx="2767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b="1">
                <a:solidFill>
                  <a:srgbClr val="FF0000"/>
                </a:solidFill>
                <a:ea typeface="新細明體" panose="02020500000000000000" pitchFamily="18" charset="-120"/>
              </a:rPr>
              <a:t>Local  and Global</a:t>
            </a:r>
            <a:endParaRPr lang="zh-TW" altLang="en-US" sz="2000" b="1">
              <a:solidFill>
                <a:srgbClr val="FF0000"/>
              </a:solidFill>
              <a:ea typeface="新細明體" panose="02020500000000000000" pitchFamily="18" charset="-120"/>
            </a:endParaRPr>
          </a:p>
        </p:txBody>
      </p:sp>
      <p:sp>
        <p:nvSpPr>
          <p:cNvPr id="12296" name="AutoShape 9" descr="No photo description available.">
            <a:extLst>
              <a:ext uri="{FF2B5EF4-FFF2-40B4-BE49-F238E27FC236}">
                <a16:creationId xmlns:a16="http://schemas.microsoft.com/office/drawing/2014/main" id="{E857B2A6-A858-F070-9722-4A7D5412471F}"/>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zh-TW" altLang="en-US" sz="2000">
              <a:ea typeface="新細明體" panose="02020500000000000000" pitchFamily="18" charset="-120"/>
            </a:endParaRPr>
          </a:p>
        </p:txBody>
      </p:sp>
      <p:pic>
        <p:nvPicPr>
          <p:cNvPr id="12297" name="圖片 3" descr="一張含有 牆, 室內, 燈 的圖片&#10;&#10;自動產生的描述">
            <a:extLst>
              <a:ext uri="{FF2B5EF4-FFF2-40B4-BE49-F238E27FC236}">
                <a16:creationId xmlns:a16="http://schemas.microsoft.com/office/drawing/2014/main" id="{00F5129C-848B-F628-294D-4CD5110D4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4663" y="3290888"/>
            <a:ext cx="3567112"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1">
            <a:extLst>
              <a:ext uri="{FF2B5EF4-FFF2-40B4-BE49-F238E27FC236}">
                <a16:creationId xmlns:a16="http://schemas.microsoft.com/office/drawing/2014/main" id="{44B6CBC6-55D9-0E26-CCF6-6FB9F4D8D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8" y="-3175"/>
            <a:ext cx="2670176"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日期版面配置區 3">
            <a:extLst>
              <a:ext uri="{FF2B5EF4-FFF2-40B4-BE49-F238E27FC236}">
                <a16:creationId xmlns:a16="http://schemas.microsoft.com/office/drawing/2014/main" id="{9D16BC49-87EE-8F1B-3B2E-3CAC91FB7FE2}"/>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39939" name="頁尾版面配置區 4">
            <a:extLst>
              <a:ext uri="{FF2B5EF4-FFF2-40B4-BE49-F238E27FC236}">
                <a16:creationId xmlns:a16="http://schemas.microsoft.com/office/drawing/2014/main" id="{22896F26-14A0-51AA-311B-C5BE6EA73789}"/>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A477652E-0ED0-4A80-BAAA-A037C9F6AC73}" type="slidenum">
              <a:rPr lang="en-US" altLang="zh-TW" sz="1400" smtClean="0"/>
              <a:pPr>
                <a:spcBef>
                  <a:spcPct val="0"/>
                </a:spcBef>
                <a:buClrTx/>
                <a:buSzTx/>
                <a:buFontTx/>
                <a:buNone/>
              </a:pPr>
              <a:t>30</a:t>
            </a:fld>
            <a:endParaRPr lang="en-US" altLang="zh-TW" sz="1400"/>
          </a:p>
        </p:txBody>
      </p:sp>
      <p:sp>
        <p:nvSpPr>
          <p:cNvPr id="39940" name="投影片編號版面配置區 5">
            <a:extLst>
              <a:ext uri="{FF2B5EF4-FFF2-40B4-BE49-F238E27FC236}">
                <a16:creationId xmlns:a16="http://schemas.microsoft.com/office/drawing/2014/main" id="{391EE7C4-FD10-4554-8230-B6F14895785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39941" name="Rectangle 2">
            <a:extLst>
              <a:ext uri="{FF2B5EF4-FFF2-40B4-BE49-F238E27FC236}">
                <a16:creationId xmlns:a16="http://schemas.microsoft.com/office/drawing/2014/main" id="{EDFBD096-E9B0-07E5-0A9F-6AD8D08F7F3A}"/>
              </a:ext>
            </a:extLst>
          </p:cNvPr>
          <p:cNvSpPr>
            <a:spLocks noGrp="1" noChangeArrowheads="1"/>
          </p:cNvSpPr>
          <p:nvPr>
            <p:ph type="title"/>
          </p:nvPr>
        </p:nvSpPr>
        <p:spPr/>
        <p:txBody>
          <a:bodyPr/>
          <a:lstStyle/>
          <a:p>
            <a:pPr eaLnBrk="1" hangingPunct="1"/>
            <a:endParaRPr lang="zh-TW" altLang="en-US">
              <a:ea typeface="新細明體" panose="02020500000000000000" pitchFamily="18" charset="-120"/>
            </a:endParaRPr>
          </a:p>
        </p:txBody>
      </p:sp>
      <p:graphicFrame>
        <p:nvGraphicFramePr>
          <p:cNvPr id="39942" name="Object 4">
            <a:extLst>
              <a:ext uri="{FF2B5EF4-FFF2-40B4-BE49-F238E27FC236}">
                <a16:creationId xmlns:a16="http://schemas.microsoft.com/office/drawing/2014/main" id="{8CC8109E-3FE6-3964-28CC-952915BA31D5}"/>
              </a:ext>
            </a:extLst>
          </p:cNvPr>
          <p:cNvGraphicFramePr>
            <a:graphicFrameLocks noChangeAspect="1"/>
          </p:cNvGraphicFramePr>
          <p:nvPr/>
        </p:nvGraphicFramePr>
        <p:xfrm>
          <a:off x="6553200" y="0"/>
          <a:ext cx="2590800" cy="6858000"/>
        </p:xfrm>
        <a:graphic>
          <a:graphicData uri="http://schemas.openxmlformats.org/presentationml/2006/ole">
            <mc:AlternateContent xmlns:mc="http://schemas.openxmlformats.org/markup-compatibility/2006">
              <mc:Choice xmlns:v="urn:schemas-microsoft-com:vml" Requires="v">
                <p:oleObj name="PhotoImpact" r:id="rId3" imgW="1180702" imgH="3740952" progId="PI3.Image">
                  <p:embed/>
                </p:oleObj>
              </mc:Choice>
              <mc:Fallback>
                <p:oleObj name="PhotoImpact" r:id="rId3" imgW="1180702" imgH="3740952" progId="PI3.Imag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0"/>
                        <a:ext cx="2590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943" name="Object 5">
            <a:extLst>
              <a:ext uri="{FF2B5EF4-FFF2-40B4-BE49-F238E27FC236}">
                <a16:creationId xmlns:a16="http://schemas.microsoft.com/office/drawing/2014/main" id="{48AF3FE5-772E-C9E9-2635-0B2771B072DF}"/>
              </a:ext>
            </a:extLst>
          </p:cNvPr>
          <p:cNvGraphicFramePr>
            <a:graphicFrameLocks noChangeAspect="1"/>
          </p:cNvGraphicFramePr>
          <p:nvPr/>
        </p:nvGraphicFramePr>
        <p:xfrm>
          <a:off x="152400" y="4876800"/>
          <a:ext cx="2835275" cy="1820863"/>
        </p:xfrm>
        <a:graphic>
          <a:graphicData uri="http://schemas.openxmlformats.org/presentationml/2006/ole">
            <mc:AlternateContent xmlns:mc="http://schemas.openxmlformats.org/markup-compatibility/2006">
              <mc:Choice xmlns:v="urn:schemas-microsoft-com:vml" Requires="v">
                <p:oleObj name="PhotoImpact" r:id="rId5" imgW="2834886" imgH="1820952" progId="PI3.Image">
                  <p:embed/>
                </p:oleObj>
              </mc:Choice>
              <mc:Fallback>
                <p:oleObj name="PhotoImpact" r:id="rId5" imgW="2834886" imgH="1820952" progId="PI3.Imag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876800"/>
                        <a:ext cx="2835275" cy="182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944" name="Object 6">
            <a:extLst>
              <a:ext uri="{FF2B5EF4-FFF2-40B4-BE49-F238E27FC236}">
                <a16:creationId xmlns:a16="http://schemas.microsoft.com/office/drawing/2014/main" id="{65B5D98D-2CB7-63FF-3782-58DC83BE6EB9}"/>
              </a:ext>
            </a:extLst>
          </p:cNvPr>
          <p:cNvGraphicFramePr>
            <a:graphicFrameLocks noChangeAspect="1"/>
          </p:cNvGraphicFramePr>
          <p:nvPr/>
        </p:nvGraphicFramePr>
        <p:xfrm>
          <a:off x="3429000" y="4876800"/>
          <a:ext cx="2895600" cy="1828800"/>
        </p:xfrm>
        <a:graphic>
          <a:graphicData uri="http://schemas.openxmlformats.org/presentationml/2006/ole">
            <mc:AlternateContent xmlns:mc="http://schemas.openxmlformats.org/markup-compatibility/2006">
              <mc:Choice xmlns:v="urn:schemas-microsoft-com:vml" Requires="v">
                <p:oleObj name="PhotoImpact" r:id="rId7" imgW="2895238" imgH="1851429" progId="PI3.Image">
                  <p:embed/>
                </p:oleObj>
              </mc:Choice>
              <mc:Fallback>
                <p:oleObj name="PhotoImpact" r:id="rId7" imgW="2895238" imgH="1851429" progId="PI3.Image">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4876800"/>
                        <a:ext cx="2895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945" name="Object 7">
            <a:extLst>
              <a:ext uri="{FF2B5EF4-FFF2-40B4-BE49-F238E27FC236}">
                <a16:creationId xmlns:a16="http://schemas.microsoft.com/office/drawing/2014/main" id="{2D1FED81-8893-182E-EF26-AFD237910F7A}"/>
              </a:ext>
            </a:extLst>
          </p:cNvPr>
          <p:cNvGraphicFramePr>
            <a:graphicFrameLocks noChangeAspect="1"/>
          </p:cNvGraphicFramePr>
          <p:nvPr/>
        </p:nvGraphicFramePr>
        <p:xfrm>
          <a:off x="0" y="0"/>
          <a:ext cx="6477000" cy="3581400"/>
        </p:xfrm>
        <a:graphic>
          <a:graphicData uri="http://schemas.openxmlformats.org/presentationml/2006/ole">
            <mc:AlternateContent xmlns:mc="http://schemas.openxmlformats.org/markup-compatibility/2006">
              <mc:Choice xmlns:v="urn:schemas-microsoft-com:vml" Requires="v">
                <p:oleObj name="PhotoImpact" r:id="rId9" imgW="4647619" imgH="2582857" progId="PI3.Image">
                  <p:embed/>
                </p:oleObj>
              </mc:Choice>
              <mc:Fallback>
                <p:oleObj name="PhotoImpact" r:id="rId9" imgW="4647619" imgH="2582857" progId="PI3.Image">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6477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6" name="Line 8">
            <a:extLst>
              <a:ext uri="{FF2B5EF4-FFF2-40B4-BE49-F238E27FC236}">
                <a16:creationId xmlns:a16="http://schemas.microsoft.com/office/drawing/2014/main" id="{5E85F7F3-23E6-90E0-323D-D90E748460A5}"/>
              </a:ext>
            </a:extLst>
          </p:cNvPr>
          <p:cNvSpPr>
            <a:spLocks noChangeShapeType="1"/>
          </p:cNvSpPr>
          <p:nvPr/>
        </p:nvSpPr>
        <p:spPr bwMode="auto">
          <a:xfrm>
            <a:off x="152400" y="1524000"/>
            <a:ext cx="36576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pic>
        <p:nvPicPr>
          <p:cNvPr id="39947" name="Picture 9" descr="Ambient">
            <a:extLst>
              <a:ext uri="{FF2B5EF4-FFF2-40B4-BE49-F238E27FC236}">
                <a16:creationId xmlns:a16="http://schemas.microsoft.com/office/drawing/2014/main" id="{6E2B9F1B-16F0-F86F-12F5-9933A2A5BC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0" y="2971800"/>
            <a:ext cx="28956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Rectangle 16">
            <a:extLst>
              <a:ext uri="{FF2B5EF4-FFF2-40B4-BE49-F238E27FC236}">
                <a16:creationId xmlns:a16="http://schemas.microsoft.com/office/drawing/2014/main" id="{34FE07A2-51CC-DD2D-F97E-DC5F215348B1}"/>
              </a:ext>
            </a:extLst>
          </p:cNvPr>
          <p:cNvSpPr>
            <a:spLocks noChangeArrowheads="1"/>
          </p:cNvSpPr>
          <p:nvPr/>
        </p:nvSpPr>
        <p:spPr bwMode="auto">
          <a:xfrm>
            <a:off x="152400" y="3113088"/>
            <a:ext cx="1295400" cy="1422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283" anchor="ct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r>
              <a:rPr lang="en-US" altLang="zh-TW" sz="1200" b="1" u="sng">
                <a:solidFill>
                  <a:srgbClr val="000000"/>
                </a:solidFill>
                <a:latin typeface="Arial Unicode MS" pitchFamily="34" charset="-120"/>
                <a:ea typeface="Arial Unicode MS" pitchFamily="34" charset="-120"/>
                <a:cs typeface="PT Mono" panose="020F0502020204030204" pitchFamily="49" charset="0"/>
                <a:hlinkClick r:id="rId12"/>
              </a:rPr>
              <a:t>i.e, </a:t>
            </a:r>
          </a:p>
          <a:p>
            <a:pPr>
              <a:buFontTx/>
              <a:buNone/>
            </a:pPr>
            <a:r>
              <a:rPr lang="en-US" altLang="zh-TW" sz="1200" b="1" u="sng">
                <a:solidFill>
                  <a:srgbClr val="000000"/>
                </a:solidFill>
                <a:latin typeface="Arial Unicode MS" pitchFamily="34" charset="-120"/>
                <a:ea typeface="Arial Unicode MS" pitchFamily="34" charset="-120"/>
                <a:cs typeface="PT Mono" panose="020F0502020204030204" pitchFamily="49" charset="0"/>
                <a:hlinkClick r:id="rId12"/>
              </a:rPr>
              <a:t>Ambient</a:t>
            </a:r>
            <a:r>
              <a:rPr lang="en-US" altLang="zh-TW" sz="1200" b="1">
                <a:solidFill>
                  <a:srgbClr val="000000"/>
                </a:solidFill>
                <a:latin typeface="Arial Unicode MS" pitchFamily="34" charset="-120"/>
                <a:ea typeface="Arial Unicode MS" pitchFamily="34" charset="-120"/>
                <a:cs typeface="PT Mono" panose="020F0502020204030204" pitchFamily="49" charset="0"/>
              </a:rPr>
              <a:t> :</a:t>
            </a:r>
            <a:r>
              <a:rPr lang="zh-TW" altLang="en-US" sz="1200" b="1">
                <a:solidFill>
                  <a:srgbClr val="000000"/>
                </a:solidFill>
                <a:latin typeface="Arial Unicode MS" pitchFamily="34" charset="-120"/>
                <a:ea typeface="Arial Unicode MS" pitchFamily="34" charset="-120"/>
                <a:cs typeface="PT Mono" panose="020F0502020204030204" pitchFamily="49" charset="0"/>
              </a:rPr>
              <a:t> </a:t>
            </a:r>
            <a:r>
              <a:rPr lang="zh-TW" altLang="en-US" sz="1200" b="1">
                <a:solidFill>
                  <a:srgbClr val="000000"/>
                </a:solidFill>
                <a:latin typeface="標楷體" panose="03000509000000000000" pitchFamily="65" charset="-120"/>
                <a:ea typeface="標楷體" panose="03000509000000000000" pitchFamily="65" charset="-120"/>
                <a:cs typeface="PT Mono" panose="020F0502020204030204" pitchFamily="49" charset="0"/>
              </a:rPr>
              <a:t>周圍的</a:t>
            </a:r>
            <a:r>
              <a:rPr lang="en-US" altLang="zh-TW" sz="1200" b="1">
                <a:solidFill>
                  <a:srgbClr val="000000"/>
                </a:solidFill>
                <a:latin typeface="標楷體" panose="03000509000000000000" pitchFamily="65" charset="-120"/>
                <a:ea typeface="標楷體" panose="03000509000000000000" pitchFamily="65" charset="-120"/>
                <a:cs typeface="PT Mono" panose="020F0502020204030204" pitchFamily="49" charset="0"/>
              </a:rPr>
              <a:t>, </a:t>
            </a:r>
            <a:r>
              <a:rPr lang="zh-TW" altLang="en-US" sz="1200" b="1">
                <a:solidFill>
                  <a:srgbClr val="000000"/>
                </a:solidFill>
                <a:latin typeface="標楷體" panose="03000509000000000000" pitchFamily="65" charset="-120"/>
                <a:ea typeface="標楷體" panose="03000509000000000000" pitchFamily="65" charset="-120"/>
                <a:cs typeface="PT Mono" panose="020F0502020204030204" pitchFamily="49" charset="0"/>
              </a:rPr>
              <a:t>環境的</a:t>
            </a:r>
            <a:endParaRPr lang="en-US" altLang="zh-TW" sz="1200" b="1">
              <a:solidFill>
                <a:srgbClr val="000000"/>
              </a:solidFill>
              <a:latin typeface="標楷體" panose="03000509000000000000" pitchFamily="65" charset="-120"/>
              <a:ea typeface="標楷體" panose="03000509000000000000" pitchFamily="65" charset="-120"/>
              <a:cs typeface="PT Mono" panose="020F0502020204030204" pitchFamily="49" charset="0"/>
            </a:endParaRPr>
          </a:p>
          <a:p>
            <a:pPr>
              <a:buFontTx/>
              <a:buNone/>
            </a:pPr>
            <a:r>
              <a:rPr lang="en-US" altLang="zh-TW" sz="1200" b="1">
                <a:solidFill>
                  <a:srgbClr val="FF0000"/>
                </a:solidFill>
                <a:latin typeface="Arial Unicode MS" pitchFamily="34" charset="-120"/>
                <a:ea typeface="Arial Unicode MS" pitchFamily="34" charset="-120"/>
                <a:cs typeface="PT Mono" panose="020F0502020204030204" pitchFamily="49" charset="0"/>
              </a:rPr>
              <a:t>Diffuse</a:t>
            </a:r>
            <a:r>
              <a:rPr lang="en-US" altLang="zh-TW" sz="1200" b="1">
                <a:solidFill>
                  <a:srgbClr val="000000"/>
                </a:solidFill>
                <a:latin typeface="Arial Unicode MS" pitchFamily="34" charset="-120"/>
                <a:ea typeface="Arial Unicode MS" pitchFamily="34" charset="-120"/>
                <a:cs typeface="PT Mono" panose="020F0502020204030204" pitchFamily="49" charset="0"/>
              </a:rPr>
              <a:t>: </a:t>
            </a:r>
            <a:r>
              <a:rPr lang="zh-TW" altLang="en-US" sz="1200" b="1">
                <a:ea typeface="新細明體" panose="02020500000000000000" pitchFamily="18" charset="-120"/>
              </a:rPr>
              <a:t> </a:t>
            </a:r>
            <a:r>
              <a:rPr lang="zh-TW" altLang="en-US" sz="1200" b="1">
                <a:latin typeface="標楷體" panose="03000509000000000000" pitchFamily="65" charset="-120"/>
                <a:ea typeface="標楷體" panose="03000509000000000000" pitchFamily="65" charset="-120"/>
              </a:rPr>
              <a:t>漫射</a:t>
            </a:r>
            <a:endParaRPr lang="en-US" altLang="zh-TW" sz="1200" b="1">
              <a:solidFill>
                <a:srgbClr val="000000"/>
              </a:solidFill>
              <a:latin typeface="標楷體" panose="03000509000000000000" pitchFamily="65" charset="-120"/>
              <a:ea typeface="標楷體" panose="03000509000000000000" pitchFamily="65" charset="-120"/>
            </a:endParaRPr>
          </a:p>
          <a:p>
            <a:pPr>
              <a:buFontTx/>
              <a:buNone/>
            </a:pPr>
            <a:r>
              <a:rPr lang="en-US" altLang="zh-TW" sz="1200" b="1">
                <a:solidFill>
                  <a:srgbClr val="FF0000"/>
                </a:solidFill>
                <a:latin typeface="Arial Unicode MS" pitchFamily="34" charset="-120"/>
                <a:ea typeface="新細明體" panose="02020500000000000000" pitchFamily="18" charset="-120"/>
              </a:rPr>
              <a:t>Specular</a:t>
            </a:r>
            <a:r>
              <a:rPr lang="en-US" altLang="zh-TW" sz="1200" b="1">
                <a:solidFill>
                  <a:srgbClr val="000000"/>
                </a:solidFill>
                <a:latin typeface="Arial Unicode MS" pitchFamily="34" charset="-120"/>
                <a:ea typeface="新細明體" panose="02020500000000000000" pitchFamily="18" charset="-120"/>
              </a:rPr>
              <a:t>: </a:t>
            </a:r>
            <a:r>
              <a:rPr lang="zh-TW" altLang="en-US" sz="1200" b="1">
                <a:latin typeface="標楷體" panose="03000509000000000000" pitchFamily="65" charset="-120"/>
                <a:ea typeface="標楷體" panose="03000509000000000000" pitchFamily="65" charset="-120"/>
              </a:rPr>
              <a:t>反射的</a:t>
            </a:r>
            <a:r>
              <a:rPr lang="en-US" altLang="zh-TW" sz="1200" b="1">
                <a:latin typeface="標楷體" panose="03000509000000000000" pitchFamily="65" charset="-120"/>
                <a:ea typeface="標楷體" panose="03000509000000000000" pitchFamily="65" charset="-120"/>
              </a:rPr>
              <a:t>,</a:t>
            </a:r>
            <a:r>
              <a:rPr lang="zh-TW" altLang="en-US" sz="1200" b="1">
                <a:latin typeface="標楷體" panose="03000509000000000000" pitchFamily="65" charset="-120"/>
                <a:ea typeface="標楷體" panose="03000509000000000000" pitchFamily="65" charset="-120"/>
              </a:rPr>
              <a:t>鏡射</a:t>
            </a:r>
            <a:r>
              <a:rPr lang="en-US" altLang="zh-TW" sz="1200" b="1">
                <a:latin typeface="標楷體" panose="03000509000000000000" pitchFamily="65" charset="-120"/>
                <a:ea typeface="標楷體" panose="03000509000000000000" pitchFamily="65" charset="-120"/>
              </a:rPr>
              <a:t> </a:t>
            </a:r>
            <a:endParaRPr lang="en-US" altLang="zh-TW" sz="1200" b="1">
              <a:solidFill>
                <a:srgbClr val="000000"/>
              </a:solidFill>
              <a:latin typeface="標楷體" panose="03000509000000000000" pitchFamily="65" charset="-120"/>
              <a:ea typeface="標楷體" panose="03000509000000000000" pitchFamily="65" charset="-120"/>
            </a:endParaRPr>
          </a:p>
          <a:p>
            <a:r>
              <a:rPr lang="zh-TW" altLang="en-US" sz="600">
                <a:ea typeface="新細明體" panose="02020500000000000000" pitchFamily="18" charset="-120"/>
              </a:rPr>
              <a:t> </a:t>
            </a:r>
            <a:endParaRPr lang="zh-TW" altLang="en-US" sz="2000">
              <a:ea typeface="新細明體" panose="02020500000000000000" pitchFamily="18" charset="-12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日期版面配置區 3">
            <a:extLst>
              <a:ext uri="{FF2B5EF4-FFF2-40B4-BE49-F238E27FC236}">
                <a16:creationId xmlns:a16="http://schemas.microsoft.com/office/drawing/2014/main" id="{EE8EBB6D-E4A7-47C8-E9B1-E45F8EE959F3}"/>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40963" name="頁尾版面配置區 4">
            <a:extLst>
              <a:ext uri="{FF2B5EF4-FFF2-40B4-BE49-F238E27FC236}">
                <a16:creationId xmlns:a16="http://schemas.microsoft.com/office/drawing/2014/main" id="{5FA8B983-85EF-8644-825F-4E7CB2C90624}"/>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06D33B0B-4166-488D-B6DB-12EA659F256E}" type="slidenum">
              <a:rPr lang="en-US" altLang="zh-TW" sz="1400" smtClean="0"/>
              <a:pPr>
                <a:spcBef>
                  <a:spcPct val="0"/>
                </a:spcBef>
                <a:buClrTx/>
                <a:buSzTx/>
                <a:buFontTx/>
                <a:buNone/>
              </a:pPr>
              <a:t>31</a:t>
            </a:fld>
            <a:endParaRPr lang="en-US" altLang="zh-TW" sz="1400"/>
          </a:p>
        </p:txBody>
      </p:sp>
      <p:sp>
        <p:nvSpPr>
          <p:cNvPr id="40964" name="投影片編號版面配置區 5">
            <a:extLst>
              <a:ext uri="{FF2B5EF4-FFF2-40B4-BE49-F238E27FC236}">
                <a16:creationId xmlns:a16="http://schemas.microsoft.com/office/drawing/2014/main" id="{6D054D1D-5D19-A532-181F-09B829BE1D6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40965" name="Picture 2" descr="http://xoax.net/comp_sci/crs/graphics_3D/lessons/local_illumination/Image3.png">
            <a:extLst>
              <a:ext uri="{FF2B5EF4-FFF2-40B4-BE49-F238E27FC236}">
                <a16:creationId xmlns:a16="http://schemas.microsoft.com/office/drawing/2014/main" id="{F4EE9FB4-7472-A027-93A3-8625970F8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4" descr="https://clara.io/img/pub/amb_diff_spec.png">
            <a:extLst>
              <a:ext uri="{FF2B5EF4-FFF2-40B4-BE49-F238E27FC236}">
                <a16:creationId xmlns:a16="http://schemas.microsoft.com/office/drawing/2014/main" id="{C6C94E68-792C-35D7-90D6-D56003BE1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8" y="3810000"/>
            <a:ext cx="90487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6" descr="https://camo.githubusercontent.com/4bd2ea38e0f951664a1ccab93c737b7bb653635b/687474703a2f2f6262732e74616972616e2e636f6d2f646174612f6174746163686d656e742f706f7274616c2f3230313130392f31342f32333335303565756d6f6d6d697a75796d79716467652e6a7067">
            <a:extLst>
              <a:ext uri="{FF2B5EF4-FFF2-40B4-BE49-F238E27FC236}">
                <a16:creationId xmlns:a16="http://schemas.microsoft.com/office/drawing/2014/main" id="{2946E2CC-9495-B69A-959F-47970AA97C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533400"/>
            <a:ext cx="27622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日期版面配置區 3">
            <a:extLst>
              <a:ext uri="{FF2B5EF4-FFF2-40B4-BE49-F238E27FC236}">
                <a16:creationId xmlns:a16="http://schemas.microsoft.com/office/drawing/2014/main" id="{A1586DFE-5F5F-1438-2D6A-D32090E06A03}"/>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41987" name="頁尾版面配置區 4">
            <a:extLst>
              <a:ext uri="{FF2B5EF4-FFF2-40B4-BE49-F238E27FC236}">
                <a16:creationId xmlns:a16="http://schemas.microsoft.com/office/drawing/2014/main" id="{BBF536DA-1069-02F1-DC62-89E0371CE9ED}"/>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55268FED-CA34-470B-A9F5-D2471654D5AD}" type="slidenum">
              <a:rPr lang="en-US" altLang="zh-TW" sz="1400" smtClean="0"/>
              <a:pPr>
                <a:spcBef>
                  <a:spcPct val="0"/>
                </a:spcBef>
                <a:buClrTx/>
                <a:buSzTx/>
                <a:buFontTx/>
                <a:buNone/>
              </a:pPr>
              <a:t>32</a:t>
            </a:fld>
            <a:endParaRPr lang="en-US" altLang="zh-TW" sz="1400"/>
          </a:p>
        </p:txBody>
      </p:sp>
      <p:sp>
        <p:nvSpPr>
          <p:cNvPr id="41988" name="投影片編號版面配置區 5">
            <a:extLst>
              <a:ext uri="{FF2B5EF4-FFF2-40B4-BE49-F238E27FC236}">
                <a16:creationId xmlns:a16="http://schemas.microsoft.com/office/drawing/2014/main" id="{1E5B9992-F7F9-F45C-8662-BBB3004449C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41989" name="Rectangle 2">
            <a:extLst>
              <a:ext uri="{FF2B5EF4-FFF2-40B4-BE49-F238E27FC236}">
                <a16:creationId xmlns:a16="http://schemas.microsoft.com/office/drawing/2014/main" id="{5AD39D1B-DC69-4F58-7386-0E3CB5519343}"/>
              </a:ext>
            </a:extLst>
          </p:cNvPr>
          <p:cNvSpPr>
            <a:spLocks noGrp="1" noChangeArrowheads="1"/>
          </p:cNvSpPr>
          <p:nvPr>
            <p:ph type="title"/>
          </p:nvPr>
        </p:nvSpPr>
        <p:spPr>
          <a:xfrm>
            <a:off x="674688" y="457200"/>
            <a:ext cx="7793037" cy="685800"/>
          </a:xfrm>
        </p:spPr>
        <p:txBody>
          <a:bodyPr/>
          <a:lstStyle/>
          <a:p>
            <a:pPr eaLnBrk="1" hangingPunct="1"/>
            <a:r>
              <a:rPr lang="en-US" altLang="zh-TW" b="1">
                <a:solidFill>
                  <a:schemeClr val="hlink"/>
                </a:solidFill>
                <a:ea typeface="新細明體" panose="02020500000000000000" pitchFamily="18" charset="-120"/>
              </a:rPr>
              <a:t>Reflectance: 3 Basic Forms</a:t>
            </a:r>
            <a:endParaRPr lang="zh-TW" altLang="en-US" b="1">
              <a:solidFill>
                <a:schemeClr val="hlink"/>
              </a:solidFill>
              <a:ea typeface="新細明體" panose="02020500000000000000" pitchFamily="18" charset="-120"/>
            </a:endParaRPr>
          </a:p>
        </p:txBody>
      </p:sp>
      <p:pic>
        <p:nvPicPr>
          <p:cNvPr id="41990" name="Picture 4">
            <a:extLst>
              <a:ext uri="{FF2B5EF4-FFF2-40B4-BE49-F238E27FC236}">
                <a16:creationId xmlns:a16="http://schemas.microsoft.com/office/drawing/2014/main" id="{6A24C97F-D719-4DC1-7C9F-359F482BC95D}"/>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03188" y="1295400"/>
            <a:ext cx="8936037" cy="5410200"/>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投影片編號版面配置區 5">
            <a:extLst>
              <a:ext uri="{FF2B5EF4-FFF2-40B4-BE49-F238E27FC236}">
                <a16:creationId xmlns:a16="http://schemas.microsoft.com/office/drawing/2014/main" id="{041DF991-A7F7-77CF-AFFB-9F6CFE15F65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43011" name="Rectangle 2">
            <a:extLst>
              <a:ext uri="{FF2B5EF4-FFF2-40B4-BE49-F238E27FC236}">
                <a16:creationId xmlns:a16="http://schemas.microsoft.com/office/drawing/2014/main" id="{7FFE9FE0-B774-DB89-BB10-337CD66C29B9}"/>
              </a:ext>
            </a:extLst>
          </p:cNvPr>
          <p:cNvSpPr>
            <a:spLocks noGrp="1" noChangeArrowheads="1"/>
          </p:cNvSpPr>
          <p:nvPr>
            <p:ph type="title"/>
          </p:nvPr>
        </p:nvSpPr>
        <p:spPr>
          <a:xfrm>
            <a:off x="1250950" y="-39688"/>
            <a:ext cx="7793038" cy="685801"/>
          </a:xfrm>
        </p:spPr>
        <p:txBody>
          <a:bodyPr/>
          <a:lstStyle/>
          <a:p>
            <a:pPr eaLnBrk="1" hangingPunct="1"/>
            <a:r>
              <a:rPr lang="en-US" altLang="zh-TW" sz="3600" b="1">
                <a:solidFill>
                  <a:schemeClr val="hlink"/>
                </a:solidFill>
                <a:ea typeface="新細明體" panose="02020500000000000000" pitchFamily="18" charset="-120"/>
              </a:rPr>
              <a:t>Ideal Diffuse Reflection</a:t>
            </a:r>
          </a:p>
        </p:txBody>
      </p:sp>
      <p:sp>
        <p:nvSpPr>
          <p:cNvPr id="43012" name="Rectangle 3">
            <a:extLst>
              <a:ext uri="{FF2B5EF4-FFF2-40B4-BE49-F238E27FC236}">
                <a16:creationId xmlns:a16="http://schemas.microsoft.com/office/drawing/2014/main" id="{F0548262-6875-38AC-252D-ADEBF81129C0}"/>
              </a:ext>
            </a:extLst>
          </p:cNvPr>
          <p:cNvSpPr>
            <a:spLocks noGrp="1" noChangeArrowheads="1"/>
          </p:cNvSpPr>
          <p:nvPr>
            <p:ph type="body" idx="1"/>
          </p:nvPr>
        </p:nvSpPr>
        <p:spPr>
          <a:xfrm>
            <a:off x="228600" y="511175"/>
            <a:ext cx="8726488" cy="5218113"/>
          </a:xfrm>
        </p:spPr>
        <p:txBody>
          <a:bodyPr/>
          <a:lstStyle/>
          <a:p>
            <a:pPr marL="0" indent="0" eaLnBrk="1" hangingPunct="1"/>
            <a:r>
              <a:rPr lang="en-US" altLang="zh-TW">
                <a:ea typeface="新細明體" panose="02020500000000000000" pitchFamily="18" charset="-120"/>
              </a:rPr>
              <a:t>First, we will consider a particular type of surface called an </a:t>
            </a:r>
            <a:r>
              <a:rPr lang="en-US" altLang="zh-TW" i="1">
                <a:ea typeface="新細明體" panose="02020500000000000000" pitchFamily="18" charset="-120"/>
              </a:rPr>
              <a:t>ideal diffuse reflector</a:t>
            </a:r>
            <a:r>
              <a:rPr lang="en-US" altLang="zh-TW">
                <a:ea typeface="新細明體" panose="02020500000000000000" pitchFamily="18" charset="-120"/>
              </a:rPr>
              <a:t>. </a:t>
            </a:r>
            <a:r>
              <a:rPr lang="en-US" altLang="zh-TW" b="1">
                <a:solidFill>
                  <a:schemeClr val="folHlink"/>
                </a:solidFill>
                <a:ea typeface="新細明體" panose="02020500000000000000" pitchFamily="18" charset="-120"/>
              </a:rPr>
              <a:t>An ideal diffuse surface is, at the microscopic level a very rough surface</a:t>
            </a:r>
            <a:r>
              <a:rPr lang="en-US" altLang="zh-TW">
                <a:ea typeface="新細明體" panose="02020500000000000000" pitchFamily="18" charset="-120"/>
              </a:rPr>
              <a:t>. </a:t>
            </a:r>
            <a:r>
              <a:rPr lang="en-US" altLang="zh-TW" b="1">
                <a:solidFill>
                  <a:schemeClr val="hlink"/>
                </a:solidFill>
                <a:ea typeface="新細明體" panose="02020500000000000000" pitchFamily="18" charset="-120"/>
              </a:rPr>
              <a:t>Chalk </a:t>
            </a:r>
            <a:r>
              <a:rPr lang="en-US" altLang="zh-TW">
                <a:ea typeface="新細明體" panose="02020500000000000000" pitchFamily="18" charset="-120"/>
              </a:rPr>
              <a:t>is a good approximation to an ideal diffuse surface. Because of the microscopic </a:t>
            </a:r>
            <a:r>
              <a:rPr lang="en-US" altLang="zh-TW" b="1">
                <a:solidFill>
                  <a:schemeClr val="hlink"/>
                </a:solidFill>
                <a:ea typeface="新細明體" panose="02020500000000000000" pitchFamily="18" charset="-120"/>
              </a:rPr>
              <a:t>variations</a:t>
            </a:r>
            <a:r>
              <a:rPr lang="en-US" altLang="zh-TW">
                <a:ea typeface="新細明體" panose="02020500000000000000" pitchFamily="18" charset="-120"/>
              </a:rPr>
              <a:t> in the surface, an incoming ray of light is </a:t>
            </a:r>
            <a:r>
              <a:rPr lang="en-US" altLang="zh-TW" b="1">
                <a:solidFill>
                  <a:schemeClr val="hlink"/>
                </a:solidFill>
                <a:ea typeface="新細明體" panose="02020500000000000000" pitchFamily="18" charset="-120"/>
              </a:rPr>
              <a:t>equally likely</a:t>
            </a:r>
            <a:r>
              <a:rPr lang="en-US" altLang="zh-TW">
                <a:ea typeface="新細明體" panose="02020500000000000000" pitchFamily="18" charset="-120"/>
              </a:rPr>
              <a:t> to be reflected in any direction over the hemisphere.</a:t>
            </a:r>
          </a:p>
        </p:txBody>
      </p:sp>
      <p:pic>
        <p:nvPicPr>
          <p:cNvPr id="43013" name="Picture 4" descr="Diffuse1">
            <a:extLst>
              <a:ext uri="{FF2B5EF4-FFF2-40B4-BE49-F238E27FC236}">
                <a16:creationId xmlns:a16="http://schemas.microsoft.com/office/drawing/2014/main" id="{19D137C4-C6CD-7D17-DAB5-66B4F90CA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1025"/>
            <a:ext cx="3124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hlink"/>
                </a:solidFill>
                <a:miter lim="800000"/>
                <a:headEnd/>
                <a:tailEnd/>
              </a14:hiddenLine>
            </a:ext>
          </a:extLst>
        </p:spPr>
      </p:pic>
      <p:pic>
        <p:nvPicPr>
          <p:cNvPr id="43014" name="Picture 6" descr="Diffuse2">
            <a:extLst>
              <a:ext uri="{FF2B5EF4-FFF2-40B4-BE49-F238E27FC236}">
                <a16:creationId xmlns:a16="http://schemas.microsoft.com/office/drawing/2014/main" id="{7A130BDF-CD58-1492-057D-0D3FD9500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388" y="3128963"/>
            <a:ext cx="3352800"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hlink"/>
                </a:solidFill>
                <a:miter lim="800000"/>
                <a:headEnd/>
                <a:tailEnd/>
              </a14:hiddenLine>
            </a:ext>
          </a:extLst>
        </p:spPr>
      </p:pic>
      <p:graphicFrame>
        <p:nvGraphicFramePr>
          <p:cNvPr id="43015" name="Object 7">
            <a:extLst>
              <a:ext uri="{FF2B5EF4-FFF2-40B4-BE49-F238E27FC236}">
                <a16:creationId xmlns:a16="http://schemas.microsoft.com/office/drawing/2014/main" id="{267DA458-A134-722F-A9C1-5B09B8FC1E3C}"/>
              </a:ext>
            </a:extLst>
          </p:cNvPr>
          <p:cNvGraphicFramePr>
            <a:graphicFrameLocks noChangeAspect="1"/>
          </p:cNvGraphicFramePr>
          <p:nvPr/>
        </p:nvGraphicFramePr>
        <p:xfrm>
          <a:off x="6553200" y="3124200"/>
          <a:ext cx="2590800" cy="3733800"/>
        </p:xfrm>
        <a:graphic>
          <a:graphicData uri="http://schemas.openxmlformats.org/presentationml/2006/ole">
            <mc:AlternateContent xmlns:mc="http://schemas.openxmlformats.org/markup-compatibility/2006">
              <mc:Choice xmlns:v="urn:schemas-microsoft-com:vml" Requires="v">
                <p:oleObj name="PhotoImpact" r:id="rId5" imgW="2689524" imgH="4556190" progId="PI3.Image">
                  <p:embed/>
                </p:oleObj>
              </mc:Choice>
              <mc:Fallback>
                <p:oleObj name="PhotoImpact" r:id="rId5" imgW="2689524" imgH="4556190" progId="PI3.Image">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124200"/>
                        <a:ext cx="25908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3016" name="Picture 12" descr="http://micro.magnet.fsu.edu/primer/java/reflection/specular/specularjavafigure1.jpg">
            <a:extLst>
              <a:ext uri="{FF2B5EF4-FFF2-40B4-BE49-F238E27FC236}">
                <a16:creationId xmlns:a16="http://schemas.microsoft.com/office/drawing/2014/main" id="{642CF8D5-7856-A186-FB12-B7A3A801C3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5" y="4724400"/>
            <a:ext cx="5373688"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1029">
            <a:extLst>
              <a:ext uri="{FF2B5EF4-FFF2-40B4-BE49-F238E27FC236}">
                <a16:creationId xmlns:a16="http://schemas.microsoft.com/office/drawing/2014/main" id="{639893F5-3EDB-2409-EEC5-D20CF37B3A97}"/>
              </a:ext>
            </a:extLst>
          </p:cNvPr>
          <p:cNvGraphicFramePr>
            <a:graphicFrameLocks noChangeAspect="1"/>
          </p:cNvGraphicFramePr>
          <p:nvPr/>
        </p:nvGraphicFramePr>
        <p:xfrm>
          <a:off x="0" y="0"/>
          <a:ext cx="8839200" cy="2770188"/>
        </p:xfrm>
        <a:graphic>
          <a:graphicData uri="http://schemas.openxmlformats.org/presentationml/2006/ole">
            <mc:AlternateContent xmlns:mc="http://schemas.openxmlformats.org/markup-compatibility/2006">
              <mc:Choice xmlns:v="urn:schemas-microsoft-com:vml" Requires="v">
                <p:oleObj name="PhotoImpact" r:id="rId3" imgW="4435224" imgH="1676190" progId="PI3.Image">
                  <p:embed/>
                </p:oleObj>
              </mc:Choice>
              <mc:Fallback>
                <p:oleObj name="PhotoImpact" r:id="rId3" imgW="4435224" imgH="1676190" progId="PI3.Image">
                  <p:embed/>
                  <p:pic>
                    <p:nvPicPr>
                      <p:cNvPr id="0" name="Object 1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8392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35" name="Object 1031">
            <a:extLst>
              <a:ext uri="{FF2B5EF4-FFF2-40B4-BE49-F238E27FC236}">
                <a16:creationId xmlns:a16="http://schemas.microsoft.com/office/drawing/2014/main" id="{FDBD10E9-1135-E1C5-0CA2-102A708DFC94}"/>
              </a:ext>
            </a:extLst>
          </p:cNvPr>
          <p:cNvGraphicFramePr>
            <a:graphicFrameLocks noChangeAspect="1"/>
          </p:cNvGraphicFramePr>
          <p:nvPr/>
        </p:nvGraphicFramePr>
        <p:xfrm>
          <a:off x="161925" y="2754313"/>
          <a:ext cx="2887663" cy="1992312"/>
        </p:xfrm>
        <a:graphic>
          <a:graphicData uri="http://schemas.openxmlformats.org/presentationml/2006/ole">
            <mc:AlternateContent xmlns:mc="http://schemas.openxmlformats.org/markup-compatibility/2006">
              <mc:Choice xmlns:v="urn:schemas-microsoft-com:vml" Requires="v">
                <p:oleObj name="PhotoImpact" r:id="rId5" imgW="2834886" imgH="1820952" progId="PI3.Image">
                  <p:embed/>
                </p:oleObj>
              </mc:Choice>
              <mc:Fallback>
                <p:oleObj name="PhotoImpact" r:id="rId5" imgW="2834886" imgH="1820952" progId="PI3.Image">
                  <p:embed/>
                  <p:pic>
                    <p:nvPicPr>
                      <p:cNvPr id="0" name="Object 10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 y="2754313"/>
                        <a:ext cx="2887663"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36" name="Line 1032">
            <a:extLst>
              <a:ext uri="{FF2B5EF4-FFF2-40B4-BE49-F238E27FC236}">
                <a16:creationId xmlns:a16="http://schemas.microsoft.com/office/drawing/2014/main" id="{7726E397-CF89-CD0B-91FB-652A5AD6E402}"/>
              </a:ext>
            </a:extLst>
          </p:cNvPr>
          <p:cNvSpPr>
            <a:spLocks noChangeShapeType="1"/>
          </p:cNvSpPr>
          <p:nvPr/>
        </p:nvSpPr>
        <p:spPr bwMode="auto">
          <a:xfrm>
            <a:off x="1150938" y="685800"/>
            <a:ext cx="3429000" cy="0"/>
          </a:xfrm>
          <a:prstGeom prst="line">
            <a:avLst/>
          </a:prstGeom>
          <a:noFill/>
          <a:ln w="571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pic>
        <p:nvPicPr>
          <p:cNvPr id="44037" name="Picture 12" descr="http://math.hws.edu/graphicsbook/c4/diffuse-vs-specular.png">
            <a:extLst>
              <a:ext uri="{FF2B5EF4-FFF2-40B4-BE49-F238E27FC236}">
                <a16:creationId xmlns:a16="http://schemas.microsoft.com/office/drawing/2014/main" id="{F098A5B3-1645-CDF3-F259-D5C7BF41AD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2286000"/>
            <a:ext cx="4672013"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6" descr="相關圖片">
            <a:extLst>
              <a:ext uri="{FF2B5EF4-FFF2-40B4-BE49-F238E27FC236}">
                <a16:creationId xmlns:a16="http://schemas.microsoft.com/office/drawing/2014/main" id="{1AA17F5C-DEBD-7746-B761-41EA7C5A73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175" y="4833938"/>
            <a:ext cx="324326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8" descr="Diffusion; diffusion reflection - A glossary entry - Photokonnexion">
            <a:extLst>
              <a:ext uri="{FF2B5EF4-FFF2-40B4-BE49-F238E27FC236}">
                <a16:creationId xmlns:a16="http://schemas.microsoft.com/office/drawing/2014/main" id="{15FD0303-3A7D-03FF-E07E-59E64A309E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5363" y="4519613"/>
            <a:ext cx="54514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日期版面配置區 3">
            <a:extLst>
              <a:ext uri="{FF2B5EF4-FFF2-40B4-BE49-F238E27FC236}">
                <a16:creationId xmlns:a16="http://schemas.microsoft.com/office/drawing/2014/main" id="{40340ABF-071B-A93C-9552-65AE60A263CA}"/>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45059" name="頁尾版面配置區 4">
            <a:extLst>
              <a:ext uri="{FF2B5EF4-FFF2-40B4-BE49-F238E27FC236}">
                <a16:creationId xmlns:a16="http://schemas.microsoft.com/office/drawing/2014/main" id="{2829D362-6B9F-24F1-EDA9-7603E18318DA}"/>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53536746-3603-40CB-B5B5-E6E206631A8D}" type="slidenum">
              <a:rPr lang="en-US" altLang="zh-TW" sz="1400" smtClean="0"/>
              <a:pPr>
                <a:spcBef>
                  <a:spcPct val="0"/>
                </a:spcBef>
                <a:buClrTx/>
                <a:buSzTx/>
                <a:buFontTx/>
                <a:buNone/>
              </a:pPr>
              <a:t>35</a:t>
            </a:fld>
            <a:endParaRPr lang="en-US" altLang="zh-TW" sz="1400"/>
          </a:p>
        </p:txBody>
      </p:sp>
      <p:sp>
        <p:nvSpPr>
          <p:cNvPr id="45060" name="投影片編號版面配置區 5">
            <a:extLst>
              <a:ext uri="{FF2B5EF4-FFF2-40B4-BE49-F238E27FC236}">
                <a16:creationId xmlns:a16="http://schemas.microsoft.com/office/drawing/2014/main" id="{69D782CE-1ED7-955E-0661-7718E63A973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45061" name="Rectangle 2">
            <a:extLst>
              <a:ext uri="{FF2B5EF4-FFF2-40B4-BE49-F238E27FC236}">
                <a16:creationId xmlns:a16="http://schemas.microsoft.com/office/drawing/2014/main" id="{3560BB1B-0840-9B53-6774-FAEE852F2DD1}"/>
              </a:ext>
            </a:extLst>
          </p:cNvPr>
          <p:cNvSpPr>
            <a:spLocks noGrp="1" noChangeArrowheads="1"/>
          </p:cNvSpPr>
          <p:nvPr>
            <p:ph type="title"/>
          </p:nvPr>
        </p:nvSpPr>
        <p:spPr/>
        <p:txBody>
          <a:bodyPr/>
          <a:lstStyle/>
          <a:p>
            <a:pPr eaLnBrk="1" hangingPunct="1"/>
            <a:r>
              <a:rPr lang="en-US" altLang="zh-TW" sz="3600" b="1">
                <a:solidFill>
                  <a:schemeClr val="hlink"/>
                </a:solidFill>
                <a:ea typeface="新細明體" panose="02020500000000000000" pitchFamily="18" charset="-120"/>
              </a:rPr>
              <a:t>Lambert's Cosine Law</a:t>
            </a:r>
          </a:p>
        </p:txBody>
      </p:sp>
      <p:sp>
        <p:nvSpPr>
          <p:cNvPr id="45062" name="Rectangle 3">
            <a:extLst>
              <a:ext uri="{FF2B5EF4-FFF2-40B4-BE49-F238E27FC236}">
                <a16:creationId xmlns:a16="http://schemas.microsoft.com/office/drawing/2014/main" id="{5E5B9C2F-E574-A908-D534-686F7429C3CC}"/>
              </a:ext>
            </a:extLst>
          </p:cNvPr>
          <p:cNvSpPr>
            <a:spLocks noGrp="1" noChangeArrowheads="1"/>
          </p:cNvSpPr>
          <p:nvPr>
            <p:ph type="body" idx="1"/>
          </p:nvPr>
        </p:nvSpPr>
        <p:spPr/>
        <p:txBody>
          <a:bodyPr/>
          <a:lstStyle/>
          <a:p>
            <a:pPr marL="0" indent="0" eaLnBrk="1" hangingPunct="1"/>
            <a:endParaRPr lang="zh-TW" altLang="en-US" sz="2000">
              <a:ea typeface="新細明體" panose="02020500000000000000" pitchFamily="18" charset="-120"/>
            </a:endParaRPr>
          </a:p>
          <a:p>
            <a:pPr marL="0" indent="0" eaLnBrk="1" hangingPunct="1"/>
            <a:endParaRPr lang="zh-TW" altLang="en-US" sz="2000">
              <a:ea typeface="新細明體" panose="02020500000000000000" pitchFamily="18" charset="-120"/>
            </a:endParaRPr>
          </a:p>
          <a:p>
            <a:pPr marL="0" indent="0" eaLnBrk="1" hangingPunct="1"/>
            <a:endParaRPr lang="zh-TW" altLang="en-US" sz="2000">
              <a:ea typeface="新細明體" panose="02020500000000000000" pitchFamily="18" charset="-120"/>
            </a:endParaRPr>
          </a:p>
          <a:p>
            <a:pPr marL="0" indent="0" eaLnBrk="1" hangingPunct="1"/>
            <a:r>
              <a:rPr lang="en-US" altLang="zh-TW" sz="2000">
                <a:ea typeface="新細明體" panose="02020500000000000000" pitchFamily="18" charset="-120"/>
              </a:rPr>
              <a:t>Ideal diffuse reflectors reflect light according to </a:t>
            </a:r>
            <a:r>
              <a:rPr lang="en-US" altLang="zh-TW" sz="2000" i="1">
                <a:ea typeface="新細明體" panose="02020500000000000000" pitchFamily="18" charset="-120"/>
              </a:rPr>
              <a:t>Lambert's cosine law</a:t>
            </a:r>
            <a:r>
              <a:rPr lang="en-US" altLang="zh-TW" sz="2000">
                <a:ea typeface="新細明體" panose="02020500000000000000" pitchFamily="18" charset="-120"/>
              </a:rPr>
              <a:t>, (there are sometimes called </a:t>
            </a:r>
            <a:r>
              <a:rPr lang="en-US" altLang="zh-TW" sz="2000" b="1">
                <a:solidFill>
                  <a:schemeClr val="hlink"/>
                </a:solidFill>
                <a:ea typeface="新細明體" panose="02020500000000000000" pitchFamily="18" charset="-120"/>
              </a:rPr>
              <a:t>Lambertian reflectors</a:t>
            </a:r>
            <a:r>
              <a:rPr lang="en-US" altLang="zh-TW" sz="2000">
                <a:ea typeface="新細明體" panose="02020500000000000000" pitchFamily="18" charset="-120"/>
              </a:rPr>
              <a:t>). Lambert's law states that the </a:t>
            </a:r>
            <a:r>
              <a:rPr lang="en-US" altLang="zh-TW" sz="2000" b="1">
                <a:solidFill>
                  <a:schemeClr val="folHlink"/>
                </a:solidFill>
                <a:ea typeface="新細明體" panose="02020500000000000000" pitchFamily="18" charset="-120"/>
              </a:rPr>
              <a:t>reflected energy from a small surface area in a particular direction is proportional to cosine of the angle between that direction and the surface normal.</a:t>
            </a:r>
            <a:r>
              <a:rPr lang="en-US" altLang="zh-TW" sz="2000">
                <a:ea typeface="新細明體" panose="02020500000000000000" pitchFamily="18" charset="-120"/>
              </a:rPr>
              <a:t> Lambert's law determines how much of the </a:t>
            </a:r>
            <a:r>
              <a:rPr lang="en-US" altLang="zh-TW" sz="2000" i="1">
                <a:ea typeface="新細明體" panose="02020500000000000000" pitchFamily="18" charset="-120"/>
              </a:rPr>
              <a:t>incoming</a:t>
            </a:r>
            <a:r>
              <a:rPr lang="en-US" altLang="zh-TW" sz="2000">
                <a:ea typeface="新細明體" panose="02020500000000000000" pitchFamily="18" charset="-120"/>
              </a:rPr>
              <a:t> light energy is reflected. Remember that the amount energy that is reflected in any one direction </a:t>
            </a:r>
            <a:r>
              <a:rPr lang="en-US" altLang="zh-TW" sz="2000" b="1">
                <a:solidFill>
                  <a:schemeClr val="hlink"/>
                </a:solidFill>
                <a:ea typeface="新細明體" panose="02020500000000000000" pitchFamily="18" charset="-120"/>
              </a:rPr>
              <a:t>is constant</a:t>
            </a:r>
            <a:r>
              <a:rPr lang="en-US" altLang="zh-TW" sz="2000">
                <a:ea typeface="新細明體" panose="02020500000000000000" pitchFamily="18" charset="-120"/>
              </a:rPr>
              <a:t> in this model. In other words the reflected intensity is </a:t>
            </a:r>
            <a:r>
              <a:rPr lang="en-US" altLang="zh-TW" sz="2000" b="1">
                <a:solidFill>
                  <a:schemeClr val="hlink"/>
                </a:solidFill>
                <a:ea typeface="新細明體" panose="02020500000000000000" pitchFamily="18" charset="-120"/>
              </a:rPr>
              <a:t>independent of the viewing direction</a:t>
            </a:r>
            <a:r>
              <a:rPr lang="en-US" altLang="zh-TW" sz="2000">
                <a:ea typeface="新細明體" panose="02020500000000000000" pitchFamily="18" charset="-120"/>
              </a:rPr>
              <a:t>. The intensity does however </a:t>
            </a:r>
            <a:r>
              <a:rPr lang="en-US" altLang="zh-TW" sz="2000" b="1">
                <a:solidFill>
                  <a:schemeClr val="hlink"/>
                </a:solidFill>
                <a:ea typeface="新細明體" panose="02020500000000000000" pitchFamily="18" charset="-120"/>
              </a:rPr>
              <a:t>depend on the light source's orientation relative to the surface</a:t>
            </a:r>
            <a:r>
              <a:rPr lang="en-US" altLang="zh-TW" sz="2000">
                <a:ea typeface="新細明體" panose="02020500000000000000" pitchFamily="18" charset="-120"/>
              </a:rPr>
              <a:t>, and it is this property that is governed by Lambert's law.</a:t>
            </a:r>
          </a:p>
        </p:txBody>
      </p:sp>
      <p:pic>
        <p:nvPicPr>
          <p:cNvPr id="45063" name="Picture 4" descr="Lambert">
            <a:extLst>
              <a:ext uri="{FF2B5EF4-FFF2-40B4-BE49-F238E27FC236}">
                <a16:creationId xmlns:a16="http://schemas.microsoft.com/office/drawing/2014/main" id="{A1970533-6D01-B9B6-1CC8-67367DA41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38200"/>
            <a:ext cx="457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5" descr="diffplot">
            <a:extLst>
              <a:ext uri="{FF2B5EF4-FFF2-40B4-BE49-F238E27FC236}">
                <a16:creationId xmlns:a16="http://schemas.microsoft.com/office/drawing/2014/main" id="{E1BC5CFC-EB2C-E398-C0C9-7CEB7CF11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487988"/>
            <a:ext cx="89154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日期版面配置區 3">
            <a:extLst>
              <a:ext uri="{FF2B5EF4-FFF2-40B4-BE49-F238E27FC236}">
                <a16:creationId xmlns:a16="http://schemas.microsoft.com/office/drawing/2014/main" id="{8004E6D1-4F66-F573-D27E-515962B210F7}"/>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46083" name="頁尾版面配置區 4">
            <a:extLst>
              <a:ext uri="{FF2B5EF4-FFF2-40B4-BE49-F238E27FC236}">
                <a16:creationId xmlns:a16="http://schemas.microsoft.com/office/drawing/2014/main" id="{243F75A6-4904-394E-E72E-88B1909A5D80}"/>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7DEF9285-50D9-4D2A-90AB-890316D1530D}" type="slidenum">
              <a:rPr lang="en-US" altLang="zh-TW" sz="1400" smtClean="0"/>
              <a:pPr>
                <a:spcBef>
                  <a:spcPct val="0"/>
                </a:spcBef>
                <a:buClrTx/>
                <a:buSzTx/>
                <a:buFontTx/>
                <a:buNone/>
              </a:pPr>
              <a:t>36</a:t>
            </a:fld>
            <a:endParaRPr lang="en-US" altLang="zh-TW" sz="1400"/>
          </a:p>
        </p:txBody>
      </p:sp>
      <p:sp>
        <p:nvSpPr>
          <p:cNvPr id="46084" name="投影片編號版面配置區 5">
            <a:extLst>
              <a:ext uri="{FF2B5EF4-FFF2-40B4-BE49-F238E27FC236}">
                <a16:creationId xmlns:a16="http://schemas.microsoft.com/office/drawing/2014/main" id="{059FA59C-C5A4-819D-7340-30D8EF1AE15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46085" name="Rectangle 2">
            <a:extLst>
              <a:ext uri="{FF2B5EF4-FFF2-40B4-BE49-F238E27FC236}">
                <a16:creationId xmlns:a16="http://schemas.microsoft.com/office/drawing/2014/main" id="{9C6779A9-B334-FF32-CDEE-A15FA36D9FAA}"/>
              </a:ext>
            </a:extLst>
          </p:cNvPr>
          <p:cNvSpPr>
            <a:spLocks noGrp="1" noChangeArrowheads="1"/>
          </p:cNvSpPr>
          <p:nvPr>
            <p:ph type="title"/>
          </p:nvPr>
        </p:nvSpPr>
        <p:spPr/>
        <p:txBody>
          <a:bodyPr/>
          <a:lstStyle/>
          <a:p>
            <a:pPr eaLnBrk="1" hangingPunct="1"/>
            <a:r>
              <a:rPr lang="en-US" altLang="zh-TW" sz="3600" b="1">
                <a:solidFill>
                  <a:schemeClr val="hlink"/>
                </a:solidFill>
                <a:ea typeface="新細明體" panose="02020500000000000000" pitchFamily="18" charset="-120"/>
              </a:rPr>
              <a:t>Computing Diffuse Reflection</a:t>
            </a:r>
          </a:p>
        </p:txBody>
      </p:sp>
      <p:sp>
        <p:nvSpPr>
          <p:cNvPr id="46086" name="Rectangle 3">
            <a:extLst>
              <a:ext uri="{FF2B5EF4-FFF2-40B4-BE49-F238E27FC236}">
                <a16:creationId xmlns:a16="http://schemas.microsoft.com/office/drawing/2014/main" id="{A9293470-6A13-6A50-7E47-17784EF408F4}"/>
              </a:ext>
            </a:extLst>
          </p:cNvPr>
          <p:cNvSpPr>
            <a:spLocks noGrp="1" noChangeArrowheads="1"/>
          </p:cNvSpPr>
          <p:nvPr>
            <p:ph type="body" idx="1"/>
          </p:nvPr>
        </p:nvSpPr>
        <p:spPr/>
        <p:txBody>
          <a:bodyPr/>
          <a:lstStyle/>
          <a:p>
            <a:pPr marL="0" indent="0" eaLnBrk="1" hangingPunct="1"/>
            <a:r>
              <a:rPr lang="en-US" altLang="zh-TW">
                <a:ea typeface="新細明體" panose="02020500000000000000" pitchFamily="18" charset="-120"/>
              </a:rPr>
              <a:t>The angle between the surface normal and the incoming light ray is called the angle of incidence and we can express a intensity of the light in terms of this angle. </a:t>
            </a:r>
          </a:p>
          <a:p>
            <a:pPr marL="0" indent="0" eaLnBrk="1" hangingPunct="1"/>
            <a:r>
              <a:rPr lang="en-US" altLang="zh-TW">
                <a:ea typeface="新細明體" panose="02020500000000000000" pitchFamily="18" charset="-120"/>
              </a:rPr>
              <a:t>The </a:t>
            </a:r>
            <a:r>
              <a:rPr lang="en-US" altLang="zh-TW" b="1" i="1">
                <a:solidFill>
                  <a:schemeClr val="hlink"/>
                </a:solidFill>
                <a:ea typeface="新細明體" panose="02020500000000000000" pitchFamily="18" charset="-120"/>
              </a:rPr>
              <a:t>I</a:t>
            </a:r>
            <a:r>
              <a:rPr lang="en-US" altLang="zh-TW" b="1" i="1" baseline="-25000">
                <a:solidFill>
                  <a:schemeClr val="hlink"/>
                </a:solidFill>
                <a:ea typeface="新細明體" panose="02020500000000000000" pitchFamily="18" charset="-120"/>
              </a:rPr>
              <a:t>light</a:t>
            </a:r>
            <a:r>
              <a:rPr lang="en-US" altLang="zh-TW" b="1">
                <a:solidFill>
                  <a:schemeClr val="hlink"/>
                </a:solidFill>
                <a:ea typeface="新細明體" panose="02020500000000000000" pitchFamily="18" charset="-120"/>
              </a:rPr>
              <a:t> </a:t>
            </a:r>
            <a:r>
              <a:rPr lang="en-US" altLang="zh-TW">
                <a:ea typeface="新細明體" panose="02020500000000000000" pitchFamily="18" charset="-120"/>
              </a:rPr>
              <a:t>term represents the intensity of the incoming light at the particular wavelength (the wavelength determines the light's color). The </a:t>
            </a:r>
            <a:r>
              <a:rPr lang="en-US" altLang="zh-TW" b="1" i="1">
                <a:solidFill>
                  <a:schemeClr val="hlink"/>
                </a:solidFill>
                <a:ea typeface="新細明體" panose="02020500000000000000" pitchFamily="18" charset="-120"/>
              </a:rPr>
              <a:t>k</a:t>
            </a:r>
            <a:r>
              <a:rPr lang="en-US" altLang="zh-TW" b="1" i="1" baseline="-25000">
                <a:solidFill>
                  <a:schemeClr val="hlink"/>
                </a:solidFill>
                <a:ea typeface="新細明體" panose="02020500000000000000" pitchFamily="18" charset="-120"/>
              </a:rPr>
              <a:t>d</a:t>
            </a:r>
            <a:r>
              <a:rPr lang="en-US" altLang="zh-TW" b="1">
                <a:solidFill>
                  <a:schemeClr val="hlink"/>
                </a:solidFill>
                <a:ea typeface="新細明體" panose="02020500000000000000" pitchFamily="18" charset="-120"/>
              </a:rPr>
              <a:t> </a:t>
            </a:r>
            <a:r>
              <a:rPr lang="en-US" altLang="zh-TW">
                <a:ea typeface="新細明體" panose="02020500000000000000" pitchFamily="18" charset="-120"/>
              </a:rPr>
              <a:t>term represents the diffuse reflectivity of the surface at that wavelength. </a:t>
            </a:r>
          </a:p>
          <a:p>
            <a:pPr marL="0" indent="0" eaLnBrk="1" hangingPunct="1"/>
            <a:r>
              <a:rPr lang="en-US" altLang="zh-TW">
                <a:ea typeface="新細明體" panose="02020500000000000000" pitchFamily="18" charset="-120"/>
              </a:rPr>
              <a:t>In practice we use vector analysis to compute cosine term indirectly. If both the </a:t>
            </a:r>
            <a:r>
              <a:rPr lang="en-US" altLang="zh-TW" i="1">
                <a:ea typeface="新細明體" panose="02020500000000000000" pitchFamily="18" charset="-120"/>
              </a:rPr>
              <a:t>normal vector</a:t>
            </a:r>
            <a:r>
              <a:rPr lang="en-US" altLang="zh-TW">
                <a:ea typeface="新細明體" panose="02020500000000000000" pitchFamily="18" charset="-120"/>
              </a:rPr>
              <a:t> and the incoming </a:t>
            </a:r>
            <a:r>
              <a:rPr lang="en-US" altLang="zh-TW" i="1">
                <a:ea typeface="新細明體" panose="02020500000000000000" pitchFamily="18" charset="-120"/>
              </a:rPr>
              <a:t>light vector</a:t>
            </a:r>
            <a:r>
              <a:rPr lang="en-US" altLang="zh-TW">
                <a:ea typeface="新細明體" panose="02020500000000000000" pitchFamily="18" charset="-120"/>
              </a:rPr>
              <a:t> are normalized (unit length) then diffuse shading can be computed as follows: </a:t>
            </a:r>
          </a:p>
        </p:txBody>
      </p:sp>
      <p:pic>
        <p:nvPicPr>
          <p:cNvPr id="46087" name="Picture 4" descr="Diffeqn">
            <a:extLst>
              <a:ext uri="{FF2B5EF4-FFF2-40B4-BE49-F238E27FC236}">
                <a16:creationId xmlns:a16="http://schemas.microsoft.com/office/drawing/2014/main" id="{25A9654D-3D6A-DCFA-35B0-63A2C4D7C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768850"/>
            <a:ext cx="30480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5" descr="CompDiff">
            <a:extLst>
              <a:ext uri="{FF2B5EF4-FFF2-40B4-BE49-F238E27FC236}">
                <a16:creationId xmlns:a16="http://schemas.microsoft.com/office/drawing/2014/main" id="{6C668C85-90CC-A1B1-A731-3A4F8062D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257800"/>
            <a:ext cx="3581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日期版面配置區 3">
            <a:extLst>
              <a:ext uri="{FF2B5EF4-FFF2-40B4-BE49-F238E27FC236}">
                <a16:creationId xmlns:a16="http://schemas.microsoft.com/office/drawing/2014/main" id="{56618142-0EE5-516C-018E-6FFC92A5E909}"/>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47107" name="投影片編號版面配置區 5">
            <a:extLst>
              <a:ext uri="{FF2B5EF4-FFF2-40B4-BE49-F238E27FC236}">
                <a16:creationId xmlns:a16="http://schemas.microsoft.com/office/drawing/2014/main" id="{034E0730-3416-35A2-539B-9D1FDE503F1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47108" name="Rectangle 2">
            <a:extLst>
              <a:ext uri="{FF2B5EF4-FFF2-40B4-BE49-F238E27FC236}">
                <a16:creationId xmlns:a16="http://schemas.microsoft.com/office/drawing/2014/main" id="{8E857578-CC50-5308-90BB-FB15A3FCE4E0}"/>
              </a:ext>
            </a:extLst>
          </p:cNvPr>
          <p:cNvSpPr>
            <a:spLocks noGrp="1" noChangeArrowheads="1"/>
          </p:cNvSpPr>
          <p:nvPr>
            <p:ph type="title"/>
          </p:nvPr>
        </p:nvSpPr>
        <p:spPr/>
        <p:txBody>
          <a:bodyPr/>
          <a:lstStyle/>
          <a:p>
            <a:pPr eaLnBrk="1" hangingPunct="1"/>
            <a:r>
              <a:rPr lang="en-US" altLang="zh-TW" sz="3600" b="1">
                <a:solidFill>
                  <a:schemeClr val="hlink"/>
                </a:solidFill>
                <a:ea typeface="新細明體" panose="02020500000000000000" pitchFamily="18" charset="-120"/>
              </a:rPr>
              <a:t>Diffuse Lighting Examples</a:t>
            </a:r>
          </a:p>
        </p:txBody>
      </p:sp>
      <p:sp>
        <p:nvSpPr>
          <p:cNvPr id="47109" name="Rectangle 3">
            <a:extLst>
              <a:ext uri="{FF2B5EF4-FFF2-40B4-BE49-F238E27FC236}">
                <a16:creationId xmlns:a16="http://schemas.microsoft.com/office/drawing/2014/main" id="{0D6D4C0C-E3D4-8574-765C-D8E2A2A6EC61}"/>
              </a:ext>
            </a:extLst>
          </p:cNvPr>
          <p:cNvSpPr>
            <a:spLocks noGrp="1" noChangeArrowheads="1"/>
          </p:cNvSpPr>
          <p:nvPr>
            <p:ph type="body" idx="1"/>
          </p:nvPr>
        </p:nvSpPr>
        <p:spPr/>
        <p:txBody>
          <a:bodyPr/>
          <a:lstStyle/>
          <a:p>
            <a:pPr marL="0" indent="0" eaLnBrk="1" hangingPunct="1"/>
            <a:r>
              <a:rPr lang="en-US" altLang="zh-TW">
                <a:ea typeface="新細明體" panose="02020500000000000000" pitchFamily="18" charset="-120"/>
              </a:rPr>
              <a:t>We need only consider angles from </a:t>
            </a:r>
            <a:r>
              <a:rPr lang="en-US" altLang="zh-TW" b="1">
                <a:solidFill>
                  <a:srgbClr val="FF0000"/>
                </a:solidFill>
                <a:ea typeface="新細明體" panose="02020500000000000000" pitchFamily="18" charset="-120"/>
              </a:rPr>
              <a:t>0 to 90 </a:t>
            </a:r>
            <a:r>
              <a:rPr lang="en-US" altLang="zh-TW">
                <a:ea typeface="新細明體" panose="02020500000000000000" pitchFamily="18" charset="-120"/>
              </a:rPr>
              <a:t>degrees. </a:t>
            </a:r>
            <a:r>
              <a:rPr lang="en-US" altLang="zh-TW">
                <a:solidFill>
                  <a:srgbClr val="FF0000"/>
                </a:solidFill>
                <a:ea typeface="新細明體" panose="02020500000000000000" pitchFamily="18" charset="-120"/>
              </a:rPr>
              <a:t>Greater angles</a:t>
            </a:r>
            <a:r>
              <a:rPr lang="en-US" altLang="zh-TW">
                <a:ea typeface="新細明體" panose="02020500000000000000" pitchFamily="18" charset="-120"/>
              </a:rPr>
              <a:t> (where the </a:t>
            </a:r>
            <a:r>
              <a:rPr lang="en-US" altLang="zh-TW" b="1">
                <a:solidFill>
                  <a:srgbClr val="FF0000"/>
                </a:solidFill>
                <a:ea typeface="新細明體" panose="02020500000000000000" pitchFamily="18" charset="-120"/>
              </a:rPr>
              <a:t>dot product </a:t>
            </a:r>
            <a:r>
              <a:rPr lang="en-US" altLang="zh-TW">
                <a:ea typeface="新細明體" panose="02020500000000000000" pitchFamily="18" charset="-120"/>
              </a:rPr>
              <a:t>is </a:t>
            </a:r>
            <a:r>
              <a:rPr lang="en-US" altLang="zh-TW" b="1">
                <a:solidFill>
                  <a:srgbClr val="FF0000"/>
                </a:solidFill>
                <a:ea typeface="新細明體" panose="02020500000000000000" pitchFamily="18" charset="-120"/>
              </a:rPr>
              <a:t>negative</a:t>
            </a:r>
            <a:r>
              <a:rPr lang="en-US" altLang="zh-TW">
                <a:ea typeface="新細明體" panose="02020500000000000000" pitchFamily="18" charset="-120"/>
              </a:rPr>
              <a:t>) are </a:t>
            </a:r>
            <a:r>
              <a:rPr lang="en-US" altLang="zh-TW" b="1">
                <a:solidFill>
                  <a:schemeClr val="hlink"/>
                </a:solidFill>
                <a:ea typeface="新細明體" panose="02020500000000000000" pitchFamily="18" charset="-120"/>
              </a:rPr>
              <a:t>blocked </a:t>
            </a:r>
            <a:r>
              <a:rPr lang="en-US" altLang="zh-TW">
                <a:ea typeface="新細明體" panose="02020500000000000000" pitchFamily="18" charset="-120"/>
              </a:rPr>
              <a:t>by the surface, and the reflected energy is </a:t>
            </a:r>
            <a:r>
              <a:rPr lang="en-US" altLang="zh-TW">
                <a:solidFill>
                  <a:srgbClr val="FF0000"/>
                </a:solidFill>
                <a:ea typeface="新細明體" panose="02020500000000000000" pitchFamily="18" charset="-120"/>
              </a:rPr>
              <a:t>0</a:t>
            </a:r>
            <a:r>
              <a:rPr lang="en-US" altLang="zh-TW">
                <a:ea typeface="新細明體" panose="02020500000000000000" pitchFamily="18" charset="-120"/>
              </a:rPr>
              <a:t>. </a:t>
            </a:r>
            <a:r>
              <a:rPr lang="en-US" altLang="zh-TW" b="1">
                <a:solidFill>
                  <a:schemeClr val="folHlink"/>
                </a:solidFill>
                <a:ea typeface="新細明體" panose="02020500000000000000" pitchFamily="18" charset="-120"/>
              </a:rPr>
              <a:t>Below are several examples of a spherical diffuse reflector with a varying lighting angles. </a:t>
            </a:r>
          </a:p>
          <a:p>
            <a:pPr marL="0" indent="0" eaLnBrk="1" hangingPunct="1"/>
            <a:r>
              <a:rPr lang="en-US" altLang="zh-TW">
                <a:ea typeface="新細明體" panose="02020500000000000000" pitchFamily="18" charset="-120"/>
              </a:rPr>
              <a:t>      </a:t>
            </a:r>
          </a:p>
          <a:p>
            <a:pPr marL="0" indent="0" eaLnBrk="1" hangingPunct="1"/>
            <a:r>
              <a:rPr lang="en-US" altLang="zh-TW">
                <a:ea typeface="新細明體" panose="02020500000000000000" pitchFamily="18" charset="-120"/>
              </a:rPr>
              <a:t>    </a:t>
            </a:r>
          </a:p>
          <a:p>
            <a:pPr marL="0" indent="0" eaLnBrk="1" hangingPunct="1"/>
            <a:r>
              <a:rPr lang="en-US" altLang="zh-TW">
                <a:ea typeface="新細明體" panose="02020500000000000000" pitchFamily="18" charset="-120"/>
              </a:rPr>
              <a:t>Why do you think spheres are used as examples when shading?</a:t>
            </a:r>
          </a:p>
        </p:txBody>
      </p:sp>
      <p:pic>
        <p:nvPicPr>
          <p:cNvPr id="47110" name="Picture 4" descr="diff5">
            <a:extLst>
              <a:ext uri="{FF2B5EF4-FFF2-40B4-BE49-F238E27FC236}">
                <a16:creationId xmlns:a16="http://schemas.microsoft.com/office/drawing/2014/main" id="{C4D288EE-5B4A-1A60-42CD-EB7FB8BA0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28575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5" descr="diff2">
            <a:extLst>
              <a:ext uri="{FF2B5EF4-FFF2-40B4-BE49-F238E27FC236}">
                <a16:creationId xmlns:a16="http://schemas.microsoft.com/office/drawing/2014/main" id="{233185DB-A2FA-136D-7011-00F83F33CF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7950" y="28575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6" descr="diff3">
            <a:extLst>
              <a:ext uri="{FF2B5EF4-FFF2-40B4-BE49-F238E27FC236}">
                <a16:creationId xmlns:a16="http://schemas.microsoft.com/office/drawing/2014/main" id="{847D7383-494D-2A51-9C61-E4B59DD33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8575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7" descr="diff4">
            <a:extLst>
              <a:ext uri="{FF2B5EF4-FFF2-40B4-BE49-F238E27FC236}">
                <a16:creationId xmlns:a16="http://schemas.microsoft.com/office/drawing/2014/main" id="{716B34A9-716B-C50C-1447-4DE22830F7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1650" y="28575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8" descr="diff1">
            <a:extLst>
              <a:ext uri="{FF2B5EF4-FFF2-40B4-BE49-F238E27FC236}">
                <a16:creationId xmlns:a16="http://schemas.microsoft.com/office/drawing/2014/main" id="{1C9485E9-5B3A-9EA4-06E6-6C6EA207E6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500" y="28575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9" descr="difanim">
            <a:extLst>
              <a:ext uri="{FF2B5EF4-FFF2-40B4-BE49-F238E27FC236}">
                <a16:creationId xmlns:a16="http://schemas.microsoft.com/office/drawing/2014/main" id="{E3255E29-E4A1-635C-BC06-752D72520B1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619500" y="4343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日期版面配置區 1">
            <a:extLst>
              <a:ext uri="{FF2B5EF4-FFF2-40B4-BE49-F238E27FC236}">
                <a16:creationId xmlns:a16="http://schemas.microsoft.com/office/drawing/2014/main" id="{C176F1CE-928A-FF6D-957B-1E68F4B5EF5F}"/>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48131" name="頁尾版面配置區 2">
            <a:extLst>
              <a:ext uri="{FF2B5EF4-FFF2-40B4-BE49-F238E27FC236}">
                <a16:creationId xmlns:a16="http://schemas.microsoft.com/office/drawing/2014/main" id="{24BB9EC2-4DA2-58F0-D762-AF0B7F72FB19}"/>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8AE08E3C-6528-4268-9835-D264701E3CC7}" type="slidenum">
              <a:rPr lang="en-US" altLang="zh-TW" sz="1400" smtClean="0"/>
              <a:pPr>
                <a:spcBef>
                  <a:spcPct val="0"/>
                </a:spcBef>
                <a:buClrTx/>
                <a:buSzTx/>
                <a:buFontTx/>
                <a:buNone/>
              </a:pPr>
              <a:t>38</a:t>
            </a:fld>
            <a:endParaRPr lang="en-US" altLang="zh-TW" sz="1400"/>
          </a:p>
        </p:txBody>
      </p:sp>
      <p:sp>
        <p:nvSpPr>
          <p:cNvPr id="48132" name="投影片編號版面配置區 3">
            <a:extLst>
              <a:ext uri="{FF2B5EF4-FFF2-40B4-BE49-F238E27FC236}">
                <a16:creationId xmlns:a16="http://schemas.microsoft.com/office/drawing/2014/main" id="{5506F35D-6040-AF39-EC57-E2771B7AAFC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grpSp>
        <p:nvGrpSpPr>
          <p:cNvPr id="48133" name="Group 1028">
            <a:extLst>
              <a:ext uri="{FF2B5EF4-FFF2-40B4-BE49-F238E27FC236}">
                <a16:creationId xmlns:a16="http://schemas.microsoft.com/office/drawing/2014/main" id="{D9654EE7-17F2-8B15-3027-1DCD5A63E07F}"/>
              </a:ext>
            </a:extLst>
          </p:cNvPr>
          <p:cNvGrpSpPr>
            <a:grpSpLocks/>
          </p:cNvGrpSpPr>
          <p:nvPr/>
        </p:nvGrpSpPr>
        <p:grpSpPr bwMode="auto">
          <a:xfrm>
            <a:off x="609600" y="914400"/>
            <a:ext cx="7924800" cy="5334000"/>
            <a:chOff x="763" y="432"/>
            <a:chExt cx="4234" cy="3009"/>
          </a:xfrm>
        </p:grpSpPr>
        <p:graphicFrame>
          <p:nvGraphicFramePr>
            <p:cNvPr id="48135" name="Object 1026">
              <a:extLst>
                <a:ext uri="{FF2B5EF4-FFF2-40B4-BE49-F238E27FC236}">
                  <a16:creationId xmlns:a16="http://schemas.microsoft.com/office/drawing/2014/main" id="{DFB81EEA-D672-5F2D-734A-912896D28BBE}"/>
                </a:ext>
              </a:extLst>
            </p:cNvPr>
            <p:cNvGraphicFramePr>
              <a:graphicFrameLocks noChangeAspect="1"/>
            </p:cNvGraphicFramePr>
            <p:nvPr/>
          </p:nvGraphicFramePr>
          <p:xfrm>
            <a:off x="770" y="432"/>
            <a:ext cx="4219" cy="1541"/>
          </p:xfrm>
          <a:graphic>
            <a:graphicData uri="http://schemas.openxmlformats.org/presentationml/2006/ole">
              <mc:AlternateContent xmlns:mc="http://schemas.openxmlformats.org/markup-compatibility/2006">
                <mc:Choice xmlns:v="urn:schemas-microsoft-com:vml" Requires="v">
                  <p:oleObj name="PhotoImpact" r:id="rId3" imgW="6697143" imgH="2445714" progId="PI3.Image">
                    <p:embed/>
                  </p:oleObj>
                </mc:Choice>
                <mc:Fallback>
                  <p:oleObj name="PhotoImpact" r:id="rId3" imgW="6697143" imgH="2445714" progId="PI3.Image">
                    <p:embed/>
                    <p:pic>
                      <p:nvPicPr>
                        <p:cNvPr id="0" name="Object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 y="432"/>
                          <a:ext cx="4219" cy="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36" name="Object 1027">
              <a:extLst>
                <a:ext uri="{FF2B5EF4-FFF2-40B4-BE49-F238E27FC236}">
                  <a16:creationId xmlns:a16="http://schemas.microsoft.com/office/drawing/2014/main" id="{E2D9DEAC-D997-F6DE-1D4C-6896FBF6B0FA}"/>
                </a:ext>
              </a:extLst>
            </p:cNvPr>
            <p:cNvGraphicFramePr>
              <a:graphicFrameLocks noChangeAspect="1"/>
            </p:cNvGraphicFramePr>
            <p:nvPr/>
          </p:nvGraphicFramePr>
          <p:xfrm>
            <a:off x="763" y="1968"/>
            <a:ext cx="4234" cy="1473"/>
          </p:xfrm>
          <a:graphic>
            <a:graphicData uri="http://schemas.openxmlformats.org/presentationml/2006/ole">
              <mc:AlternateContent xmlns:mc="http://schemas.openxmlformats.org/markup-compatibility/2006">
                <mc:Choice xmlns:v="urn:schemas-microsoft-com:vml" Requires="v">
                  <p:oleObj name="PhotoImpact" r:id="rId5" imgW="6721423" imgH="2339048" progId="PI3.Image">
                    <p:embed/>
                  </p:oleObj>
                </mc:Choice>
                <mc:Fallback>
                  <p:oleObj name="PhotoImpact" r:id="rId5" imgW="6721423" imgH="2339048" progId="PI3.Image">
                    <p:embed/>
                    <p:pic>
                      <p:nvPicPr>
                        <p:cNvPr id="0" name="Object 10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 y="1968"/>
                          <a:ext cx="4234" cy="1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8134" name="Rectangle 1029">
            <a:extLst>
              <a:ext uri="{FF2B5EF4-FFF2-40B4-BE49-F238E27FC236}">
                <a16:creationId xmlns:a16="http://schemas.microsoft.com/office/drawing/2014/main" id="{B988F7B6-A601-BB3D-BFC0-2EE22A05528B}"/>
              </a:ext>
            </a:extLst>
          </p:cNvPr>
          <p:cNvSpPr>
            <a:spLocks noChangeArrowheads="1"/>
          </p:cNvSpPr>
          <p:nvPr/>
        </p:nvSpPr>
        <p:spPr bwMode="auto">
          <a:xfrm>
            <a:off x="1874838" y="0"/>
            <a:ext cx="61690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r>
              <a:rPr lang="en-US" altLang="zh-TW" sz="3600" b="1">
                <a:solidFill>
                  <a:schemeClr val="hlink"/>
                </a:solidFill>
                <a:ea typeface="新細明體" panose="02020500000000000000" pitchFamily="18" charset="-120"/>
              </a:rPr>
              <a:t>Diffuse Lighting Examples</a:t>
            </a:r>
            <a:endParaRPr lang="zh-TW" altLang="en-US" sz="3600" b="1">
              <a:solidFill>
                <a:schemeClr val="hlink"/>
              </a:solidFill>
              <a:ea typeface="新細明體" panose="02020500000000000000" pitchFamily="18" charset="-12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日期版面配置區 1">
            <a:extLst>
              <a:ext uri="{FF2B5EF4-FFF2-40B4-BE49-F238E27FC236}">
                <a16:creationId xmlns:a16="http://schemas.microsoft.com/office/drawing/2014/main" id="{164050CB-C046-8109-5B38-E3C410945115}"/>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49155" name="頁尾版面配置區 2">
            <a:extLst>
              <a:ext uri="{FF2B5EF4-FFF2-40B4-BE49-F238E27FC236}">
                <a16:creationId xmlns:a16="http://schemas.microsoft.com/office/drawing/2014/main" id="{3164B2B3-5ED2-5219-680D-CA8427AEC113}"/>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6CDD8313-ECA4-40B7-B5B2-02DF85BA35E7}" type="slidenum">
              <a:rPr lang="en-US" altLang="zh-TW" sz="1400" smtClean="0"/>
              <a:pPr>
                <a:spcBef>
                  <a:spcPct val="0"/>
                </a:spcBef>
                <a:buClrTx/>
                <a:buSzTx/>
                <a:buFontTx/>
                <a:buNone/>
              </a:pPr>
              <a:t>39</a:t>
            </a:fld>
            <a:endParaRPr lang="en-US" altLang="zh-TW" sz="1400"/>
          </a:p>
        </p:txBody>
      </p:sp>
      <p:sp>
        <p:nvSpPr>
          <p:cNvPr id="49156" name="投影片編號版面配置區 3">
            <a:extLst>
              <a:ext uri="{FF2B5EF4-FFF2-40B4-BE49-F238E27FC236}">
                <a16:creationId xmlns:a16="http://schemas.microsoft.com/office/drawing/2014/main" id="{2DC30C02-C2F8-0F83-177C-2B62334139C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49157" name="Picture 2" descr="Diffuse Light and it's Effects in Greenhouses">
            <a:extLst>
              <a:ext uri="{FF2B5EF4-FFF2-40B4-BE49-F238E27FC236}">
                <a16:creationId xmlns:a16="http://schemas.microsoft.com/office/drawing/2014/main" id="{88ADBAA6-C28C-92E1-5DE8-6F63EDD3E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95638"/>
            <a:ext cx="91440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4" descr="SolarSwing">
            <a:extLst>
              <a:ext uri="{FF2B5EF4-FFF2-40B4-BE49-F238E27FC236}">
                <a16:creationId xmlns:a16="http://schemas.microsoft.com/office/drawing/2014/main" id="{A142CCE7-9A9F-5360-77E1-67E131FBC6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292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6" descr="Scattering of the direct-beam photons from the sun by the atmosphere... |  Download Scientific Diagram">
            <a:extLst>
              <a:ext uri="{FF2B5EF4-FFF2-40B4-BE49-F238E27FC236}">
                <a16:creationId xmlns:a16="http://schemas.microsoft.com/office/drawing/2014/main" id="{720BEA5C-8313-CDE1-B9B2-92B057C19D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213" y="0"/>
            <a:ext cx="3887787"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文字方塊 4">
            <a:extLst>
              <a:ext uri="{FF2B5EF4-FFF2-40B4-BE49-F238E27FC236}">
                <a16:creationId xmlns:a16="http://schemas.microsoft.com/office/drawing/2014/main" id="{F0E52614-D33B-D8DD-8477-B74D20785B72}"/>
              </a:ext>
            </a:extLst>
          </p:cNvPr>
          <p:cNvSpPr txBox="1">
            <a:spLocks noChangeArrowheads="1"/>
          </p:cNvSpPr>
          <p:nvPr/>
        </p:nvSpPr>
        <p:spPr bwMode="auto">
          <a:xfrm>
            <a:off x="1066800" y="2347913"/>
            <a:ext cx="2317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3600">
                <a:solidFill>
                  <a:srgbClr val="FF0000"/>
                </a:solidFill>
                <a:ea typeface="新細明體" panose="02020500000000000000" pitchFamily="18" charset="-120"/>
              </a:rPr>
              <a:t>Day Lights</a:t>
            </a:r>
            <a:endParaRPr lang="zh-TW" altLang="en-US" sz="3600">
              <a:solidFill>
                <a:srgbClr val="FF0000"/>
              </a:solidFill>
              <a:ea typeface="新細明體" panose="02020500000000000000" pitchFamily="18" charset="-12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7">
            <a:extLst>
              <a:ext uri="{FF2B5EF4-FFF2-40B4-BE49-F238E27FC236}">
                <a16:creationId xmlns:a16="http://schemas.microsoft.com/office/drawing/2014/main" id="{5A8ACA01-23F5-53E9-DFF3-2A754CAF5E77}"/>
              </a:ext>
            </a:extLst>
          </p:cNvPr>
          <p:cNvSpPr>
            <a:spLocks noGrp="1" noChangeArrowheads="1"/>
          </p:cNvSpPr>
          <p:nvPr>
            <p:ph type="title"/>
          </p:nvPr>
        </p:nvSpPr>
        <p:spPr/>
        <p:txBody>
          <a:bodyPr/>
          <a:lstStyle/>
          <a:p>
            <a:endParaRPr lang="zh-TW" altLang="en-US"/>
          </a:p>
        </p:txBody>
      </p:sp>
      <p:sp>
        <p:nvSpPr>
          <p:cNvPr id="13316" name="日期版面配置區 4">
            <a:extLst>
              <a:ext uri="{FF2B5EF4-FFF2-40B4-BE49-F238E27FC236}">
                <a16:creationId xmlns:a16="http://schemas.microsoft.com/office/drawing/2014/main" id="{0136B551-06A0-99CC-5A51-E4FEC0B15AFA}"/>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latinLnBrk="1">
              <a:spcBef>
                <a:spcPct val="20000"/>
              </a:spcBef>
              <a:buChar char="•"/>
              <a:defRPr kumimoji="1" sz="2800">
                <a:solidFill>
                  <a:schemeClr val="tx1"/>
                </a:solidFill>
                <a:latin typeface="Arial" panose="020B0604020202020204" pitchFamily="34" charset="0"/>
                <a:ea typeface="굴림" panose="020B0503020000020004" pitchFamily="34" charset="-127"/>
              </a:defRPr>
            </a:lvl1pPr>
            <a:lvl2pPr marL="742950" indent="-285750" latinLnBrk="1">
              <a:spcBef>
                <a:spcPct val="20000"/>
              </a:spcBef>
              <a:buChar char="–"/>
              <a:defRPr kumimoji="1" sz="2400">
                <a:solidFill>
                  <a:schemeClr val="tx1"/>
                </a:solidFill>
                <a:latin typeface="Arial" panose="020B0604020202020204" pitchFamily="34" charset="0"/>
                <a:ea typeface="굴림" panose="020B0503020000020004" pitchFamily="34" charset="-127"/>
              </a:defRPr>
            </a:lvl2pPr>
            <a:lvl3pPr marL="1143000" indent="-228600" latinLnBrk="1">
              <a:spcBef>
                <a:spcPct val="20000"/>
              </a:spcBef>
              <a:buChar char="•"/>
              <a:defRPr kumimoji="1" sz="2400">
                <a:solidFill>
                  <a:schemeClr val="tx1"/>
                </a:solidFill>
                <a:latin typeface="Arial" panose="020B0604020202020204" pitchFamily="34" charset="0"/>
                <a:ea typeface="굴림" panose="020B0503020000020004" pitchFamily="34" charset="-127"/>
              </a:defRPr>
            </a:lvl3pPr>
            <a:lvl4pPr marL="1600200" indent="-228600" latinLnBrk="1">
              <a:spcBef>
                <a:spcPct val="20000"/>
              </a:spcBef>
              <a:buChar char="–"/>
              <a:defRPr kumimoji="1" sz="2000">
                <a:solidFill>
                  <a:schemeClr val="tx1"/>
                </a:solidFill>
                <a:latin typeface="Arial" panose="020B0604020202020204" pitchFamily="34" charset="0"/>
                <a:ea typeface="굴림" panose="020B0503020000020004" pitchFamily="34" charset="-127"/>
              </a:defRPr>
            </a:lvl4pPr>
            <a:lvl5pPr marL="2057400" indent="-228600" latinLnBrk="1">
              <a:spcBef>
                <a:spcPct val="20000"/>
              </a:spcBef>
              <a:buChar char="»"/>
              <a:defRPr kumimoji="1" sz="2000">
                <a:solidFill>
                  <a:schemeClr val="tx1"/>
                </a:solidFill>
                <a:latin typeface="Arial" panose="020B0604020202020204" pitchFamily="34" charset="0"/>
                <a:ea typeface="굴림" panose="020B0503020000020004" pitchFamily="34" charset="-127"/>
              </a:defRPr>
            </a:lvl5pPr>
            <a:lvl6pPr marL="25146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6pPr>
            <a:lvl7pPr marL="29718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7pPr>
            <a:lvl8pPr marL="34290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8pPr>
            <a:lvl9pPr marL="38862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9pPr>
          </a:lstStyle>
          <a:p>
            <a:pPr latinLnBrk="0">
              <a:spcBef>
                <a:spcPct val="0"/>
              </a:spcBef>
              <a:buFontTx/>
              <a:buNone/>
            </a:pPr>
            <a:endParaRPr kumimoji="0" lang="en-US" altLang="zh-TW" sz="1400">
              <a:latin typeface="Tahoma" panose="020B0604030504040204" pitchFamily="34" charset="0"/>
            </a:endParaRPr>
          </a:p>
        </p:txBody>
      </p:sp>
      <p:sp>
        <p:nvSpPr>
          <p:cNvPr id="13317" name="頁尾版面配置區 5">
            <a:extLst>
              <a:ext uri="{FF2B5EF4-FFF2-40B4-BE49-F238E27FC236}">
                <a16:creationId xmlns:a16="http://schemas.microsoft.com/office/drawing/2014/main" id="{FE998BC7-85E8-F3EC-D0C4-7929771CF381}"/>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latinLnBrk="1">
              <a:spcBef>
                <a:spcPct val="20000"/>
              </a:spcBef>
              <a:buChar char="•"/>
              <a:defRPr kumimoji="1" sz="2800">
                <a:solidFill>
                  <a:schemeClr val="tx1"/>
                </a:solidFill>
                <a:latin typeface="Arial" panose="020B0604020202020204" pitchFamily="34" charset="0"/>
                <a:ea typeface="굴림" panose="020B0503020000020004" pitchFamily="34" charset="-127"/>
              </a:defRPr>
            </a:lvl1pPr>
            <a:lvl2pPr marL="742950" indent="-285750" latinLnBrk="1">
              <a:spcBef>
                <a:spcPct val="20000"/>
              </a:spcBef>
              <a:buChar char="–"/>
              <a:defRPr kumimoji="1" sz="2400">
                <a:solidFill>
                  <a:schemeClr val="tx1"/>
                </a:solidFill>
                <a:latin typeface="Arial" panose="020B0604020202020204" pitchFamily="34" charset="0"/>
                <a:ea typeface="굴림" panose="020B0503020000020004" pitchFamily="34" charset="-127"/>
              </a:defRPr>
            </a:lvl2pPr>
            <a:lvl3pPr marL="1143000" indent="-228600" latinLnBrk="1">
              <a:spcBef>
                <a:spcPct val="20000"/>
              </a:spcBef>
              <a:buChar char="•"/>
              <a:defRPr kumimoji="1" sz="2400">
                <a:solidFill>
                  <a:schemeClr val="tx1"/>
                </a:solidFill>
                <a:latin typeface="Arial" panose="020B0604020202020204" pitchFamily="34" charset="0"/>
                <a:ea typeface="굴림" panose="020B0503020000020004" pitchFamily="34" charset="-127"/>
              </a:defRPr>
            </a:lvl3pPr>
            <a:lvl4pPr marL="1600200" indent="-228600" latinLnBrk="1">
              <a:spcBef>
                <a:spcPct val="20000"/>
              </a:spcBef>
              <a:buChar char="–"/>
              <a:defRPr kumimoji="1" sz="2000">
                <a:solidFill>
                  <a:schemeClr val="tx1"/>
                </a:solidFill>
                <a:latin typeface="Arial" panose="020B0604020202020204" pitchFamily="34" charset="0"/>
                <a:ea typeface="굴림" panose="020B0503020000020004" pitchFamily="34" charset="-127"/>
              </a:defRPr>
            </a:lvl4pPr>
            <a:lvl5pPr marL="2057400" indent="-228600" latinLnBrk="1">
              <a:spcBef>
                <a:spcPct val="20000"/>
              </a:spcBef>
              <a:buChar char="»"/>
              <a:defRPr kumimoji="1" sz="2000">
                <a:solidFill>
                  <a:schemeClr val="tx1"/>
                </a:solidFill>
                <a:latin typeface="Arial" panose="020B0604020202020204" pitchFamily="34" charset="0"/>
                <a:ea typeface="굴림" panose="020B0503020000020004" pitchFamily="34" charset="-127"/>
              </a:defRPr>
            </a:lvl5pPr>
            <a:lvl6pPr marL="25146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6pPr>
            <a:lvl7pPr marL="29718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7pPr>
            <a:lvl8pPr marL="34290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8pPr>
            <a:lvl9pPr marL="38862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9pPr>
          </a:lstStyle>
          <a:p>
            <a:pPr latinLnBrk="0">
              <a:spcBef>
                <a:spcPct val="0"/>
              </a:spcBef>
              <a:buFontTx/>
              <a:buNone/>
            </a:pPr>
            <a:r>
              <a:rPr kumimoji="0" lang="en-US" altLang="zh-TW" sz="1400">
                <a:latin typeface="Tahoma" panose="020B0604030504040204" pitchFamily="34" charset="0"/>
              </a:rPr>
              <a:t>Slide </a:t>
            </a:r>
            <a:fld id="{5C38A56D-CD6E-4EB4-A80E-B9FA6021DEA6}" type="slidenum">
              <a:rPr kumimoji="0" lang="en-US" altLang="zh-TW" sz="1400" smtClean="0">
                <a:latin typeface="Tahoma" panose="020B0604030504040204" pitchFamily="34" charset="0"/>
              </a:rPr>
              <a:pPr latinLnBrk="0">
                <a:spcBef>
                  <a:spcPct val="0"/>
                </a:spcBef>
                <a:buFontTx/>
                <a:buNone/>
              </a:pPr>
              <a:t>4</a:t>
            </a:fld>
            <a:endParaRPr kumimoji="0" lang="en-US" altLang="zh-TW" sz="1400">
              <a:latin typeface="Tahoma" panose="020B0604030504040204" pitchFamily="34" charset="0"/>
            </a:endParaRPr>
          </a:p>
        </p:txBody>
      </p:sp>
      <p:sp>
        <p:nvSpPr>
          <p:cNvPr id="13318" name="投影片編號版面配置區 6">
            <a:extLst>
              <a:ext uri="{FF2B5EF4-FFF2-40B4-BE49-F238E27FC236}">
                <a16:creationId xmlns:a16="http://schemas.microsoft.com/office/drawing/2014/main" id="{FBDDAE50-120F-DF84-3D45-62E2AF905FF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latinLnBrk="1">
              <a:spcBef>
                <a:spcPct val="20000"/>
              </a:spcBef>
              <a:buChar char="•"/>
              <a:defRPr kumimoji="1" sz="2800">
                <a:solidFill>
                  <a:schemeClr val="tx1"/>
                </a:solidFill>
                <a:latin typeface="Arial" panose="020B0604020202020204" pitchFamily="34" charset="0"/>
                <a:ea typeface="굴림" panose="020B0503020000020004" pitchFamily="34" charset="-127"/>
              </a:defRPr>
            </a:lvl1pPr>
            <a:lvl2pPr marL="742950" indent="-285750" latinLnBrk="1">
              <a:spcBef>
                <a:spcPct val="20000"/>
              </a:spcBef>
              <a:buChar char="–"/>
              <a:defRPr kumimoji="1" sz="2400">
                <a:solidFill>
                  <a:schemeClr val="tx1"/>
                </a:solidFill>
                <a:latin typeface="Arial" panose="020B0604020202020204" pitchFamily="34" charset="0"/>
                <a:ea typeface="굴림" panose="020B0503020000020004" pitchFamily="34" charset="-127"/>
              </a:defRPr>
            </a:lvl2pPr>
            <a:lvl3pPr marL="1143000" indent="-228600" latinLnBrk="1">
              <a:spcBef>
                <a:spcPct val="20000"/>
              </a:spcBef>
              <a:buChar char="•"/>
              <a:defRPr kumimoji="1" sz="2400">
                <a:solidFill>
                  <a:schemeClr val="tx1"/>
                </a:solidFill>
                <a:latin typeface="Arial" panose="020B0604020202020204" pitchFamily="34" charset="0"/>
                <a:ea typeface="굴림" panose="020B0503020000020004" pitchFamily="34" charset="-127"/>
              </a:defRPr>
            </a:lvl3pPr>
            <a:lvl4pPr marL="1600200" indent="-228600" latinLnBrk="1">
              <a:spcBef>
                <a:spcPct val="20000"/>
              </a:spcBef>
              <a:buChar char="–"/>
              <a:defRPr kumimoji="1" sz="2000">
                <a:solidFill>
                  <a:schemeClr val="tx1"/>
                </a:solidFill>
                <a:latin typeface="Arial" panose="020B0604020202020204" pitchFamily="34" charset="0"/>
                <a:ea typeface="굴림" panose="020B0503020000020004" pitchFamily="34" charset="-127"/>
              </a:defRPr>
            </a:lvl4pPr>
            <a:lvl5pPr marL="2057400" indent="-228600" latinLnBrk="1">
              <a:spcBef>
                <a:spcPct val="20000"/>
              </a:spcBef>
              <a:buChar char="»"/>
              <a:defRPr kumimoji="1" sz="2000">
                <a:solidFill>
                  <a:schemeClr val="tx1"/>
                </a:solidFill>
                <a:latin typeface="Arial" panose="020B0604020202020204" pitchFamily="34" charset="0"/>
                <a:ea typeface="굴림" panose="020B0503020000020004" pitchFamily="34" charset="-127"/>
              </a:defRPr>
            </a:lvl5pPr>
            <a:lvl6pPr marL="25146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6pPr>
            <a:lvl7pPr marL="29718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7pPr>
            <a:lvl8pPr marL="34290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8pPr>
            <a:lvl9pPr marL="38862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9pPr>
          </a:lstStyle>
          <a:p>
            <a:pPr latinLnBrk="0">
              <a:spcBef>
                <a:spcPct val="0"/>
              </a:spcBef>
              <a:buFontTx/>
              <a:buNone/>
            </a:pPr>
            <a:r>
              <a:rPr kumimoji="0" lang="zh-TW" altLang="en-US" sz="1400">
                <a:latin typeface="Tahoma" panose="020B0604030504040204" pitchFamily="34" charset="0"/>
              </a:rPr>
              <a:t>6.837 </a:t>
            </a:r>
            <a:r>
              <a:rPr kumimoji="0" lang="en-US" altLang="zh-TW" sz="1400">
                <a:latin typeface="Tahoma" panose="020B0604030504040204" pitchFamily="34" charset="0"/>
              </a:rPr>
              <a:t>Fall 2001</a:t>
            </a:r>
          </a:p>
        </p:txBody>
      </p:sp>
      <p:pic>
        <p:nvPicPr>
          <p:cNvPr id="13319" name="Picture 4" descr="ILLUMINATION MODEL BASIC - YouTube">
            <a:extLst>
              <a:ext uri="{FF2B5EF4-FFF2-40B4-BE49-F238E27FC236}">
                <a16:creationId xmlns:a16="http://schemas.microsoft.com/office/drawing/2014/main" id="{538F4767-7142-FA31-2B40-C9669078E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30163"/>
            <a:ext cx="4792663"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6" descr="Illumination Models and Shading">
            <a:extLst>
              <a:ext uri="{FF2B5EF4-FFF2-40B4-BE49-F238E27FC236}">
                <a16:creationId xmlns:a16="http://schemas.microsoft.com/office/drawing/2014/main" id="{EC8012E5-DB19-CACD-E289-1997E426F3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375" y="-36513"/>
            <a:ext cx="2384425"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Computer Graphics Notes | Andrew Harvey's Blog">
            <a:extLst>
              <a:ext uri="{FF2B5EF4-FFF2-40B4-BE49-F238E27FC236}">
                <a16:creationId xmlns:a16="http://schemas.microsoft.com/office/drawing/2014/main" id="{800EBCF4-D16E-79FF-A61A-6CBBA79B44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4088" y="5040313"/>
            <a:ext cx="29162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文字方塊 9">
            <a:extLst>
              <a:ext uri="{FF2B5EF4-FFF2-40B4-BE49-F238E27FC236}">
                <a16:creationId xmlns:a16="http://schemas.microsoft.com/office/drawing/2014/main" id="{590668E9-0AA9-0915-81AA-2B4D4436C72E}"/>
              </a:ext>
            </a:extLst>
          </p:cNvPr>
          <p:cNvSpPr txBox="1">
            <a:spLocks noChangeArrowheads="1"/>
          </p:cNvSpPr>
          <p:nvPr/>
        </p:nvSpPr>
        <p:spPr bwMode="auto">
          <a:xfrm>
            <a:off x="4440238" y="2544763"/>
            <a:ext cx="45307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2800">
                <a:solidFill>
                  <a:schemeClr val="tx1"/>
                </a:solidFill>
                <a:latin typeface="Arial" panose="020B0604020202020204" pitchFamily="34" charset="0"/>
                <a:ea typeface="굴림" panose="020B0503020000020004" pitchFamily="34" charset="-127"/>
              </a:defRPr>
            </a:lvl1pPr>
            <a:lvl2pPr marL="742950" indent="-285750" latinLnBrk="1">
              <a:spcBef>
                <a:spcPct val="20000"/>
              </a:spcBef>
              <a:buChar char="–"/>
              <a:defRPr kumimoji="1" sz="2400">
                <a:solidFill>
                  <a:schemeClr val="tx1"/>
                </a:solidFill>
                <a:latin typeface="Arial" panose="020B0604020202020204" pitchFamily="34" charset="0"/>
                <a:ea typeface="굴림" panose="020B0503020000020004" pitchFamily="34" charset="-127"/>
              </a:defRPr>
            </a:lvl2pPr>
            <a:lvl3pPr marL="1143000" indent="-228600" latinLnBrk="1">
              <a:spcBef>
                <a:spcPct val="20000"/>
              </a:spcBef>
              <a:buChar char="•"/>
              <a:defRPr kumimoji="1" sz="2400">
                <a:solidFill>
                  <a:schemeClr val="tx1"/>
                </a:solidFill>
                <a:latin typeface="Arial" panose="020B0604020202020204" pitchFamily="34" charset="0"/>
                <a:ea typeface="굴림" panose="020B0503020000020004" pitchFamily="34" charset="-127"/>
              </a:defRPr>
            </a:lvl3pPr>
            <a:lvl4pPr marL="1600200" indent="-228600" latinLnBrk="1">
              <a:spcBef>
                <a:spcPct val="20000"/>
              </a:spcBef>
              <a:buChar char="–"/>
              <a:defRPr kumimoji="1" sz="2000">
                <a:solidFill>
                  <a:schemeClr val="tx1"/>
                </a:solidFill>
                <a:latin typeface="Arial" panose="020B0604020202020204" pitchFamily="34" charset="0"/>
                <a:ea typeface="굴림" panose="020B0503020000020004" pitchFamily="34" charset="-127"/>
              </a:defRPr>
            </a:lvl4pPr>
            <a:lvl5pPr marL="2057400" indent="-228600" latinLnBrk="1">
              <a:spcBef>
                <a:spcPct val="20000"/>
              </a:spcBef>
              <a:buChar char="»"/>
              <a:defRPr kumimoji="1" sz="2000">
                <a:solidFill>
                  <a:schemeClr val="tx1"/>
                </a:solidFill>
                <a:latin typeface="Arial" panose="020B0604020202020204" pitchFamily="34" charset="0"/>
                <a:ea typeface="굴림" panose="020B0503020000020004" pitchFamily="34" charset="-127"/>
              </a:defRPr>
            </a:lvl5pPr>
            <a:lvl6pPr marL="25146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6pPr>
            <a:lvl7pPr marL="29718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7pPr>
            <a:lvl8pPr marL="34290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8pPr>
            <a:lvl9pPr marL="38862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9pPr>
          </a:lstStyle>
          <a:p>
            <a:pPr algn="ctr" latinLnBrk="0">
              <a:spcBef>
                <a:spcPct val="0"/>
              </a:spcBef>
              <a:buFontTx/>
              <a:buNone/>
            </a:pPr>
            <a:r>
              <a:rPr kumimoji="0" lang="en-US" altLang="zh-TW" b="1">
                <a:solidFill>
                  <a:srgbClr val="FF0000"/>
                </a:solidFill>
                <a:latin typeface="Tahoma" panose="020B0604030504040204" pitchFamily="34" charset="0"/>
              </a:rPr>
              <a:t>Lighting and </a:t>
            </a:r>
          </a:p>
          <a:p>
            <a:pPr algn="ctr" latinLnBrk="0">
              <a:spcBef>
                <a:spcPct val="0"/>
              </a:spcBef>
              <a:buFontTx/>
              <a:buNone/>
            </a:pPr>
            <a:r>
              <a:rPr kumimoji="0" lang="en-US" altLang="zh-TW" b="1">
                <a:solidFill>
                  <a:srgbClr val="FF0000"/>
                </a:solidFill>
                <a:latin typeface="Tahoma" panose="020B0604030504040204" pitchFamily="34" charset="0"/>
              </a:rPr>
              <a:t>3D Surface</a:t>
            </a:r>
            <a:endParaRPr kumimoji="0" lang="zh-TW" altLang="en-US" b="1">
              <a:solidFill>
                <a:srgbClr val="FF0000"/>
              </a:solidFill>
              <a:latin typeface="Tahoma" panose="020B0604030504040204" pitchFamily="34" charset="0"/>
            </a:endParaRPr>
          </a:p>
        </p:txBody>
      </p:sp>
      <p:pic>
        <p:nvPicPr>
          <p:cNvPr id="13323" name="Picture 12" descr="Illumination techniques">
            <a:extLst>
              <a:ext uri="{FF2B5EF4-FFF2-40B4-BE49-F238E27FC236}">
                <a16:creationId xmlns:a16="http://schemas.microsoft.com/office/drawing/2014/main" id="{4342633E-B165-5F23-7940-45B26F9811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75075"/>
            <a:ext cx="4084638"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文字方塊 12">
            <a:extLst>
              <a:ext uri="{FF2B5EF4-FFF2-40B4-BE49-F238E27FC236}">
                <a16:creationId xmlns:a16="http://schemas.microsoft.com/office/drawing/2014/main" id="{9E1E577A-D9DC-92FA-8F89-835E30045A69}"/>
              </a:ext>
            </a:extLst>
          </p:cNvPr>
          <p:cNvSpPr txBox="1">
            <a:spLocks noChangeArrowheads="1"/>
          </p:cNvSpPr>
          <p:nvPr/>
        </p:nvSpPr>
        <p:spPr bwMode="auto">
          <a:xfrm>
            <a:off x="-381000" y="6443663"/>
            <a:ext cx="58848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Char char="•"/>
              <a:defRPr kumimoji="1" sz="2800">
                <a:solidFill>
                  <a:schemeClr val="tx1"/>
                </a:solidFill>
                <a:latin typeface="Arial" panose="020B0604020202020204" pitchFamily="34" charset="0"/>
                <a:ea typeface="굴림" panose="020B0503020000020004" pitchFamily="34" charset="-127"/>
              </a:defRPr>
            </a:lvl1pPr>
            <a:lvl2pPr latinLnBrk="1">
              <a:spcBef>
                <a:spcPct val="20000"/>
              </a:spcBef>
              <a:buChar char="–"/>
              <a:defRPr kumimoji="1" sz="2400">
                <a:solidFill>
                  <a:schemeClr val="tx1"/>
                </a:solidFill>
                <a:latin typeface="Arial" panose="020B0604020202020204" pitchFamily="34" charset="0"/>
                <a:ea typeface="굴림" panose="020B0503020000020004" pitchFamily="34" charset="-127"/>
              </a:defRPr>
            </a:lvl2pPr>
            <a:lvl3pPr marL="1143000" indent="-228600" latinLnBrk="1">
              <a:spcBef>
                <a:spcPct val="20000"/>
              </a:spcBef>
              <a:buChar char="•"/>
              <a:defRPr kumimoji="1" sz="2400">
                <a:solidFill>
                  <a:schemeClr val="tx1"/>
                </a:solidFill>
                <a:latin typeface="Arial" panose="020B0604020202020204" pitchFamily="34" charset="0"/>
                <a:ea typeface="굴림" panose="020B0503020000020004" pitchFamily="34" charset="-127"/>
              </a:defRPr>
            </a:lvl3pPr>
            <a:lvl4pPr marL="1600200" indent="-228600" latinLnBrk="1">
              <a:spcBef>
                <a:spcPct val="20000"/>
              </a:spcBef>
              <a:buChar char="–"/>
              <a:defRPr kumimoji="1" sz="2000">
                <a:solidFill>
                  <a:schemeClr val="tx1"/>
                </a:solidFill>
                <a:latin typeface="Arial" panose="020B0604020202020204" pitchFamily="34" charset="0"/>
                <a:ea typeface="굴림" panose="020B0503020000020004" pitchFamily="34" charset="-127"/>
              </a:defRPr>
            </a:lvl4pPr>
            <a:lvl5pPr marL="2057400" indent="-228600" latinLnBrk="1">
              <a:spcBef>
                <a:spcPct val="20000"/>
              </a:spcBef>
              <a:buChar char="»"/>
              <a:defRPr kumimoji="1" sz="2000">
                <a:solidFill>
                  <a:schemeClr val="tx1"/>
                </a:solidFill>
                <a:latin typeface="Arial" panose="020B0604020202020204" pitchFamily="34" charset="0"/>
                <a:ea typeface="굴림" panose="020B0503020000020004" pitchFamily="34" charset="-127"/>
              </a:defRPr>
            </a:lvl5pPr>
            <a:lvl6pPr marL="25146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6pPr>
            <a:lvl7pPr marL="29718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7pPr>
            <a:lvl8pPr marL="34290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8pPr>
            <a:lvl9pPr marL="38862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9pPr>
          </a:lstStyle>
          <a:p>
            <a:pPr lvl="1" eaLnBrk="1" latinLnBrk="0" hangingPunct="1">
              <a:lnSpc>
                <a:spcPct val="90000"/>
              </a:lnSpc>
              <a:spcBef>
                <a:spcPct val="0"/>
              </a:spcBef>
              <a:buFontTx/>
              <a:buNone/>
            </a:pPr>
            <a:r>
              <a:rPr kumimoji="0" lang="en-US" altLang="zh-TW" sz="1800" b="1">
                <a:solidFill>
                  <a:srgbClr val="FF0000"/>
                </a:solidFill>
                <a:latin typeface="Tahoma" panose="020B0604030504040204" pitchFamily="34" charset="0"/>
                <a:ea typeface="新細明體" panose="02020500000000000000" pitchFamily="18" charset="-120"/>
              </a:rPr>
              <a:t>Physical models</a:t>
            </a:r>
            <a:r>
              <a:rPr kumimoji="0" lang="zh-TW" altLang="en-US" sz="1800" b="1">
                <a:solidFill>
                  <a:srgbClr val="FF0000"/>
                </a:solidFill>
                <a:latin typeface="Tahoma" panose="020B0604030504040204" pitchFamily="34" charset="0"/>
                <a:ea typeface="新細明體" panose="02020500000000000000" pitchFamily="18" charset="-120"/>
              </a:rPr>
              <a:t> </a:t>
            </a:r>
            <a:r>
              <a:rPr kumimoji="0" lang="en-US" altLang="zh-TW" sz="1800" b="1">
                <a:solidFill>
                  <a:srgbClr val="FF0000"/>
                </a:solidFill>
                <a:latin typeface="Tahoma" panose="020B0604030504040204" pitchFamily="34" charset="0"/>
                <a:ea typeface="新細明體" panose="02020500000000000000" pitchFamily="18" charset="-120"/>
              </a:rPr>
              <a:t>(</a:t>
            </a:r>
            <a:r>
              <a:rPr kumimoji="0" lang="zh-TW" altLang="en-US" sz="1800" b="1">
                <a:solidFill>
                  <a:srgbClr val="FF0000"/>
                </a:solidFill>
                <a:latin typeface="標楷體" panose="03000509000000000000" pitchFamily="65" charset="-120"/>
                <a:ea typeface="標楷體" panose="03000509000000000000" pitchFamily="65" charset="-120"/>
              </a:rPr>
              <a:t>物理模型</a:t>
            </a:r>
            <a:r>
              <a:rPr kumimoji="0" lang="en-US" altLang="zh-TW" sz="1800" b="1">
                <a:solidFill>
                  <a:srgbClr val="FF0000"/>
                </a:solidFill>
                <a:latin typeface="Tahoma" panose="020B0604030504040204" pitchFamily="34" charset="0"/>
                <a:ea typeface="新細明體" panose="02020500000000000000" pitchFamily="18" charset="-120"/>
              </a:rPr>
              <a:t>)</a:t>
            </a:r>
            <a:r>
              <a:rPr kumimoji="0" lang="en-US" altLang="zh-TW" sz="1800">
                <a:solidFill>
                  <a:srgbClr val="FF0000"/>
                </a:solidFill>
                <a:latin typeface="Tahoma" panose="020B0604030504040204" pitchFamily="34" charset="0"/>
                <a:ea typeface="新細明體" panose="02020500000000000000" pitchFamily="18" charset="-120"/>
              </a:rPr>
              <a:t> </a:t>
            </a:r>
            <a:r>
              <a:rPr kumimoji="0" lang="en-US" altLang="zh-TW" sz="1800" b="1">
                <a:solidFill>
                  <a:srgbClr val="FF0000"/>
                </a:solidFill>
                <a:latin typeface="Tahoma" panose="020B0604030504040204" pitchFamily="34" charset="0"/>
                <a:ea typeface="新細明體" panose="02020500000000000000" pitchFamily="18" charset="-120"/>
              </a:rPr>
              <a:t>of light transport</a:t>
            </a:r>
          </a:p>
        </p:txBody>
      </p:sp>
      <p:sp>
        <p:nvSpPr>
          <p:cNvPr id="13325" name="Rectangle 13">
            <a:extLst>
              <a:ext uri="{FF2B5EF4-FFF2-40B4-BE49-F238E27FC236}">
                <a16:creationId xmlns:a16="http://schemas.microsoft.com/office/drawing/2014/main" id="{B00238CF-F998-2533-E635-D4070DFF8B65}"/>
              </a:ext>
            </a:extLst>
          </p:cNvPr>
          <p:cNvSpPr>
            <a:spLocks noChangeArrowheads="1"/>
          </p:cNvSpPr>
          <p:nvPr/>
        </p:nvSpPr>
        <p:spPr bwMode="auto">
          <a:xfrm>
            <a:off x="1854200" y="3890963"/>
            <a:ext cx="565150" cy="2635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6348" rIns="0" bIns="-6348" anchor="ctr">
            <a:spAutoFit/>
          </a:bodyPr>
          <a:lstStyle>
            <a:lvl1pPr latinLnBrk="1">
              <a:spcBef>
                <a:spcPct val="20000"/>
              </a:spcBef>
              <a:buChar char="•"/>
              <a:defRPr kumimoji="1" sz="2800">
                <a:solidFill>
                  <a:schemeClr val="tx1"/>
                </a:solidFill>
                <a:latin typeface="Arial" panose="020B0604020202020204" pitchFamily="34" charset="0"/>
                <a:ea typeface="굴림" panose="020B0503020000020004" pitchFamily="34" charset="-127"/>
              </a:defRPr>
            </a:lvl1pPr>
            <a:lvl2pPr marL="742950" indent="-285750" latinLnBrk="1">
              <a:spcBef>
                <a:spcPct val="20000"/>
              </a:spcBef>
              <a:buChar char="–"/>
              <a:defRPr kumimoji="1" sz="2400">
                <a:solidFill>
                  <a:schemeClr val="tx1"/>
                </a:solidFill>
                <a:latin typeface="Arial" panose="020B0604020202020204" pitchFamily="34" charset="0"/>
                <a:ea typeface="굴림" panose="020B0503020000020004" pitchFamily="34" charset="-127"/>
              </a:defRPr>
            </a:lvl2pPr>
            <a:lvl3pPr marL="1143000" indent="-228600" latinLnBrk="1">
              <a:spcBef>
                <a:spcPct val="20000"/>
              </a:spcBef>
              <a:buChar char="•"/>
              <a:defRPr kumimoji="1" sz="2400">
                <a:solidFill>
                  <a:schemeClr val="tx1"/>
                </a:solidFill>
                <a:latin typeface="Arial" panose="020B0604020202020204" pitchFamily="34" charset="0"/>
                <a:ea typeface="굴림" panose="020B0503020000020004" pitchFamily="34" charset="-127"/>
              </a:defRPr>
            </a:lvl3pPr>
            <a:lvl4pPr marL="1600200" indent="-228600" latinLnBrk="1">
              <a:spcBef>
                <a:spcPct val="20000"/>
              </a:spcBef>
              <a:buChar char="–"/>
              <a:defRPr kumimoji="1" sz="2000">
                <a:solidFill>
                  <a:schemeClr val="tx1"/>
                </a:solidFill>
                <a:latin typeface="Arial" panose="020B0604020202020204" pitchFamily="34" charset="0"/>
                <a:ea typeface="굴림" panose="020B0503020000020004" pitchFamily="34" charset="-127"/>
              </a:defRPr>
            </a:lvl4pPr>
            <a:lvl5pPr marL="2057400" indent="-228600" latinLnBrk="1">
              <a:spcBef>
                <a:spcPct val="20000"/>
              </a:spcBef>
              <a:buChar char="»"/>
              <a:defRPr kumimoji="1" sz="2000">
                <a:solidFill>
                  <a:schemeClr val="tx1"/>
                </a:solidFill>
                <a:latin typeface="Arial" panose="020B0604020202020204" pitchFamily="34" charset="0"/>
                <a:ea typeface="굴림" panose="020B0503020000020004" pitchFamily="34" charset="-127"/>
              </a:defRPr>
            </a:lvl5pPr>
            <a:lvl6pPr marL="25146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6pPr>
            <a:lvl7pPr marL="29718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7pPr>
            <a:lvl8pPr marL="34290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8pPr>
            <a:lvl9pPr marL="38862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9pPr>
          </a:lstStyle>
          <a:p>
            <a:pPr latinLnBrk="0">
              <a:spcBef>
                <a:spcPct val="0"/>
              </a:spcBef>
              <a:buFontTx/>
              <a:buNone/>
            </a:pPr>
            <a:r>
              <a:rPr kumimoji="0" lang="zh-TW" altLang="en-US" sz="1800" b="1">
                <a:solidFill>
                  <a:srgbClr val="FF0000"/>
                </a:solidFill>
                <a:latin typeface="inherit"/>
              </a:rPr>
              <a:t>熒光</a:t>
            </a:r>
            <a:r>
              <a:rPr kumimoji="0" lang="zh-TW" altLang="en-US" sz="300">
                <a:latin typeface="Tahoma" panose="020B0604030504040204" pitchFamily="34" charset="0"/>
              </a:rPr>
              <a:t> </a:t>
            </a:r>
            <a:endParaRPr kumimoji="0" lang="zh-TW" altLang="en-US" sz="2000">
              <a:latin typeface="Tahoma" panose="020B0604030504040204" pitchFamily="34" charset="0"/>
            </a:endParaRPr>
          </a:p>
        </p:txBody>
      </p:sp>
      <p:sp>
        <p:nvSpPr>
          <p:cNvPr id="13326" name="文字方塊 16">
            <a:extLst>
              <a:ext uri="{FF2B5EF4-FFF2-40B4-BE49-F238E27FC236}">
                <a16:creationId xmlns:a16="http://schemas.microsoft.com/office/drawing/2014/main" id="{EA6F70E7-3E6D-21E8-6218-0A8C3C76280D}"/>
              </a:ext>
            </a:extLst>
          </p:cNvPr>
          <p:cNvSpPr txBox="1">
            <a:spLocks noChangeArrowheads="1"/>
          </p:cNvSpPr>
          <p:nvPr/>
        </p:nvSpPr>
        <p:spPr bwMode="auto">
          <a:xfrm>
            <a:off x="4633913" y="3443288"/>
            <a:ext cx="4144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Char char="•"/>
              <a:defRPr kumimoji="1" sz="2800">
                <a:solidFill>
                  <a:schemeClr val="tx1"/>
                </a:solidFill>
                <a:latin typeface="Arial" panose="020B0604020202020204" pitchFamily="34" charset="0"/>
                <a:ea typeface="굴림" panose="020B0503020000020004" pitchFamily="34" charset="-127"/>
              </a:defRPr>
            </a:lvl1pPr>
            <a:lvl2pPr marL="742950" indent="-285750" latinLnBrk="1">
              <a:spcBef>
                <a:spcPct val="20000"/>
              </a:spcBef>
              <a:buChar char="–"/>
              <a:defRPr kumimoji="1" sz="2400">
                <a:solidFill>
                  <a:schemeClr val="tx1"/>
                </a:solidFill>
                <a:latin typeface="Arial" panose="020B0604020202020204" pitchFamily="34" charset="0"/>
                <a:ea typeface="굴림" panose="020B0503020000020004" pitchFamily="34" charset="-127"/>
              </a:defRPr>
            </a:lvl2pPr>
            <a:lvl3pPr marL="1143000" indent="-228600" latinLnBrk="1">
              <a:spcBef>
                <a:spcPct val="20000"/>
              </a:spcBef>
              <a:buChar char="•"/>
              <a:defRPr kumimoji="1" sz="2400">
                <a:solidFill>
                  <a:schemeClr val="tx1"/>
                </a:solidFill>
                <a:latin typeface="Arial" panose="020B0604020202020204" pitchFamily="34" charset="0"/>
                <a:ea typeface="굴림" panose="020B0503020000020004" pitchFamily="34" charset="-127"/>
              </a:defRPr>
            </a:lvl3pPr>
            <a:lvl4pPr marL="1600200" indent="-228600" latinLnBrk="1">
              <a:spcBef>
                <a:spcPct val="20000"/>
              </a:spcBef>
              <a:buChar char="–"/>
              <a:defRPr kumimoji="1" sz="2000">
                <a:solidFill>
                  <a:schemeClr val="tx1"/>
                </a:solidFill>
                <a:latin typeface="Arial" panose="020B0604020202020204" pitchFamily="34" charset="0"/>
                <a:ea typeface="굴림" panose="020B0503020000020004" pitchFamily="34" charset="-127"/>
              </a:defRPr>
            </a:lvl4pPr>
            <a:lvl5pPr marL="2057400" indent="-228600" latinLnBrk="1">
              <a:spcBef>
                <a:spcPct val="20000"/>
              </a:spcBef>
              <a:buChar char="»"/>
              <a:defRPr kumimoji="1" sz="2000">
                <a:solidFill>
                  <a:schemeClr val="tx1"/>
                </a:solidFill>
                <a:latin typeface="Arial" panose="020B0604020202020204" pitchFamily="34" charset="0"/>
                <a:ea typeface="굴림" panose="020B0503020000020004" pitchFamily="34" charset="-127"/>
              </a:defRPr>
            </a:lvl5pPr>
            <a:lvl6pPr marL="25146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6pPr>
            <a:lvl7pPr marL="29718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7pPr>
            <a:lvl8pPr marL="34290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8pPr>
            <a:lvl9pPr marL="3886200" indent="-228600" eaLnBrk="0" fontAlgn="base" latinLnBrk="1" hangingPunct="0">
              <a:spcBef>
                <a:spcPct val="20000"/>
              </a:spcBef>
              <a:spcAft>
                <a:spcPct val="0"/>
              </a:spcAft>
              <a:buChar char="»"/>
              <a:defRPr kumimoji="1" sz="2000">
                <a:solidFill>
                  <a:schemeClr val="tx1"/>
                </a:solidFill>
                <a:latin typeface="Arial" panose="020B0604020202020204" pitchFamily="34" charset="0"/>
                <a:ea typeface="굴림" panose="020B0503020000020004" pitchFamily="34" charset="-127"/>
              </a:defRPr>
            </a:lvl9pPr>
          </a:lstStyle>
          <a:p>
            <a:pPr latinLnBrk="0">
              <a:spcBef>
                <a:spcPct val="0"/>
              </a:spcBef>
              <a:buFontTx/>
              <a:buNone/>
            </a:pPr>
            <a:r>
              <a:rPr kumimoji="0" lang="zh-TW" altLang="en-US" sz="1400" b="1">
                <a:solidFill>
                  <a:srgbClr val="014CE3"/>
                </a:solidFill>
                <a:latin typeface="微軟正黑體" panose="020B0604030504040204" pitchFamily="34" charset="-120"/>
                <a:ea typeface="微軟正黑體" panose="020B0604030504040204" pitchFamily="34" charset="-120"/>
              </a:rPr>
              <a:t>螢光反應是</a:t>
            </a:r>
            <a:r>
              <a:rPr kumimoji="0" lang="zh-TW" altLang="en-US" sz="1400" b="1">
                <a:solidFill>
                  <a:srgbClr val="FF0000"/>
                </a:solidFill>
                <a:latin typeface="微軟正黑體" panose="020B0604030504040204" pitchFamily="34" charset="-120"/>
                <a:ea typeface="微軟正黑體" panose="020B0604030504040204" pitchFamily="34" charset="-120"/>
              </a:rPr>
              <a:t>鑽石</a:t>
            </a:r>
            <a:r>
              <a:rPr kumimoji="0" lang="zh-TW" altLang="en-US" sz="1400" b="1">
                <a:solidFill>
                  <a:srgbClr val="014CE3"/>
                </a:solidFill>
                <a:latin typeface="微軟正黑體" panose="020B0604030504040204" pitchFamily="34" charset="-120"/>
                <a:ea typeface="微軟正黑體" panose="020B0604030504040204" pitchFamily="34" charset="-120"/>
              </a:rPr>
              <a:t>在生成的過程受到地殼裡的</a:t>
            </a:r>
            <a:r>
              <a:rPr kumimoji="0" lang="zh-TW" altLang="en-US" sz="1400" b="1">
                <a:solidFill>
                  <a:srgbClr val="FF0000"/>
                </a:solidFill>
                <a:latin typeface="微軟正黑體" panose="020B0604030504040204" pitchFamily="34" charset="-120"/>
                <a:ea typeface="微軟正黑體" panose="020B0604030504040204" pitchFamily="34" charset="-120"/>
              </a:rPr>
              <a:t>天然輻射影響</a:t>
            </a:r>
            <a:r>
              <a:rPr kumimoji="0" lang="zh-TW" altLang="en-US" sz="1400" b="1">
                <a:solidFill>
                  <a:srgbClr val="014CE3"/>
                </a:solidFill>
                <a:latin typeface="微軟正黑體" panose="020B0604030504040204" pitchFamily="34" charset="-120"/>
                <a:ea typeface="微軟正黑體" panose="020B0604030504040204" pitchFamily="34" charset="-120"/>
              </a:rPr>
              <a:t>，而產生在</a:t>
            </a:r>
            <a:r>
              <a:rPr kumimoji="0" lang="zh-TW" altLang="en-US" sz="1400" b="1">
                <a:solidFill>
                  <a:srgbClr val="FF0000"/>
                </a:solidFill>
                <a:latin typeface="微軟正黑體" panose="020B0604030504040204" pitchFamily="34" charset="-120"/>
                <a:ea typeface="微軟正黑體" panose="020B0604030504040204" pitchFamily="34" charset="-120"/>
              </a:rPr>
              <a:t>紫外線下會發出特定顏色的光</a:t>
            </a:r>
            <a:endParaRPr kumimoji="0" lang="zh-TW" altLang="en-US" sz="1400" b="1">
              <a:solidFill>
                <a:srgbClr val="FF0000"/>
              </a:solidFill>
              <a:latin typeface="Tahoma" panose="020B0604030504040204" pitchFamily="34" charset="0"/>
            </a:endParaRPr>
          </a:p>
        </p:txBody>
      </p:sp>
      <p:pic>
        <p:nvPicPr>
          <p:cNvPr id="13327" name="Picture 15">
            <a:extLst>
              <a:ext uri="{FF2B5EF4-FFF2-40B4-BE49-F238E27FC236}">
                <a16:creationId xmlns:a16="http://schemas.microsoft.com/office/drawing/2014/main" id="{A7051BE0-80D0-9AA1-F9B4-62F2365656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4638" y="3933825"/>
            <a:ext cx="481965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17" descr="為什麼我的鑽石會發藍光？如何看待手上鑽石的螢光問題- 每日頭條">
            <a:extLst>
              <a:ext uri="{FF2B5EF4-FFF2-40B4-BE49-F238E27FC236}">
                <a16:creationId xmlns:a16="http://schemas.microsoft.com/office/drawing/2014/main" id="{DDB405E9-A0C3-757B-B7B8-D9FA2556DF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4638" y="4983163"/>
            <a:ext cx="1509712"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日期版面配置區 3">
            <a:extLst>
              <a:ext uri="{FF2B5EF4-FFF2-40B4-BE49-F238E27FC236}">
                <a16:creationId xmlns:a16="http://schemas.microsoft.com/office/drawing/2014/main" id="{41B470A1-F114-F46F-2EE4-C44C0C2F34A0}"/>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50179" name="頁尾版面配置區 4">
            <a:extLst>
              <a:ext uri="{FF2B5EF4-FFF2-40B4-BE49-F238E27FC236}">
                <a16:creationId xmlns:a16="http://schemas.microsoft.com/office/drawing/2014/main" id="{BA3E76BE-E612-2C5F-DA2A-AB312527A8DC}"/>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5E9C19D1-DD68-4317-BC41-765824A6A064}" type="slidenum">
              <a:rPr lang="en-US" altLang="zh-TW" sz="1400" smtClean="0"/>
              <a:pPr>
                <a:spcBef>
                  <a:spcPct val="0"/>
                </a:spcBef>
                <a:buClrTx/>
                <a:buSzTx/>
                <a:buFontTx/>
                <a:buNone/>
              </a:pPr>
              <a:t>40</a:t>
            </a:fld>
            <a:endParaRPr lang="en-US" altLang="zh-TW" sz="1400"/>
          </a:p>
        </p:txBody>
      </p:sp>
      <p:sp>
        <p:nvSpPr>
          <p:cNvPr id="50180" name="投影片編號版面配置區 5">
            <a:extLst>
              <a:ext uri="{FF2B5EF4-FFF2-40B4-BE49-F238E27FC236}">
                <a16:creationId xmlns:a16="http://schemas.microsoft.com/office/drawing/2014/main" id="{FC0A41BA-03F9-6C9D-AB45-8F434313C37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50181" name="Rectangle 2">
            <a:extLst>
              <a:ext uri="{FF2B5EF4-FFF2-40B4-BE49-F238E27FC236}">
                <a16:creationId xmlns:a16="http://schemas.microsoft.com/office/drawing/2014/main" id="{2BC52A10-FA06-5070-6D7E-788D969C8BED}"/>
              </a:ext>
            </a:extLst>
          </p:cNvPr>
          <p:cNvSpPr>
            <a:spLocks noGrp="1" noChangeArrowheads="1"/>
          </p:cNvSpPr>
          <p:nvPr>
            <p:ph type="title"/>
          </p:nvPr>
        </p:nvSpPr>
        <p:spPr>
          <a:xfrm>
            <a:off x="1143000" y="0"/>
            <a:ext cx="7793038" cy="685800"/>
          </a:xfrm>
        </p:spPr>
        <p:txBody>
          <a:bodyPr/>
          <a:lstStyle/>
          <a:p>
            <a:pPr eaLnBrk="1" hangingPunct="1"/>
            <a:r>
              <a:rPr lang="en-US" altLang="zh-TW" sz="3600" b="1">
                <a:solidFill>
                  <a:schemeClr val="hlink"/>
                </a:solidFill>
                <a:ea typeface="新細明體" panose="02020500000000000000" pitchFamily="18" charset="-120"/>
              </a:rPr>
              <a:t>Specular Reflection</a:t>
            </a:r>
          </a:p>
        </p:txBody>
      </p:sp>
      <p:sp>
        <p:nvSpPr>
          <p:cNvPr id="50182" name="Rectangle 3">
            <a:extLst>
              <a:ext uri="{FF2B5EF4-FFF2-40B4-BE49-F238E27FC236}">
                <a16:creationId xmlns:a16="http://schemas.microsoft.com/office/drawing/2014/main" id="{2EB326BB-7F3A-F3BE-BC93-F0D220AC561C}"/>
              </a:ext>
            </a:extLst>
          </p:cNvPr>
          <p:cNvSpPr>
            <a:spLocks noGrp="1" noChangeArrowheads="1"/>
          </p:cNvSpPr>
          <p:nvPr>
            <p:ph type="body" idx="1"/>
          </p:nvPr>
        </p:nvSpPr>
        <p:spPr>
          <a:xfrm>
            <a:off x="228600" y="685800"/>
            <a:ext cx="6477000" cy="5562600"/>
          </a:xfrm>
        </p:spPr>
        <p:txBody>
          <a:bodyPr/>
          <a:lstStyle/>
          <a:p>
            <a:pPr marL="0" indent="0" eaLnBrk="1" hangingPunct="1">
              <a:lnSpc>
                <a:spcPct val="90000"/>
              </a:lnSpc>
            </a:pPr>
            <a:r>
              <a:rPr lang="en-US" altLang="zh-TW" sz="1600">
                <a:ea typeface="新細明體" panose="02020500000000000000" pitchFamily="18" charset="-120"/>
              </a:rPr>
              <a:t>A second surface type is called a </a:t>
            </a:r>
            <a:r>
              <a:rPr lang="en-US" altLang="zh-TW" sz="1600" b="1" i="1">
                <a:solidFill>
                  <a:schemeClr val="hlink"/>
                </a:solidFill>
                <a:ea typeface="新細明體" panose="02020500000000000000" pitchFamily="18" charset="-120"/>
              </a:rPr>
              <a:t>specular reflector</a:t>
            </a:r>
            <a:r>
              <a:rPr lang="en-US" altLang="zh-TW" sz="1600">
                <a:ea typeface="新細明體" panose="02020500000000000000" pitchFamily="18" charset="-120"/>
              </a:rPr>
              <a:t>. When we look at a </a:t>
            </a:r>
            <a:r>
              <a:rPr lang="en-US" altLang="zh-TW" sz="1600" b="1">
                <a:solidFill>
                  <a:schemeClr val="folHlink"/>
                </a:solidFill>
                <a:ea typeface="新細明體" panose="02020500000000000000" pitchFamily="18" charset="-120"/>
              </a:rPr>
              <a:t>shiny surface</a:t>
            </a:r>
            <a:r>
              <a:rPr lang="en-US" altLang="zh-TW" sz="1600">
                <a:ea typeface="新細明體" panose="02020500000000000000" pitchFamily="18" charset="-120"/>
              </a:rPr>
              <a:t>, such as polished metal or a glossy car finish, we see a </a:t>
            </a:r>
            <a:r>
              <a:rPr lang="en-US" altLang="zh-TW" sz="1600" b="1">
                <a:solidFill>
                  <a:schemeClr val="tx2"/>
                </a:solidFill>
                <a:ea typeface="新細明體" panose="02020500000000000000" pitchFamily="18" charset="-120"/>
              </a:rPr>
              <a:t>highlight, or bright spot</a:t>
            </a:r>
            <a:r>
              <a:rPr lang="en-US" altLang="zh-TW" sz="1600">
                <a:ea typeface="新細明體" panose="02020500000000000000" pitchFamily="18" charset="-120"/>
              </a:rPr>
              <a:t>. </a:t>
            </a:r>
            <a:r>
              <a:rPr lang="en-US" altLang="zh-TW" sz="1600" b="1">
                <a:solidFill>
                  <a:schemeClr val="accent1"/>
                </a:solidFill>
                <a:ea typeface="新細明體" panose="02020500000000000000" pitchFamily="18" charset="-120"/>
              </a:rPr>
              <a:t>Where </a:t>
            </a:r>
            <a:r>
              <a:rPr lang="en-US" altLang="zh-TW" sz="1600" b="1">
                <a:solidFill>
                  <a:srgbClr val="FF0000"/>
                </a:solidFill>
                <a:ea typeface="新細明體" panose="02020500000000000000" pitchFamily="18" charset="-120"/>
              </a:rPr>
              <a:t>this bright spot </a:t>
            </a:r>
            <a:r>
              <a:rPr lang="en-US" altLang="zh-TW" sz="1600" b="1">
                <a:solidFill>
                  <a:schemeClr val="accent1"/>
                </a:solidFill>
                <a:ea typeface="新細明體" panose="02020500000000000000" pitchFamily="18" charset="-120"/>
              </a:rPr>
              <a:t>appears on the surface is a function of where the surface is seen from. This type of reflectance is </a:t>
            </a:r>
            <a:r>
              <a:rPr lang="en-US" altLang="zh-TW" sz="1600" b="1">
                <a:solidFill>
                  <a:srgbClr val="FF0000"/>
                </a:solidFill>
                <a:ea typeface="新細明體" panose="02020500000000000000" pitchFamily="18" charset="-120"/>
              </a:rPr>
              <a:t>view dependent.</a:t>
            </a:r>
            <a:r>
              <a:rPr lang="en-US" altLang="zh-TW" sz="1600">
                <a:ea typeface="新細明體" panose="02020500000000000000" pitchFamily="18" charset="-120"/>
              </a:rPr>
              <a:t>   </a:t>
            </a:r>
          </a:p>
          <a:p>
            <a:pPr marL="0" indent="0" eaLnBrk="1" hangingPunct="1">
              <a:lnSpc>
                <a:spcPct val="90000"/>
              </a:lnSpc>
            </a:pPr>
            <a:r>
              <a:rPr lang="en-US" altLang="zh-TW" sz="1600">
                <a:ea typeface="新細明體" panose="02020500000000000000" pitchFamily="18" charset="-120"/>
              </a:rPr>
              <a:t>At the </a:t>
            </a:r>
            <a:r>
              <a:rPr lang="en-US" altLang="zh-TW" sz="1600" b="1">
                <a:solidFill>
                  <a:schemeClr val="hlink"/>
                </a:solidFill>
                <a:ea typeface="新細明體" panose="02020500000000000000" pitchFamily="18" charset="-120"/>
              </a:rPr>
              <a:t>microscopic</a:t>
            </a:r>
            <a:r>
              <a:rPr lang="en-US" altLang="zh-TW" sz="1600">
                <a:ea typeface="新細明體" panose="02020500000000000000" pitchFamily="18" charset="-120"/>
              </a:rPr>
              <a:t> level a specular reflecting surface is very </a:t>
            </a:r>
            <a:r>
              <a:rPr lang="en-US" altLang="zh-TW" sz="1600" b="1">
                <a:solidFill>
                  <a:schemeClr val="hlink"/>
                </a:solidFill>
                <a:ea typeface="新細明體" panose="02020500000000000000" pitchFamily="18" charset="-120"/>
              </a:rPr>
              <a:t>smooth</a:t>
            </a:r>
            <a:r>
              <a:rPr lang="en-US" altLang="zh-TW" sz="1600">
                <a:ea typeface="新細明體" panose="02020500000000000000" pitchFamily="18" charset="-120"/>
              </a:rPr>
              <a:t>, and usually these microscopic surface elements are </a:t>
            </a:r>
            <a:r>
              <a:rPr lang="en-US" altLang="zh-TW" sz="1600" b="1">
                <a:solidFill>
                  <a:schemeClr val="hlink"/>
                </a:solidFill>
                <a:ea typeface="新細明體" panose="02020500000000000000" pitchFamily="18" charset="-120"/>
              </a:rPr>
              <a:t>oriented in the same direction</a:t>
            </a:r>
            <a:r>
              <a:rPr lang="en-US" altLang="zh-TW" sz="1600">
                <a:ea typeface="新細明體" panose="02020500000000000000" pitchFamily="18" charset="-120"/>
              </a:rPr>
              <a:t> as the surface itself. Specular reflection is merely the </a:t>
            </a:r>
            <a:r>
              <a:rPr lang="en-US" altLang="zh-TW" sz="1600" b="1" i="1">
                <a:solidFill>
                  <a:schemeClr val="hlink"/>
                </a:solidFill>
                <a:ea typeface="新細明體" panose="02020500000000000000" pitchFamily="18" charset="-120"/>
              </a:rPr>
              <a:t>mirror reflection</a:t>
            </a:r>
            <a:r>
              <a:rPr lang="en-US" altLang="zh-TW" sz="1600">
                <a:ea typeface="新細明體" panose="02020500000000000000" pitchFamily="18" charset="-120"/>
              </a:rPr>
              <a:t> of the light source in a surface. Thus it should come as no surprise that it is viewer dependent, since if you stood in front of a mirror and placed your finger over the reflection of a light, you would expect that you could reposition your head to look around your finger and see the light again. </a:t>
            </a:r>
            <a:r>
              <a:rPr lang="en-US" altLang="zh-TW" sz="1600" b="1">
                <a:solidFill>
                  <a:schemeClr val="hlink"/>
                </a:solidFill>
                <a:ea typeface="新細明體" panose="02020500000000000000" pitchFamily="18" charset="-120"/>
              </a:rPr>
              <a:t>An ideal mirror is a purely specular reflector. </a:t>
            </a:r>
            <a:r>
              <a:rPr lang="en-US" altLang="zh-TW" sz="1600">
                <a:ea typeface="新細明體" panose="02020500000000000000" pitchFamily="18" charset="-120"/>
              </a:rPr>
              <a:t>In order to model specular reflection we need to understand the physics of reflection.</a:t>
            </a:r>
          </a:p>
        </p:txBody>
      </p:sp>
      <p:pic>
        <p:nvPicPr>
          <p:cNvPr id="50183" name="Picture 11" descr="http://flylib.com/books/2/789/1/html/2/images/04fig01.jpg">
            <a:extLst>
              <a:ext uri="{FF2B5EF4-FFF2-40B4-BE49-F238E27FC236}">
                <a16:creationId xmlns:a16="http://schemas.microsoft.com/office/drawing/2014/main" id="{1235AFD4-399B-8CF2-F62B-F4F750D78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7638" y="114300"/>
            <a:ext cx="249396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13" descr="http://cgterminal.com/wp-content/uploads/2011/09/Maya-Render-Layers-Diffuse-and-Specular-Tutorial.jpg">
            <a:extLst>
              <a:ext uri="{FF2B5EF4-FFF2-40B4-BE49-F238E27FC236}">
                <a16:creationId xmlns:a16="http://schemas.microsoft.com/office/drawing/2014/main" id="{00DF1AE2-E0F1-6CA8-3991-4861B0E9F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7638" y="2628900"/>
            <a:ext cx="249396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16" descr="http://sciencelearn.org.nz/var/sciencelearn/storage/images/contexts/light-and-sight/sci-media/images/types-of-reflection/685409-1-eng-NZ/Types-of-reflection.jpg">
            <a:extLst>
              <a:ext uri="{FF2B5EF4-FFF2-40B4-BE49-F238E27FC236}">
                <a16:creationId xmlns:a16="http://schemas.microsoft.com/office/drawing/2014/main" id="{5E56C0DD-4FEC-4CC1-D686-4DB208F60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59263"/>
            <a:ext cx="9144000"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矩形 1">
            <a:extLst>
              <a:ext uri="{FF2B5EF4-FFF2-40B4-BE49-F238E27FC236}">
                <a16:creationId xmlns:a16="http://schemas.microsoft.com/office/drawing/2014/main" id="{BEAF38FF-5B2C-872E-1CE7-8D176C681220}"/>
              </a:ext>
            </a:extLst>
          </p:cNvPr>
          <p:cNvSpPr>
            <a:spLocks noChangeArrowheads="1"/>
          </p:cNvSpPr>
          <p:nvPr/>
        </p:nvSpPr>
        <p:spPr bwMode="auto">
          <a:xfrm>
            <a:off x="3040063" y="6081713"/>
            <a:ext cx="31702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4000" b="1">
                <a:solidFill>
                  <a:srgbClr val="FF0000"/>
                </a:solidFill>
                <a:latin typeface="標楷體" panose="03000509000000000000" pitchFamily="65" charset="-120"/>
                <a:ea typeface="標楷體" panose="03000509000000000000" pitchFamily="65" charset="-120"/>
              </a:rPr>
              <a:t>反射的</a:t>
            </a: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鏡射</a:t>
            </a:r>
            <a:r>
              <a:rPr lang="en-US" altLang="zh-TW" sz="2000" b="1">
                <a:latin typeface="標楷體" panose="03000509000000000000" pitchFamily="65" charset="-120"/>
                <a:ea typeface="標楷體" panose="03000509000000000000" pitchFamily="65" charset="-120"/>
              </a:rPr>
              <a:t> </a:t>
            </a:r>
            <a:endParaRPr lang="en-US" altLang="zh-TW" sz="2000" b="1">
              <a:solidFill>
                <a:srgbClr val="00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日期版面配置區 3">
            <a:extLst>
              <a:ext uri="{FF2B5EF4-FFF2-40B4-BE49-F238E27FC236}">
                <a16:creationId xmlns:a16="http://schemas.microsoft.com/office/drawing/2014/main" id="{7967A7AD-9740-88AB-D9A1-853FEB42C613}"/>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51203" name="頁尾版面配置區 4">
            <a:extLst>
              <a:ext uri="{FF2B5EF4-FFF2-40B4-BE49-F238E27FC236}">
                <a16:creationId xmlns:a16="http://schemas.microsoft.com/office/drawing/2014/main" id="{D22DF204-F409-1D7F-50FF-D230208DD93E}"/>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51A84910-DA73-4DCE-AC04-7B8B27AFD8B3}" type="slidenum">
              <a:rPr lang="en-US" altLang="zh-TW" sz="1400" smtClean="0"/>
              <a:pPr>
                <a:spcBef>
                  <a:spcPct val="0"/>
                </a:spcBef>
                <a:buClrTx/>
                <a:buSzTx/>
                <a:buFontTx/>
                <a:buNone/>
              </a:pPr>
              <a:t>41</a:t>
            </a:fld>
            <a:endParaRPr lang="en-US" altLang="zh-TW" sz="1400"/>
          </a:p>
        </p:txBody>
      </p:sp>
      <p:sp>
        <p:nvSpPr>
          <p:cNvPr id="51204" name="投影片編號版面配置區 5">
            <a:extLst>
              <a:ext uri="{FF2B5EF4-FFF2-40B4-BE49-F238E27FC236}">
                <a16:creationId xmlns:a16="http://schemas.microsoft.com/office/drawing/2014/main" id="{E894C774-16E9-0BE3-A07B-33EA988E8D0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51205" name="Rectangle 2">
            <a:extLst>
              <a:ext uri="{FF2B5EF4-FFF2-40B4-BE49-F238E27FC236}">
                <a16:creationId xmlns:a16="http://schemas.microsoft.com/office/drawing/2014/main" id="{967401D6-6F38-0DE2-BD49-65E29A7291B9}"/>
              </a:ext>
            </a:extLst>
          </p:cNvPr>
          <p:cNvSpPr>
            <a:spLocks noGrp="1" noChangeArrowheads="1"/>
          </p:cNvSpPr>
          <p:nvPr>
            <p:ph type="title"/>
          </p:nvPr>
        </p:nvSpPr>
        <p:spPr/>
        <p:txBody>
          <a:bodyPr/>
          <a:lstStyle/>
          <a:p>
            <a:pPr eaLnBrk="1" hangingPunct="1"/>
            <a:r>
              <a:rPr lang="en-US" altLang="zh-TW" sz="3600" b="1">
                <a:solidFill>
                  <a:schemeClr val="hlink"/>
                </a:solidFill>
                <a:ea typeface="新細明體" panose="02020500000000000000" pitchFamily="18" charset="-120"/>
              </a:rPr>
              <a:t>Snell's Law</a:t>
            </a:r>
          </a:p>
        </p:txBody>
      </p:sp>
      <p:pic>
        <p:nvPicPr>
          <p:cNvPr id="51206" name="Picture 4" descr="snell">
            <a:extLst>
              <a:ext uri="{FF2B5EF4-FFF2-40B4-BE49-F238E27FC236}">
                <a16:creationId xmlns:a16="http://schemas.microsoft.com/office/drawing/2014/main" id="{6E440A05-390E-876A-0C47-DD50A948B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925" y="88900"/>
            <a:ext cx="3043238"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3">
            <a:extLst>
              <a:ext uri="{FF2B5EF4-FFF2-40B4-BE49-F238E27FC236}">
                <a16:creationId xmlns:a16="http://schemas.microsoft.com/office/drawing/2014/main" id="{CF5E2B2D-B48C-7676-FB49-FF9D6E02230A}"/>
              </a:ext>
            </a:extLst>
          </p:cNvPr>
          <p:cNvSpPr>
            <a:spLocks noGrp="1" noChangeArrowheads="1"/>
          </p:cNvSpPr>
          <p:nvPr>
            <p:ph type="body" idx="1"/>
          </p:nvPr>
        </p:nvSpPr>
        <p:spPr>
          <a:xfrm>
            <a:off x="0" y="914400"/>
            <a:ext cx="6096000" cy="5218113"/>
          </a:xfrm>
        </p:spPr>
        <p:txBody>
          <a:bodyPr/>
          <a:lstStyle/>
          <a:p>
            <a:pPr marL="0" indent="0" eaLnBrk="1" hangingPunct="1">
              <a:lnSpc>
                <a:spcPct val="90000"/>
              </a:lnSpc>
            </a:pPr>
            <a:r>
              <a:rPr lang="en-US" altLang="zh-TW" b="1">
                <a:solidFill>
                  <a:schemeClr val="folHlink"/>
                </a:solidFill>
                <a:ea typeface="新細明體" panose="02020500000000000000" pitchFamily="18" charset="-120"/>
              </a:rPr>
              <a:t>Reflection behaves according to Snell's law</a:t>
            </a:r>
            <a:r>
              <a:rPr lang="en-US" altLang="zh-TW">
                <a:ea typeface="新細明體" panose="02020500000000000000" pitchFamily="18" charset="-120"/>
              </a:rPr>
              <a:t>:</a:t>
            </a:r>
          </a:p>
          <a:p>
            <a:pPr lvl="1" eaLnBrk="1" hangingPunct="1">
              <a:lnSpc>
                <a:spcPct val="90000"/>
              </a:lnSpc>
              <a:buFont typeface="Wingdings" panose="05000000000000000000" pitchFamily="2" charset="2"/>
              <a:buChar char="n"/>
            </a:pPr>
            <a:r>
              <a:rPr lang="en-US" altLang="zh-TW">
                <a:ea typeface="新細明體" panose="02020500000000000000" pitchFamily="18" charset="-120"/>
              </a:rPr>
              <a:t>The incoming ray, the surface normal, and the reflected ray </a:t>
            </a:r>
            <a:r>
              <a:rPr lang="en-US" altLang="zh-TW" b="1">
                <a:solidFill>
                  <a:schemeClr val="hlink"/>
                </a:solidFill>
                <a:ea typeface="新細明體" panose="02020500000000000000" pitchFamily="18" charset="-120"/>
              </a:rPr>
              <a:t>all lie in a common plane.</a:t>
            </a:r>
          </a:p>
          <a:p>
            <a:pPr lvl="1" eaLnBrk="1" hangingPunct="1">
              <a:lnSpc>
                <a:spcPct val="90000"/>
              </a:lnSpc>
              <a:buFont typeface="Wingdings" panose="05000000000000000000" pitchFamily="2" charset="2"/>
              <a:buChar char="n"/>
            </a:pPr>
            <a:r>
              <a:rPr lang="en-US" altLang="zh-TW">
                <a:ea typeface="新細明體" panose="02020500000000000000" pitchFamily="18" charset="-120"/>
              </a:rPr>
              <a:t>The angle that the reflected ray forms with the surface normal is determined by the angle that the incoming ray forms with the surface normal, and the </a:t>
            </a:r>
            <a:r>
              <a:rPr lang="en-US" altLang="zh-TW" b="1">
                <a:solidFill>
                  <a:schemeClr val="hlink"/>
                </a:solidFill>
                <a:ea typeface="新細明體" panose="02020500000000000000" pitchFamily="18" charset="-120"/>
              </a:rPr>
              <a:t>relative speeds of light of the mediums</a:t>
            </a:r>
            <a:r>
              <a:rPr lang="en-US" altLang="zh-TW">
                <a:ea typeface="新細明體" panose="02020500000000000000" pitchFamily="18" charset="-120"/>
              </a:rPr>
              <a:t> in which the incident and reflected rays propagate according to the following expression. </a:t>
            </a:r>
            <a:br>
              <a:rPr lang="en-US" altLang="zh-TW">
                <a:ea typeface="新細明體" panose="02020500000000000000" pitchFamily="18" charset="-120"/>
              </a:rPr>
            </a:br>
            <a:r>
              <a:rPr lang="en-US" altLang="zh-TW">
                <a:ea typeface="新細明體" panose="02020500000000000000" pitchFamily="18" charset="-120"/>
              </a:rPr>
              <a:t>(Note: </a:t>
            </a:r>
            <a:r>
              <a:rPr lang="en-US" altLang="zh-TW" i="1">
                <a:ea typeface="新細明體" panose="02020500000000000000" pitchFamily="18" charset="-120"/>
              </a:rPr>
              <a:t>n</a:t>
            </a:r>
            <a:r>
              <a:rPr lang="en-US" altLang="zh-TW" i="1" baseline="-25000">
                <a:ea typeface="新細明體" panose="02020500000000000000" pitchFamily="18" charset="-120"/>
              </a:rPr>
              <a:t>l</a:t>
            </a:r>
            <a:r>
              <a:rPr lang="en-US" altLang="zh-TW">
                <a:ea typeface="新細明體" panose="02020500000000000000" pitchFamily="18" charset="-120"/>
              </a:rPr>
              <a:t> and </a:t>
            </a:r>
            <a:r>
              <a:rPr lang="en-US" altLang="zh-TW" i="1">
                <a:ea typeface="新細明體" panose="02020500000000000000" pitchFamily="18" charset="-120"/>
              </a:rPr>
              <a:t>n</a:t>
            </a:r>
            <a:r>
              <a:rPr lang="en-US" altLang="zh-TW" i="1" baseline="-25000">
                <a:ea typeface="新細明體" panose="02020500000000000000" pitchFamily="18" charset="-120"/>
              </a:rPr>
              <a:t>r</a:t>
            </a:r>
            <a:r>
              <a:rPr lang="en-US" altLang="zh-TW">
                <a:ea typeface="新細明體" panose="02020500000000000000" pitchFamily="18" charset="-120"/>
              </a:rPr>
              <a:t> are the indices of refraction) </a:t>
            </a:r>
          </a:p>
        </p:txBody>
      </p:sp>
      <p:pic>
        <p:nvPicPr>
          <p:cNvPr id="51208" name="Picture 13" descr="Optical Fiber Tutorial - Optic Fiber - Communication Fiber – Fosco Connect">
            <a:extLst>
              <a:ext uri="{FF2B5EF4-FFF2-40B4-BE49-F238E27FC236}">
                <a16:creationId xmlns:a16="http://schemas.microsoft.com/office/drawing/2014/main" id="{F2A70840-7FE0-4366-ACA1-951685B84A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57600"/>
            <a:ext cx="31781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日期版面配置區 3">
            <a:extLst>
              <a:ext uri="{FF2B5EF4-FFF2-40B4-BE49-F238E27FC236}">
                <a16:creationId xmlns:a16="http://schemas.microsoft.com/office/drawing/2014/main" id="{059765A4-6535-4AE6-F094-2908409DDCC2}"/>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52227" name="Rectangle 2">
            <a:extLst>
              <a:ext uri="{FF2B5EF4-FFF2-40B4-BE49-F238E27FC236}">
                <a16:creationId xmlns:a16="http://schemas.microsoft.com/office/drawing/2014/main" id="{92E8DE70-C176-E24B-C623-C3D1DFD78968}"/>
              </a:ext>
            </a:extLst>
          </p:cNvPr>
          <p:cNvSpPr>
            <a:spLocks noGrp="1" noChangeArrowheads="1"/>
          </p:cNvSpPr>
          <p:nvPr>
            <p:ph type="title"/>
          </p:nvPr>
        </p:nvSpPr>
        <p:spPr>
          <a:xfrm>
            <a:off x="1458913" y="-39688"/>
            <a:ext cx="7793037" cy="685801"/>
          </a:xfrm>
        </p:spPr>
        <p:txBody>
          <a:bodyPr/>
          <a:lstStyle/>
          <a:p>
            <a:pPr eaLnBrk="1" hangingPunct="1"/>
            <a:r>
              <a:rPr lang="en-US" altLang="zh-TW" sz="3600" b="1">
                <a:solidFill>
                  <a:schemeClr val="hlink"/>
                </a:solidFill>
                <a:ea typeface="新細明體" panose="02020500000000000000" pitchFamily="18" charset="-120"/>
              </a:rPr>
              <a:t>Reflection and Refraction</a:t>
            </a:r>
          </a:p>
        </p:txBody>
      </p:sp>
      <p:sp>
        <p:nvSpPr>
          <p:cNvPr id="52228" name="Rectangle 3">
            <a:extLst>
              <a:ext uri="{FF2B5EF4-FFF2-40B4-BE49-F238E27FC236}">
                <a16:creationId xmlns:a16="http://schemas.microsoft.com/office/drawing/2014/main" id="{72C022E5-0210-20C4-2AD8-C0AFB3E7C2FF}"/>
              </a:ext>
            </a:extLst>
          </p:cNvPr>
          <p:cNvSpPr>
            <a:spLocks noGrp="1" noChangeArrowheads="1"/>
          </p:cNvSpPr>
          <p:nvPr>
            <p:ph type="body" idx="1"/>
          </p:nvPr>
        </p:nvSpPr>
        <p:spPr>
          <a:xfrm>
            <a:off x="150813" y="533400"/>
            <a:ext cx="8726487" cy="5218113"/>
          </a:xfrm>
        </p:spPr>
        <p:txBody>
          <a:bodyPr/>
          <a:lstStyle/>
          <a:p>
            <a:pPr marL="0" indent="0" eaLnBrk="1" hangingPunct="1"/>
            <a:r>
              <a:rPr lang="en-US" altLang="zh-TW">
                <a:ea typeface="新細明體" panose="02020500000000000000" pitchFamily="18" charset="-120"/>
              </a:rPr>
              <a:t>Reflection is a very special case of Snell's Law where the incident light's medium and the reflected rays medium is the same. Thus we can simplify the expression to:</a:t>
            </a:r>
          </a:p>
          <a:p>
            <a:pPr marL="0" indent="0" eaLnBrk="1" hangingPunct="1"/>
            <a:endParaRPr lang="zh-TW" altLang="en-US">
              <a:ea typeface="新細明體" panose="02020500000000000000" pitchFamily="18" charset="-120"/>
            </a:endParaRPr>
          </a:p>
        </p:txBody>
      </p:sp>
      <p:pic>
        <p:nvPicPr>
          <p:cNvPr id="52229" name="Picture 4" descr="snell">
            <a:extLst>
              <a:ext uri="{FF2B5EF4-FFF2-40B4-BE49-F238E27FC236}">
                <a16:creationId xmlns:a16="http://schemas.microsoft.com/office/drawing/2014/main" id="{C0FE030E-59C0-68C1-6E13-42F157368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646238"/>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9" descr="http://swh.schoolworkhelper.netdna-cdn.com/wp-content/uploads/2010/06/Example_snells_law.gif?8f6eb6">
            <a:extLst>
              <a:ext uri="{FF2B5EF4-FFF2-40B4-BE49-F238E27FC236}">
                <a16:creationId xmlns:a16="http://schemas.microsoft.com/office/drawing/2014/main" id="{A1E75227-35B1-F067-E084-A5CA3C705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938338"/>
            <a:ext cx="3243263"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1" descr="http://www.spiritualliving.net/straw%20glass%20smalll.jpg">
            <a:extLst>
              <a:ext uri="{FF2B5EF4-FFF2-40B4-BE49-F238E27FC236}">
                <a16:creationId xmlns:a16="http://schemas.microsoft.com/office/drawing/2014/main" id="{C4149304-1EBA-81A6-4FB7-9E30CF585E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6950" y="3141663"/>
            <a:ext cx="2765425"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13" descr="http://3.bp.blogspot.com/-W0e8kIDxiH8/TxRyQMoIMjI/AAAAAAAAGWQ/Mtd5PoqxBTA/s1600/1-2-reflectionrefraction.010.png">
            <a:extLst>
              <a:ext uri="{FF2B5EF4-FFF2-40B4-BE49-F238E27FC236}">
                <a16:creationId xmlns:a16="http://schemas.microsoft.com/office/drawing/2014/main" id="{1D453E43-F7BB-6F26-E9BB-4E74E27292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4522788"/>
            <a:ext cx="3243263"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日期版面配置區 3">
            <a:extLst>
              <a:ext uri="{FF2B5EF4-FFF2-40B4-BE49-F238E27FC236}">
                <a16:creationId xmlns:a16="http://schemas.microsoft.com/office/drawing/2014/main" id="{9846C731-7FB8-AD17-B047-046B31F36915}"/>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53251" name="頁尾版面配置區 4">
            <a:extLst>
              <a:ext uri="{FF2B5EF4-FFF2-40B4-BE49-F238E27FC236}">
                <a16:creationId xmlns:a16="http://schemas.microsoft.com/office/drawing/2014/main" id="{FB511A61-0703-B005-48B3-4DCE94606A13}"/>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3745210D-7AEB-4215-854D-B28D9D9A86F3}" type="slidenum">
              <a:rPr lang="en-US" altLang="zh-TW" sz="1400" smtClean="0"/>
              <a:pPr>
                <a:spcBef>
                  <a:spcPct val="0"/>
                </a:spcBef>
                <a:buClrTx/>
                <a:buSzTx/>
                <a:buFontTx/>
                <a:buNone/>
              </a:pPr>
              <a:t>43</a:t>
            </a:fld>
            <a:endParaRPr lang="en-US" altLang="zh-TW" sz="1400"/>
          </a:p>
        </p:txBody>
      </p:sp>
      <p:sp>
        <p:nvSpPr>
          <p:cNvPr id="53252" name="投影片編號版面配置區 5">
            <a:extLst>
              <a:ext uri="{FF2B5EF4-FFF2-40B4-BE49-F238E27FC236}">
                <a16:creationId xmlns:a16="http://schemas.microsoft.com/office/drawing/2014/main" id="{40659B01-8AAD-FE7B-14F3-F6E7F94DC66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53253" name="Rectangle 2">
            <a:extLst>
              <a:ext uri="{FF2B5EF4-FFF2-40B4-BE49-F238E27FC236}">
                <a16:creationId xmlns:a16="http://schemas.microsoft.com/office/drawing/2014/main" id="{626EF391-BE90-1E55-5F37-0BDCECA69534}"/>
              </a:ext>
            </a:extLst>
          </p:cNvPr>
          <p:cNvSpPr>
            <a:spLocks noGrp="1" noChangeArrowheads="1"/>
          </p:cNvSpPr>
          <p:nvPr>
            <p:ph type="title"/>
          </p:nvPr>
        </p:nvSpPr>
        <p:spPr>
          <a:xfrm>
            <a:off x="1066800" y="0"/>
            <a:ext cx="7793038" cy="685800"/>
          </a:xfrm>
        </p:spPr>
        <p:txBody>
          <a:bodyPr/>
          <a:lstStyle/>
          <a:p>
            <a:pPr eaLnBrk="1" hangingPunct="1"/>
            <a:r>
              <a:rPr lang="en-US" altLang="zh-TW" sz="3600" b="1">
                <a:solidFill>
                  <a:schemeClr val="hlink"/>
                </a:solidFill>
                <a:ea typeface="新細明體" panose="02020500000000000000" pitchFamily="18" charset="-120"/>
              </a:rPr>
              <a:t>Non-ideal Reflectors</a:t>
            </a:r>
          </a:p>
        </p:txBody>
      </p:sp>
      <p:pic>
        <p:nvPicPr>
          <p:cNvPr id="53254" name="Picture 4" descr="specdist">
            <a:extLst>
              <a:ext uri="{FF2B5EF4-FFF2-40B4-BE49-F238E27FC236}">
                <a16:creationId xmlns:a16="http://schemas.microsoft.com/office/drawing/2014/main" id="{C90C4E77-9EC0-7F07-21B3-AEDB569B7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5257800"/>
            <a:ext cx="2819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3">
            <a:extLst>
              <a:ext uri="{FF2B5EF4-FFF2-40B4-BE49-F238E27FC236}">
                <a16:creationId xmlns:a16="http://schemas.microsoft.com/office/drawing/2014/main" id="{7FEBA981-4D79-6260-A8C7-1ADEE0EDD6C3}"/>
              </a:ext>
            </a:extLst>
          </p:cNvPr>
          <p:cNvSpPr>
            <a:spLocks noGrp="1" noChangeArrowheads="1"/>
          </p:cNvSpPr>
          <p:nvPr>
            <p:ph type="body" idx="1"/>
          </p:nvPr>
        </p:nvSpPr>
        <p:spPr>
          <a:xfrm>
            <a:off x="0" y="685800"/>
            <a:ext cx="7086600" cy="5218113"/>
          </a:xfrm>
        </p:spPr>
        <p:txBody>
          <a:bodyPr/>
          <a:lstStyle/>
          <a:p>
            <a:pPr marL="0" indent="0" eaLnBrk="1" hangingPunct="1">
              <a:lnSpc>
                <a:spcPct val="90000"/>
              </a:lnSpc>
            </a:pPr>
            <a:r>
              <a:rPr lang="en-US" altLang="zh-TW">
                <a:ea typeface="新細明體" panose="02020500000000000000" pitchFamily="18" charset="-120"/>
              </a:rPr>
              <a:t>Snell's law, however, applies only to ideal </a:t>
            </a:r>
            <a:r>
              <a:rPr lang="en-US" altLang="zh-TW" i="1">
                <a:ea typeface="新細明體" panose="02020500000000000000" pitchFamily="18" charset="-120"/>
              </a:rPr>
              <a:t>mirror</a:t>
            </a:r>
            <a:r>
              <a:rPr lang="en-US" altLang="zh-TW">
                <a:ea typeface="新細明體" panose="02020500000000000000" pitchFamily="18" charset="-120"/>
              </a:rPr>
              <a:t> reflectors. </a:t>
            </a:r>
            <a:r>
              <a:rPr lang="en-US" altLang="zh-TW" b="1">
                <a:solidFill>
                  <a:schemeClr val="folHlink"/>
                </a:solidFill>
                <a:ea typeface="新細明體" panose="02020500000000000000" pitchFamily="18" charset="-120"/>
              </a:rPr>
              <a:t>Real materials, other than mirrors and chrome tend to deviate significantly from ideal reflectors.</a:t>
            </a:r>
            <a:r>
              <a:rPr lang="en-US" altLang="zh-TW">
                <a:ea typeface="新細明體" panose="02020500000000000000" pitchFamily="18" charset="-120"/>
              </a:rPr>
              <a:t> </a:t>
            </a:r>
            <a:r>
              <a:rPr lang="en-US" altLang="zh-TW" i="1">
                <a:ea typeface="新細明體" panose="02020500000000000000" pitchFamily="18" charset="-120"/>
              </a:rPr>
              <a:t>At this point we will introduce an </a:t>
            </a:r>
            <a:r>
              <a:rPr lang="en-US" altLang="zh-TW" b="1" i="1">
                <a:solidFill>
                  <a:schemeClr val="hlink"/>
                </a:solidFill>
                <a:ea typeface="新細明體" panose="02020500000000000000" pitchFamily="18" charset="-120"/>
              </a:rPr>
              <a:t>empirical model</a:t>
            </a:r>
            <a:r>
              <a:rPr lang="en-US" altLang="zh-TW" i="1">
                <a:ea typeface="新細明體" panose="02020500000000000000" pitchFamily="18" charset="-120"/>
              </a:rPr>
              <a:t> that is consistent with our experience, at least to a crude approximation.</a:t>
            </a:r>
            <a:r>
              <a:rPr lang="en-US" altLang="zh-TW">
                <a:ea typeface="新細明體" panose="02020500000000000000" pitchFamily="18" charset="-120"/>
              </a:rPr>
              <a:t> </a:t>
            </a:r>
          </a:p>
          <a:p>
            <a:pPr marL="0" indent="0" eaLnBrk="1" hangingPunct="1">
              <a:lnSpc>
                <a:spcPct val="90000"/>
              </a:lnSpc>
            </a:pPr>
            <a:r>
              <a:rPr lang="en-US" altLang="zh-TW">
                <a:ea typeface="新細明體" panose="02020500000000000000" pitchFamily="18" charset="-120"/>
              </a:rPr>
              <a:t>In general, we expect </a:t>
            </a:r>
            <a:r>
              <a:rPr lang="en-US" altLang="zh-TW" b="1">
                <a:solidFill>
                  <a:schemeClr val="hlink"/>
                </a:solidFill>
                <a:ea typeface="新細明體" panose="02020500000000000000" pitchFamily="18" charset="-120"/>
              </a:rPr>
              <a:t>most of</a:t>
            </a:r>
            <a:r>
              <a:rPr lang="en-US" altLang="zh-TW">
                <a:ea typeface="新細明體" panose="02020500000000000000" pitchFamily="18" charset="-120"/>
              </a:rPr>
              <a:t> the reflected light to travel in the direction of the ideal ray. However, because of </a:t>
            </a:r>
            <a:r>
              <a:rPr lang="en-US" altLang="zh-TW" b="1">
                <a:solidFill>
                  <a:schemeClr val="hlink"/>
                </a:solidFill>
                <a:ea typeface="新細明體" panose="02020500000000000000" pitchFamily="18" charset="-120"/>
              </a:rPr>
              <a:t>microscopic surface variations</a:t>
            </a:r>
            <a:r>
              <a:rPr lang="en-US" altLang="zh-TW">
                <a:ea typeface="新細明體" panose="02020500000000000000" pitchFamily="18" charset="-120"/>
              </a:rPr>
              <a:t> we might expect some of the light to be reflected just </a:t>
            </a:r>
            <a:r>
              <a:rPr lang="en-US" altLang="zh-TW" b="1">
                <a:solidFill>
                  <a:schemeClr val="hlink"/>
                </a:solidFill>
                <a:ea typeface="新細明體" panose="02020500000000000000" pitchFamily="18" charset="-120"/>
              </a:rPr>
              <a:t>slightly offset</a:t>
            </a:r>
            <a:r>
              <a:rPr lang="en-US" altLang="zh-TW">
                <a:ea typeface="新細明體" panose="02020500000000000000" pitchFamily="18" charset="-120"/>
              </a:rPr>
              <a:t> from the ideal reflected ray. </a:t>
            </a:r>
            <a:r>
              <a:rPr lang="en-US" altLang="zh-TW" b="1">
                <a:solidFill>
                  <a:schemeClr val="folHlink"/>
                </a:solidFill>
                <a:ea typeface="新細明體" panose="02020500000000000000" pitchFamily="18" charset="-120"/>
              </a:rPr>
              <a:t>As we move farther and farther, in the angular sense, from the reflected ray we expect to see less light reflected. </a:t>
            </a:r>
          </a:p>
        </p:txBody>
      </p:sp>
      <p:pic>
        <p:nvPicPr>
          <p:cNvPr id="53256" name="Picture 5" descr="falloff">
            <a:extLst>
              <a:ext uri="{FF2B5EF4-FFF2-40B4-BE49-F238E27FC236}">
                <a16:creationId xmlns:a16="http://schemas.microsoft.com/office/drawing/2014/main" id="{1BD5CAB6-DDCA-F450-9171-060B32777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181600"/>
            <a:ext cx="23812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3257" name="Object 6">
            <a:extLst>
              <a:ext uri="{FF2B5EF4-FFF2-40B4-BE49-F238E27FC236}">
                <a16:creationId xmlns:a16="http://schemas.microsoft.com/office/drawing/2014/main" id="{60A84A49-EC6D-E1CA-0A1A-160792D99F3E}"/>
              </a:ext>
            </a:extLst>
          </p:cNvPr>
          <p:cNvGraphicFramePr>
            <a:graphicFrameLocks noChangeAspect="1"/>
          </p:cNvGraphicFramePr>
          <p:nvPr/>
        </p:nvGraphicFramePr>
        <p:xfrm>
          <a:off x="6934200" y="1524000"/>
          <a:ext cx="2209800" cy="5334000"/>
        </p:xfrm>
        <a:graphic>
          <a:graphicData uri="http://schemas.openxmlformats.org/presentationml/2006/ole">
            <mc:AlternateContent xmlns:mc="http://schemas.openxmlformats.org/markup-compatibility/2006">
              <mc:Choice xmlns:v="urn:schemas-microsoft-com:vml" Requires="v">
                <p:oleObj name="PhotoImpact" r:id="rId5" imgW="2659048" imgH="4540952" progId="PI3.Image">
                  <p:embed/>
                </p:oleObj>
              </mc:Choice>
              <mc:Fallback>
                <p:oleObj name="PhotoImpact" r:id="rId5" imgW="2659048" imgH="4540952" progId="PI3.Image">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1524000"/>
                        <a:ext cx="22098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CE3D584-9CE5-C648-E988-F96B4A9E0CE4}"/>
              </a:ext>
            </a:extLst>
          </p:cNvPr>
          <p:cNvSpPr>
            <a:spLocks noGrp="1" noChangeArrowheads="1"/>
          </p:cNvSpPr>
          <p:nvPr>
            <p:ph type="title"/>
          </p:nvPr>
        </p:nvSpPr>
        <p:spPr>
          <a:xfrm>
            <a:off x="1219200" y="-65088"/>
            <a:ext cx="7793038" cy="685801"/>
          </a:xfrm>
        </p:spPr>
        <p:txBody>
          <a:bodyPr/>
          <a:lstStyle/>
          <a:p>
            <a:pPr eaLnBrk="1" hangingPunct="1"/>
            <a:r>
              <a:rPr lang="en-US" altLang="zh-TW" sz="3600" b="1">
                <a:solidFill>
                  <a:schemeClr val="hlink"/>
                </a:solidFill>
                <a:ea typeface="新細明體" panose="02020500000000000000" pitchFamily="18" charset="-120"/>
              </a:rPr>
              <a:t>Phong Illumination</a:t>
            </a:r>
          </a:p>
        </p:txBody>
      </p:sp>
      <p:sp>
        <p:nvSpPr>
          <p:cNvPr id="54275" name="Rectangle 3">
            <a:extLst>
              <a:ext uri="{FF2B5EF4-FFF2-40B4-BE49-F238E27FC236}">
                <a16:creationId xmlns:a16="http://schemas.microsoft.com/office/drawing/2014/main" id="{7338ADF9-7D9D-87E4-DE39-F86E2A733B1E}"/>
              </a:ext>
            </a:extLst>
          </p:cNvPr>
          <p:cNvSpPr>
            <a:spLocks noGrp="1" noChangeArrowheads="1"/>
          </p:cNvSpPr>
          <p:nvPr>
            <p:ph type="body" idx="1"/>
          </p:nvPr>
        </p:nvSpPr>
        <p:spPr>
          <a:xfrm>
            <a:off x="252413" y="588963"/>
            <a:ext cx="8726487" cy="5218112"/>
          </a:xfrm>
        </p:spPr>
        <p:txBody>
          <a:bodyPr/>
          <a:lstStyle/>
          <a:p>
            <a:pPr marL="0" indent="0" eaLnBrk="1" hangingPunct="1">
              <a:lnSpc>
                <a:spcPct val="90000"/>
              </a:lnSpc>
            </a:pPr>
            <a:r>
              <a:rPr lang="en-US" altLang="zh-TW">
                <a:ea typeface="新細明體" panose="02020500000000000000" pitchFamily="18" charset="-120"/>
              </a:rPr>
              <a:t>One function that </a:t>
            </a:r>
            <a:r>
              <a:rPr lang="en-US" altLang="zh-TW" b="1">
                <a:solidFill>
                  <a:schemeClr val="folHlink"/>
                </a:solidFill>
                <a:ea typeface="新細明體" panose="02020500000000000000" pitchFamily="18" charset="-120"/>
              </a:rPr>
              <a:t>approximates this fall off</a:t>
            </a:r>
            <a:r>
              <a:rPr lang="en-US" altLang="zh-TW">
                <a:ea typeface="新細明體" panose="02020500000000000000" pitchFamily="18" charset="-120"/>
              </a:rPr>
              <a:t> is called the </a:t>
            </a:r>
            <a:r>
              <a:rPr lang="en-US" altLang="zh-TW" i="1">
                <a:ea typeface="新細明體" panose="02020500000000000000" pitchFamily="18" charset="-120"/>
              </a:rPr>
              <a:t>Phong Illumination</a:t>
            </a:r>
            <a:r>
              <a:rPr lang="en-US" altLang="zh-TW">
                <a:ea typeface="新細明體" panose="02020500000000000000" pitchFamily="18" charset="-120"/>
              </a:rPr>
              <a:t> model. This model has </a:t>
            </a:r>
            <a:r>
              <a:rPr lang="en-US" altLang="zh-TW" b="1">
                <a:solidFill>
                  <a:schemeClr val="hlink"/>
                </a:solidFill>
                <a:ea typeface="新細明體" panose="02020500000000000000" pitchFamily="18" charset="-120"/>
              </a:rPr>
              <a:t>no physical basis</a:t>
            </a:r>
            <a:r>
              <a:rPr lang="en-US" altLang="zh-TW">
                <a:ea typeface="新細明體" panose="02020500000000000000" pitchFamily="18" charset="-120"/>
              </a:rPr>
              <a:t>, yet it is one of the most commonly used illumination models in computer graphics. </a:t>
            </a:r>
          </a:p>
          <a:p>
            <a:pPr marL="0" indent="0" eaLnBrk="1" hangingPunct="1">
              <a:lnSpc>
                <a:spcPct val="90000"/>
              </a:lnSpc>
            </a:pPr>
            <a:r>
              <a:rPr lang="en-US" altLang="zh-TW">
                <a:ea typeface="新細明體" panose="02020500000000000000" pitchFamily="18" charset="-120"/>
              </a:rPr>
              <a:t> </a:t>
            </a:r>
          </a:p>
          <a:p>
            <a:pPr marL="0" indent="0" eaLnBrk="1" hangingPunct="1">
              <a:lnSpc>
                <a:spcPct val="90000"/>
              </a:lnSpc>
            </a:pPr>
            <a:endParaRPr lang="en-US" altLang="zh-TW">
              <a:ea typeface="新細明體" panose="02020500000000000000" pitchFamily="18" charset="-120"/>
            </a:endParaRPr>
          </a:p>
          <a:p>
            <a:pPr marL="0" indent="0" eaLnBrk="1" hangingPunct="1">
              <a:lnSpc>
                <a:spcPct val="90000"/>
              </a:lnSpc>
            </a:pPr>
            <a:endParaRPr lang="en-US" altLang="zh-TW">
              <a:ea typeface="新細明體" panose="02020500000000000000" pitchFamily="18" charset="-120"/>
            </a:endParaRPr>
          </a:p>
          <a:p>
            <a:pPr marL="0" indent="0" eaLnBrk="1" hangingPunct="1">
              <a:lnSpc>
                <a:spcPct val="90000"/>
              </a:lnSpc>
            </a:pPr>
            <a:endParaRPr lang="en-US" altLang="zh-TW" b="1">
              <a:solidFill>
                <a:schemeClr val="hlink"/>
              </a:solidFill>
              <a:ea typeface="新細明體" panose="02020500000000000000" pitchFamily="18" charset="-120"/>
            </a:endParaRPr>
          </a:p>
          <a:p>
            <a:pPr marL="0" indent="0" eaLnBrk="1" hangingPunct="1">
              <a:lnSpc>
                <a:spcPct val="90000"/>
              </a:lnSpc>
            </a:pPr>
            <a:endParaRPr lang="en-US" altLang="zh-TW" b="1">
              <a:solidFill>
                <a:schemeClr val="hlink"/>
              </a:solidFill>
              <a:ea typeface="新細明體" panose="02020500000000000000" pitchFamily="18" charset="-120"/>
            </a:endParaRPr>
          </a:p>
          <a:p>
            <a:pPr marL="0" indent="0" eaLnBrk="1" hangingPunct="1">
              <a:lnSpc>
                <a:spcPct val="90000"/>
              </a:lnSpc>
            </a:pPr>
            <a:endParaRPr lang="en-US" altLang="zh-TW" b="1">
              <a:solidFill>
                <a:schemeClr val="hlink"/>
              </a:solidFill>
              <a:ea typeface="新細明體" panose="02020500000000000000" pitchFamily="18" charset="-120"/>
            </a:endParaRPr>
          </a:p>
          <a:p>
            <a:pPr marL="0" indent="0" eaLnBrk="1" hangingPunct="1">
              <a:lnSpc>
                <a:spcPct val="90000"/>
              </a:lnSpc>
            </a:pPr>
            <a:r>
              <a:rPr lang="en-US" altLang="zh-TW" b="1">
                <a:solidFill>
                  <a:schemeClr val="hlink"/>
                </a:solidFill>
                <a:ea typeface="新細明體" panose="02020500000000000000" pitchFamily="18" charset="-120"/>
              </a:rPr>
              <a:t>The cosine term is maximum when the surface is viewed from the mirror direction and falls off to 0</a:t>
            </a:r>
            <a:r>
              <a:rPr lang="en-US" altLang="zh-TW">
                <a:ea typeface="新細明體" panose="02020500000000000000" pitchFamily="18" charset="-120"/>
              </a:rPr>
              <a:t> when viewed at 90 degrees away from it. The scalar</a:t>
            </a:r>
            <a:r>
              <a:rPr lang="en-US" altLang="zh-TW" b="1">
                <a:solidFill>
                  <a:schemeClr val="hlink"/>
                </a:solidFill>
                <a:ea typeface="新細明體" panose="02020500000000000000" pitchFamily="18" charset="-120"/>
              </a:rPr>
              <a:t> </a:t>
            </a:r>
            <a:r>
              <a:rPr lang="en-US" altLang="zh-TW" b="1" i="1">
                <a:solidFill>
                  <a:schemeClr val="hlink"/>
                </a:solidFill>
                <a:ea typeface="新細明體" panose="02020500000000000000" pitchFamily="18" charset="-120"/>
              </a:rPr>
              <a:t>n</a:t>
            </a:r>
            <a:r>
              <a:rPr lang="en-US" altLang="zh-TW" b="1" baseline="-25000">
                <a:solidFill>
                  <a:schemeClr val="hlink"/>
                </a:solidFill>
                <a:ea typeface="新細明體" panose="02020500000000000000" pitchFamily="18" charset="-120"/>
              </a:rPr>
              <a:t>shiny</a:t>
            </a:r>
            <a:r>
              <a:rPr lang="en-US" altLang="zh-TW">
                <a:ea typeface="新細明體" panose="02020500000000000000" pitchFamily="18" charset="-120"/>
              </a:rPr>
              <a:t> </a:t>
            </a:r>
            <a:r>
              <a:rPr lang="en-US" altLang="zh-TW" b="1">
                <a:solidFill>
                  <a:schemeClr val="folHlink"/>
                </a:solidFill>
                <a:ea typeface="新細明體" panose="02020500000000000000" pitchFamily="18" charset="-120"/>
              </a:rPr>
              <a:t>controls the rate of this fall off.</a:t>
            </a:r>
          </a:p>
        </p:txBody>
      </p:sp>
      <p:pic>
        <p:nvPicPr>
          <p:cNvPr id="54276" name="Picture 4" descr="phongpic">
            <a:extLst>
              <a:ext uri="{FF2B5EF4-FFF2-40B4-BE49-F238E27FC236}">
                <a16:creationId xmlns:a16="http://schemas.microsoft.com/office/drawing/2014/main" id="{38335FC8-9492-35C1-3A43-7B8998C54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458913"/>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圖片 1">
            <a:extLst>
              <a:ext uri="{FF2B5EF4-FFF2-40B4-BE49-F238E27FC236}">
                <a16:creationId xmlns:a16="http://schemas.microsoft.com/office/drawing/2014/main" id="{A0158799-15F8-9712-35A6-B8A0968FBA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5963" y="1644650"/>
            <a:ext cx="37211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10" descr="http://evasion.imag.fr/Enseignement/cours/2012/SIA/Shaders/Images/goureau.png">
            <a:extLst>
              <a:ext uri="{FF2B5EF4-FFF2-40B4-BE49-F238E27FC236}">
                <a16:creationId xmlns:a16="http://schemas.microsoft.com/office/drawing/2014/main" id="{189C698B-FAA2-FD50-9762-A4D53FCA5F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38" y="2282825"/>
            <a:ext cx="70246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12" descr="http://img.blog.csdn.net/20140211142924156?watermark/2/text/aHR0cDovL2Jsb2cuY3Nkbi5uZXQvemh1eWluZ3FpbmdmZW4=/font/5a6L5L2T/fontsize/400/fill/I0JBQkFCMA==/dissolve/70/gravity/SouthEast">
            <a:extLst>
              <a:ext uri="{FF2B5EF4-FFF2-40B4-BE49-F238E27FC236}">
                <a16:creationId xmlns:a16="http://schemas.microsoft.com/office/drawing/2014/main" id="{B5A46C7C-7105-F71F-DC3B-99553FDCCB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5367338"/>
            <a:ext cx="19939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日期版面配置區 3">
            <a:extLst>
              <a:ext uri="{FF2B5EF4-FFF2-40B4-BE49-F238E27FC236}">
                <a16:creationId xmlns:a16="http://schemas.microsoft.com/office/drawing/2014/main" id="{81A5B28B-01C6-578A-2A3B-38B2B84E5C57}"/>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55299" name="頁尾版面配置區 4">
            <a:extLst>
              <a:ext uri="{FF2B5EF4-FFF2-40B4-BE49-F238E27FC236}">
                <a16:creationId xmlns:a16="http://schemas.microsoft.com/office/drawing/2014/main" id="{CCAAD4AA-DDFE-64A7-52AA-2CD2B4A6AE5D}"/>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492654C8-9056-470A-BCCA-83F3A5D145C5}" type="slidenum">
              <a:rPr lang="en-US" altLang="zh-TW" sz="1400" smtClean="0"/>
              <a:pPr>
                <a:spcBef>
                  <a:spcPct val="0"/>
                </a:spcBef>
                <a:buClrTx/>
                <a:buSzTx/>
                <a:buFontTx/>
                <a:buNone/>
              </a:pPr>
              <a:t>45</a:t>
            </a:fld>
            <a:endParaRPr lang="en-US" altLang="zh-TW" sz="1400"/>
          </a:p>
        </p:txBody>
      </p:sp>
      <p:sp>
        <p:nvSpPr>
          <p:cNvPr id="55300" name="投影片編號版面配置區 5">
            <a:extLst>
              <a:ext uri="{FF2B5EF4-FFF2-40B4-BE49-F238E27FC236}">
                <a16:creationId xmlns:a16="http://schemas.microsoft.com/office/drawing/2014/main" id="{F67AEF77-13A6-CCA1-34CC-9CC4DB8CBEE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55301" name="Rectangle 2">
            <a:extLst>
              <a:ext uri="{FF2B5EF4-FFF2-40B4-BE49-F238E27FC236}">
                <a16:creationId xmlns:a16="http://schemas.microsoft.com/office/drawing/2014/main" id="{A8499BA1-01BD-7348-DCCA-283EE3D2489D}"/>
              </a:ext>
            </a:extLst>
          </p:cNvPr>
          <p:cNvSpPr>
            <a:spLocks noGrp="1" noChangeArrowheads="1"/>
          </p:cNvSpPr>
          <p:nvPr>
            <p:ph type="title"/>
          </p:nvPr>
        </p:nvSpPr>
        <p:spPr/>
        <p:txBody>
          <a:bodyPr/>
          <a:lstStyle/>
          <a:p>
            <a:pPr eaLnBrk="1" hangingPunct="1"/>
            <a:r>
              <a:rPr lang="en-US" altLang="zh-TW" sz="3600" b="1">
                <a:solidFill>
                  <a:schemeClr val="accent1"/>
                </a:solidFill>
                <a:ea typeface="新細明體" panose="02020500000000000000" pitchFamily="18" charset="-120"/>
              </a:rPr>
              <a:t>Effect of the </a:t>
            </a:r>
            <a:r>
              <a:rPr lang="en-US" altLang="zh-TW" sz="3600" b="1" i="1">
                <a:solidFill>
                  <a:schemeClr val="accent1"/>
                </a:solidFill>
                <a:ea typeface="新細明體" panose="02020500000000000000" pitchFamily="18" charset="-120"/>
              </a:rPr>
              <a:t>n</a:t>
            </a:r>
            <a:r>
              <a:rPr lang="en-US" altLang="zh-TW" sz="3600" b="1" baseline="-25000">
                <a:solidFill>
                  <a:schemeClr val="accent1"/>
                </a:solidFill>
                <a:ea typeface="新細明體" panose="02020500000000000000" pitchFamily="18" charset="-120"/>
              </a:rPr>
              <a:t>shiny </a:t>
            </a:r>
            <a:r>
              <a:rPr lang="en-US" altLang="zh-TW" sz="3600" b="1">
                <a:solidFill>
                  <a:schemeClr val="accent1"/>
                </a:solidFill>
                <a:ea typeface="新細明體" panose="02020500000000000000" pitchFamily="18" charset="-120"/>
              </a:rPr>
              <a:t>coefficient</a:t>
            </a:r>
          </a:p>
        </p:txBody>
      </p:sp>
      <p:sp>
        <p:nvSpPr>
          <p:cNvPr id="55302" name="Rectangle 3">
            <a:extLst>
              <a:ext uri="{FF2B5EF4-FFF2-40B4-BE49-F238E27FC236}">
                <a16:creationId xmlns:a16="http://schemas.microsoft.com/office/drawing/2014/main" id="{D548AD08-3E00-1B3A-146D-8AA832A42385}"/>
              </a:ext>
            </a:extLst>
          </p:cNvPr>
          <p:cNvSpPr>
            <a:spLocks noGrp="1" noChangeArrowheads="1"/>
          </p:cNvSpPr>
          <p:nvPr>
            <p:ph type="body" idx="1"/>
          </p:nvPr>
        </p:nvSpPr>
        <p:spPr/>
        <p:txBody>
          <a:bodyPr/>
          <a:lstStyle/>
          <a:p>
            <a:pPr marL="0" indent="0" eaLnBrk="1" hangingPunct="1"/>
            <a:r>
              <a:rPr lang="en-US" altLang="zh-TW">
                <a:ea typeface="新細明體" panose="02020500000000000000" pitchFamily="18" charset="-120"/>
              </a:rPr>
              <a:t>The diagram below shows the how the </a:t>
            </a:r>
            <a:r>
              <a:rPr lang="en-US" altLang="zh-TW" b="1">
                <a:solidFill>
                  <a:schemeClr val="folHlink"/>
                </a:solidFill>
                <a:ea typeface="新細明體" panose="02020500000000000000" pitchFamily="18" charset="-120"/>
              </a:rPr>
              <a:t>reflectance drops off</a:t>
            </a:r>
            <a:r>
              <a:rPr lang="en-US" altLang="zh-TW">
                <a:ea typeface="新細明體" panose="02020500000000000000" pitchFamily="18" charset="-120"/>
              </a:rPr>
              <a:t> in a Phong illumination model.  For a </a:t>
            </a:r>
            <a:r>
              <a:rPr lang="en-US" altLang="zh-TW" b="1">
                <a:solidFill>
                  <a:schemeClr val="hlink"/>
                </a:solidFill>
                <a:ea typeface="新細明體" panose="02020500000000000000" pitchFamily="18" charset="-120"/>
              </a:rPr>
              <a:t>large</a:t>
            </a:r>
            <a:r>
              <a:rPr lang="en-US" altLang="zh-TW">
                <a:ea typeface="新細明體" panose="02020500000000000000" pitchFamily="18" charset="-120"/>
              </a:rPr>
              <a:t> value of the </a:t>
            </a:r>
            <a:r>
              <a:rPr lang="en-US" altLang="zh-TW" i="1">
                <a:ea typeface="新細明體" panose="02020500000000000000" pitchFamily="18" charset="-120"/>
              </a:rPr>
              <a:t>n</a:t>
            </a:r>
            <a:r>
              <a:rPr lang="en-US" altLang="zh-TW" baseline="-25000">
                <a:ea typeface="新細明體" panose="02020500000000000000" pitchFamily="18" charset="-120"/>
              </a:rPr>
              <a:t>shiny</a:t>
            </a:r>
            <a:r>
              <a:rPr lang="en-US" altLang="zh-TW">
                <a:ea typeface="新細明體" panose="02020500000000000000" pitchFamily="18" charset="-120"/>
              </a:rPr>
              <a:t> coefficient, the reflectance </a:t>
            </a:r>
            <a:r>
              <a:rPr lang="en-US" altLang="zh-TW" b="1">
                <a:solidFill>
                  <a:schemeClr val="hlink"/>
                </a:solidFill>
                <a:ea typeface="新細明體" panose="02020500000000000000" pitchFamily="18" charset="-120"/>
              </a:rPr>
              <a:t>decreases rapidly with increasing viewing angle.</a:t>
            </a:r>
          </a:p>
        </p:txBody>
      </p:sp>
      <p:pic>
        <p:nvPicPr>
          <p:cNvPr id="55303" name="Picture 4" descr="nvalues">
            <a:extLst>
              <a:ext uri="{FF2B5EF4-FFF2-40B4-BE49-F238E27FC236}">
                <a16:creationId xmlns:a16="http://schemas.microsoft.com/office/drawing/2014/main" id="{76B0CFFB-12F4-64F6-B305-6FDBF0024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14600"/>
            <a:ext cx="7924800"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AADGHPU0">
            <a:extLst>
              <a:ext uri="{FF2B5EF4-FFF2-40B4-BE49-F238E27FC236}">
                <a16:creationId xmlns:a16="http://schemas.microsoft.com/office/drawing/2014/main" id="{D9F89621-E79D-6264-BC2E-9C7C199B3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25" t="19560" r="7408" b="34259"/>
          <a:stretch>
            <a:fillRect/>
          </a:stretch>
        </p:blipFill>
        <p:spPr bwMode="auto">
          <a:xfrm>
            <a:off x="1403350" y="3925888"/>
            <a:ext cx="6911975"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descr="AADGHPT0">
            <a:extLst>
              <a:ext uri="{FF2B5EF4-FFF2-40B4-BE49-F238E27FC236}">
                <a16:creationId xmlns:a16="http://schemas.microsoft.com/office/drawing/2014/main" id="{DB602A90-9FE3-FACD-9648-B6471061C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171" t="27940" r="16797" b="39514"/>
          <a:stretch>
            <a:fillRect/>
          </a:stretch>
        </p:blipFill>
        <p:spPr bwMode="auto">
          <a:xfrm>
            <a:off x="1476375" y="1557338"/>
            <a:ext cx="611981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2">
            <a:extLst>
              <a:ext uri="{FF2B5EF4-FFF2-40B4-BE49-F238E27FC236}">
                <a16:creationId xmlns:a16="http://schemas.microsoft.com/office/drawing/2014/main" id="{2A60C17C-05C9-78EB-493C-ED68C07951A0}"/>
              </a:ext>
            </a:extLst>
          </p:cNvPr>
          <p:cNvSpPr>
            <a:spLocks noGrp="1" noChangeArrowheads="1"/>
          </p:cNvSpPr>
          <p:nvPr>
            <p:ph type="title"/>
          </p:nvPr>
        </p:nvSpPr>
        <p:spPr/>
        <p:txBody>
          <a:bodyPr/>
          <a:lstStyle/>
          <a:p>
            <a:pPr eaLnBrk="1" hangingPunct="1"/>
            <a:r>
              <a:rPr lang="en-US" altLang="ko-KR"/>
              <a:t>Specular Reflection</a:t>
            </a:r>
          </a:p>
        </p:txBody>
      </p:sp>
      <p:sp>
        <p:nvSpPr>
          <p:cNvPr id="56325" name="Rectangle 3">
            <a:extLst>
              <a:ext uri="{FF2B5EF4-FFF2-40B4-BE49-F238E27FC236}">
                <a16:creationId xmlns:a16="http://schemas.microsoft.com/office/drawing/2014/main" id="{3AC8A34E-F118-C42A-F917-170CFC9180E2}"/>
              </a:ext>
            </a:extLst>
          </p:cNvPr>
          <p:cNvSpPr>
            <a:spLocks noGrp="1" noChangeArrowheads="1"/>
          </p:cNvSpPr>
          <p:nvPr>
            <p:ph type="body" idx="1"/>
          </p:nvPr>
        </p:nvSpPr>
        <p:spPr>
          <a:xfrm>
            <a:off x="457200" y="1341438"/>
            <a:ext cx="8229600" cy="503237"/>
          </a:xfrm>
        </p:spPr>
        <p:txBody>
          <a:bodyPr/>
          <a:lstStyle/>
          <a:p>
            <a:pPr eaLnBrk="1" hangingPunct="1">
              <a:lnSpc>
                <a:spcPct val="90000"/>
              </a:lnSpc>
            </a:pPr>
            <a:r>
              <a:rPr lang="en-US" altLang="ko-KR"/>
              <a:t>Glossiness of surfaces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日期版面配置區 1">
            <a:extLst>
              <a:ext uri="{FF2B5EF4-FFF2-40B4-BE49-F238E27FC236}">
                <a16:creationId xmlns:a16="http://schemas.microsoft.com/office/drawing/2014/main" id="{8370333A-CBB4-6539-85CE-04AA5EA56C1B}"/>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58371" name="頁尾版面配置區 2">
            <a:extLst>
              <a:ext uri="{FF2B5EF4-FFF2-40B4-BE49-F238E27FC236}">
                <a16:creationId xmlns:a16="http://schemas.microsoft.com/office/drawing/2014/main" id="{E50F5E19-4696-8DE1-0BA3-FA92C0DAC7D5}"/>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68E47C67-7B23-471B-8979-5B51800363D4}" type="slidenum">
              <a:rPr lang="en-US" altLang="zh-TW" sz="1400" smtClean="0"/>
              <a:pPr>
                <a:spcBef>
                  <a:spcPct val="0"/>
                </a:spcBef>
                <a:buClrTx/>
                <a:buSzTx/>
                <a:buFontTx/>
                <a:buNone/>
              </a:pPr>
              <a:t>47</a:t>
            </a:fld>
            <a:endParaRPr lang="en-US" altLang="zh-TW" sz="1400"/>
          </a:p>
        </p:txBody>
      </p:sp>
      <p:sp>
        <p:nvSpPr>
          <p:cNvPr id="58372" name="投影片編號版面配置區 3">
            <a:extLst>
              <a:ext uri="{FF2B5EF4-FFF2-40B4-BE49-F238E27FC236}">
                <a16:creationId xmlns:a16="http://schemas.microsoft.com/office/drawing/2014/main" id="{0D1B4DE1-5729-13A2-8219-74B3F59781D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graphicFrame>
        <p:nvGraphicFramePr>
          <p:cNvPr id="58373" name="Object 2">
            <a:extLst>
              <a:ext uri="{FF2B5EF4-FFF2-40B4-BE49-F238E27FC236}">
                <a16:creationId xmlns:a16="http://schemas.microsoft.com/office/drawing/2014/main" id="{00ABA2C3-04D3-90EA-CEF5-3C330C6FB7EA}"/>
              </a:ext>
            </a:extLst>
          </p:cNvPr>
          <p:cNvGraphicFramePr>
            <a:graphicFrameLocks noChangeAspect="1"/>
          </p:cNvGraphicFramePr>
          <p:nvPr/>
        </p:nvGraphicFramePr>
        <p:xfrm>
          <a:off x="0" y="0"/>
          <a:ext cx="9144000" cy="4933950"/>
        </p:xfrm>
        <a:graphic>
          <a:graphicData uri="http://schemas.openxmlformats.org/presentationml/2006/ole">
            <mc:AlternateContent xmlns:mc="http://schemas.openxmlformats.org/markup-compatibility/2006">
              <mc:Choice xmlns:v="urn:schemas-microsoft-com:vml" Requires="v">
                <p:oleObj name="PhotoImpact" r:id="rId3" imgW="6950042" imgH="3749365" progId="PI3.Image">
                  <p:embed/>
                </p:oleObj>
              </mc:Choice>
              <mc:Fallback>
                <p:oleObj name="PhotoImpact" r:id="rId3" imgW="6950042" imgH="3749365" progId="PI3.Imag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8374" name="Object 3">
            <a:extLst>
              <a:ext uri="{FF2B5EF4-FFF2-40B4-BE49-F238E27FC236}">
                <a16:creationId xmlns:a16="http://schemas.microsoft.com/office/drawing/2014/main" id="{94B81070-3550-6D63-E74B-B164A0595875}"/>
              </a:ext>
            </a:extLst>
          </p:cNvPr>
          <p:cNvGraphicFramePr>
            <a:graphicFrameLocks noChangeAspect="1"/>
          </p:cNvGraphicFramePr>
          <p:nvPr/>
        </p:nvGraphicFramePr>
        <p:xfrm>
          <a:off x="0" y="4876800"/>
          <a:ext cx="9144000" cy="1981200"/>
        </p:xfrm>
        <a:graphic>
          <a:graphicData uri="http://schemas.openxmlformats.org/presentationml/2006/ole">
            <mc:AlternateContent xmlns:mc="http://schemas.openxmlformats.org/markup-compatibility/2006">
              <mc:Choice xmlns:v="urn:schemas-microsoft-com:vml" Requires="v">
                <p:oleObj name="PhotoImpact" r:id="rId5" imgW="6377143" imgH="853153" progId="PI3.Image">
                  <p:embed/>
                </p:oleObj>
              </mc:Choice>
              <mc:Fallback>
                <p:oleObj name="PhotoImpact" r:id="rId5" imgW="6377143" imgH="853153" progId="PI3.Imag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876800"/>
                        <a:ext cx="914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5" name="Line 4">
            <a:extLst>
              <a:ext uri="{FF2B5EF4-FFF2-40B4-BE49-F238E27FC236}">
                <a16:creationId xmlns:a16="http://schemas.microsoft.com/office/drawing/2014/main" id="{A8CEA106-A530-F60E-512A-A7E42A7E8C66}"/>
              </a:ext>
            </a:extLst>
          </p:cNvPr>
          <p:cNvSpPr>
            <a:spLocks noChangeShapeType="1"/>
          </p:cNvSpPr>
          <p:nvPr/>
        </p:nvSpPr>
        <p:spPr bwMode="auto">
          <a:xfrm>
            <a:off x="990600" y="6324600"/>
            <a:ext cx="37338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日期版面配置區 3">
            <a:extLst>
              <a:ext uri="{FF2B5EF4-FFF2-40B4-BE49-F238E27FC236}">
                <a16:creationId xmlns:a16="http://schemas.microsoft.com/office/drawing/2014/main" id="{05D2F6D6-5AB0-8C8B-4097-D5D717BCE0CD}"/>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59395" name="頁尾版面配置區 4">
            <a:extLst>
              <a:ext uri="{FF2B5EF4-FFF2-40B4-BE49-F238E27FC236}">
                <a16:creationId xmlns:a16="http://schemas.microsoft.com/office/drawing/2014/main" id="{5FD35EF6-916F-A073-C1DF-DC069640ED5C}"/>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975C513B-A2FF-41D3-AD50-91377A7BF020}" type="slidenum">
              <a:rPr lang="en-US" altLang="zh-TW" sz="1400" smtClean="0"/>
              <a:pPr>
                <a:spcBef>
                  <a:spcPct val="0"/>
                </a:spcBef>
                <a:buClrTx/>
                <a:buSzTx/>
                <a:buFontTx/>
                <a:buNone/>
              </a:pPr>
              <a:t>48</a:t>
            </a:fld>
            <a:endParaRPr lang="en-US" altLang="zh-TW" sz="1400"/>
          </a:p>
        </p:txBody>
      </p:sp>
      <p:sp>
        <p:nvSpPr>
          <p:cNvPr id="59396" name="投影片編號版面配置區 5">
            <a:extLst>
              <a:ext uri="{FF2B5EF4-FFF2-40B4-BE49-F238E27FC236}">
                <a16:creationId xmlns:a16="http://schemas.microsoft.com/office/drawing/2014/main" id="{560A6DEF-1849-526D-9E66-A33CB763620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59397" name="Rectangle 2">
            <a:extLst>
              <a:ext uri="{FF2B5EF4-FFF2-40B4-BE49-F238E27FC236}">
                <a16:creationId xmlns:a16="http://schemas.microsoft.com/office/drawing/2014/main" id="{397DE0B8-326F-D8B0-781C-EA8053B1A423}"/>
              </a:ext>
            </a:extLst>
          </p:cNvPr>
          <p:cNvSpPr>
            <a:spLocks noGrp="1" noChangeArrowheads="1"/>
          </p:cNvSpPr>
          <p:nvPr>
            <p:ph type="title"/>
          </p:nvPr>
        </p:nvSpPr>
        <p:spPr/>
        <p:txBody>
          <a:bodyPr/>
          <a:lstStyle/>
          <a:p>
            <a:pPr eaLnBrk="1" hangingPunct="1"/>
            <a:r>
              <a:rPr lang="en-US" altLang="zh-TW" sz="3600" b="1">
                <a:solidFill>
                  <a:schemeClr val="hlink"/>
                </a:solidFill>
                <a:ea typeface="新細明體" panose="02020500000000000000" pitchFamily="18" charset="-120"/>
              </a:rPr>
              <a:t>Computing Phong Illumination</a:t>
            </a:r>
          </a:p>
        </p:txBody>
      </p:sp>
      <p:sp>
        <p:nvSpPr>
          <p:cNvPr id="59398" name="Rectangle 3">
            <a:extLst>
              <a:ext uri="{FF2B5EF4-FFF2-40B4-BE49-F238E27FC236}">
                <a16:creationId xmlns:a16="http://schemas.microsoft.com/office/drawing/2014/main" id="{515B5499-DEC8-5606-5739-2F601916DD58}"/>
              </a:ext>
            </a:extLst>
          </p:cNvPr>
          <p:cNvSpPr>
            <a:spLocks noGrp="1" noChangeArrowheads="1"/>
          </p:cNvSpPr>
          <p:nvPr>
            <p:ph type="body" idx="1"/>
          </p:nvPr>
        </p:nvSpPr>
        <p:spPr>
          <a:xfrm>
            <a:off x="207963" y="801688"/>
            <a:ext cx="8726487" cy="5218112"/>
          </a:xfrm>
        </p:spPr>
        <p:txBody>
          <a:bodyPr/>
          <a:lstStyle/>
          <a:p>
            <a:pPr marL="0" indent="0" eaLnBrk="1" hangingPunct="1"/>
            <a:endParaRPr lang="zh-TW" altLang="en-US">
              <a:ea typeface="新細明體" panose="02020500000000000000" pitchFamily="18" charset="-120"/>
            </a:endParaRPr>
          </a:p>
          <a:p>
            <a:pPr marL="0" indent="0" eaLnBrk="1" hangingPunct="1"/>
            <a:endParaRPr lang="zh-TW" altLang="en-US">
              <a:ea typeface="新細明體" panose="02020500000000000000" pitchFamily="18" charset="-120"/>
            </a:endParaRPr>
          </a:p>
          <a:p>
            <a:pPr marL="0" indent="0" eaLnBrk="1" hangingPunct="1"/>
            <a:r>
              <a:rPr lang="zh-TW" altLang="en-US">
                <a:ea typeface="新細明體" panose="02020500000000000000" pitchFamily="18" charset="-120"/>
              </a:rPr>
              <a:t> </a:t>
            </a:r>
          </a:p>
          <a:p>
            <a:pPr marL="0" indent="0" eaLnBrk="1" hangingPunct="1"/>
            <a:r>
              <a:rPr lang="en-US" altLang="zh-TW">
                <a:ea typeface="新細明體" panose="02020500000000000000" pitchFamily="18" charset="-120"/>
              </a:rPr>
              <a:t>The V vector is the unit vector in the direction of the viewer and the R vector is the mirror reflectance direction. The vector R can be computed from the incoming light direction and the surface normal:</a:t>
            </a:r>
          </a:p>
        </p:txBody>
      </p:sp>
      <p:grpSp>
        <p:nvGrpSpPr>
          <p:cNvPr id="200714" name="Group 10">
            <a:extLst>
              <a:ext uri="{FF2B5EF4-FFF2-40B4-BE49-F238E27FC236}">
                <a16:creationId xmlns:a16="http://schemas.microsoft.com/office/drawing/2014/main" id="{9069CF70-9136-C90B-5CFF-2FCF91143FC9}"/>
              </a:ext>
            </a:extLst>
          </p:cNvPr>
          <p:cNvGrpSpPr>
            <a:grpSpLocks/>
          </p:cNvGrpSpPr>
          <p:nvPr/>
        </p:nvGrpSpPr>
        <p:grpSpPr bwMode="auto">
          <a:xfrm>
            <a:off x="0" y="3657600"/>
            <a:ext cx="9144000" cy="3276600"/>
            <a:chOff x="0" y="2304"/>
            <a:chExt cx="5760" cy="1920"/>
          </a:xfrm>
        </p:grpSpPr>
        <p:graphicFrame>
          <p:nvGraphicFramePr>
            <p:cNvPr id="59401" name="Object 7">
              <a:extLst>
                <a:ext uri="{FF2B5EF4-FFF2-40B4-BE49-F238E27FC236}">
                  <a16:creationId xmlns:a16="http://schemas.microsoft.com/office/drawing/2014/main" id="{96981CB0-B52D-7905-FBDB-8952CAEA149D}"/>
                </a:ext>
              </a:extLst>
            </p:cNvPr>
            <p:cNvGraphicFramePr>
              <a:graphicFrameLocks noChangeAspect="1"/>
            </p:cNvGraphicFramePr>
            <p:nvPr/>
          </p:nvGraphicFramePr>
          <p:xfrm>
            <a:off x="3744" y="2304"/>
            <a:ext cx="2016" cy="1920"/>
          </p:xfrm>
          <a:graphic>
            <a:graphicData uri="http://schemas.openxmlformats.org/presentationml/2006/ole">
              <mc:AlternateContent xmlns:mc="http://schemas.openxmlformats.org/markup-compatibility/2006">
                <mc:Choice xmlns:v="urn:schemas-microsoft-com:vml" Requires="v">
                  <p:oleObj name="PhotoImpact" r:id="rId3" imgW="1920406" imgH="1226407" progId="PI3.Image">
                    <p:embed/>
                  </p:oleObj>
                </mc:Choice>
                <mc:Fallback>
                  <p:oleObj name="PhotoImpact" r:id="rId3" imgW="1920406" imgH="1226407" progId="PI3.Image">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 y="2304"/>
                          <a:ext cx="2016" cy="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402" name="Object 8">
              <a:extLst>
                <a:ext uri="{FF2B5EF4-FFF2-40B4-BE49-F238E27FC236}">
                  <a16:creationId xmlns:a16="http://schemas.microsoft.com/office/drawing/2014/main" id="{1B13B362-3618-3908-92E4-206AD84FDFFF}"/>
                </a:ext>
              </a:extLst>
            </p:cNvPr>
            <p:cNvGraphicFramePr>
              <a:graphicFrameLocks noChangeAspect="1"/>
            </p:cNvGraphicFramePr>
            <p:nvPr/>
          </p:nvGraphicFramePr>
          <p:xfrm>
            <a:off x="0" y="2352"/>
            <a:ext cx="3744" cy="1872"/>
          </p:xfrm>
          <a:graphic>
            <a:graphicData uri="http://schemas.openxmlformats.org/presentationml/2006/ole">
              <mc:AlternateContent xmlns:mc="http://schemas.openxmlformats.org/markup-compatibility/2006">
                <mc:Choice xmlns:v="urn:schemas-microsoft-com:vml" Requires="v">
                  <p:oleObj name="PhotoImpact" r:id="rId5" imgW="3093333" imgH="1196190" progId="PI3.Image">
                    <p:embed/>
                  </p:oleObj>
                </mc:Choice>
                <mc:Fallback>
                  <p:oleObj name="PhotoImpact" r:id="rId5" imgW="3093333" imgH="1196190" progId="PI3.Image">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352"/>
                          <a:ext cx="3744" cy="1872"/>
                        </a:xfrm>
                        <a:prstGeom prst="rect">
                          <a:avLst/>
                        </a:prstGeom>
                        <a:noFill/>
                        <a:ln w="381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59400" name="圖片 1">
            <a:extLst>
              <a:ext uri="{FF2B5EF4-FFF2-40B4-BE49-F238E27FC236}">
                <a16:creationId xmlns:a16="http://schemas.microsoft.com/office/drawing/2014/main" id="{A8D42A55-59C8-1446-F4C2-9DAC36AA986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01775" y="747713"/>
            <a:ext cx="6138863"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0714"/>
                                        </p:tgtEl>
                                        <p:attrNameLst>
                                          <p:attrName>style.visibility</p:attrName>
                                        </p:attrNameLst>
                                      </p:cBhvr>
                                      <p:to>
                                        <p:strVal val="visible"/>
                                      </p:to>
                                    </p:set>
                                    <p:animEffect transition="in" filter="dissolve">
                                      <p:cBhvr>
                                        <p:cTn id="7" dur="500"/>
                                        <p:tgtEl>
                                          <p:spTgt spid="200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編號版面配置區 5">
            <a:extLst>
              <a:ext uri="{FF2B5EF4-FFF2-40B4-BE49-F238E27FC236}">
                <a16:creationId xmlns:a16="http://schemas.microsoft.com/office/drawing/2014/main" id="{94B309A9-04FE-D46E-21A5-9C494496D09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60419" name="Rectangle 2">
            <a:extLst>
              <a:ext uri="{FF2B5EF4-FFF2-40B4-BE49-F238E27FC236}">
                <a16:creationId xmlns:a16="http://schemas.microsoft.com/office/drawing/2014/main" id="{EC13D491-54BB-3204-FB01-09447FDB4571}"/>
              </a:ext>
            </a:extLst>
          </p:cNvPr>
          <p:cNvSpPr>
            <a:spLocks noGrp="1" noChangeArrowheads="1"/>
          </p:cNvSpPr>
          <p:nvPr>
            <p:ph type="title"/>
          </p:nvPr>
        </p:nvSpPr>
        <p:spPr/>
        <p:txBody>
          <a:bodyPr/>
          <a:lstStyle/>
          <a:p>
            <a:pPr eaLnBrk="1" hangingPunct="1"/>
            <a:r>
              <a:rPr lang="en-US" altLang="zh-TW" sz="3600" b="1">
                <a:solidFill>
                  <a:schemeClr val="hlink"/>
                </a:solidFill>
                <a:ea typeface="新細明體" panose="02020500000000000000" pitchFamily="18" charset="-120"/>
              </a:rPr>
              <a:t>Blinn &amp; Torrance Variation</a:t>
            </a:r>
          </a:p>
        </p:txBody>
      </p:sp>
      <p:graphicFrame>
        <p:nvGraphicFramePr>
          <p:cNvPr id="60420" name="Object 4">
            <a:extLst>
              <a:ext uri="{FF2B5EF4-FFF2-40B4-BE49-F238E27FC236}">
                <a16:creationId xmlns:a16="http://schemas.microsoft.com/office/drawing/2014/main" id="{903CD858-FAB4-70AC-6BB9-318A2893B2DE}"/>
              </a:ext>
            </a:extLst>
          </p:cNvPr>
          <p:cNvGraphicFramePr>
            <a:graphicFrameLocks noChangeAspect="1"/>
          </p:cNvGraphicFramePr>
          <p:nvPr/>
        </p:nvGraphicFramePr>
        <p:xfrm>
          <a:off x="1447800" y="1981200"/>
          <a:ext cx="5676900" cy="1066800"/>
        </p:xfrm>
        <a:graphic>
          <a:graphicData uri="http://schemas.openxmlformats.org/presentationml/2006/ole">
            <mc:AlternateContent xmlns:mc="http://schemas.openxmlformats.org/markup-compatibility/2006">
              <mc:Choice xmlns:v="urn:schemas-microsoft-com:vml" Requires="v">
                <p:oleObj name="Equation" r:id="rId3" imgW="5676900" imgH="1066800" progId="Equation.DSMT4">
                  <p:embed/>
                </p:oleObj>
              </mc:Choice>
              <mc:Fallback>
                <p:oleObj name="Equation" r:id="rId3" imgW="5676900" imgH="106680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981200"/>
                        <a:ext cx="56769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0421" name="Picture 5" descr="picth">
            <a:extLst>
              <a:ext uri="{FF2B5EF4-FFF2-40B4-BE49-F238E27FC236}">
                <a16:creationId xmlns:a16="http://schemas.microsoft.com/office/drawing/2014/main" id="{4A1EC8B3-C515-EC0C-3770-6C178C1B28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1150" y="3921125"/>
            <a:ext cx="375285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3">
            <a:extLst>
              <a:ext uri="{FF2B5EF4-FFF2-40B4-BE49-F238E27FC236}">
                <a16:creationId xmlns:a16="http://schemas.microsoft.com/office/drawing/2014/main" id="{4FD197B5-E563-98AB-237E-2D187281804D}"/>
              </a:ext>
            </a:extLst>
          </p:cNvPr>
          <p:cNvSpPr>
            <a:spLocks noGrp="1" noChangeArrowheads="1"/>
          </p:cNvSpPr>
          <p:nvPr>
            <p:ph type="body" idx="1"/>
          </p:nvPr>
        </p:nvSpPr>
        <p:spPr/>
        <p:txBody>
          <a:bodyPr/>
          <a:lstStyle/>
          <a:p>
            <a:pPr marL="0" indent="0" eaLnBrk="1" hangingPunct="1"/>
            <a:r>
              <a:rPr lang="en-US" altLang="zh-TW" sz="2000" b="1">
                <a:solidFill>
                  <a:schemeClr val="folHlink"/>
                </a:solidFill>
                <a:ea typeface="新細明體" panose="02020500000000000000" pitchFamily="18" charset="-120"/>
              </a:rPr>
              <a:t>Jim Blinn</a:t>
            </a:r>
            <a:r>
              <a:rPr lang="en-US" altLang="zh-TW" sz="2000">
                <a:ea typeface="新細明體" panose="02020500000000000000" pitchFamily="18" charset="-120"/>
              </a:rPr>
              <a:t> introduced another approach for computing Phong-like illumination based on the work of </a:t>
            </a:r>
            <a:r>
              <a:rPr lang="en-US" altLang="zh-TW" sz="2000" b="1">
                <a:solidFill>
                  <a:schemeClr val="folHlink"/>
                </a:solidFill>
                <a:ea typeface="新細明體" panose="02020500000000000000" pitchFamily="18" charset="-120"/>
              </a:rPr>
              <a:t>Ken Torrance</a:t>
            </a:r>
            <a:r>
              <a:rPr lang="en-US" altLang="zh-TW" sz="2000">
                <a:ea typeface="新細明體" panose="02020500000000000000" pitchFamily="18" charset="-120"/>
              </a:rPr>
              <a:t>. His illumination function uses the following equation: </a:t>
            </a:r>
          </a:p>
          <a:p>
            <a:pPr marL="0" indent="0" eaLnBrk="1" hangingPunct="1"/>
            <a:r>
              <a:rPr lang="en-US" altLang="zh-TW" sz="2000">
                <a:ea typeface="新細明體" panose="02020500000000000000" pitchFamily="18" charset="-120"/>
              </a:rPr>
              <a:t> </a:t>
            </a:r>
          </a:p>
          <a:p>
            <a:pPr marL="0" indent="0" eaLnBrk="1" hangingPunct="1"/>
            <a:endParaRPr lang="en-US" altLang="zh-TW" sz="2000">
              <a:ea typeface="新細明體" panose="02020500000000000000" pitchFamily="18" charset="-120"/>
            </a:endParaRPr>
          </a:p>
          <a:p>
            <a:pPr marL="0" indent="0" eaLnBrk="1" hangingPunct="1"/>
            <a:endParaRPr lang="en-US" altLang="zh-TW" sz="2000">
              <a:ea typeface="新細明體" panose="02020500000000000000" pitchFamily="18" charset="-120"/>
            </a:endParaRPr>
          </a:p>
          <a:p>
            <a:pPr marL="0" indent="0" eaLnBrk="1" hangingPunct="1"/>
            <a:r>
              <a:rPr lang="en-US" altLang="zh-TW" sz="2000">
                <a:ea typeface="新細明體" panose="02020500000000000000" pitchFamily="18" charset="-120"/>
              </a:rPr>
              <a:t>In this equation the angle of </a:t>
            </a:r>
            <a:r>
              <a:rPr lang="en-US" altLang="zh-TW" sz="2000" b="1">
                <a:solidFill>
                  <a:schemeClr val="hlink"/>
                </a:solidFill>
                <a:ea typeface="新細明體" panose="02020500000000000000" pitchFamily="18" charset="-120"/>
              </a:rPr>
              <a:t>specular dispersion is computed by how far the surface's normal is from a vector bisecting the incoming light direction and the viewing direction. </a:t>
            </a:r>
          </a:p>
          <a:p>
            <a:pPr marL="0" indent="0" eaLnBrk="1" hangingPunct="1"/>
            <a:r>
              <a:rPr lang="en-US" altLang="zh-TW" sz="2000">
                <a:ea typeface="新細明體" panose="02020500000000000000" pitchFamily="18" charset="-120"/>
              </a:rPr>
              <a:t>  </a:t>
            </a:r>
          </a:p>
          <a:p>
            <a:pPr marL="0" indent="0" eaLnBrk="1" hangingPunct="1"/>
            <a:r>
              <a:rPr lang="en-US" altLang="zh-TW" sz="2000">
                <a:ea typeface="新細明體" panose="02020500000000000000" pitchFamily="18" charset="-120"/>
              </a:rPr>
              <a:t>On your own you should consider </a:t>
            </a:r>
          </a:p>
          <a:p>
            <a:pPr marL="0" indent="0" eaLnBrk="1" hangingPunct="1"/>
            <a:r>
              <a:rPr lang="en-US" altLang="zh-TW" sz="2000">
                <a:ea typeface="新細明體" panose="02020500000000000000" pitchFamily="18" charset="-120"/>
              </a:rPr>
              <a:t>how this approach and the previous</a:t>
            </a:r>
          </a:p>
          <a:p>
            <a:pPr marL="0" indent="0" eaLnBrk="1" hangingPunct="1"/>
            <a:r>
              <a:rPr lang="en-US" altLang="zh-TW" sz="2000">
                <a:ea typeface="新細明體" panose="02020500000000000000" pitchFamily="18" charset="-120"/>
              </a:rPr>
              <a:t>one differ. </a:t>
            </a:r>
          </a:p>
        </p:txBody>
      </p:sp>
      <p:pic>
        <p:nvPicPr>
          <p:cNvPr id="60423" name="圖片 1">
            <a:extLst>
              <a:ext uri="{FF2B5EF4-FFF2-40B4-BE49-F238E27FC236}">
                <a16:creationId xmlns:a16="http://schemas.microsoft.com/office/drawing/2014/main" id="{B3FDD9B6-2AB5-07ED-5D13-38865004AD7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3275" y="2025650"/>
            <a:ext cx="6494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圖片 1">
            <a:extLst>
              <a:ext uri="{FF2B5EF4-FFF2-40B4-BE49-F238E27FC236}">
                <a16:creationId xmlns:a16="http://schemas.microsoft.com/office/drawing/2014/main" id="{1AE00065-534C-062C-1C45-D17EFD12A3B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6938" y="1919288"/>
            <a:ext cx="649605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圖片 1">
            <a:extLst>
              <a:ext uri="{FF2B5EF4-FFF2-40B4-BE49-F238E27FC236}">
                <a16:creationId xmlns:a16="http://schemas.microsoft.com/office/drawing/2014/main" id="{8D95F046-D3A2-6C74-0CCA-222F6BCBAC5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944688"/>
            <a:ext cx="6494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6" name="文字方塊 2">
            <a:extLst>
              <a:ext uri="{FF2B5EF4-FFF2-40B4-BE49-F238E27FC236}">
                <a16:creationId xmlns:a16="http://schemas.microsoft.com/office/drawing/2014/main" id="{1975D7EC-B12A-BCED-1ED1-51A0717A9A32}"/>
              </a:ext>
            </a:extLst>
          </p:cNvPr>
          <p:cNvSpPr txBox="1">
            <a:spLocks noChangeArrowheads="1"/>
          </p:cNvSpPr>
          <p:nvPr/>
        </p:nvSpPr>
        <p:spPr bwMode="auto">
          <a:xfrm>
            <a:off x="231775" y="5584825"/>
            <a:ext cx="655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It is </a:t>
            </a:r>
            <a:r>
              <a:rPr lang="en-US" altLang="zh-TW" sz="2000" b="1">
                <a:solidFill>
                  <a:schemeClr val="tx2"/>
                </a:solidFill>
                <a:ea typeface="新細明體" panose="02020500000000000000" pitchFamily="18" charset="-120"/>
              </a:rPr>
              <a:t>faster</a:t>
            </a:r>
            <a:r>
              <a:rPr lang="en-US" altLang="zh-TW" sz="2000">
                <a:ea typeface="新細明體" panose="02020500000000000000" pitchFamily="18" charset="-120"/>
              </a:rPr>
              <a:t> than </a:t>
            </a:r>
            <a:r>
              <a:rPr lang="en-US" altLang="zh-TW" sz="2000" b="1">
                <a:solidFill>
                  <a:schemeClr val="hlink"/>
                </a:solidFill>
                <a:ea typeface="新細明體" panose="02020500000000000000" pitchFamily="18" charset="-120"/>
              </a:rPr>
              <a:t>computing by </a:t>
            </a:r>
            <a:r>
              <a:rPr lang="en-US" altLang="zh-TW" sz="2000" b="1">
                <a:solidFill>
                  <a:schemeClr val="tx2"/>
                </a:solidFill>
                <a:ea typeface="新細明體" panose="02020500000000000000" pitchFamily="18" charset="-120"/>
              </a:rPr>
              <a:t>Phong </a:t>
            </a:r>
            <a:r>
              <a:rPr lang="en-US" altLang="zh-TW" sz="2000" b="1">
                <a:solidFill>
                  <a:schemeClr val="hlink"/>
                </a:solidFill>
                <a:ea typeface="新細明體" panose="02020500000000000000" pitchFamily="18" charset="-120"/>
              </a:rPr>
              <a:t>illumination</a:t>
            </a:r>
            <a:r>
              <a:rPr lang="en-US" altLang="zh-TW" sz="2000">
                <a:ea typeface="新細明體" panose="02020500000000000000" pitchFamily="18" charset="-120"/>
              </a:rPr>
              <a:t> </a:t>
            </a:r>
            <a:endParaRPr lang="zh-TW" altLang="en-US" sz="2000">
              <a:ea typeface="新細明體" panose="02020500000000000000" pitchFamily="18" charset="-120"/>
            </a:endParaRPr>
          </a:p>
        </p:txBody>
      </p:sp>
      <p:sp>
        <p:nvSpPr>
          <p:cNvPr id="2" name="文字方塊 1">
            <a:extLst>
              <a:ext uri="{FF2B5EF4-FFF2-40B4-BE49-F238E27FC236}">
                <a16:creationId xmlns:a16="http://schemas.microsoft.com/office/drawing/2014/main" id="{B84FC454-FE69-B809-E52D-9CE56262CCC6}"/>
              </a:ext>
            </a:extLst>
          </p:cNvPr>
          <p:cNvSpPr txBox="1"/>
          <p:nvPr/>
        </p:nvSpPr>
        <p:spPr>
          <a:xfrm>
            <a:off x="225547" y="6027003"/>
            <a:ext cx="5410200" cy="830997"/>
          </a:xfrm>
          <a:prstGeom prst="rect">
            <a:avLst/>
          </a:prstGeom>
          <a:noFill/>
        </p:spPr>
        <p:txBody>
          <a:bodyPr>
            <a:spAutoFit/>
          </a:bodyPr>
          <a:lstStyle/>
          <a:p>
            <a:pPr algn="just">
              <a:defRPr/>
            </a:pPr>
            <a:r>
              <a:rPr lang="en-US" altLang="zh-TW" sz="2400" b="1" dirty="0">
                <a:highlight>
                  <a:srgbClr val="FFFF00"/>
                </a:highlight>
              </a:rPr>
              <a:t>It is faster to compute H vector than R vector !!</a:t>
            </a:r>
            <a:endParaRPr lang="zh-TW" altLang="en-US" sz="2400" b="1" dirty="0">
              <a:highlight>
                <a:srgbClr val="FFFF00"/>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a:extLst>
              <a:ext uri="{FF2B5EF4-FFF2-40B4-BE49-F238E27FC236}">
                <a16:creationId xmlns:a16="http://schemas.microsoft.com/office/drawing/2014/main" id="{08CB8E2A-B676-52D8-3D05-7D5B9BE5268E}"/>
              </a:ext>
            </a:extLst>
          </p:cNvPr>
          <p:cNvSpPr>
            <a:spLocks noGrp="1" noChangeArrowheads="1"/>
          </p:cNvSpPr>
          <p:nvPr>
            <p:ph type="title"/>
          </p:nvPr>
        </p:nvSpPr>
        <p:spPr>
          <a:xfrm>
            <a:off x="3070225" y="-3175"/>
            <a:ext cx="6045200" cy="685800"/>
          </a:xfrm>
        </p:spPr>
        <p:txBody>
          <a:bodyPr/>
          <a:lstStyle/>
          <a:p>
            <a:r>
              <a:rPr lang="zh-TW" altLang="en-US" b="1">
                <a:solidFill>
                  <a:schemeClr val="folHlink"/>
                </a:solidFill>
                <a:ea typeface="新細明體" panose="02020500000000000000" pitchFamily="18" charset="-120"/>
              </a:rPr>
              <a:t> </a:t>
            </a:r>
            <a:r>
              <a:rPr lang="en-US" altLang="zh-TW" b="1">
                <a:solidFill>
                  <a:srgbClr val="FF0000"/>
                </a:solidFill>
                <a:latin typeface="標楷體" panose="03000509000000000000" pitchFamily="65" charset="-120"/>
                <a:ea typeface="標楷體" panose="03000509000000000000" pitchFamily="65" charset="-120"/>
              </a:rPr>
              <a:t> </a:t>
            </a:r>
            <a:br>
              <a:rPr lang="en-US" altLang="zh-TW" b="1">
                <a:solidFill>
                  <a:schemeClr val="folHlink"/>
                </a:solidFill>
                <a:latin typeface="標楷體" panose="03000509000000000000" pitchFamily="65" charset="-120"/>
                <a:ea typeface="標楷體" panose="03000509000000000000" pitchFamily="65" charset="-120"/>
              </a:rPr>
            </a:br>
            <a:r>
              <a:rPr lang="en-US" altLang="zh-TW" b="1">
                <a:solidFill>
                  <a:schemeClr val="folHlink"/>
                </a:solidFill>
                <a:latin typeface="Bodoni MT Black" panose="02070A03080606020203" pitchFamily="18" charset="0"/>
                <a:ea typeface="標楷體" panose="03000509000000000000" pitchFamily="65" charset="-120"/>
              </a:rPr>
              <a:t>Lighting/Surface/Eye</a:t>
            </a:r>
            <a:endParaRPr lang="zh-TW" altLang="en-US">
              <a:latin typeface="Bodoni MT Black" panose="02070A03080606020203" pitchFamily="18" charset="0"/>
              <a:ea typeface="新細明體" panose="02020500000000000000" pitchFamily="18" charset="-120"/>
            </a:endParaRPr>
          </a:p>
        </p:txBody>
      </p:sp>
      <p:sp>
        <p:nvSpPr>
          <p:cNvPr id="14339" name="日期版面配置區 4">
            <a:extLst>
              <a:ext uri="{FF2B5EF4-FFF2-40B4-BE49-F238E27FC236}">
                <a16:creationId xmlns:a16="http://schemas.microsoft.com/office/drawing/2014/main" id="{A8BFD69D-B6D4-D038-1746-0FA59C36D7F0}"/>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4340" name="頁尾版面配置區 5">
            <a:extLst>
              <a:ext uri="{FF2B5EF4-FFF2-40B4-BE49-F238E27FC236}">
                <a16:creationId xmlns:a16="http://schemas.microsoft.com/office/drawing/2014/main" id="{34B6FBBA-1667-C9A6-7D8B-928548E420E6}"/>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5083DCC4-2CC8-4240-9ED1-E2CAF8C43AFD}" type="slidenum">
              <a:rPr lang="en-US" altLang="zh-TW" sz="1400" smtClean="0"/>
              <a:pPr>
                <a:spcBef>
                  <a:spcPct val="0"/>
                </a:spcBef>
                <a:buClrTx/>
                <a:buSzTx/>
                <a:buFontTx/>
                <a:buNone/>
              </a:pPr>
              <a:t>5</a:t>
            </a:fld>
            <a:endParaRPr lang="en-US" altLang="zh-TW" sz="1400"/>
          </a:p>
        </p:txBody>
      </p:sp>
      <p:sp>
        <p:nvSpPr>
          <p:cNvPr id="14341" name="投影片編號版面配置區 6">
            <a:extLst>
              <a:ext uri="{FF2B5EF4-FFF2-40B4-BE49-F238E27FC236}">
                <a16:creationId xmlns:a16="http://schemas.microsoft.com/office/drawing/2014/main" id="{DE6C8978-8B7C-FD95-E054-211BB3B8E3E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14342" name="Picture 12" descr="Practical 1: Local Illumination Models">
            <a:extLst>
              <a:ext uri="{FF2B5EF4-FFF2-40B4-BE49-F238E27FC236}">
                <a16:creationId xmlns:a16="http://schemas.microsoft.com/office/drawing/2014/main" id="{FAF85724-B844-67DB-3D13-147407A96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228600"/>
            <a:ext cx="28194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4" descr="The Importance of Lighting in 3D Modelling // Glancing EYE">
            <a:extLst>
              <a:ext uri="{FF2B5EF4-FFF2-40B4-BE49-F238E27FC236}">
                <a16:creationId xmlns:a16="http://schemas.microsoft.com/office/drawing/2014/main" id="{02A9B3EA-0D04-C7CA-FDFB-C7F9B571B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0" y="4038600"/>
            <a:ext cx="2362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specular-diffuse-light - Analytik Ltd">
            <a:extLst>
              <a:ext uri="{FF2B5EF4-FFF2-40B4-BE49-F238E27FC236}">
                <a16:creationId xmlns:a16="http://schemas.microsoft.com/office/drawing/2014/main" id="{1B40554C-CC7B-7E25-90B1-7334D2FD9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1175" y="900113"/>
            <a:ext cx="28257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AutoShape 11" descr="Light reflection and scattering. a Reflection and scattering phenomena... |  Download Scientific Diagram">
            <a:extLst>
              <a:ext uri="{FF2B5EF4-FFF2-40B4-BE49-F238E27FC236}">
                <a16:creationId xmlns:a16="http://schemas.microsoft.com/office/drawing/2014/main" id="{04BF8911-0986-9D18-6DCB-F26F10FC6809}"/>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zh-TW" altLang="en-US" sz="2000">
              <a:ea typeface="新細明體" panose="02020500000000000000" pitchFamily="18" charset="-120"/>
            </a:endParaRPr>
          </a:p>
        </p:txBody>
      </p:sp>
      <p:pic>
        <p:nvPicPr>
          <p:cNvPr id="14346" name="Picture 13" descr="What is Diffuse Reflection?">
            <a:extLst>
              <a:ext uri="{FF2B5EF4-FFF2-40B4-BE49-F238E27FC236}">
                <a16:creationId xmlns:a16="http://schemas.microsoft.com/office/drawing/2014/main" id="{EF65890B-D290-A88E-873A-407358EDF0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6925" y="1039813"/>
            <a:ext cx="3246438"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AutoShape 15" descr="Light reflection and scattering. a Reflection and scattering phenomena... |  Download Scientific Diagram">
            <a:extLst>
              <a:ext uri="{FF2B5EF4-FFF2-40B4-BE49-F238E27FC236}">
                <a16:creationId xmlns:a16="http://schemas.microsoft.com/office/drawing/2014/main" id="{F7BC1E1B-7A36-D782-6E4F-699F89423375}"/>
              </a:ext>
            </a:extLst>
          </p:cNvPr>
          <p:cNvSpPr>
            <a:spLocks noChangeAspect="1" noChangeArrowheads="1"/>
          </p:cNvSpPr>
          <p:nvPr/>
        </p:nvSpPr>
        <p:spPr bwMode="auto">
          <a:xfrm>
            <a:off x="4572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zh-TW" altLang="en-US" sz="2000">
              <a:ea typeface="新細明體" panose="02020500000000000000" pitchFamily="18" charset="-120"/>
            </a:endParaRPr>
          </a:p>
        </p:txBody>
      </p:sp>
      <p:sp>
        <p:nvSpPr>
          <p:cNvPr id="14348" name="AutoShape 17">
            <a:extLst>
              <a:ext uri="{FF2B5EF4-FFF2-40B4-BE49-F238E27FC236}">
                <a16:creationId xmlns:a16="http://schemas.microsoft.com/office/drawing/2014/main" id="{5CA50ED3-069B-F306-BB72-228C8373B678}"/>
              </a:ext>
            </a:extLst>
          </p:cNvPr>
          <p:cNvSpPr>
            <a:spLocks noChangeAspect="1" noChangeArrowheads="1"/>
          </p:cNvSpPr>
          <p:nvPr/>
        </p:nvSpPr>
        <p:spPr bwMode="auto">
          <a:xfrm>
            <a:off x="4724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zh-TW" altLang="en-US" sz="2000">
              <a:ea typeface="新細明體" panose="02020500000000000000" pitchFamily="18" charset="-120"/>
            </a:endParaRPr>
          </a:p>
        </p:txBody>
      </p:sp>
      <p:pic>
        <p:nvPicPr>
          <p:cNvPr id="14349" name="圖片 5">
            <a:extLst>
              <a:ext uri="{FF2B5EF4-FFF2-40B4-BE49-F238E27FC236}">
                <a16:creationId xmlns:a16="http://schemas.microsoft.com/office/drawing/2014/main" id="{F0504E13-B994-D295-E9B7-3A3228346D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8138" y="4013200"/>
            <a:ext cx="2671762"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AutoShape 19" descr="6. Light scattering and absorption phenomena in a media charged in... |  Download Scientific Diagram">
            <a:extLst>
              <a:ext uri="{FF2B5EF4-FFF2-40B4-BE49-F238E27FC236}">
                <a16:creationId xmlns:a16="http://schemas.microsoft.com/office/drawing/2014/main" id="{AB2171DE-A7D2-FCF7-3C63-001042DDB0B6}"/>
              </a:ext>
            </a:extLst>
          </p:cNvPr>
          <p:cNvSpPr>
            <a:spLocks noChangeAspect="1" noChangeArrowheads="1"/>
          </p:cNvSpPr>
          <p:nvPr/>
        </p:nvSpPr>
        <p:spPr bwMode="auto">
          <a:xfrm>
            <a:off x="4876800" y="3733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zh-TW" altLang="en-US" sz="2000">
              <a:ea typeface="新細明體" panose="02020500000000000000" pitchFamily="18" charset="-120"/>
            </a:endParaRPr>
          </a:p>
        </p:txBody>
      </p:sp>
      <p:sp>
        <p:nvSpPr>
          <p:cNvPr id="14351" name="Rectangle 20">
            <a:extLst>
              <a:ext uri="{FF2B5EF4-FFF2-40B4-BE49-F238E27FC236}">
                <a16:creationId xmlns:a16="http://schemas.microsoft.com/office/drawing/2014/main" id="{856BB602-EF09-130C-01F7-345F53D7F440}"/>
              </a:ext>
            </a:extLst>
          </p:cNvPr>
          <p:cNvSpPr>
            <a:spLocks noChangeArrowheads="1"/>
          </p:cNvSpPr>
          <p:nvPr/>
        </p:nvSpPr>
        <p:spPr bwMode="auto">
          <a:xfrm>
            <a:off x="31750" y="3263900"/>
            <a:ext cx="2733675" cy="84931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6348" rIns="0" bIns="-6348" anchor="ct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2800" b="1">
                <a:solidFill>
                  <a:srgbClr val="FF0000"/>
                </a:solidFill>
                <a:latin typeface="標楷體" panose="03000509000000000000" pitchFamily="65" charset="-120"/>
                <a:ea typeface="標楷體" panose="03000509000000000000" pitchFamily="65" charset="-120"/>
              </a:rPr>
              <a:t>漫散射光</a:t>
            </a:r>
            <a:endParaRPr lang="en-US" altLang="zh-TW" sz="2800" b="1">
              <a:solidFill>
                <a:srgbClr val="FF0000"/>
              </a:solidFill>
              <a:latin typeface="標楷體" panose="03000509000000000000" pitchFamily="65" charset="-120"/>
              <a:ea typeface="標楷體" panose="03000509000000000000" pitchFamily="65" charset="-120"/>
            </a:endParaRPr>
          </a:p>
          <a:p>
            <a:pPr>
              <a:spcBef>
                <a:spcPct val="0"/>
              </a:spcBef>
              <a:buClrTx/>
              <a:buSzTx/>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en-US" altLang="zh-TW" sz="2800" b="1">
                <a:solidFill>
                  <a:srgbClr val="FF0000"/>
                </a:solidFill>
                <a:latin typeface="Aharoni" panose="02010803020104030203" pitchFamily="2" charset="-79"/>
                <a:ea typeface="標楷體" panose="03000509000000000000" pitchFamily="65" charset="-120"/>
                <a:cs typeface="Aharoni" panose="02010803020104030203" pitchFamily="2" charset="-79"/>
              </a:rPr>
              <a:t>such as</a:t>
            </a:r>
            <a:r>
              <a:rPr lang="en-US" altLang="zh-TW" sz="2800" b="1">
                <a:solidFill>
                  <a:srgbClr val="FF0000"/>
                </a:solidFill>
                <a:latin typeface="標楷體" panose="03000509000000000000" pitchFamily="65" charset="-120"/>
                <a:ea typeface="標楷體" panose="03000509000000000000" pitchFamily="65" charset="-120"/>
              </a:rPr>
              <a:t> </a:t>
            </a:r>
            <a:r>
              <a:rPr lang="zh-TW" altLang="en-US" sz="2800" b="1">
                <a:solidFill>
                  <a:srgbClr val="FF0000"/>
                </a:solidFill>
                <a:latin typeface="標楷體" panose="03000509000000000000" pitchFamily="65" charset="-120"/>
                <a:ea typeface="標楷體" panose="03000509000000000000" pitchFamily="65" charset="-120"/>
              </a:rPr>
              <a:t>玉塊</a:t>
            </a: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 </a:t>
            </a:r>
          </a:p>
        </p:txBody>
      </p:sp>
      <p:sp>
        <p:nvSpPr>
          <p:cNvPr id="14352" name="文字方塊 20">
            <a:extLst>
              <a:ext uri="{FF2B5EF4-FFF2-40B4-BE49-F238E27FC236}">
                <a16:creationId xmlns:a16="http://schemas.microsoft.com/office/drawing/2014/main" id="{08369325-A808-F34A-E0A5-D1076DF3E641}"/>
              </a:ext>
            </a:extLst>
          </p:cNvPr>
          <p:cNvSpPr txBox="1">
            <a:spLocks noChangeArrowheads="1"/>
          </p:cNvSpPr>
          <p:nvPr/>
        </p:nvSpPr>
        <p:spPr bwMode="auto">
          <a:xfrm>
            <a:off x="284163" y="2849563"/>
            <a:ext cx="3171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TW" b="1">
                <a:solidFill>
                  <a:srgbClr val="014CE3"/>
                </a:solidFill>
                <a:ea typeface="新細明體" panose="02020500000000000000" pitchFamily="18" charset="-120"/>
              </a:rPr>
              <a:t>Diffuse scattering</a:t>
            </a:r>
          </a:p>
          <a:p>
            <a:pPr algn="ctr">
              <a:spcBef>
                <a:spcPct val="0"/>
              </a:spcBef>
              <a:buClrTx/>
              <a:buSzTx/>
              <a:buFontTx/>
              <a:buNone/>
            </a:pPr>
            <a:r>
              <a:rPr lang="en-US" altLang="zh-TW" b="1">
                <a:solidFill>
                  <a:srgbClr val="014CE3"/>
                </a:solidFill>
                <a:ea typeface="新細明體" panose="02020500000000000000" pitchFamily="18" charset="-120"/>
              </a:rPr>
              <a:t> light</a:t>
            </a:r>
            <a:endParaRPr lang="zh-TW" altLang="en-US" b="1">
              <a:solidFill>
                <a:srgbClr val="014CE3"/>
              </a:solidFill>
              <a:ea typeface="新細明體" panose="02020500000000000000" pitchFamily="18" charset="-120"/>
            </a:endParaRPr>
          </a:p>
        </p:txBody>
      </p:sp>
      <p:pic>
        <p:nvPicPr>
          <p:cNvPr id="14353" name="Picture 19" descr="Subsurface Scattering Material | VRayMtlSSS - V-Ray for Nuke - Chaos Help">
            <a:extLst>
              <a:ext uri="{FF2B5EF4-FFF2-40B4-BE49-F238E27FC236}">
                <a16:creationId xmlns:a16="http://schemas.microsoft.com/office/drawing/2014/main" id="{B4D42BE3-2862-244A-1122-598B4EC6BC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5813" y="4178300"/>
            <a:ext cx="2058987"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4" name="AutoShape 21" descr="Subsurface Scattering Material | VRayMtlSSS - V-Ray for Nuke - Chaos Help">
            <a:extLst>
              <a:ext uri="{FF2B5EF4-FFF2-40B4-BE49-F238E27FC236}">
                <a16:creationId xmlns:a16="http://schemas.microsoft.com/office/drawing/2014/main" id="{64060CCA-E203-0A44-3204-6C0C4F16E4BF}"/>
              </a:ext>
            </a:extLst>
          </p:cNvPr>
          <p:cNvSpPr>
            <a:spLocks noChangeAspect="1" noChangeArrowheads="1"/>
          </p:cNvSpPr>
          <p:nvPr/>
        </p:nvSpPr>
        <p:spPr bwMode="auto">
          <a:xfrm>
            <a:off x="5029200" y="3886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zh-TW" altLang="en-US" sz="2000">
              <a:ea typeface="新細明體" panose="02020500000000000000" pitchFamily="18" charset="-120"/>
            </a:endParaRPr>
          </a:p>
        </p:txBody>
      </p:sp>
      <p:pic>
        <p:nvPicPr>
          <p:cNvPr id="14355" name="Picture 23" descr="Subsurface Scattering Material | VRayMtlSSS - V-Ray for Nuke - Chaos Help">
            <a:extLst>
              <a:ext uri="{FF2B5EF4-FFF2-40B4-BE49-F238E27FC236}">
                <a16:creationId xmlns:a16="http://schemas.microsoft.com/office/drawing/2014/main" id="{336AEA42-9E8D-A104-0EE6-F720EEC479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0" y="4178300"/>
            <a:ext cx="20510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文字方塊 1">
            <a:extLst>
              <a:ext uri="{FF2B5EF4-FFF2-40B4-BE49-F238E27FC236}">
                <a16:creationId xmlns:a16="http://schemas.microsoft.com/office/drawing/2014/main" id="{2E71844E-1BA7-061A-59B3-300B0C3D1870}"/>
              </a:ext>
            </a:extLst>
          </p:cNvPr>
          <p:cNvSpPr txBox="1">
            <a:spLocks noChangeArrowheads="1"/>
          </p:cNvSpPr>
          <p:nvPr/>
        </p:nvSpPr>
        <p:spPr bwMode="auto">
          <a:xfrm>
            <a:off x="5673725" y="2898775"/>
            <a:ext cx="3508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600" b="1">
                <a:solidFill>
                  <a:srgbClr val="FF0000"/>
                </a:solidFill>
                <a:ea typeface="新細明體" panose="02020500000000000000" pitchFamily="18" charset="-120"/>
              </a:rPr>
              <a:t>Smooth surface    Rough surface</a:t>
            </a:r>
            <a:endParaRPr lang="zh-TW" altLang="en-US" sz="1600" b="1">
              <a:solidFill>
                <a:srgbClr val="FF0000"/>
              </a:solidFill>
              <a:ea typeface="新細明體" panose="02020500000000000000" pitchFamily="18" charset="-120"/>
            </a:endParaRPr>
          </a:p>
        </p:txBody>
      </p:sp>
      <p:sp>
        <p:nvSpPr>
          <p:cNvPr id="14357" name="文字方塊 21">
            <a:extLst>
              <a:ext uri="{FF2B5EF4-FFF2-40B4-BE49-F238E27FC236}">
                <a16:creationId xmlns:a16="http://schemas.microsoft.com/office/drawing/2014/main" id="{72B61F1C-F8DF-972F-CADB-5B32E871C01A}"/>
              </a:ext>
            </a:extLst>
          </p:cNvPr>
          <p:cNvSpPr txBox="1">
            <a:spLocks noChangeArrowheads="1"/>
          </p:cNvSpPr>
          <p:nvPr/>
        </p:nvSpPr>
        <p:spPr bwMode="auto">
          <a:xfrm>
            <a:off x="2765425" y="3325813"/>
            <a:ext cx="59213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b="1">
                <a:solidFill>
                  <a:srgbClr val="202122"/>
                </a:solidFill>
                <a:latin typeface="-apple-system"/>
                <a:ea typeface="新細明體" panose="02020500000000000000" pitchFamily="18" charset="-120"/>
              </a:rPr>
              <a:t>例如，</a:t>
            </a:r>
            <a:r>
              <a:rPr lang="zh-TW" altLang="en-US" sz="1400" b="1">
                <a:solidFill>
                  <a:srgbClr val="FF0000"/>
                </a:solidFill>
                <a:latin typeface="-apple-system"/>
                <a:ea typeface="新細明體" panose="02020500000000000000" pitchFamily="18" charset="-120"/>
              </a:rPr>
              <a:t>粒子、氣泡、液珠</a:t>
            </a:r>
            <a:r>
              <a:rPr lang="zh-TW" altLang="en-US" sz="1400" b="1">
                <a:solidFill>
                  <a:srgbClr val="202122"/>
                </a:solidFill>
                <a:latin typeface="-apple-system"/>
                <a:ea typeface="新細明體" panose="02020500000000000000" pitchFamily="18" charset="-120"/>
              </a:rPr>
              <a:t>、</a:t>
            </a:r>
            <a:r>
              <a:rPr lang="zh-TW" altLang="en-US" sz="1400" b="1">
                <a:solidFill>
                  <a:srgbClr val="FF0000"/>
                </a:solidFill>
                <a:latin typeface="-apple-system"/>
                <a:ea typeface="新細明體" panose="02020500000000000000" pitchFamily="18" charset="-120"/>
              </a:rPr>
              <a:t>液體密度</a:t>
            </a:r>
            <a:r>
              <a:rPr lang="zh-TW" altLang="en-US" sz="1400" b="1">
                <a:solidFill>
                  <a:srgbClr val="3366CC"/>
                </a:solidFill>
                <a:latin typeface="-apple-system"/>
                <a:ea typeface="新細明體" panose="02020500000000000000" pitchFamily="18" charset="-120"/>
                <a:hlinkClick r:id="rId10" tooltip="漲落"/>
              </a:rPr>
              <a:t>漲落</a:t>
            </a:r>
            <a:r>
              <a:rPr lang="zh-TW" altLang="en-US" sz="1400" b="1">
                <a:solidFill>
                  <a:srgbClr val="202122"/>
                </a:solidFill>
                <a:latin typeface="-apple-system"/>
                <a:ea typeface="新細明體" panose="02020500000000000000" pitchFamily="18" charset="-120"/>
              </a:rPr>
              <a:t>、</a:t>
            </a:r>
            <a:r>
              <a:rPr lang="zh-TW" altLang="en-US" sz="1400" b="1">
                <a:solidFill>
                  <a:srgbClr val="FF0000"/>
                </a:solidFill>
                <a:latin typeface="-apple-system"/>
                <a:ea typeface="新細明體" panose="02020500000000000000" pitchFamily="18" charset="-120"/>
              </a:rPr>
              <a:t>晶體缺陷</a:t>
            </a:r>
            <a:r>
              <a:rPr lang="zh-TW" altLang="en-US" sz="1400" b="1">
                <a:solidFill>
                  <a:srgbClr val="202122"/>
                </a:solidFill>
                <a:latin typeface="-apple-system"/>
                <a:ea typeface="新細明體" panose="02020500000000000000" pitchFamily="18" charset="-120"/>
              </a:rPr>
              <a:t>、</a:t>
            </a:r>
            <a:r>
              <a:rPr lang="zh-TW" altLang="en-US" sz="1400" b="1">
                <a:solidFill>
                  <a:srgbClr val="FF0000"/>
                </a:solidFill>
                <a:latin typeface="-apple-system"/>
                <a:ea typeface="新細明體" panose="02020500000000000000" pitchFamily="18" charset="-120"/>
              </a:rPr>
              <a:t>粗糙表面</a:t>
            </a:r>
            <a:r>
              <a:rPr lang="zh-TW" altLang="en-US" sz="1400" b="1">
                <a:solidFill>
                  <a:srgbClr val="202122"/>
                </a:solidFill>
                <a:latin typeface="-apple-system"/>
                <a:ea typeface="新細明體" panose="02020500000000000000" pitchFamily="18" charset="-120"/>
              </a:rPr>
              <a:t>等等。</a:t>
            </a:r>
            <a:endParaRPr lang="en-US" altLang="zh-TW" sz="1400" b="1">
              <a:solidFill>
                <a:srgbClr val="202122"/>
              </a:solidFill>
              <a:latin typeface="-apple-system"/>
              <a:ea typeface="新細明體" panose="02020500000000000000" pitchFamily="18" charset="-120"/>
            </a:endParaRPr>
          </a:p>
          <a:p>
            <a:pPr>
              <a:spcBef>
                <a:spcPct val="0"/>
              </a:spcBef>
              <a:buClrTx/>
              <a:buSzTx/>
              <a:buFontTx/>
              <a:buNone/>
            </a:pPr>
            <a:r>
              <a:rPr lang="zh-TW" altLang="en-US" sz="1400" b="1">
                <a:solidFill>
                  <a:srgbClr val="202122"/>
                </a:solidFill>
                <a:latin typeface="-apple-system"/>
                <a:ea typeface="新細明體" panose="02020500000000000000" pitchFamily="18" charset="-120"/>
              </a:rPr>
              <a:t>在傳播的波動或移動的粒子的路徑中，這些特別的局部性位勢所</a:t>
            </a:r>
            <a:endParaRPr lang="en-US" altLang="zh-TW" sz="1400" b="1">
              <a:solidFill>
                <a:srgbClr val="202122"/>
              </a:solidFill>
              <a:latin typeface="-apple-system"/>
              <a:ea typeface="新細明體" panose="02020500000000000000" pitchFamily="18" charset="-120"/>
            </a:endParaRPr>
          </a:p>
          <a:p>
            <a:pPr>
              <a:spcBef>
                <a:spcPct val="0"/>
              </a:spcBef>
              <a:buClrTx/>
              <a:buSzTx/>
              <a:buFontTx/>
              <a:buNone/>
            </a:pPr>
            <a:r>
              <a:rPr lang="zh-TW" altLang="en-US" sz="1400" b="1">
                <a:solidFill>
                  <a:srgbClr val="202122"/>
                </a:solidFill>
                <a:latin typeface="-apple-system"/>
                <a:ea typeface="新細明體" panose="02020500000000000000" pitchFamily="18" charset="-120"/>
              </a:rPr>
              <a:t>造成的效應，都可以放在</a:t>
            </a:r>
            <a:r>
              <a:rPr lang="zh-TW" altLang="en-US" sz="1400" b="1">
                <a:solidFill>
                  <a:srgbClr val="DD3333"/>
                </a:solidFill>
                <a:latin typeface="inherit"/>
                <a:ea typeface="新細明體" panose="02020500000000000000" pitchFamily="18" charset="-120"/>
                <a:hlinkClick r:id="rId11" tooltip="散射理論（頁面不存在）"/>
              </a:rPr>
              <a:t>散射理論</a:t>
            </a:r>
            <a:endParaRPr lang="zh-TW" altLang="en-US" sz="1400" b="1">
              <a:ea typeface="新細明體" panose="02020500000000000000" pitchFamily="18" charset="-12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日期版面配置區 3">
            <a:extLst>
              <a:ext uri="{FF2B5EF4-FFF2-40B4-BE49-F238E27FC236}">
                <a16:creationId xmlns:a16="http://schemas.microsoft.com/office/drawing/2014/main" id="{F6B65D96-081D-F837-F107-AA8595A6929C}"/>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61443" name="頁尾版面配置區 4">
            <a:extLst>
              <a:ext uri="{FF2B5EF4-FFF2-40B4-BE49-F238E27FC236}">
                <a16:creationId xmlns:a16="http://schemas.microsoft.com/office/drawing/2014/main" id="{9D7C771B-8BB1-6A5B-B5BC-6849E07F95FE}"/>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66D3775B-9167-4E02-AB76-0BBE9F28505F}" type="slidenum">
              <a:rPr lang="en-US" altLang="zh-TW" sz="1400" smtClean="0"/>
              <a:pPr>
                <a:spcBef>
                  <a:spcPct val="0"/>
                </a:spcBef>
                <a:buClrTx/>
                <a:buSzTx/>
                <a:buFontTx/>
                <a:buNone/>
              </a:pPr>
              <a:t>50</a:t>
            </a:fld>
            <a:endParaRPr lang="en-US" altLang="zh-TW" sz="1400"/>
          </a:p>
        </p:txBody>
      </p:sp>
      <p:sp>
        <p:nvSpPr>
          <p:cNvPr id="61444" name="投影片編號版面配置區 5">
            <a:extLst>
              <a:ext uri="{FF2B5EF4-FFF2-40B4-BE49-F238E27FC236}">
                <a16:creationId xmlns:a16="http://schemas.microsoft.com/office/drawing/2014/main" id="{FD932028-6739-3B9E-C39A-AC594BD5C77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61445" name="Rectangle 2">
            <a:extLst>
              <a:ext uri="{FF2B5EF4-FFF2-40B4-BE49-F238E27FC236}">
                <a16:creationId xmlns:a16="http://schemas.microsoft.com/office/drawing/2014/main" id="{6EE44B4F-DF86-F805-09FF-F9FA4E998B01}"/>
              </a:ext>
            </a:extLst>
          </p:cNvPr>
          <p:cNvSpPr>
            <a:spLocks noGrp="1" noChangeArrowheads="1"/>
          </p:cNvSpPr>
          <p:nvPr>
            <p:ph type="title"/>
          </p:nvPr>
        </p:nvSpPr>
        <p:spPr/>
        <p:txBody>
          <a:bodyPr/>
          <a:lstStyle/>
          <a:p>
            <a:pPr eaLnBrk="1" hangingPunct="1"/>
            <a:r>
              <a:rPr lang="en-US" altLang="zh-TW" sz="3600" b="1">
                <a:solidFill>
                  <a:schemeClr val="hlink"/>
                </a:solidFill>
                <a:ea typeface="新細明體" panose="02020500000000000000" pitchFamily="18" charset="-120"/>
              </a:rPr>
              <a:t>Phong Examples</a:t>
            </a:r>
          </a:p>
        </p:txBody>
      </p:sp>
      <p:sp>
        <p:nvSpPr>
          <p:cNvPr id="61446" name="Rectangle 3">
            <a:extLst>
              <a:ext uri="{FF2B5EF4-FFF2-40B4-BE49-F238E27FC236}">
                <a16:creationId xmlns:a16="http://schemas.microsoft.com/office/drawing/2014/main" id="{185F9BC5-7A9B-8EAD-4718-5723CC6EBCCE}"/>
              </a:ext>
            </a:extLst>
          </p:cNvPr>
          <p:cNvSpPr>
            <a:spLocks noGrp="1" noChangeArrowheads="1"/>
          </p:cNvSpPr>
          <p:nvPr>
            <p:ph type="body" idx="1"/>
          </p:nvPr>
        </p:nvSpPr>
        <p:spPr/>
        <p:txBody>
          <a:bodyPr/>
          <a:lstStyle/>
          <a:p>
            <a:pPr marL="0" indent="0" eaLnBrk="1" hangingPunct="1"/>
            <a:r>
              <a:rPr lang="en-US" altLang="zh-TW">
                <a:ea typeface="新細明體" panose="02020500000000000000" pitchFamily="18" charset="-120"/>
              </a:rPr>
              <a:t>The following spheres illustrate specular reflections as the direction of the </a:t>
            </a:r>
            <a:r>
              <a:rPr lang="en-US" altLang="zh-TW" b="1">
                <a:solidFill>
                  <a:schemeClr val="hlink"/>
                </a:solidFill>
                <a:ea typeface="新細明體" panose="02020500000000000000" pitchFamily="18" charset="-120"/>
              </a:rPr>
              <a:t>light source</a:t>
            </a:r>
            <a:r>
              <a:rPr lang="en-US" altLang="zh-TW">
                <a:ea typeface="新細明體" panose="02020500000000000000" pitchFamily="18" charset="-120"/>
              </a:rPr>
              <a:t> and the coefficient of </a:t>
            </a:r>
            <a:r>
              <a:rPr lang="en-US" altLang="zh-TW" b="1">
                <a:solidFill>
                  <a:schemeClr val="hlink"/>
                </a:solidFill>
                <a:ea typeface="新細明體" panose="02020500000000000000" pitchFamily="18" charset="-120"/>
              </a:rPr>
              <a:t>shininess </a:t>
            </a:r>
            <a:r>
              <a:rPr lang="en-US" altLang="zh-TW">
                <a:ea typeface="新細明體" panose="02020500000000000000" pitchFamily="18" charset="-120"/>
              </a:rPr>
              <a:t>is varied.</a:t>
            </a:r>
          </a:p>
        </p:txBody>
      </p:sp>
      <p:pic>
        <p:nvPicPr>
          <p:cNvPr id="61447" name="Picture 4" descr="spec1">
            <a:extLst>
              <a:ext uri="{FF2B5EF4-FFF2-40B4-BE49-F238E27FC236}">
                <a16:creationId xmlns:a16="http://schemas.microsoft.com/office/drawing/2014/main" id="{27A4EB79-F74B-A5FF-6F8C-1229BF104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2057400"/>
            <a:ext cx="7048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5" descr="spec2">
            <a:extLst>
              <a:ext uri="{FF2B5EF4-FFF2-40B4-BE49-F238E27FC236}">
                <a16:creationId xmlns:a16="http://schemas.microsoft.com/office/drawing/2014/main" id="{D407E24E-2F7E-01DB-5686-C9BE36CE0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0" y="4191000"/>
            <a:ext cx="7048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日期版面配置區 3">
            <a:extLst>
              <a:ext uri="{FF2B5EF4-FFF2-40B4-BE49-F238E27FC236}">
                <a16:creationId xmlns:a16="http://schemas.microsoft.com/office/drawing/2014/main" id="{F52DED89-1753-80F9-AB5E-57F316D682B3}"/>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62467" name="頁尾版面配置區 4">
            <a:extLst>
              <a:ext uri="{FF2B5EF4-FFF2-40B4-BE49-F238E27FC236}">
                <a16:creationId xmlns:a16="http://schemas.microsoft.com/office/drawing/2014/main" id="{FC45F16F-EAF2-2E19-792B-F2C82028FBDE}"/>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F6D45250-A374-4FA0-80D8-2A1D6D746AAD}" type="slidenum">
              <a:rPr lang="en-US" altLang="zh-TW" sz="1400" smtClean="0"/>
              <a:pPr>
                <a:spcBef>
                  <a:spcPct val="0"/>
                </a:spcBef>
                <a:buClrTx/>
                <a:buSzTx/>
                <a:buFontTx/>
                <a:buNone/>
              </a:pPr>
              <a:t>51</a:t>
            </a:fld>
            <a:endParaRPr lang="en-US" altLang="zh-TW" sz="1400"/>
          </a:p>
        </p:txBody>
      </p:sp>
      <p:sp>
        <p:nvSpPr>
          <p:cNvPr id="62468" name="投影片編號版面配置區 5">
            <a:extLst>
              <a:ext uri="{FF2B5EF4-FFF2-40B4-BE49-F238E27FC236}">
                <a16:creationId xmlns:a16="http://schemas.microsoft.com/office/drawing/2014/main" id="{738230FB-2CC5-6488-883A-1C2442F5FEF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62469" name="Rectangle 2">
            <a:extLst>
              <a:ext uri="{FF2B5EF4-FFF2-40B4-BE49-F238E27FC236}">
                <a16:creationId xmlns:a16="http://schemas.microsoft.com/office/drawing/2014/main" id="{E4E7D84C-2BE9-AAEE-B364-CA667182570B}"/>
              </a:ext>
            </a:extLst>
          </p:cNvPr>
          <p:cNvSpPr>
            <a:spLocks noGrp="1" noChangeArrowheads="1"/>
          </p:cNvSpPr>
          <p:nvPr>
            <p:ph type="title"/>
          </p:nvPr>
        </p:nvSpPr>
        <p:spPr>
          <a:xfrm>
            <a:off x="1219200" y="0"/>
            <a:ext cx="7793038" cy="685800"/>
          </a:xfrm>
        </p:spPr>
        <p:txBody>
          <a:bodyPr/>
          <a:lstStyle/>
          <a:p>
            <a:pPr eaLnBrk="1" hangingPunct="1"/>
            <a:r>
              <a:rPr lang="en-US" altLang="zh-TW" sz="3600" b="1">
                <a:solidFill>
                  <a:schemeClr val="folHlink"/>
                </a:solidFill>
                <a:ea typeface="新細明體" panose="02020500000000000000" pitchFamily="18" charset="-120"/>
              </a:rPr>
              <a:t>Putting it all together</a:t>
            </a:r>
          </a:p>
        </p:txBody>
      </p:sp>
      <p:sp>
        <p:nvSpPr>
          <p:cNvPr id="62470" name="Rectangle 3">
            <a:extLst>
              <a:ext uri="{FF2B5EF4-FFF2-40B4-BE49-F238E27FC236}">
                <a16:creationId xmlns:a16="http://schemas.microsoft.com/office/drawing/2014/main" id="{05D4DE95-400C-C65A-9D7F-AA2F72995F1D}"/>
              </a:ext>
            </a:extLst>
          </p:cNvPr>
          <p:cNvSpPr>
            <a:spLocks noGrp="1" noChangeArrowheads="1"/>
          </p:cNvSpPr>
          <p:nvPr>
            <p:ph type="body" idx="1"/>
          </p:nvPr>
        </p:nvSpPr>
        <p:spPr>
          <a:xfrm>
            <a:off x="207963" y="801688"/>
            <a:ext cx="8726487" cy="5218112"/>
          </a:xfrm>
        </p:spPr>
        <p:txBody>
          <a:bodyPr/>
          <a:lstStyle/>
          <a:p>
            <a:pPr marL="225425" indent="-225425" eaLnBrk="1" hangingPunct="1"/>
            <a:r>
              <a:rPr lang="en-US" altLang="zh-TW" b="1">
                <a:solidFill>
                  <a:schemeClr val="hlink"/>
                </a:solidFill>
                <a:ea typeface="新細明體" panose="02020500000000000000" pitchFamily="18" charset="-120"/>
              </a:rPr>
              <a:t>Phong Illumination Model</a:t>
            </a:r>
          </a:p>
          <a:p>
            <a:pPr marL="225425" indent="-225425" eaLnBrk="1" hangingPunct="1"/>
            <a:endParaRPr lang="en-US" altLang="zh-TW">
              <a:ea typeface="新細明體" panose="02020500000000000000" pitchFamily="18" charset="-120"/>
            </a:endParaRPr>
          </a:p>
          <a:p>
            <a:pPr marL="225425" indent="-225425" eaLnBrk="1" hangingPunct="1"/>
            <a:endParaRPr lang="en-US" altLang="zh-TW">
              <a:ea typeface="新細明體" panose="02020500000000000000" pitchFamily="18" charset="-120"/>
            </a:endParaRPr>
          </a:p>
          <a:p>
            <a:pPr marL="225425" indent="-225425" eaLnBrk="1" hangingPunct="1"/>
            <a:endParaRPr lang="zh-TW" altLang="en-US">
              <a:ea typeface="新細明體" panose="02020500000000000000" pitchFamily="18" charset="-120"/>
            </a:endParaRPr>
          </a:p>
        </p:txBody>
      </p:sp>
      <p:pic>
        <p:nvPicPr>
          <p:cNvPr id="62471" name="Picture 6" descr="phongmod">
            <a:extLst>
              <a:ext uri="{FF2B5EF4-FFF2-40B4-BE49-F238E27FC236}">
                <a16:creationId xmlns:a16="http://schemas.microsoft.com/office/drawing/2014/main" id="{FCB6FCA4-F63D-0D4C-9E31-13D981334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33625"/>
            <a:ext cx="8534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圖片 1">
            <a:extLst>
              <a:ext uri="{FF2B5EF4-FFF2-40B4-BE49-F238E27FC236}">
                <a16:creationId xmlns:a16="http://schemas.microsoft.com/office/drawing/2014/main" id="{2E0695A2-3214-EC71-A242-880C9DEBA2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54125"/>
            <a:ext cx="81835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圖片 6">
            <a:extLst>
              <a:ext uri="{FF2B5EF4-FFF2-40B4-BE49-F238E27FC236}">
                <a16:creationId xmlns:a16="http://schemas.microsoft.com/office/drawing/2014/main" id="{D02D472B-BFCE-FCA2-F961-5E5A132844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713" y="4763"/>
            <a:ext cx="8880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4" descr="https://www.ventuz.com/support/help/V6_00/images/NodeLightSources/LightingGroup1.png">
            <a:extLst>
              <a:ext uri="{FF2B5EF4-FFF2-40B4-BE49-F238E27FC236}">
                <a16:creationId xmlns:a16="http://schemas.microsoft.com/office/drawing/2014/main" id="{19AFDC89-8053-68D3-DA76-163DD1638C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43400"/>
            <a:ext cx="35306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圖片 6">
            <a:extLst>
              <a:ext uri="{FF2B5EF4-FFF2-40B4-BE49-F238E27FC236}">
                <a16:creationId xmlns:a16="http://schemas.microsoft.com/office/drawing/2014/main" id="{7C5DD30E-702A-B1BD-F909-1BABD7B533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9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圖片 6">
            <a:extLst>
              <a:ext uri="{FF2B5EF4-FFF2-40B4-BE49-F238E27FC236}">
                <a16:creationId xmlns:a16="http://schemas.microsoft.com/office/drawing/2014/main" id="{6685F103-2274-24F7-4321-F11AF8D825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
            <a:ext cx="8915400"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4" descr="https://www.ventuz.com/support/help/V6_00/images/NodeLightSources/LightingGroup1.png">
            <a:extLst>
              <a:ext uri="{FF2B5EF4-FFF2-40B4-BE49-F238E27FC236}">
                <a16:creationId xmlns:a16="http://schemas.microsoft.com/office/drawing/2014/main" id="{31529C04-EDE2-318E-5341-3D17556FC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6350"/>
            <a:ext cx="37417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頁尾版面配置區 2">
            <a:extLst>
              <a:ext uri="{FF2B5EF4-FFF2-40B4-BE49-F238E27FC236}">
                <a16:creationId xmlns:a16="http://schemas.microsoft.com/office/drawing/2014/main" id="{F2E86B96-1D84-D8A5-D69B-DB449090547E}"/>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2C8B2C1F-1057-4F7F-AF00-546FD526CB36}" type="slidenum">
              <a:rPr lang="en-US" altLang="zh-TW" sz="1400" smtClean="0"/>
              <a:pPr>
                <a:spcBef>
                  <a:spcPct val="0"/>
                </a:spcBef>
                <a:buClrTx/>
                <a:buSzTx/>
                <a:buFontTx/>
                <a:buNone/>
              </a:pPr>
              <a:t>55</a:t>
            </a:fld>
            <a:endParaRPr lang="en-US" altLang="zh-TW" sz="1400"/>
          </a:p>
        </p:txBody>
      </p:sp>
      <p:sp>
        <p:nvSpPr>
          <p:cNvPr id="66563" name="投影片編號版面配置區 3">
            <a:extLst>
              <a:ext uri="{FF2B5EF4-FFF2-40B4-BE49-F238E27FC236}">
                <a16:creationId xmlns:a16="http://schemas.microsoft.com/office/drawing/2014/main" id="{1ABEF7C1-6914-A0EF-F5D8-67C2D02A1AE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66564" name="Picture 2" descr="https://www.fxguide.com/wp-content/uploads/2013/11/emilymaths.jpg?c20ef6">
            <a:extLst>
              <a:ext uri="{FF2B5EF4-FFF2-40B4-BE49-F238E27FC236}">
                <a16:creationId xmlns:a16="http://schemas.microsoft.com/office/drawing/2014/main" id="{D0D37D52-0524-FEE7-3CB5-FBC9AAB89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875"/>
            <a:ext cx="8372475"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文字方塊 1">
            <a:extLst>
              <a:ext uri="{FF2B5EF4-FFF2-40B4-BE49-F238E27FC236}">
                <a16:creationId xmlns:a16="http://schemas.microsoft.com/office/drawing/2014/main" id="{C6A54B20-87B1-5282-E554-4746F1900935}"/>
              </a:ext>
            </a:extLst>
          </p:cNvPr>
          <p:cNvSpPr txBox="1">
            <a:spLocks noChangeArrowheads="1"/>
          </p:cNvSpPr>
          <p:nvPr/>
        </p:nvSpPr>
        <p:spPr bwMode="auto">
          <a:xfrm>
            <a:off x="6335713" y="5334000"/>
            <a:ext cx="1892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p.s. (</a:t>
            </a:r>
            <a:r>
              <a:rPr lang="zh-TW" altLang="en-US" sz="2000">
                <a:ea typeface="新細明體" panose="02020500000000000000" pitchFamily="18" charset="-120"/>
              </a:rPr>
              <a:t>塗粉拍照</a:t>
            </a:r>
            <a:r>
              <a:rPr lang="en-US" altLang="zh-TW" sz="2000">
                <a:ea typeface="新細明體" panose="02020500000000000000" pitchFamily="18" charset="-120"/>
              </a:rPr>
              <a:t>)</a:t>
            </a:r>
            <a:endParaRPr lang="zh-TW" altLang="en-US" sz="2000">
              <a:ea typeface="新細明體" panose="02020500000000000000" pitchFamily="18" charset="-120"/>
            </a:endParaRPr>
          </a:p>
        </p:txBody>
      </p:sp>
      <p:sp>
        <p:nvSpPr>
          <p:cNvPr id="66566" name="文字方塊 2">
            <a:extLst>
              <a:ext uri="{FF2B5EF4-FFF2-40B4-BE49-F238E27FC236}">
                <a16:creationId xmlns:a16="http://schemas.microsoft.com/office/drawing/2014/main" id="{752CC073-9032-A3F4-D6E6-5E46253F224E}"/>
              </a:ext>
            </a:extLst>
          </p:cNvPr>
          <p:cNvSpPr txBox="1">
            <a:spLocks noChangeArrowheads="1"/>
          </p:cNvSpPr>
          <p:nvPr/>
        </p:nvSpPr>
        <p:spPr bwMode="auto">
          <a:xfrm>
            <a:off x="457200" y="4978400"/>
            <a:ext cx="369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dirty="0">
                <a:ea typeface="新細明體" panose="02020500000000000000" pitchFamily="18" charset="-120"/>
              </a:rPr>
              <a:t>It can help get  </a:t>
            </a:r>
            <a:r>
              <a:rPr lang="en-US" altLang="zh-TW" sz="2000" b="1" dirty="0" err="1">
                <a:solidFill>
                  <a:srgbClr val="FF0000"/>
                </a:solidFill>
                <a:ea typeface="新細明體" panose="02020500000000000000" pitchFamily="18" charset="-120"/>
              </a:rPr>
              <a:t>n_shiny</a:t>
            </a:r>
            <a:r>
              <a:rPr lang="en-US" altLang="zh-TW" sz="2000" b="1" dirty="0">
                <a:solidFill>
                  <a:srgbClr val="FF0000"/>
                </a:solidFill>
                <a:ea typeface="新細明體" panose="02020500000000000000" pitchFamily="18" charset="-120"/>
              </a:rPr>
              <a:t> </a:t>
            </a:r>
            <a:r>
              <a:rPr lang="en-US" altLang="zh-TW" sz="2000" dirty="0">
                <a:ea typeface="新細明體" panose="02020500000000000000" pitchFamily="18" charset="-120"/>
              </a:rPr>
              <a:t>term </a:t>
            </a:r>
            <a:endParaRPr lang="zh-TW" altLang="en-US" sz="2000" dirty="0">
              <a:ea typeface="新細明體" panose="02020500000000000000" pitchFamily="18" charset="-120"/>
            </a:endParaRPr>
          </a:p>
        </p:txBody>
      </p:sp>
      <p:pic>
        <p:nvPicPr>
          <p:cNvPr id="66567" name="圖片 1">
            <a:extLst>
              <a:ext uri="{FF2B5EF4-FFF2-40B4-BE49-F238E27FC236}">
                <a16:creationId xmlns:a16="http://schemas.microsoft.com/office/drawing/2014/main" id="{A9951CE7-3EFA-2529-5227-F3F1923FBB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538" y="5454650"/>
            <a:ext cx="6138862"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日期版面配置區 1">
            <a:extLst>
              <a:ext uri="{FF2B5EF4-FFF2-40B4-BE49-F238E27FC236}">
                <a16:creationId xmlns:a16="http://schemas.microsoft.com/office/drawing/2014/main" id="{70148DB0-F9A9-5CB0-CF1E-665734ED99C8}"/>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67587" name="頁尾版面配置區 2">
            <a:extLst>
              <a:ext uri="{FF2B5EF4-FFF2-40B4-BE49-F238E27FC236}">
                <a16:creationId xmlns:a16="http://schemas.microsoft.com/office/drawing/2014/main" id="{6221F0CC-331F-997B-95A1-CDF061DA90F1}"/>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4898C620-795A-4326-ABCC-6712131805B3}" type="slidenum">
              <a:rPr lang="en-US" altLang="zh-TW" sz="1400" smtClean="0"/>
              <a:pPr>
                <a:spcBef>
                  <a:spcPct val="0"/>
                </a:spcBef>
                <a:buClrTx/>
                <a:buSzTx/>
                <a:buFontTx/>
                <a:buNone/>
              </a:pPr>
              <a:t>56</a:t>
            </a:fld>
            <a:endParaRPr lang="en-US" altLang="zh-TW" sz="1400"/>
          </a:p>
        </p:txBody>
      </p:sp>
      <p:graphicFrame>
        <p:nvGraphicFramePr>
          <p:cNvPr id="67588" name="Object 2">
            <a:extLst>
              <a:ext uri="{FF2B5EF4-FFF2-40B4-BE49-F238E27FC236}">
                <a16:creationId xmlns:a16="http://schemas.microsoft.com/office/drawing/2014/main" id="{0E05E3D6-D5CE-BC0B-4221-A2F0F9A9AC0D}"/>
              </a:ext>
            </a:extLst>
          </p:cNvPr>
          <p:cNvGraphicFramePr>
            <a:graphicFrameLocks noChangeAspect="1"/>
          </p:cNvGraphicFramePr>
          <p:nvPr/>
        </p:nvGraphicFramePr>
        <p:xfrm>
          <a:off x="30163" y="-15875"/>
          <a:ext cx="9144000" cy="5578475"/>
        </p:xfrm>
        <a:graphic>
          <a:graphicData uri="http://schemas.openxmlformats.org/presentationml/2006/ole">
            <mc:AlternateContent xmlns:mc="http://schemas.openxmlformats.org/markup-compatibility/2006">
              <mc:Choice xmlns:v="urn:schemas-microsoft-com:vml" Requires="v">
                <p:oleObj name="PhotoImpact" r:id="rId3" imgW="5723116" imgH="4015238" progId="PI3.Image">
                  <p:embed/>
                </p:oleObj>
              </mc:Choice>
              <mc:Fallback>
                <p:oleObj name="PhotoImpact" r:id="rId3" imgW="5723116" imgH="4015238" progId="PI3.Imag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15875"/>
                        <a:ext cx="91440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7589" name="Picture 7" descr="https://upload.wikimedia.org/wikipedia/commons/thumb/a/a1/Rembrandt_-_The_Parable_of_the_Rich_Fool.jpg/250px-Rembrandt_-_The_Parable_of_the_Rich_Fool.jpg">
            <a:extLst>
              <a:ext uri="{FF2B5EF4-FFF2-40B4-BE49-F238E27FC236}">
                <a16:creationId xmlns:a16="http://schemas.microsoft.com/office/drawing/2014/main" id="{CD994FCA-B905-72EB-82E7-D7E23E5166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4495800"/>
            <a:ext cx="3221038"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10" descr="http://41.media.tumblr.com/9e0e82961f0d1b9c7103b8e7e5a50ded/tumblr_ntba3yciq01ta6qcfo1_1280.jpg">
            <a:extLst>
              <a:ext uri="{FF2B5EF4-FFF2-40B4-BE49-F238E27FC236}">
                <a16:creationId xmlns:a16="http://schemas.microsoft.com/office/drawing/2014/main" id="{A8A2618F-CB83-DD7A-4D76-D6F54885E3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4550" y="4495800"/>
            <a:ext cx="29400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日期版面配置區 1">
            <a:extLst>
              <a:ext uri="{FF2B5EF4-FFF2-40B4-BE49-F238E27FC236}">
                <a16:creationId xmlns:a16="http://schemas.microsoft.com/office/drawing/2014/main" id="{6720B3C1-CECD-52FF-DA6C-A9F90AECB263}"/>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68611" name="頁尾版面配置區 2">
            <a:extLst>
              <a:ext uri="{FF2B5EF4-FFF2-40B4-BE49-F238E27FC236}">
                <a16:creationId xmlns:a16="http://schemas.microsoft.com/office/drawing/2014/main" id="{FEFCB346-B631-A386-4951-FA0C4E4BFBA3}"/>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4BA0E10A-7DEF-4B21-800C-D5E50AD7BA3D}" type="slidenum">
              <a:rPr lang="en-US" altLang="zh-TW" sz="1400" smtClean="0"/>
              <a:pPr>
                <a:spcBef>
                  <a:spcPct val="0"/>
                </a:spcBef>
                <a:buClrTx/>
                <a:buSzTx/>
                <a:buFontTx/>
                <a:buNone/>
              </a:pPr>
              <a:t>57</a:t>
            </a:fld>
            <a:endParaRPr lang="en-US" altLang="zh-TW" sz="1400"/>
          </a:p>
        </p:txBody>
      </p:sp>
      <p:sp>
        <p:nvSpPr>
          <p:cNvPr id="68612" name="投影片編號版面配置區 3">
            <a:extLst>
              <a:ext uri="{FF2B5EF4-FFF2-40B4-BE49-F238E27FC236}">
                <a16:creationId xmlns:a16="http://schemas.microsoft.com/office/drawing/2014/main" id="{5DE9E9DD-58A2-E2D8-996E-997A6989FB3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68613" name="Picture 2" descr="LearnOpenGL - Light casters">
            <a:extLst>
              <a:ext uri="{FF2B5EF4-FFF2-40B4-BE49-F238E27FC236}">
                <a16:creationId xmlns:a16="http://schemas.microsoft.com/office/drawing/2014/main" id="{AB5DBF2A-5BE6-99FE-80B0-0F901DD88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4044950"/>
            <a:ext cx="51625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4" descr="Attenuation · LegacyOpenGL">
            <a:extLst>
              <a:ext uri="{FF2B5EF4-FFF2-40B4-BE49-F238E27FC236}">
                <a16:creationId xmlns:a16="http://schemas.microsoft.com/office/drawing/2014/main" id="{BC16B5FE-EBB3-2754-F75B-05C813C038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447800"/>
            <a:ext cx="46482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8">
            <a:extLst>
              <a:ext uri="{FF2B5EF4-FFF2-40B4-BE49-F238E27FC236}">
                <a16:creationId xmlns:a16="http://schemas.microsoft.com/office/drawing/2014/main" id="{B590DBFC-8DEF-7DAF-8441-E39D91FB3D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 y="38100"/>
            <a:ext cx="4090988"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文字方塊 8">
            <a:extLst>
              <a:ext uri="{FF2B5EF4-FFF2-40B4-BE49-F238E27FC236}">
                <a16:creationId xmlns:a16="http://schemas.microsoft.com/office/drawing/2014/main" id="{26718D60-DD3E-1F5B-C716-E8C185C7DE24}"/>
              </a:ext>
            </a:extLst>
          </p:cNvPr>
          <p:cNvSpPr txBox="1">
            <a:spLocks noChangeArrowheads="1"/>
          </p:cNvSpPr>
          <p:nvPr/>
        </p:nvSpPr>
        <p:spPr bwMode="auto">
          <a:xfrm>
            <a:off x="4267200" y="217488"/>
            <a:ext cx="46243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b="1">
                <a:solidFill>
                  <a:srgbClr val="212121"/>
                </a:solidFill>
                <a:latin typeface="ArtifaktElement"/>
                <a:ea typeface="新細明體" panose="02020500000000000000" pitchFamily="18" charset="-120"/>
              </a:rPr>
              <a:t>A. Inverse decay</a:t>
            </a:r>
            <a:endParaRPr lang="en-US" altLang="zh-TW" sz="2000">
              <a:solidFill>
                <a:srgbClr val="212121"/>
              </a:solidFill>
              <a:latin typeface="ArtifaktElement"/>
              <a:ea typeface="新細明體" panose="02020500000000000000" pitchFamily="18" charset="-120"/>
            </a:endParaRPr>
          </a:p>
          <a:p>
            <a:pPr>
              <a:spcBef>
                <a:spcPct val="0"/>
              </a:spcBef>
              <a:buClrTx/>
              <a:buSzTx/>
              <a:buFontTx/>
              <a:buNone/>
            </a:pPr>
            <a:r>
              <a:rPr lang="en-US" altLang="zh-TW" sz="2000" b="1">
                <a:solidFill>
                  <a:srgbClr val="212121"/>
                </a:solidFill>
                <a:latin typeface="ArtifaktElement"/>
                <a:ea typeface="新細明體" panose="02020500000000000000" pitchFamily="18" charset="-120"/>
              </a:rPr>
              <a:t>B. Inverse square decay</a:t>
            </a:r>
            <a:endParaRPr lang="en-US" altLang="zh-TW" sz="2000">
              <a:solidFill>
                <a:srgbClr val="212121"/>
              </a:solidFill>
              <a:latin typeface="ArtifaktElement"/>
              <a:ea typeface="新細明體" panose="02020500000000000000" pitchFamily="18" charset="-120"/>
            </a:endParaRPr>
          </a:p>
          <a:p>
            <a:pPr>
              <a:spcBef>
                <a:spcPct val="0"/>
              </a:spcBef>
              <a:buClrTx/>
              <a:buSzTx/>
              <a:buFontTx/>
              <a:buNone/>
            </a:pPr>
            <a:r>
              <a:rPr lang="en-US" altLang="zh-TW" sz="2000" b="1">
                <a:solidFill>
                  <a:srgbClr val="212121"/>
                </a:solidFill>
                <a:latin typeface="ArtifaktElement"/>
                <a:ea typeface="新細明體" panose="02020500000000000000" pitchFamily="18" charset="-120"/>
              </a:rPr>
              <a:t>The graphs show the decay curves.</a:t>
            </a:r>
            <a:endParaRPr lang="en-US" altLang="zh-TW" sz="2000">
              <a:solidFill>
                <a:srgbClr val="212121"/>
              </a:solidFill>
              <a:latin typeface="ArtifaktElement"/>
              <a:ea typeface="新細明體" panose="02020500000000000000" pitchFamily="18" charset="-12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日期版面配置區 3">
            <a:extLst>
              <a:ext uri="{FF2B5EF4-FFF2-40B4-BE49-F238E27FC236}">
                <a16:creationId xmlns:a16="http://schemas.microsoft.com/office/drawing/2014/main" id="{BD883A35-F393-AE50-1FBD-8B2A417E6A0B}"/>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69635" name="頁尾版面配置區 4">
            <a:extLst>
              <a:ext uri="{FF2B5EF4-FFF2-40B4-BE49-F238E27FC236}">
                <a16:creationId xmlns:a16="http://schemas.microsoft.com/office/drawing/2014/main" id="{203C5D53-28E3-0563-A610-4753543ECB2B}"/>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7EB68CFD-5621-4A57-84A3-B4D7949394CA}" type="slidenum">
              <a:rPr lang="en-US" altLang="zh-TW" sz="1400" smtClean="0"/>
              <a:pPr>
                <a:spcBef>
                  <a:spcPct val="0"/>
                </a:spcBef>
                <a:buClrTx/>
                <a:buSzTx/>
                <a:buFontTx/>
                <a:buNone/>
              </a:pPr>
              <a:t>58</a:t>
            </a:fld>
            <a:endParaRPr lang="en-US" altLang="zh-TW" sz="1400"/>
          </a:p>
        </p:txBody>
      </p:sp>
      <p:sp>
        <p:nvSpPr>
          <p:cNvPr id="69636" name="投影片編號版面配置區 5">
            <a:extLst>
              <a:ext uri="{FF2B5EF4-FFF2-40B4-BE49-F238E27FC236}">
                <a16:creationId xmlns:a16="http://schemas.microsoft.com/office/drawing/2014/main" id="{3752E3E5-FC64-6224-7973-ECC99FB69E6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69637" name="Rectangle 2">
            <a:extLst>
              <a:ext uri="{FF2B5EF4-FFF2-40B4-BE49-F238E27FC236}">
                <a16:creationId xmlns:a16="http://schemas.microsoft.com/office/drawing/2014/main" id="{EA2F0AB9-B576-80CA-2A41-0BC54073A074}"/>
              </a:ext>
            </a:extLst>
          </p:cNvPr>
          <p:cNvSpPr>
            <a:spLocks noGrp="1" noChangeArrowheads="1"/>
          </p:cNvSpPr>
          <p:nvPr>
            <p:ph type="title"/>
          </p:nvPr>
        </p:nvSpPr>
        <p:spPr/>
        <p:txBody>
          <a:bodyPr/>
          <a:lstStyle/>
          <a:p>
            <a:pPr eaLnBrk="1" hangingPunct="1"/>
            <a:r>
              <a:rPr lang="en-US" altLang="zh-TW" b="1">
                <a:ea typeface="新細明體" panose="02020500000000000000" pitchFamily="18" charset="-120"/>
              </a:rPr>
              <a:t>OpenGL Reflectance Model</a:t>
            </a:r>
          </a:p>
        </p:txBody>
      </p:sp>
      <p:graphicFrame>
        <p:nvGraphicFramePr>
          <p:cNvPr id="69638" name="Object 3">
            <a:extLst>
              <a:ext uri="{FF2B5EF4-FFF2-40B4-BE49-F238E27FC236}">
                <a16:creationId xmlns:a16="http://schemas.microsoft.com/office/drawing/2014/main" id="{A9B13864-FEE5-485F-D056-8831A59BBFA9}"/>
              </a:ext>
            </a:extLst>
          </p:cNvPr>
          <p:cNvGraphicFramePr>
            <a:graphicFrameLocks noGrp="1" noChangeAspect="1"/>
          </p:cNvGraphicFramePr>
          <p:nvPr>
            <p:ph type="body" idx="1"/>
          </p:nvPr>
        </p:nvGraphicFramePr>
        <p:xfrm>
          <a:off x="511175" y="914400"/>
          <a:ext cx="8159750" cy="5218113"/>
        </p:xfrm>
        <a:graphic>
          <a:graphicData uri="http://schemas.openxmlformats.org/presentationml/2006/ole">
            <mc:AlternateContent xmlns:mc="http://schemas.openxmlformats.org/markup-compatibility/2006">
              <mc:Choice xmlns:v="urn:schemas-microsoft-com:vml" Requires="v">
                <p:oleObj name="PhotoImpact" r:id="rId3" imgW="4967619" imgH="3177143" progId="PI3.Image">
                  <p:embed/>
                </p:oleObj>
              </mc:Choice>
              <mc:Fallback>
                <p:oleObj name="PhotoImpact" r:id="rId3" imgW="4967619" imgH="3177143" progId="PI3.Imag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75" y="914400"/>
                        <a:ext cx="8159750" cy="521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DF02E105-9845-A19D-77C1-58F1E8DEC2EE}"/>
              </a:ext>
            </a:extLst>
          </p:cNvPr>
          <p:cNvSpPr>
            <a:spLocks noGrp="1" noChangeArrowheads="1"/>
          </p:cNvSpPr>
          <p:nvPr>
            <p:ph type="title"/>
          </p:nvPr>
        </p:nvSpPr>
        <p:spPr>
          <a:xfrm>
            <a:off x="228600" y="53975"/>
            <a:ext cx="7793038" cy="685800"/>
          </a:xfrm>
        </p:spPr>
        <p:txBody>
          <a:bodyPr/>
          <a:lstStyle/>
          <a:p>
            <a:pPr eaLnBrk="1" hangingPunct="1"/>
            <a:r>
              <a:rPr lang="en-US" altLang="zh-TW" b="1">
                <a:solidFill>
                  <a:schemeClr val="hlink"/>
                </a:solidFill>
                <a:ea typeface="新細明體" panose="02020500000000000000" pitchFamily="18" charset="-120"/>
              </a:rPr>
              <a:t>Emission</a:t>
            </a:r>
          </a:p>
        </p:txBody>
      </p:sp>
      <p:graphicFrame>
        <p:nvGraphicFramePr>
          <p:cNvPr id="70659" name="Object 3">
            <a:extLst>
              <a:ext uri="{FF2B5EF4-FFF2-40B4-BE49-F238E27FC236}">
                <a16:creationId xmlns:a16="http://schemas.microsoft.com/office/drawing/2014/main" id="{74D12909-4C72-5F8A-6FEC-3E450E02BD1C}"/>
              </a:ext>
            </a:extLst>
          </p:cNvPr>
          <p:cNvGraphicFramePr>
            <a:graphicFrameLocks noGrp="1" noChangeAspect="1"/>
          </p:cNvGraphicFramePr>
          <p:nvPr>
            <p:ph type="body" idx="1"/>
          </p:nvPr>
        </p:nvGraphicFramePr>
        <p:xfrm>
          <a:off x="0" y="762000"/>
          <a:ext cx="5354638" cy="3429000"/>
        </p:xfrm>
        <a:graphic>
          <a:graphicData uri="http://schemas.openxmlformats.org/presentationml/2006/ole">
            <mc:AlternateContent xmlns:mc="http://schemas.openxmlformats.org/markup-compatibility/2006">
              <mc:Choice xmlns:v="urn:schemas-microsoft-com:vml" Requires="v">
                <p:oleObj name="PhotoImpact" r:id="rId3" imgW="4914286" imgH="3146667" progId="PI3.Image">
                  <p:embed/>
                </p:oleObj>
              </mc:Choice>
              <mc:Fallback>
                <p:oleObj name="PhotoImpact" r:id="rId3" imgW="4914286" imgH="3146667" progId="PI3.Imag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0"/>
                        <a:ext cx="5354638"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70660" name="Picture 9" descr="https://renderman.pixar.com/resources/current/RenderMan/images/lighting/lightTypes_varycol2.jpg">
            <a:extLst>
              <a:ext uri="{FF2B5EF4-FFF2-40B4-BE49-F238E27FC236}">
                <a16:creationId xmlns:a16="http://schemas.microsoft.com/office/drawing/2014/main" id="{14511B18-6C0D-76C6-B5D7-DBF6C0402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768475"/>
            <a:ext cx="3886200"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1" descr="http://www.cgw.com/images/Terminator-3409.jpg">
            <a:extLst>
              <a:ext uri="{FF2B5EF4-FFF2-40B4-BE49-F238E27FC236}">
                <a16:creationId xmlns:a16="http://schemas.microsoft.com/office/drawing/2014/main" id="{84301830-6604-0E4D-5655-AC3F6C1BF5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9863" y="0"/>
            <a:ext cx="39020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7" descr="Global Illumination">
            <a:extLst>
              <a:ext uri="{FF2B5EF4-FFF2-40B4-BE49-F238E27FC236}">
                <a16:creationId xmlns:a16="http://schemas.microsoft.com/office/drawing/2014/main" id="{AD1F490C-89A4-CFEC-5E63-2BD518BC78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240213"/>
            <a:ext cx="5181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a:extLst>
              <a:ext uri="{FF2B5EF4-FFF2-40B4-BE49-F238E27FC236}">
                <a16:creationId xmlns:a16="http://schemas.microsoft.com/office/drawing/2014/main" id="{D276EACB-3C0B-2BAF-C56C-2C2ECC5B82F7}"/>
              </a:ext>
            </a:extLst>
          </p:cNvPr>
          <p:cNvSpPr>
            <a:spLocks noGrp="1" noChangeArrowheads="1"/>
          </p:cNvSpPr>
          <p:nvPr>
            <p:ph type="title"/>
          </p:nvPr>
        </p:nvSpPr>
        <p:spPr/>
        <p:txBody>
          <a:bodyPr/>
          <a:lstStyle/>
          <a:p>
            <a:endParaRPr lang="zh-TW" altLang="en-US">
              <a:ea typeface="新細明體" panose="02020500000000000000" pitchFamily="18" charset="-120"/>
            </a:endParaRPr>
          </a:p>
        </p:txBody>
      </p:sp>
      <p:sp>
        <p:nvSpPr>
          <p:cNvPr id="15363" name="日期版面配置區 4">
            <a:extLst>
              <a:ext uri="{FF2B5EF4-FFF2-40B4-BE49-F238E27FC236}">
                <a16:creationId xmlns:a16="http://schemas.microsoft.com/office/drawing/2014/main" id="{327D828A-B22B-E088-E0BD-2523EDBE047E}"/>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5364" name="頁尾版面配置區 5">
            <a:extLst>
              <a:ext uri="{FF2B5EF4-FFF2-40B4-BE49-F238E27FC236}">
                <a16:creationId xmlns:a16="http://schemas.microsoft.com/office/drawing/2014/main" id="{CBA798F7-434F-3469-3C44-80D269CA1D89}"/>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073F4F13-5871-4011-8DC7-671B4B20ED3F}" type="slidenum">
              <a:rPr lang="en-US" altLang="zh-TW" sz="1400" smtClean="0"/>
              <a:pPr>
                <a:spcBef>
                  <a:spcPct val="0"/>
                </a:spcBef>
                <a:buClrTx/>
                <a:buSzTx/>
                <a:buFontTx/>
                <a:buNone/>
              </a:pPr>
              <a:t>6</a:t>
            </a:fld>
            <a:endParaRPr lang="en-US" altLang="zh-TW" sz="1400"/>
          </a:p>
        </p:txBody>
      </p:sp>
      <p:sp>
        <p:nvSpPr>
          <p:cNvPr id="15365" name="投影片編號版面配置區 6">
            <a:extLst>
              <a:ext uri="{FF2B5EF4-FFF2-40B4-BE49-F238E27FC236}">
                <a16:creationId xmlns:a16="http://schemas.microsoft.com/office/drawing/2014/main" id="{541B23E6-7163-9D2B-160B-51FB7324B43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15366" name="Picture 2">
            <a:extLst>
              <a:ext uri="{FF2B5EF4-FFF2-40B4-BE49-F238E27FC236}">
                <a16:creationId xmlns:a16="http://schemas.microsoft.com/office/drawing/2014/main" id="{49CCCE75-CD1A-DD28-ABF4-9D92034A5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62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4">
            <a:extLst>
              <a:ext uri="{FF2B5EF4-FFF2-40B4-BE49-F238E27FC236}">
                <a16:creationId xmlns:a16="http://schemas.microsoft.com/office/drawing/2014/main" id="{610DD32F-3AB3-3129-C648-AC1F8757D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7600"/>
            <a:ext cx="5562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文字方塊 10">
            <a:extLst>
              <a:ext uri="{FF2B5EF4-FFF2-40B4-BE49-F238E27FC236}">
                <a16:creationId xmlns:a16="http://schemas.microsoft.com/office/drawing/2014/main" id="{B7905AD6-F02D-2B9E-03A3-8001A5E2D28E}"/>
              </a:ext>
            </a:extLst>
          </p:cNvPr>
          <p:cNvSpPr txBox="1">
            <a:spLocks noChangeArrowheads="1"/>
          </p:cNvSpPr>
          <p:nvPr/>
        </p:nvSpPr>
        <p:spPr bwMode="auto">
          <a:xfrm>
            <a:off x="5715000" y="152400"/>
            <a:ext cx="2438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TW" sz="3200" b="1">
                <a:solidFill>
                  <a:srgbClr val="014CE3"/>
                </a:solidFill>
                <a:ea typeface="新細明體" panose="02020500000000000000" pitchFamily="18" charset="-120"/>
              </a:rPr>
              <a:t>Diffuse scattering </a:t>
            </a:r>
          </a:p>
          <a:p>
            <a:pPr algn="ctr">
              <a:spcBef>
                <a:spcPct val="0"/>
              </a:spcBef>
              <a:buClrTx/>
              <a:buSzTx/>
              <a:buFontTx/>
              <a:buNone/>
            </a:pPr>
            <a:r>
              <a:rPr lang="en-US" altLang="zh-TW" sz="3200" b="1">
                <a:solidFill>
                  <a:srgbClr val="014CE3"/>
                </a:solidFill>
                <a:ea typeface="新細明體" panose="02020500000000000000" pitchFamily="18" charset="-120"/>
              </a:rPr>
              <a:t>light</a:t>
            </a:r>
            <a:endParaRPr lang="zh-TW" altLang="en-US" sz="3200" b="1">
              <a:solidFill>
                <a:srgbClr val="014CE3"/>
              </a:solidFill>
              <a:ea typeface="新細明體" panose="02020500000000000000" pitchFamily="18" charset="-120"/>
            </a:endParaRPr>
          </a:p>
        </p:txBody>
      </p:sp>
      <p:pic>
        <p:nvPicPr>
          <p:cNvPr id="15369" name="Picture 6">
            <a:extLst>
              <a:ext uri="{FF2B5EF4-FFF2-40B4-BE49-F238E27FC236}">
                <a16:creationId xmlns:a16="http://schemas.microsoft.com/office/drawing/2014/main" id="{25226FD6-13DB-1403-9028-839AF0503A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8313" y="2503488"/>
            <a:ext cx="35814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文字方塊 13">
            <a:extLst>
              <a:ext uri="{FF2B5EF4-FFF2-40B4-BE49-F238E27FC236}">
                <a16:creationId xmlns:a16="http://schemas.microsoft.com/office/drawing/2014/main" id="{8BC2EE3D-BC40-F3AC-5D64-82BE8B43CA51}"/>
              </a:ext>
            </a:extLst>
          </p:cNvPr>
          <p:cNvSpPr txBox="1">
            <a:spLocks noChangeArrowheads="1"/>
          </p:cNvSpPr>
          <p:nvPr/>
        </p:nvSpPr>
        <p:spPr bwMode="auto">
          <a:xfrm>
            <a:off x="6019800" y="1730375"/>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4000" b="1">
                <a:solidFill>
                  <a:srgbClr val="FF0000"/>
                </a:solidFill>
                <a:latin typeface="標楷體" panose="03000509000000000000" pitchFamily="65" charset="-120"/>
                <a:ea typeface="標楷體" panose="03000509000000000000" pitchFamily="65" charset="-120"/>
              </a:rPr>
              <a:t>漫散射光 </a:t>
            </a:r>
          </a:p>
        </p:txBody>
      </p:sp>
      <p:pic>
        <p:nvPicPr>
          <p:cNvPr id="15371" name="圖片 14">
            <a:extLst>
              <a:ext uri="{FF2B5EF4-FFF2-40B4-BE49-F238E27FC236}">
                <a16:creationId xmlns:a16="http://schemas.microsoft.com/office/drawing/2014/main" id="{48CEE25C-F130-106A-8ED3-423A1DC8A3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8313" y="4891088"/>
            <a:ext cx="3519487"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日期版面配置區 3">
            <a:extLst>
              <a:ext uri="{FF2B5EF4-FFF2-40B4-BE49-F238E27FC236}">
                <a16:creationId xmlns:a16="http://schemas.microsoft.com/office/drawing/2014/main" id="{ED549F02-ECA1-D046-635C-011C8461B635}"/>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71683" name="頁尾版面配置區 4">
            <a:extLst>
              <a:ext uri="{FF2B5EF4-FFF2-40B4-BE49-F238E27FC236}">
                <a16:creationId xmlns:a16="http://schemas.microsoft.com/office/drawing/2014/main" id="{54DE0781-A5F0-F41A-596C-964CA48AF350}"/>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E5C60109-A9AA-47CD-98E0-BB2F7F350587}" type="slidenum">
              <a:rPr lang="en-US" altLang="zh-TW" sz="1400" smtClean="0"/>
              <a:pPr>
                <a:spcBef>
                  <a:spcPct val="0"/>
                </a:spcBef>
                <a:buClrTx/>
                <a:buSzTx/>
                <a:buFontTx/>
                <a:buNone/>
              </a:pPr>
              <a:t>60</a:t>
            </a:fld>
            <a:endParaRPr lang="en-US" altLang="zh-TW" sz="1400"/>
          </a:p>
        </p:txBody>
      </p:sp>
      <p:sp>
        <p:nvSpPr>
          <p:cNvPr id="71684" name="投影片編號版面配置區 5">
            <a:extLst>
              <a:ext uri="{FF2B5EF4-FFF2-40B4-BE49-F238E27FC236}">
                <a16:creationId xmlns:a16="http://schemas.microsoft.com/office/drawing/2014/main" id="{7F8DBF15-6F25-4AA8-AF6F-4B0C210D1AC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71685" name="Rectangle 2">
            <a:extLst>
              <a:ext uri="{FF2B5EF4-FFF2-40B4-BE49-F238E27FC236}">
                <a16:creationId xmlns:a16="http://schemas.microsoft.com/office/drawing/2014/main" id="{FFE06D92-9E07-6F9A-E3CF-2B1D99A4823E}"/>
              </a:ext>
            </a:extLst>
          </p:cNvPr>
          <p:cNvSpPr>
            <a:spLocks noGrp="1" noChangeArrowheads="1"/>
          </p:cNvSpPr>
          <p:nvPr>
            <p:ph type="title"/>
          </p:nvPr>
        </p:nvSpPr>
        <p:spPr>
          <a:xfrm>
            <a:off x="381000" y="1143000"/>
            <a:ext cx="4419600" cy="685800"/>
          </a:xfrm>
        </p:spPr>
        <p:txBody>
          <a:bodyPr/>
          <a:lstStyle/>
          <a:p>
            <a:pPr eaLnBrk="1" hangingPunct="1"/>
            <a:r>
              <a:rPr lang="en-US" altLang="zh-TW" b="1">
                <a:ea typeface="新細明體" panose="02020500000000000000" pitchFamily="18" charset="-120"/>
              </a:rPr>
              <a:t>OpenGL </a:t>
            </a:r>
            <a:br>
              <a:rPr lang="en-US" altLang="zh-TW" b="1">
                <a:ea typeface="新細明體" panose="02020500000000000000" pitchFamily="18" charset="-120"/>
              </a:rPr>
            </a:br>
            <a:r>
              <a:rPr lang="en-US" altLang="zh-TW" b="1">
                <a:ea typeface="新細明體" panose="02020500000000000000" pitchFamily="18" charset="-120"/>
              </a:rPr>
              <a:t>Lighting</a:t>
            </a:r>
          </a:p>
        </p:txBody>
      </p:sp>
      <p:graphicFrame>
        <p:nvGraphicFramePr>
          <p:cNvPr id="71686" name="Object 4">
            <a:extLst>
              <a:ext uri="{FF2B5EF4-FFF2-40B4-BE49-F238E27FC236}">
                <a16:creationId xmlns:a16="http://schemas.microsoft.com/office/drawing/2014/main" id="{41C8B52B-097E-5254-5779-BF9B601CA7ED}"/>
              </a:ext>
            </a:extLst>
          </p:cNvPr>
          <p:cNvGraphicFramePr>
            <a:graphicFrameLocks noChangeAspect="1"/>
          </p:cNvGraphicFramePr>
          <p:nvPr/>
        </p:nvGraphicFramePr>
        <p:xfrm>
          <a:off x="4343400" y="0"/>
          <a:ext cx="4800600" cy="6858000"/>
        </p:xfrm>
        <a:graphic>
          <a:graphicData uri="http://schemas.openxmlformats.org/presentationml/2006/ole">
            <mc:AlternateContent xmlns:mc="http://schemas.openxmlformats.org/markup-compatibility/2006">
              <mc:Choice xmlns:v="urn:schemas-microsoft-com:vml" Requires="v">
                <p:oleObj name="PhotoImpact" r:id="rId3" imgW="3451429" imgH="3923810" progId="PI3.Image">
                  <p:embed/>
                </p:oleObj>
              </mc:Choice>
              <mc:Fallback>
                <p:oleObj name="PhotoImpact" r:id="rId3" imgW="3451429" imgH="3923810" progId="PI3.Imag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1687" name="Picture 8" descr="OpenGl - Light &amp;amp; Material - Part I">
            <a:extLst>
              <a:ext uri="{FF2B5EF4-FFF2-40B4-BE49-F238E27FC236}">
                <a16:creationId xmlns:a16="http://schemas.microsoft.com/office/drawing/2014/main" id="{828DA5D4-F13D-7449-3136-51889DD3E8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1981200"/>
            <a:ext cx="4791075"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日期版面配置區 3">
            <a:extLst>
              <a:ext uri="{FF2B5EF4-FFF2-40B4-BE49-F238E27FC236}">
                <a16:creationId xmlns:a16="http://schemas.microsoft.com/office/drawing/2014/main" id="{D1531F3D-5494-EE39-8344-A6A1B32E5A35}"/>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72707" name="頁尾版面配置區 4">
            <a:extLst>
              <a:ext uri="{FF2B5EF4-FFF2-40B4-BE49-F238E27FC236}">
                <a16:creationId xmlns:a16="http://schemas.microsoft.com/office/drawing/2014/main" id="{613E6426-F4E4-0020-8D29-EAC9289B136D}"/>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46773C51-F3EB-466C-8AE7-5C2BBACE35B0}" type="slidenum">
              <a:rPr lang="en-US" altLang="zh-TW" sz="1400" smtClean="0"/>
              <a:pPr>
                <a:spcBef>
                  <a:spcPct val="0"/>
                </a:spcBef>
                <a:buClrTx/>
                <a:buSzTx/>
                <a:buFontTx/>
                <a:buNone/>
              </a:pPr>
              <a:t>61</a:t>
            </a:fld>
            <a:endParaRPr lang="en-US" altLang="zh-TW" sz="1400"/>
          </a:p>
        </p:txBody>
      </p:sp>
      <p:sp>
        <p:nvSpPr>
          <p:cNvPr id="72708" name="投影片編號版面配置區 5">
            <a:extLst>
              <a:ext uri="{FF2B5EF4-FFF2-40B4-BE49-F238E27FC236}">
                <a16:creationId xmlns:a16="http://schemas.microsoft.com/office/drawing/2014/main" id="{283C7EDC-4851-E050-03E2-62280DC6685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72709" name="Rectangle 2">
            <a:extLst>
              <a:ext uri="{FF2B5EF4-FFF2-40B4-BE49-F238E27FC236}">
                <a16:creationId xmlns:a16="http://schemas.microsoft.com/office/drawing/2014/main" id="{8DD1E782-F635-B8AC-06FF-4C2D03963A40}"/>
              </a:ext>
            </a:extLst>
          </p:cNvPr>
          <p:cNvSpPr>
            <a:spLocks noGrp="1" noChangeArrowheads="1"/>
          </p:cNvSpPr>
          <p:nvPr>
            <p:ph type="title"/>
          </p:nvPr>
        </p:nvSpPr>
        <p:spPr>
          <a:xfrm>
            <a:off x="266700" y="990600"/>
            <a:ext cx="3581400" cy="685800"/>
          </a:xfrm>
        </p:spPr>
        <p:txBody>
          <a:bodyPr/>
          <a:lstStyle/>
          <a:p>
            <a:pPr eaLnBrk="1" hangingPunct="1"/>
            <a:r>
              <a:rPr lang="en-US" altLang="zh-TW" b="1">
                <a:ea typeface="新細明體" panose="02020500000000000000" pitchFamily="18" charset="-120"/>
              </a:rPr>
              <a:t>OpenGL </a:t>
            </a:r>
            <a:br>
              <a:rPr lang="en-US" altLang="zh-TW" b="1">
                <a:ea typeface="新細明體" panose="02020500000000000000" pitchFamily="18" charset="-120"/>
              </a:rPr>
            </a:br>
            <a:r>
              <a:rPr lang="en-US" altLang="zh-TW" b="1">
                <a:ea typeface="新細明體" panose="02020500000000000000" pitchFamily="18" charset="-120"/>
              </a:rPr>
              <a:t>Material</a:t>
            </a:r>
            <a:r>
              <a:rPr lang="en-US" altLang="zh-TW">
                <a:ea typeface="新細明體" panose="02020500000000000000" pitchFamily="18" charset="-120"/>
              </a:rPr>
              <a:t> </a:t>
            </a:r>
          </a:p>
        </p:txBody>
      </p:sp>
      <p:graphicFrame>
        <p:nvGraphicFramePr>
          <p:cNvPr id="72710" name="Object 4">
            <a:extLst>
              <a:ext uri="{FF2B5EF4-FFF2-40B4-BE49-F238E27FC236}">
                <a16:creationId xmlns:a16="http://schemas.microsoft.com/office/drawing/2014/main" id="{5ECA30AF-511B-AFA4-20A1-3E463843B07D}"/>
              </a:ext>
            </a:extLst>
          </p:cNvPr>
          <p:cNvGraphicFramePr>
            <a:graphicFrameLocks noChangeAspect="1"/>
          </p:cNvGraphicFramePr>
          <p:nvPr/>
        </p:nvGraphicFramePr>
        <p:xfrm>
          <a:off x="3657600" y="0"/>
          <a:ext cx="5486400" cy="6845300"/>
        </p:xfrm>
        <a:graphic>
          <a:graphicData uri="http://schemas.openxmlformats.org/presentationml/2006/ole">
            <mc:AlternateContent xmlns:mc="http://schemas.openxmlformats.org/markup-compatibility/2006">
              <mc:Choice xmlns:v="urn:schemas-microsoft-com:vml" Requires="v">
                <p:oleObj name="PhotoImpact" r:id="rId3" imgW="3542857" imgH="3497143" progId="PI3.Image">
                  <p:embed/>
                </p:oleObj>
              </mc:Choice>
              <mc:Fallback>
                <p:oleObj name="PhotoImpact" r:id="rId3" imgW="3542857" imgH="3497143" progId="PI3.Imag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0"/>
                        <a:ext cx="54864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2711" name="Picture 8" descr="24 lighted, smooth-shaded teapots drawn with different material... |  Download Scientific Diagram">
            <a:extLst>
              <a:ext uri="{FF2B5EF4-FFF2-40B4-BE49-F238E27FC236}">
                <a16:creationId xmlns:a16="http://schemas.microsoft.com/office/drawing/2014/main" id="{E1DE2F7F-BB69-C905-395F-A3573DEC8B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87550"/>
            <a:ext cx="41148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日期版面配置區 3">
            <a:extLst>
              <a:ext uri="{FF2B5EF4-FFF2-40B4-BE49-F238E27FC236}">
                <a16:creationId xmlns:a16="http://schemas.microsoft.com/office/drawing/2014/main" id="{ED1A9215-07B8-BE38-1E50-F9076F202C5C}"/>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73731" name="頁尾版面配置區 4">
            <a:extLst>
              <a:ext uri="{FF2B5EF4-FFF2-40B4-BE49-F238E27FC236}">
                <a16:creationId xmlns:a16="http://schemas.microsoft.com/office/drawing/2014/main" id="{E679E7B3-DC89-EC9E-167C-370CBFDC6023}"/>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9D6B8FBB-D63F-4100-B210-4D6FA413CB80}" type="slidenum">
              <a:rPr lang="en-US" altLang="zh-TW" sz="1400" smtClean="0"/>
              <a:pPr>
                <a:spcBef>
                  <a:spcPct val="0"/>
                </a:spcBef>
                <a:buClrTx/>
                <a:buSzTx/>
                <a:buFontTx/>
                <a:buNone/>
              </a:pPr>
              <a:t>62</a:t>
            </a:fld>
            <a:endParaRPr lang="en-US" altLang="zh-TW" sz="1400"/>
          </a:p>
        </p:txBody>
      </p:sp>
      <p:sp>
        <p:nvSpPr>
          <p:cNvPr id="73732" name="投影片編號版面配置區 5">
            <a:extLst>
              <a:ext uri="{FF2B5EF4-FFF2-40B4-BE49-F238E27FC236}">
                <a16:creationId xmlns:a16="http://schemas.microsoft.com/office/drawing/2014/main" id="{786EDC21-C8A0-A246-B4A2-C8567DC1F6E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graphicFrame>
        <p:nvGraphicFramePr>
          <p:cNvPr id="73733" name="Object 3">
            <a:extLst>
              <a:ext uri="{FF2B5EF4-FFF2-40B4-BE49-F238E27FC236}">
                <a16:creationId xmlns:a16="http://schemas.microsoft.com/office/drawing/2014/main" id="{C012F23B-1112-83DE-CA15-C3D6E738DBDB}"/>
              </a:ext>
            </a:extLst>
          </p:cNvPr>
          <p:cNvGraphicFramePr>
            <a:graphicFrameLocks noGrp="1" noChangeAspect="1"/>
          </p:cNvGraphicFramePr>
          <p:nvPr>
            <p:ph type="body" idx="1"/>
          </p:nvPr>
        </p:nvGraphicFramePr>
        <p:xfrm>
          <a:off x="1143000" y="685800"/>
          <a:ext cx="7162800" cy="6172200"/>
        </p:xfrm>
        <a:graphic>
          <a:graphicData uri="http://schemas.openxmlformats.org/presentationml/2006/ole">
            <mc:AlternateContent xmlns:mc="http://schemas.openxmlformats.org/markup-compatibility/2006">
              <mc:Choice xmlns:v="urn:schemas-microsoft-com:vml" Requires="v">
                <p:oleObj name="PhotoImpact" r:id="rId3" imgW="3923810" imgH="4060952" progId="PI3.Image">
                  <p:embed/>
                </p:oleObj>
              </mc:Choice>
              <mc:Fallback>
                <p:oleObj name="PhotoImpact" r:id="rId3" imgW="3923810" imgH="4060952" progId="PI3.Imag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685800"/>
                        <a:ext cx="71628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3734" name="文字方塊 4">
            <a:extLst>
              <a:ext uri="{FF2B5EF4-FFF2-40B4-BE49-F238E27FC236}">
                <a16:creationId xmlns:a16="http://schemas.microsoft.com/office/drawing/2014/main" id="{AB5544D9-13BC-307A-71F9-0270182CABED}"/>
              </a:ext>
            </a:extLst>
          </p:cNvPr>
          <p:cNvSpPr txBox="1">
            <a:spLocks noChangeArrowheads="1"/>
          </p:cNvSpPr>
          <p:nvPr/>
        </p:nvSpPr>
        <p:spPr bwMode="auto">
          <a:xfrm>
            <a:off x="150813" y="5661025"/>
            <a:ext cx="22891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600">
                <a:solidFill>
                  <a:srgbClr val="FF0000"/>
                </a:solidFill>
                <a:ea typeface="新細明體" panose="02020500000000000000" pitchFamily="18" charset="-120"/>
              </a:rPr>
              <a:t>s = (L^+V^)/|L^+V^|</a:t>
            </a:r>
          </a:p>
          <a:p>
            <a:pPr>
              <a:spcBef>
                <a:spcPct val="0"/>
              </a:spcBef>
              <a:buClrTx/>
              <a:buSzTx/>
              <a:buFontTx/>
              <a:buNone/>
            </a:pPr>
            <a:r>
              <a:rPr lang="en-US" altLang="zh-TW" sz="1600" b="1">
                <a:solidFill>
                  <a:srgbClr val="FF0000"/>
                </a:solidFill>
                <a:ea typeface="新細明體" panose="02020500000000000000" pitchFamily="18" charset="-120"/>
              </a:rPr>
              <a:t>Jim Blinn’s method</a:t>
            </a:r>
            <a:endParaRPr lang="en-US" altLang="zh-TW" sz="1600">
              <a:solidFill>
                <a:srgbClr val="FF0000"/>
              </a:solidFill>
              <a:ea typeface="新細明體" panose="02020500000000000000" pitchFamily="18" charset="-120"/>
            </a:endParaRPr>
          </a:p>
          <a:p>
            <a:pPr>
              <a:spcBef>
                <a:spcPct val="0"/>
              </a:spcBef>
              <a:buClrTx/>
              <a:buSzTx/>
              <a:buFontTx/>
              <a:buNone/>
            </a:pPr>
            <a:endParaRPr lang="zh-TW" altLang="en-US" sz="2000">
              <a:ea typeface="新細明體" panose="02020500000000000000" pitchFamily="18" charset="-120"/>
            </a:endParaRPr>
          </a:p>
        </p:txBody>
      </p:sp>
      <p:sp>
        <p:nvSpPr>
          <p:cNvPr id="73735" name="矩形 6">
            <a:extLst>
              <a:ext uri="{FF2B5EF4-FFF2-40B4-BE49-F238E27FC236}">
                <a16:creationId xmlns:a16="http://schemas.microsoft.com/office/drawing/2014/main" id="{D811E69C-70D1-33ED-2F2A-7FC3442EC729}"/>
              </a:ext>
            </a:extLst>
          </p:cNvPr>
          <p:cNvSpPr>
            <a:spLocks noChangeArrowheads="1"/>
          </p:cNvSpPr>
          <p:nvPr/>
        </p:nvSpPr>
        <p:spPr bwMode="auto">
          <a:xfrm>
            <a:off x="3810000" y="6037263"/>
            <a:ext cx="1025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b="1" i="1">
                <a:ea typeface="新細明體" panose="02020500000000000000" pitchFamily="18" charset="-120"/>
              </a:rPr>
              <a:t>shininess</a:t>
            </a:r>
            <a:endParaRPr lang="zh-TW" altLang="en-US" sz="1400" b="1" i="1">
              <a:ea typeface="新細明體" panose="02020500000000000000" pitchFamily="18" charset="-120"/>
            </a:endParaRPr>
          </a:p>
        </p:txBody>
      </p:sp>
      <p:sp>
        <p:nvSpPr>
          <p:cNvPr id="73736" name="標題 3">
            <a:extLst>
              <a:ext uri="{FF2B5EF4-FFF2-40B4-BE49-F238E27FC236}">
                <a16:creationId xmlns:a16="http://schemas.microsoft.com/office/drawing/2014/main" id="{877AD245-95D0-CC10-9A32-F4B90F5D257E}"/>
              </a:ext>
            </a:extLst>
          </p:cNvPr>
          <p:cNvSpPr>
            <a:spLocks noGrp="1" noChangeArrowheads="1"/>
          </p:cNvSpPr>
          <p:nvPr>
            <p:ph type="title"/>
          </p:nvPr>
        </p:nvSpPr>
        <p:spPr>
          <a:xfrm>
            <a:off x="674688" y="0"/>
            <a:ext cx="7793037" cy="685800"/>
          </a:xfrm>
        </p:spPr>
        <p:txBody>
          <a:bodyPr/>
          <a:lstStyle/>
          <a:p>
            <a:r>
              <a:rPr lang="en-US" altLang="zh-TW" b="1">
                <a:solidFill>
                  <a:srgbClr val="FF0000"/>
                </a:solidFill>
                <a:ea typeface="新細明體" panose="02020500000000000000" pitchFamily="18" charset="-120"/>
              </a:rPr>
              <a:t>OpenGL Illumination Model</a:t>
            </a:r>
            <a:endParaRPr lang="zh-TW" altLang="en-US" b="1">
              <a:solidFill>
                <a:srgbClr val="FF0000"/>
              </a:solidFill>
              <a:ea typeface="新細明體" panose="02020500000000000000" pitchFamily="18" charset="-12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日期版面配置區 3">
            <a:extLst>
              <a:ext uri="{FF2B5EF4-FFF2-40B4-BE49-F238E27FC236}">
                <a16:creationId xmlns:a16="http://schemas.microsoft.com/office/drawing/2014/main" id="{7655B8AE-AC88-18CB-9A54-EDAD9EC1B76A}"/>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74755" name="頁尾版面配置區 4">
            <a:extLst>
              <a:ext uri="{FF2B5EF4-FFF2-40B4-BE49-F238E27FC236}">
                <a16:creationId xmlns:a16="http://schemas.microsoft.com/office/drawing/2014/main" id="{8398D707-DF99-4C1D-BEE6-E629B6957876}"/>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557707DF-41FB-482F-95A1-E24B2928B015}" type="slidenum">
              <a:rPr lang="en-US" altLang="zh-TW" sz="1400" smtClean="0"/>
              <a:pPr>
                <a:spcBef>
                  <a:spcPct val="0"/>
                </a:spcBef>
                <a:buClrTx/>
                <a:buSzTx/>
                <a:buFontTx/>
                <a:buNone/>
              </a:pPr>
              <a:t>63</a:t>
            </a:fld>
            <a:endParaRPr lang="en-US" altLang="zh-TW" sz="1400"/>
          </a:p>
        </p:txBody>
      </p:sp>
      <p:sp>
        <p:nvSpPr>
          <p:cNvPr id="74756" name="投影片編號版面配置區 5">
            <a:extLst>
              <a:ext uri="{FF2B5EF4-FFF2-40B4-BE49-F238E27FC236}">
                <a16:creationId xmlns:a16="http://schemas.microsoft.com/office/drawing/2014/main" id="{5F60C0ED-7465-AAE4-441B-B4AA938D7A4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74757" name="Rectangle 1026">
            <a:extLst>
              <a:ext uri="{FF2B5EF4-FFF2-40B4-BE49-F238E27FC236}">
                <a16:creationId xmlns:a16="http://schemas.microsoft.com/office/drawing/2014/main" id="{B8FD518D-1658-9405-1E59-141927915614}"/>
              </a:ext>
            </a:extLst>
          </p:cNvPr>
          <p:cNvSpPr>
            <a:spLocks noGrp="1" noChangeArrowheads="1"/>
          </p:cNvSpPr>
          <p:nvPr>
            <p:ph type="title"/>
          </p:nvPr>
        </p:nvSpPr>
        <p:spPr>
          <a:xfrm>
            <a:off x="685800" y="762000"/>
            <a:ext cx="7793038" cy="685800"/>
          </a:xfrm>
        </p:spPr>
        <p:txBody>
          <a:bodyPr/>
          <a:lstStyle/>
          <a:p>
            <a:pPr eaLnBrk="1" hangingPunct="1"/>
            <a:r>
              <a:rPr lang="en-US" altLang="zh-TW" b="1">
                <a:ea typeface="新細明體" panose="02020500000000000000" pitchFamily="18" charset="-120"/>
              </a:rPr>
              <a:t>Steps in OpenGL shading</a:t>
            </a:r>
          </a:p>
        </p:txBody>
      </p:sp>
      <p:sp>
        <p:nvSpPr>
          <p:cNvPr id="74758" name="Rectangle 1027">
            <a:extLst>
              <a:ext uri="{FF2B5EF4-FFF2-40B4-BE49-F238E27FC236}">
                <a16:creationId xmlns:a16="http://schemas.microsoft.com/office/drawing/2014/main" id="{4D913A77-3946-C31C-7322-C10BC94CC79D}"/>
              </a:ext>
            </a:extLst>
          </p:cNvPr>
          <p:cNvSpPr>
            <a:spLocks noGrp="1" noChangeArrowheads="1"/>
          </p:cNvSpPr>
          <p:nvPr>
            <p:ph type="body" idx="1"/>
          </p:nvPr>
        </p:nvSpPr>
        <p:spPr>
          <a:xfrm>
            <a:off x="228600" y="1981200"/>
            <a:ext cx="8726488" cy="3276600"/>
          </a:xfrm>
        </p:spPr>
        <p:txBody>
          <a:bodyPr/>
          <a:lstStyle/>
          <a:p>
            <a:pPr marL="590550" indent="-590550" eaLnBrk="1" hangingPunct="1">
              <a:buFontTx/>
              <a:buChar char="•"/>
            </a:pPr>
            <a:r>
              <a:rPr lang="en-US" altLang="zh-TW" sz="3600">
                <a:ea typeface="新細明體" panose="02020500000000000000" pitchFamily="18" charset="-120"/>
              </a:rPr>
              <a:t>Enable shading and select model</a:t>
            </a:r>
          </a:p>
          <a:p>
            <a:pPr marL="590550" indent="-590550" eaLnBrk="1" hangingPunct="1">
              <a:buFontTx/>
              <a:buChar char="•"/>
            </a:pPr>
            <a:r>
              <a:rPr lang="en-US" altLang="zh-TW" sz="3600">
                <a:ea typeface="新細明體" panose="02020500000000000000" pitchFamily="18" charset="-120"/>
              </a:rPr>
              <a:t>Specify normals</a:t>
            </a:r>
          </a:p>
          <a:p>
            <a:pPr marL="590550" indent="-590550" eaLnBrk="1" hangingPunct="1">
              <a:buFontTx/>
              <a:buChar char="•"/>
            </a:pPr>
            <a:r>
              <a:rPr lang="en-US" altLang="zh-TW" sz="3600">
                <a:ea typeface="新細明體" panose="02020500000000000000" pitchFamily="18" charset="-120"/>
              </a:rPr>
              <a:t>Specify material properties</a:t>
            </a:r>
          </a:p>
          <a:p>
            <a:pPr marL="590550" indent="-590550" eaLnBrk="1" hangingPunct="1">
              <a:buFontTx/>
              <a:buChar char="•"/>
            </a:pPr>
            <a:r>
              <a:rPr lang="en-US" altLang="zh-TW" sz="3600">
                <a:ea typeface="新細明體" panose="02020500000000000000" pitchFamily="18" charset="-120"/>
              </a:rPr>
              <a:t>Specify lights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日期版面配置區 3">
            <a:extLst>
              <a:ext uri="{FF2B5EF4-FFF2-40B4-BE49-F238E27FC236}">
                <a16:creationId xmlns:a16="http://schemas.microsoft.com/office/drawing/2014/main" id="{FB1EBA2B-6142-B777-68C8-E704E2222182}"/>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75779" name="頁尾版面配置區 4">
            <a:extLst>
              <a:ext uri="{FF2B5EF4-FFF2-40B4-BE49-F238E27FC236}">
                <a16:creationId xmlns:a16="http://schemas.microsoft.com/office/drawing/2014/main" id="{897B8180-A506-9A15-5344-D144A3629165}"/>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083EABC2-8EBD-4E68-A948-EFDF6D36B569}" type="slidenum">
              <a:rPr lang="en-US" altLang="zh-TW" sz="1400" smtClean="0"/>
              <a:pPr>
                <a:spcBef>
                  <a:spcPct val="0"/>
                </a:spcBef>
                <a:buClrTx/>
                <a:buSzTx/>
                <a:buFontTx/>
                <a:buNone/>
              </a:pPr>
              <a:t>64</a:t>
            </a:fld>
            <a:endParaRPr lang="en-US" altLang="zh-TW" sz="1400"/>
          </a:p>
        </p:txBody>
      </p:sp>
      <p:sp>
        <p:nvSpPr>
          <p:cNvPr id="75780" name="投影片編號版面配置區 5">
            <a:extLst>
              <a:ext uri="{FF2B5EF4-FFF2-40B4-BE49-F238E27FC236}">
                <a16:creationId xmlns:a16="http://schemas.microsoft.com/office/drawing/2014/main" id="{92FA9B90-8EEB-9D6A-315F-30543B6B7F8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75781" name="Rectangle 2">
            <a:extLst>
              <a:ext uri="{FF2B5EF4-FFF2-40B4-BE49-F238E27FC236}">
                <a16:creationId xmlns:a16="http://schemas.microsoft.com/office/drawing/2014/main" id="{13C80F92-95C2-AE32-D953-6149D8E77F75}"/>
              </a:ext>
            </a:extLst>
          </p:cNvPr>
          <p:cNvSpPr>
            <a:spLocks noGrp="1" noChangeArrowheads="1"/>
          </p:cNvSpPr>
          <p:nvPr>
            <p:ph type="title"/>
          </p:nvPr>
        </p:nvSpPr>
        <p:spPr/>
        <p:txBody>
          <a:bodyPr/>
          <a:lstStyle/>
          <a:p>
            <a:pPr eaLnBrk="1" hangingPunct="1"/>
            <a:r>
              <a:rPr lang="en-US" altLang="zh-TW" b="1">
                <a:ea typeface="新細明體" panose="02020500000000000000" pitchFamily="18" charset="-120"/>
              </a:rPr>
              <a:t>Normals</a:t>
            </a:r>
          </a:p>
        </p:txBody>
      </p:sp>
      <p:sp>
        <p:nvSpPr>
          <p:cNvPr id="75782" name="Rectangle 3">
            <a:extLst>
              <a:ext uri="{FF2B5EF4-FFF2-40B4-BE49-F238E27FC236}">
                <a16:creationId xmlns:a16="http://schemas.microsoft.com/office/drawing/2014/main" id="{8882406A-6304-E1E0-2249-5B06746E2DF8}"/>
              </a:ext>
            </a:extLst>
          </p:cNvPr>
          <p:cNvSpPr>
            <a:spLocks noGrp="1" noChangeArrowheads="1"/>
          </p:cNvSpPr>
          <p:nvPr>
            <p:ph type="body" idx="1"/>
          </p:nvPr>
        </p:nvSpPr>
        <p:spPr/>
        <p:txBody>
          <a:bodyPr/>
          <a:lstStyle/>
          <a:p>
            <a:pPr marL="0" indent="0" eaLnBrk="1" hangingPunct="1">
              <a:buFont typeface="Wingdings" panose="05000000000000000000" pitchFamily="2" charset="2"/>
              <a:buChar char="n"/>
            </a:pPr>
            <a:r>
              <a:rPr lang="en-US" altLang="zh-TW">
                <a:ea typeface="新細明體" panose="02020500000000000000" pitchFamily="18" charset="-120"/>
              </a:rPr>
              <a:t>In OpenGL the normal vector is part of the state</a:t>
            </a:r>
          </a:p>
          <a:p>
            <a:pPr marL="0" indent="0" eaLnBrk="1" hangingPunct="1">
              <a:buFont typeface="Wingdings" panose="05000000000000000000" pitchFamily="2" charset="2"/>
              <a:buChar char="n"/>
            </a:pPr>
            <a:r>
              <a:rPr lang="en-US" altLang="zh-TW">
                <a:ea typeface="新細明體" panose="02020500000000000000" pitchFamily="18" charset="-120"/>
              </a:rPr>
              <a:t>Set by </a:t>
            </a:r>
            <a:r>
              <a:rPr lang="en-US" altLang="zh-TW" b="1">
                <a:latin typeface="Courier New" panose="02070309020205020404" pitchFamily="49" charset="0"/>
                <a:ea typeface="新細明體" panose="02020500000000000000" pitchFamily="18" charset="-120"/>
              </a:rPr>
              <a:t>glNormal*()</a:t>
            </a:r>
          </a:p>
          <a:p>
            <a:pPr lvl="1" eaLnBrk="1" hangingPunct="1">
              <a:buFont typeface="Wingdings" panose="05000000000000000000" pitchFamily="2" charset="2"/>
              <a:buChar char="n"/>
            </a:pPr>
            <a:r>
              <a:rPr lang="en-US" altLang="zh-TW" b="1">
                <a:latin typeface="Courier New" panose="02070309020205020404" pitchFamily="49" charset="0"/>
                <a:ea typeface="新細明體" panose="02020500000000000000" pitchFamily="18" charset="-120"/>
              </a:rPr>
              <a:t>glNormal3f(x, y, z);</a:t>
            </a:r>
          </a:p>
          <a:p>
            <a:pPr lvl="1" eaLnBrk="1" hangingPunct="1">
              <a:buFont typeface="Wingdings" panose="05000000000000000000" pitchFamily="2" charset="2"/>
              <a:buChar char="n"/>
            </a:pPr>
            <a:r>
              <a:rPr lang="en-US" altLang="zh-TW" b="1">
                <a:latin typeface="Courier New" panose="02070309020205020404" pitchFamily="49" charset="0"/>
                <a:ea typeface="新細明體" panose="02020500000000000000" pitchFamily="18" charset="-120"/>
              </a:rPr>
              <a:t>glNormal3fv(p);</a:t>
            </a:r>
          </a:p>
          <a:p>
            <a:pPr marL="0" indent="0" eaLnBrk="1" hangingPunct="1">
              <a:buFont typeface="Wingdings" panose="05000000000000000000" pitchFamily="2" charset="2"/>
              <a:buChar char="n"/>
            </a:pPr>
            <a:r>
              <a:rPr lang="en-US" altLang="zh-TW">
                <a:ea typeface="新細明體" panose="02020500000000000000" pitchFamily="18" charset="-120"/>
              </a:rPr>
              <a:t>Usually we want to set the normal to have unit length so cosine calculations are correct</a:t>
            </a:r>
          </a:p>
          <a:p>
            <a:pPr lvl="1" eaLnBrk="1" hangingPunct="1">
              <a:buFont typeface="Wingdings" panose="05000000000000000000" pitchFamily="2" charset="2"/>
              <a:buChar char="n"/>
            </a:pPr>
            <a:r>
              <a:rPr lang="en-US" altLang="zh-TW">
                <a:ea typeface="新細明體" panose="02020500000000000000" pitchFamily="18" charset="-120"/>
              </a:rPr>
              <a:t>Length can be affected by transformations</a:t>
            </a:r>
          </a:p>
          <a:p>
            <a:pPr lvl="1" eaLnBrk="1" hangingPunct="1">
              <a:buFont typeface="Wingdings" panose="05000000000000000000" pitchFamily="2" charset="2"/>
              <a:buChar char="n"/>
            </a:pPr>
            <a:r>
              <a:rPr lang="en-US" altLang="zh-TW">
                <a:ea typeface="新細明體" panose="02020500000000000000" pitchFamily="18" charset="-120"/>
              </a:rPr>
              <a:t>Note the scale does not preserved length</a:t>
            </a:r>
          </a:p>
          <a:p>
            <a:pPr lvl="1" eaLnBrk="1" hangingPunct="1">
              <a:buFont typeface="Wingdings" panose="05000000000000000000" pitchFamily="2" charset="2"/>
              <a:buChar char="n"/>
            </a:pPr>
            <a:r>
              <a:rPr lang="en-US" altLang="zh-TW" b="1">
                <a:latin typeface="Courier New" panose="02070309020205020404" pitchFamily="49" charset="0"/>
                <a:ea typeface="新細明體" panose="02020500000000000000" pitchFamily="18" charset="-120"/>
              </a:rPr>
              <a:t>glEnable(GL_NORMALIZE)</a:t>
            </a:r>
            <a:r>
              <a:rPr lang="en-US" altLang="zh-TW">
                <a:ea typeface="新細明體" panose="02020500000000000000" pitchFamily="18" charset="-120"/>
              </a:rPr>
              <a:t> allows for autonormalization at a performance penalty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日期版面配置區 3">
            <a:extLst>
              <a:ext uri="{FF2B5EF4-FFF2-40B4-BE49-F238E27FC236}">
                <a16:creationId xmlns:a16="http://schemas.microsoft.com/office/drawing/2014/main" id="{C57C1ABE-B12D-EC24-035E-70113F6AA40F}"/>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76803" name="頁尾版面配置區 4">
            <a:extLst>
              <a:ext uri="{FF2B5EF4-FFF2-40B4-BE49-F238E27FC236}">
                <a16:creationId xmlns:a16="http://schemas.microsoft.com/office/drawing/2014/main" id="{9654782F-B8C7-F068-32CD-DC3BF8FFDC5A}"/>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F98D9028-4FC2-4AA0-8148-95ADB1D6F766}" type="slidenum">
              <a:rPr lang="en-US" altLang="zh-TW" sz="1400" smtClean="0"/>
              <a:pPr>
                <a:spcBef>
                  <a:spcPct val="0"/>
                </a:spcBef>
                <a:buClrTx/>
                <a:buSzTx/>
                <a:buFontTx/>
                <a:buNone/>
              </a:pPr>
              <a:t>65</a:t>
            </a:fld>
            <a:endParaRPr lang="en-US" altLang="zh-TW" sz="1400"/>
          </a:p>
        </p:txBody>
      </p:sp>
      <p:sp>
        <p:nvSpPr>
          <p:cNvPr id="76804" name="投影片編號版面配置區 5">
            <a:extLst>
              <a:ext uri="{FF2B5EF4-FFF2-40B4-BE49-F238E27FC236}">
                <a16:creationId xmlns:a16="http://schemas.microsoft.com/office/drawing/2014/main" id="{C74068E4-C236-052E-B30C-04EB2E8D072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76805" name="Rectangle 2">
            <a:extLst>
              <a:ext uri="{FF2B5EF4-FFF2-40B4-BE49-F238E27FC236}">
                <a16:creationId xmlns:a16="http://schemas.microsoft.com/office/drawing/2014/main" id="{2EF5C4A9-8343-56BE-5B71-0F8C45783A30}"/>
              </a:ext>
            </a:extLst>
          </p:cNvPr>
          <p:cNvSpPr>
            <a:spLocks noGrp="1" noChangeArrowheads="1"/>
          </p:cNvSpPr>
          <p:nvPr>
            <p:ph type="title"/>
          </p:nvPr>
        </p:nvSpPr>
        <p:spPr>
          <a:xfrm>
            <a:off x="762000" y="762000"/>
            <a:ext cx="7793038" cy="685800"/>
          </a:xfrm>
        </p:spPr>
        <p:txBody>
          <a:bodyPr/>
          <a:lstStyle/>
          <a:p>
            <a:pPr eaLnBrk="1" hangingPunct="1"/>
            <a:r>
              <a:rPr lang="en-US" altLang="zh-TW">
                <a:ea typeface="新細明體" panose="02020500000000000000" pitchFamily="18" charset="-120"/>
              </a:rPr>
              <a:t>Normal for Triangle</a:t>
            </a:r>
          </a:p>
        </p:txBody>
      </p:sp>
      <p:sp>
        <p:nvSpPr>
          <p:cNvPr id="76806" name="Freeform 3">
            <a:extLst>
              <a:ext uri="{FF2B5EF4-FFF2-40B4-BE49-F238E27FC236}">
                <a16:creationId xmlns:a16="http://schemas.microsoft.com/office/drawing/2014/main" id="{A2267382-F88E-6FDE-E183-64613826B401}"/>
              </a:ext>
            </a:extLst>
          </p:cNvPr>
          <p:cNvSpPr>
            <a:spLocks/>
          </p:cNvSpPr>
          <p:nvPr/>
        </p:nvSpPr>
        <p:spPr bwMode="auto">
          <a:xfrm>
            <a:off x="4495800" y="2743200"/>
            <a:ext cx="1828800" cy="1219200"/>
          </a:xfrm>
          <a:custGeom>
            <a:avLst/>
            <a:gdLst>
              <a:gd name="T0" fmla="*/ 0 w 1152"/>
              <a:gd name="T1" fmla="*/ 2147483646 h 768"/>
              <a:gd name="T2" fmla="*/ 2147483646 w 1152"/>
              <a:gd name="T3" fmla="*/ 0 h 768"/>
              <a:gd name="T4" fmla="*/ 2147483646 w 1152"/>
              <a:gd name="T5" fmla="*/ 2147483646 h 768"/>
              <a:gd name="T6" fmla="*/ 0 w 1152"/>
              <a:gd name="T7" fmla="*/ 2147483646 h 7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52" h="768">
                <a:moveTo>
                  <a:pt x="0" y="768"/>
                </a:moveTo>
                <a:lnTo>
                  <a:pt x="960" y="0"/>
                </a:lnTo>
                <a:lnTo>
                  <a:pt x="1152" y="528"/>
                </a:lnTo>
                <a:lnTo>
                  <a:pt x="0" y="768"/>
                </a:lnTo>
                <a:close/>
              </a:path>
            </a:pathLst>
          </a:custGeom>
          <a:solidFill>
            <a:schemeClr val="accent1"/>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zh-TW" altLang="en-US"/>
          </a:p>
        </p:txBody>
      </p:sp>
      <p:sp>
        <p:nvSpPr>
          <p:cNvPr id="76807" name="Text Box 4">
            <a:extLst>
              <a:ext uri="{FF2B5EF4-FFF2-40B4-BE49-F238E27FC236}">
                <a16:creationId xmlns:a16="http://schemas.microsoft.com/office/drawing/2014/main" id="{F726291B-04A4-B1EA-4067-25DFF88186FA}"/>
              </a:ext>
            </a:extLst>
          </p:cNvPr>
          <p:cNvSpPr txBox="1">
            <a:spLocks noChangeArrowheads="1"/>
          </p:cNvSpPr>
          <p:nvPr/>
        </p:nvSpPr>
        <p:spPr bwMode="auto">
          <a:xfrm>
            <a:off x="4192588" y="3927475"/>
            <a:ext cx="455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b="1">
                <a:latin typeface="Times New Roman" panose="02020603050405020304" pitchFamily="18" charset="0"/>
                <a:ea typeface="新細明體" panose="02020500000000000000" pitchFamily="18" charset="-120"/>
              </a:rPr>
              <a:t>p</a:t>
            </a:r>
            <a:r>
              <a:rPr lang="en-US" altLang="zh-TW" baseline="-25000">
                <a:latin typeface="Times New Roman" panose="02020603050405020304" pitchFamily="18" charset="0"/>
                <a:ea typeface="新細明體" panose="02020500000000000000" pitchFamily="18" charset="-120"/>
              </a:rPr>
              <a:t>0</a:t>
            </a:r>
          </a:p>
        </p:txBody>
      </p:sp>
      <p:sp>
        <p:nvSpPr>
          <p:cNvPr id="76808" name="Text Box 5">
            <a:extLst>
              <a:ext uri="{FF2B5EF4-FFF2-40B4-BE49-F238E27FC236}">
                <a16:creationId xmlns:a16="http://schemas.microsoft.com/office/drawing/2014/main" id="{9FF73F62-7379-2E72-A9C8-965080F18808}"/>
              </a:ext>
            </a:extLst>
          </p:cNvPr>
          <p:cNvSpPr>
            <a:spLocks noGrp="1" noChangeArrowheads="1"/>
          </p:cNvSpPr>
          <p:nvPr>
            <p:ph type="body" idx="1"/>
          </p:nvPr>
        </p:nvSpPr>
        <p:spPr>
          <a:xfrm>
            <a:off x="6645275" y="3017838"/>
            <a:ext cx="512763" cy="590550"/>
          </a:xfrm>
          <a:noFill/>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txBody>
          <a:bodyPr lIns="92075" tIns="46038" rIns="92075" bIns="46038"/>
          <a:lstStyle/>
          <a:p>
            <a:pPr marL="190500" indent="-190500" eaLnBrk="1" hangingPunct="1">
              <a:spcBef>
                <a:spcPct val="0"/>
              </a:spcBef>
              <a:buClr>
                <a:schemeClr val="bg1"/>
              </a:buClr>
              <a:buSzPct val="100000"/>
              <a:buFontTx/>
              <a:buNone/>
            </a:pPr>
            <a:r>
              <a:rPr lang="en-US" altLang="zh-TW" sz="2200" b="1">
                <a:latin typeface="Times New Roman" panose="02020603050405020304" pitchFamily="18" charset="0"/>
                <a:ea typeface="新細明體" panose="02020500000000000000" pitchFamily="18" charset="-120"/>
              </a:rPr>
              <a:t>p</a:t>
            </a:r>
            <a:r>
              <a:rPr lang="en-US" altLang="zh-TW" sz="2200" baseline="-25000">
                <a:latin typeface="Times New Roman" panose="02020603050405020304" pitchFamily="18" charset="0"/>
                <a:ea typeface="新細明體" panose="02020500000000000000" pitchFamily="18" charset="-120"/>
              </a:rPr>
              <a:t>1</a:t>
            </a:r>
          </a:p>
        </p:txBody>
      </p:sp>
      <p:sp>
        <p:nvSpPr>
          <p:cNvPr id="76809" name="Text Box 6">
            <a:extLst>
              <a:ext uri="{FF2B5EF4-FFF2-40B4-BE49-F238E27FC236}">
                <a16:creationId xmlns:a16="http://schemas.microsoft.com/office/drawing/2014/main" id="{D1857BBF-6E6F-DEA6-CB2E-7558C2118F15}"/>
              </a:ext>
            </a:extLst>
          </p:cNvPr>
          <p:cNvSpPr txBox="1">
            <a:spLocks noChangeArrowheads="1"/>
          </p:cNvSpPr>
          <p:nvPr/>
        </p:nvSpPr>
        <p:spPr bwMode="auto">
          <a:xfrm>
            <a:off x="5867400" y="22098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190500" indent="-190500">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b="1">
                <a:latin typeface="Times New Roman" panose="02020603050405020304" pitchFamily="18" charset="0"/>
                <a:ea typeface="新細明體" panose="02020500000000000000" pitchFamily="18" charset="-120"/>
              </a:rPr>
              <a:t>p</a:t>
            </a:r>
            <a:r>
              <a:rPr lang="en-US" altLang="zh-TW" baseline="-25000">
                <a:latin typeface="Times New Roman" panose="02020603050405020304" pitchFamily="18" charset="0"/>
                <a:ea typeface="新細明體" panose="02020500000000000000" pitchFamily="18" charset="-120"/>
              </a:rPr>
              <a:t>2</a:t>
            </a:r>
          </a:p>
        </p:txBody>
      </p:sp>
      <p:sp>
        <p:nvSpPr>
          <p:cNvPr id="76810" name="Line 7">
            <a:extLst>
              <a:ext uri="{FF2B5EF4-FFF2-40B4-BE49-F238E27FC236}">
                <a16:creationId xmlns:a16="http://schemas.microsoft.com/office/drawing/2014/main" id="{88E5FCFA-520D-CD06-A66B-378031B964D4}"/>
              </a:ext>
            </a:extLst>
          </p:cNvPr>
          <p:cNvSpPr>
            <a:spLocks noChangeShapeType="1"/>
          </p:cNvSpPr>
          <p:nvPr/>
        </p:nvSpPr>
        <p:spPr bwMode="auto">
          <a:xfrm flipV="1">
            <a:off x="5562600" y="2057400"/>
            <a:ext cx="0" cy="1447800"/>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zh-TW" altLang="en-US"/>
          </a:p>
        </p:txBody>
      </p:sp>
      <p:sp>
        <p:nvSpPr>
          <p:cNvPr id="76811" name="Text Box 8">
            <a:extLst>
              <a:ext uri="{FF2B5EF4-FFF2-40B4-BE49-F238E27FC236}">
                <a16:creationId xmlns:a16="http://schemas.microsoft.com/office/drawing/2014/main" id="{CD2A9316-971E-D539-8164-F22FF1AEE571}"/>
              </a:ext>
            </a:extLst>
          </p:cNvPr>
          <p:cNvSpPr txBox="1">
            <a:spLocks noChangeArrowheads="1"/>
          </p:cNvSpPr>
          <p:nvPr/>
        </p:nvSpPr>
        <p:spPr bwMode="auto">
          <a:xfrm>
            <a:off x="5181600" y="18288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b="1">
                <a:latin typeface="Times New Roman" panose="02020603050405020304" pitchFamily="18" charset="0"/>
                <a:ea typeface="新細明體" panose="02020500000000000000" pitchFamily="18" charset="-120"/>
              </a:rPr>
              <a:t>n</a:t>
            </a:r>
          </a:p>
        </p:txBody>
      </p:sp>
      <p:sp>
        <p:nvSpPr>
          <p:cNvPr id="76812" name="Text Box 9">
            <a:extLst>
              <a:ext uri="{FF2B5EF4-FFF2-40B4-BE49-F238E27FC236}">
                <a16:creationId xmlns:a16="http://schemas.microsoft.com/office/drawing/2014/main" id="{5D0DD532-9FE2-FEF9-CD36-8DD926CB9900}"/>
              </a:ext>
            </a:extLst>
          </p:cNvPr>
          <p:cNvSpPr txBox="1">
            <a:spLocks noChangeArrowheads="1"/>
          </p:cNvSpPr>
          <p:nvPr/>
        </p:nvSpPr>
        <p:spPr bwMode="auto">
          <a:xfrm>
            <a:off x="765175" y="2286000"/>
            <a:ext cx="3086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a:latin typeface="Arial" panose="020B0604020202020204" pitchFamily="34" charset="0"/>
                <a:ea typeface="新細明體" panose="02020500000000000000" pitchFamily="18" charset="-120"/>
              </a:rPr>
              <a:t>plane</a:t>
            </a:r>
            <a:r>
              <a:rPr lang="en-US" altLang="zh-TW">
                <a:latin typeface="Times New Roman" panose="02020603050405020304" pitchFamily="18" charset="0"/>
                <a:ea typeface="新細明體" panose="02020500000000000000" pitchFamily="18" charset="-120"/>
              </a:rPr>
              <a:t>     </a:t>
            </a:r>
            <a:r>
              <a:rPr lang="en-US" altLang="zh-TW" b="1">
                <a:latin typeface="Times New Roman" panose="02020603050405020304" pitchFamily="18" charset="0"/>
                <a:ea typeface="新細明體" panose="02020500000000000000" pitchFamily="18" charset="-120"/>
              </a:rPr>
              <a:t>n</a:t>
            </a:r>
            <a:r>
              <a:rPr lang="en-US" altLang="zh-TW">
                <a:latin typeface="Times New Roman" panose="02020603050405020304" pitchFamily="18" charset="0"/>
                <a:ea typeface="新細明體" panose="02020500000000000000" pitchFamily="18" charset="-120"/>
              </a:rPr>
              <a:t> ·(</a:t>
            </a:r>
            <a:r>
              <a:rPr lang="en-US" altLang="zh-TW" b="1">
                <a:latin typeface="Times New Roman" panose="02020603050405020304" pitchFamily="18" charset="0"/>
                <a:ea typeface="新細明體" panose="02020500000000000000" pitchFamily="18" charset="-120"/>
              </a:rPr>
              <a:t>p</a:t>
            </a:r>
            <a:r>
              <a:rPr lang="en-US" altLang="zh-TW">
                <a:latin typeface="Times New Roman" panose="02020603050405020304" pitchFamily="18" charset="0"/>
                <a:ea typeface="新細明體" panose="02020500000000000000" pitchFamily="18" charset="-120"/>
              </a:rPr>
              <a:t> - </a:t>
            </a:r>
            <a:r>
              <a:rPr lang="en-US" altLang="zh-TW" b="1">
                <a:latin typeface="Times New Roman" panose="02020603050405020304" pitchFamily="18" charset="0"/>
                <a:ea typeface="新細明體" panose="02020500000000000000" pitchFamily="18" charset="-120"/>
              </a:rPr>
              <a:t>p</a:t>
            </a:r>
            <a:r>
              <a:rPr lang="en-US" altLang="zh-TW" baseline="-25000">
                <a:latin typeface="Times New Roman" panose="02020603050405020304" pitchFamily="18" charset="0"/>
                <a:ea typeface="新細明體" panose="02020500000000000000" pitchFamily="18" charset="-120"/>
              </a:rPr>
              <a:t>0</a:t>
            </a:r>
            <a:r>
              <a:rPr lang="en-US" altLang="zh-TW">
                <a:latin typeface="Times New Roman" panose="02020603050405020304" pitchFamily="18" charset="0"/>
                <a:ea typeface="新細明體" panose="02020500000000000000" pitchFamily="18" charset="-120"/>
              </a:rPr>
              <a:t> ) = 0</a:t>
            </a:r>
          </a:p>
        </p:txBody>
      </p:sp>
      <p:sp>
        <p:nvSpPr>
          <p:cNvPr id="76813" name="Text Box 10">
            <a:extLst>
              <a:ext uri="{FF2B5EF4-FFF2-40B4-BE49-F238E27FC236}">
                <a16:creationId xmlns:a16="http://schemas.microsoft.com/office/drawing/2014/main" id="{9F336B40-3E10-4090-E2AA-E7A2D8CA8656}"/>
              </a:ext>
            </a:extLst>
          </p:cNvPr>
          <p:cNvSpPr txBox="1">
            <a:spLocks noChangeArrowheads="1"/>
          </p:cNvSpPr>
          <p:nvPr/>
        </p:nvSpPr>
        <p:spPr bwMode="auto">
          <a:xfrm>
            <a:off x="0" y="3048000"/>
            <a:ext cx="4724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b="1">
                <a:latin typeface="Times New Roman" panose="02020603050405020304" pitchFamily="18" charset="0"/>
                <a:ea typeface="新細明體" panose="02020500000000000000" pitchFamily="18" charset="-120"/>
              </a:rPr>
              <a:t>n</a:t>
            </a:r>
            <a:r>
              <a:rPr lang="en-US" altLang="zh-TW">
                <a:latin typeface="Times New Roman" panose="02020603050405020304" pitchFamily="18" charset="0"/>
                <a:ea typeface="新細明體" panose="02020500000000000000" pitchFamily="18" charset="-120"/>
              </a:rPr>
              <a:t> = (</a:t>
            </a:r>
            <a:r>
              <a:rPr lang="en-US" altLang="zh-TW" b="1">
                <a:latin typeface="Times New Roman" panose="02020603050405020304" pitchFamily="18" charset="0"/>
                <a:ea typeface="新細明體" panose="02020500000000000000" pitchFamily="18" charset="-120"/>
              </a:rPr>
              <a:t>p</a:t>
            </a:r>
            <a:r>
              <a:rPr lang="en-US" altLang="zh-TW" baseline="-25000">
                <a:latin typeface="Times New Roman" panose="02020603050405020304" pitchFamily="18" charset="0"/>
                <a:ea typeface="新細明體" panose="02020500000000000000" pitchFamily="18" charset="-120"/>
              </a:rPr>
              <a:t>1 </a:t>
            </a:r>
            <a:r>
              <a:rPr lang="en-US" altLang="zh-TW">
                <a:latin typeface="Times New Roman" panose="02020603050405020304" pitchFamily="18" charset="0"/>
                <a:ea typeface="新細明體" panose="02020500000000000000" pitchFamily="18" charset="-120"/>
              </a:rPr>
              <a:t>- </a:t>
            </a:r>
            <a:r>
              <a:rPr lang="en-US" altLang="zh-TW" b="1">
                <a:latin typeface="Times New Roman" panose="02020603050405020304" pitchFamily="18" charset="0"/>
                <a:ea typeface="新細明體" panose="02020500000000000000" pitchFamily="18" charset="-120"/>
              </a:rPr>
              <a:t>p</a:t>
            </a:r>
            <a:r>
              <a:rPr lang="en-US" altLang="zh-TW" baseline="-25000">
                <a:latin typeface="Times New Roman" panose="02020603050405020304" pitchFamily="18" charset="0"/>
                <a:ea typeface="新細明體" panose="02020500000000000000" pitchFamily="18" charset="-120"/>
              </a:rPr>
              <a:t>0 </a:t>
            </a:r>
            <a:r>
              <a:rPr lang="en-US" altLang="zh-TW">
                <a:latin typeface="Times New Roman" panose="02020603050405020304" pitchFamily="18" charset="0"/>
                <a:ea typeface="新細明體" panose="02020500000000000000" pitchFamily="18" charset="-120"/>
              </a:rPr>
              <a:t>) ×(</a:t>
            </a:r>
            <a:r>
              <a:rPr lang="en-US" altLang="zh-TW" b="1">
                <a:latin typeface="Times New Roman" panose="02020603050405020304" pitchFamily="18" charset="0"/>
                <a:ea typeface="新細明體" panose="02020500000000000000" pitchFamily="18" charset="-120"/>
              </a:rPr>
              <a:t>p</a:t>
            </a:r>
            <a:r>
              <a:rPr lang="en-US" altLang="zh-TW" baseline="-25000">
                <a:latin typeface="Times New Roman" panose="02020603050405020304" pitchFamily="18" charset="0"/>
                <a:ea typeface="新細明體" panose="02020500000000000000" pitchFamily="18" charset="-120"/>
              </a:rPr>
              <a:t>2 </a:t>
            </a:r>
            <a:r>
              <a:rPr lang="en-US" altLang="zh-TW">
                <a:latin typeface="Times New Roman" panose="02020603050405020304" pitchFamily="18" charset="0"/>
                <a:ea typeface="新細明體" panose="02020500000000000000" pitchFamily="18" charset="-120"/>
              </a:rPr>
              <a:t>- </a:t>
            </a:r>
            <a:r>
              <a:rPr lang="en-US" altLang="zh-TW" b="1">
                <a:latin typeface="Times New Roman" panose="02020603050405020304" pitchFamily="18" charset="0"/>
                <a:ea typeface="新細明體" panose="02020500000000000000" pitchFamily="18" charset="-120"/>
              </a:rPr>
              <a:t>p</a:t>
            </a:r>
            <a:r>
              <a:rPr lang="en-US" altLang="zh-TW" baseline="-25000">
                <a:latin typeface="Times New Roman" panose="02020603050405020304" pitchFamily="18" charset="0"/>
                <a:ea typeface="新細明體" panose="02020500000000000000" pitchFamily="18" charset="-120"/>
              </a:rPr>
              <a:t>0 </a:t>
            </a:r>
            <a:r>
              <a:rPr lang="en-US" altLang="zh-TW">
                <a:latin typeface="Times New Roman" panose="02020603050405020304" pitchFamily="18" charset="0"/>
                <a:ea typeface="新細明體" panose="02020500000000000000" pitchFamily="18" charset="-120"/>
              </a:rPr>
              <a:t>) </a:t>
            </a:r>
          </a:p>
          <a:p>
            <a:pPr>
              <a:spcBef>
                <a:spcPct val="0"/>
              </a:spcBef>
              <a:buClrTx/>
              <a:buSzTx/>
              <a:buFontTx/>
              <a:buNone/>
            </a:pPr>
            <a:endParaRPr lang="zh-TW" altLang="en-US">
              <a:latin typeface="Times New Roman" panose="02020603050405020304" pitchFamily="18" charset="0"/>
              <a:ea typeface="新細明體" panose="02020500000000000000" pitchFamily="18" charset="-120"/>
            </a:endParaRPr>
          </a:p>
        </p:txBody>
      </p:sp>
      <p:sp>
        <p:nvSpPr>
          <p:cNvPr id="76814" name="Text Box 11">
            <a:extLst>
              <a:ext uri="{FF2B5EF4-FFF2-40B4-BE49-F238E27FC236}">
                <a16:creationId xmlns:a16="http://schemas.microsoft.com/office/drawing/2014/main" id="{0D30B097-593C-C4E8-BB0A-3ED5B9A4DFDC}"/>
              </a:ext>
            </a:extLst>
          </p:cNvPr>
          <p:cNvSpPr txBox="1">
            <a:spLocks noChangeArrowheads="1"/>
          </p:cNvSpPr>
          <p:nvPr/>
        </p:nvSpPr>
        <p:spPr bwMode="auto">
          <a:xfrm>
            <a:off x="708025" y="3962400"/>
            <a:ext cx="307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a:latin typeface="Arial" panose="020B0604020202020204" pitchFamily="34" charset="0"/>
                <a:ea typeface="新細明體" panose="02020500000000000000" pitchFamily="18" charset="-120"/>
              </a:rPr>
              <a:t>normalize</a:t>
            </a:r>
            <a:r>
              <a:rPr lang="en-US" altLang="zh-TW">
                <a:latin typeface="Times New Roman" panose="02020603050405020304" pitchFamily="18" charset="0"/>
                <a:ea typeface="新細明體" panose="02020500000000000000" pitchFamily="18" charset="-120"/>
              </a:rPr>
              <a:t> </a:t>
            </a:r>
            <a:r>
              <a:rPr lang="en-US" altLang="zh-TW" b="1">
                <a:latin typeface="Times New Roman" panose="02020603050405020304" pitchFamily="18" charset="0"/>
                <a:ea typeface="新細明體" panose="02020500000000000000" pitchFamily="18" charset="-120"/>
              </a:rPr>
              <a:t>n   </a:t>
            </a:r>
            <a:r>
              <a:rPr lang="en-US" altLang="zh-TW" b="1">
                <a:latin typeface="Times New Roman" panose="02020603050405020304" pitchFamily="18" charset="0"/>
                <a:ea typeface="新細明體" panose="02020500000000000000" pitchFamily="18" charset="-120"/>
                <a:sym typeface="Symbol" panose="05050102010706020507" pitchFamily="18" charset="2"/>
              </a:rPr>
              <a:t></a:t>
            </a:r>
            <a:r>
              <a:rPr lang="en-US" altLang="zh-TW" b="1">
                <a:latin typeface="Times New Roman" panose="02020603050405020304" pitchFamily="18" charset="0"/>
                <a:ea typeface="新細明體" panose="02020500000000000000" pitchFamily="18" charset="-120"/>
              </a:rPr>
              <a:t>  n/ |n|</a:t>
            </a:r>
          </a:p>
        </p:txBody>
      </p:sp>
      <p:sp>
        <p:nvSpPr>
          <p:cNvPr id="76815" name="Text Box 12">
            <a:extLst>
              <a:ext uri="{FF2B5EF4-FFF2-40B4-BE49-F238E27FC236}">
                <a16:creationId xmlns:a16="http://schemas.microsoft.com/office/drawing/2014/main" id="{FBA010F6-8B01-BE0B-544F-A5CC3B5BA87E}"/>
              </a:ext>
            </a:extLst>
          </p:cNvPr>
          <p:cNvSpPr txBox="1">
            <a:spLocks noChangeArrowheads="1"/>
          </p:cNvSpPr>
          <p:nvPr/>
        </p:nvSpPr>
        <p:spPr bwMode="auto">
          <a:xfrm>
            <a:off x="5562600" y="32766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b="1">
                <a:latin typeface="Times New Roman" panose="02020603050405020304" pitchFamily="18" charset="0"/>
                <a:ea typeface="新細明體" panose="02020500000000000000" pitchFamily="18" charset="-120"/>
              </a:rPr>
              <a:t>p</a:t>
            </a:r>
          </a:p>
        </p:txBody>
      </p:sp>
      <p:sp>
        <p:nvSpPr>
          <p:cNvPr id="76816" name="Text Box 13">
            <a:extLst>
              <a:ext uri="{FF2B5EF4-FFF2-40B4-BE49-F238E27FC236}">
                <a16:creationId xmlns:a16="http://schemas.microsoft.com/office/drawing/2014/main" id="{BB01C6A4-E91F-7FCB-0367-69375E25A2A0}"/>
              </a:ext>
            </a:extLst>
          </p:cNvPr>
          <p:cNvSpPr txBox="1">
            <a:spLocks noChangeArrowheads="1"/>
          </p:cNvSpPr>
          <p:nvPr/>
        </p:nvSpPr>
        <p:spPr bwMode="auto">
          <a:xfrm>
            <a:off x="573088" y="4953000"/>
            <a:ext cx="6270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a:latin typeface="Times New Roman" panose="02020603050405020304" pitchFamily="18" charset="0"/>
                <a:ea typeface="新細明體" panose="02020500000000000000" pitchFamily="18" charset="-120"/>
              </a:rPr>
              <a:t>Note that right-hand rule determines outward face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日期版面配置區 3">
            <a:extLst>
              <a:ext uri="{FF2B5EF4-FFF2-40B4-BE49-F238E27FC236}">
                <a16:creationId xmlns:a16="http://schemas.microsoft.com/office/drawing/2014/main" id="{AA000E90-F328-A7F4-0122-630E3A73AD83}"/>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77827" name="頁尾版面配置區 4">
            <a:extLst>
              <a:ext uri="{FF2B5EF4-FFF2-40B4-BE49-F238E27FC236}">
                <a16:creationId xmlns:a16="http://schemas.microsoft.com/office/drawing/2014/main" id="{3110A371-1A04-D8D2-69EB-CFEA5E230000}"/>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CC0271D8-084D-495E-A9C9-B2B6800C0ED7}" type="slidenum">
              <a:rPr lang="en-US" altLang="zh-TW" sz="1400" smtClean="0"/>
              <a:pPr>
                <a:spcBef>
                  <a:spcPct val="0"/>
                </a:spcBef>
                <a:buClrTx/>
                <a:buSzTx/>
                <a:buFontTx/>
                <a:buNone/>
              </a:pPr>
              <a:t>66</a:t>
            </a:fld>
            <a:endParaRPr lang="en-US" altLang="zh-TW" sz="1400"/>
          </a:p>
        </p:txBody>
      </p:sp>
      <p:sp>
        <p:nvSpPr>
          <p:cNvPr id="77828" name="投影片編號版面配置區 5">
            <a:extLst>
              <a:ext uri="{FF2B5EF4-FFF2-40B4-BE49-F238E27FC236}">
                <a16:creationId xmlns:a16="http://schemas.microsoft.com/office/drawing/2014/main" id="{F36815F0-218D-7182-16AD-3B4BA31736B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77829" name="Rectangle 2">
            <a:extLst>
              <a:ext uri="{FF2B5EF4-FFF2-40B4-BE49-F238E27FC236}">
                <a16:creationId xmlns:a16="http://schemas.microsoft.com/office/drawing/2014/main" id="{D3B54CC7-431D-6F7F-1C1A-8B568CDFA7FB}"/>
              </a:ext>
            </a:extLst>
          </p:cNvPr>
          <p:cNvSpPr>
            <a:spLocks noGrp="1" noChangeArrowheads="1"/>
          </p:cNvSpPr>
          <p:nvPr>
            <p:ph type="title"/>
          </p:nvPr>
        </p:nvSpPr>
        <p:spPr/>
        <p:txBody>
          <a:bodyPr/>
          <a:lstStyle/>
          <a:p>
            <a:pPr eaLnBrk="1" hangingPunct="1"/>
            <a:r>
              <a:rPr lang="en-US" altLang="zh-TW" b="1">
                <a:ea typeface="新細明體" panose="02020500000000000000" pitchFamily="18" charset="-120"/>
              </a:rPr>
              <a:t>Enabling Shading</a:t>
            </a:r>
          </a:p>
        </p:txBody>
      </p:sp>
      <p:sp>
        <p:nvSpPr>
          <p:cNvPr id="77830" name="Rectangle 3">
            <a:extLst>
              <a:ext uri="{FF2B5EF4-FFF2-40B4-BE49-F238E27FC236}">
                <a16:creationId xmlns:a16="http://schemas.microsoft.com/office/drawing/2014/main" id="{C441B99F-2C12-D655-58DE-33F497377F68}"/>
              </a:ext>
            </a:extLst>
          </p:cNvPr>
          <p:cNvSpPr>
            <a:spLocks noGrp="1" noChangeArrowheads="1"/>
          </p:cNvSpPr>
          <p:nvPr>
            <p:ph type="body" idx="1"/>
          </p:nvPr>
        </p:nvSpPr>
        <p:spPr>
          <a:xfrm>
            <a:off x="223838" y="914400"/>
            <a:ext cx="8726487" cy="5218113"/>
          </a:xfrm>
        </p:spPr>
        <p:txBody>
          <a:bodyPr/>
          <a:lstStyle/>
          <a:p>
            <a:pPr marL="0" indent="0" eaLnBrk="1" hangingPunct="1">
              <a:buFont typeface="Wingdings" panose="05000000000000000000" pitchFamily="2" charset="2"/>
              <a:buChar char="n"/>
            </a:pPr>
            <a:r>
              <a:rPr lang="en-US" altLang="zh-TW" sz="2000">
                <a:ea typeface="新細明體" panose="02020500000000000000" pitchFamily="18" charset="-120"/>
              </a:rPr>
              <a:t>Shading calculations are enabled by</a:t>
            </a:r>
          </a:p>
          <a:p>
            <a:pPr lvl="1" eaLnBrk="1" hangingPunct="1">
              <a:buFont typeface="Wingdings" panose="05000000000000000000" pitchFamily="2" charset="2"/>
              <a:buChar char="n"/>
            </a:pPr>
            <a:r>
              <a:rPr lang="en-US" altLang="zh-TW" sz="2000" b="1">
                <a:latin typeface="Courier New" panose="02070309020205020404" pitchFamily="49" charset="0"/>
                <a:ea typeface="新細明體" panose="02020500000000000000" pitchFamily="18" charset="-120"/>
              </a:rPr>
              <a:t>glEnable(GL_LIGHTING)</a:t>
            </a:r>
          </a:p>
          <a:p>
            <a:pPr lvl="1" eaLnBrk="1" hangingPunct="1">
              <a:buFont typeface="Wingdings" panose="05000000000000000000" pitchFamily="2" charset="2"/>
              <a:buChar char="n"/>
            </a:pPr>
            <a:r>
              <a:rPr lang="en-US" altLang="zh-TW">
                <a:solidFill>
                  <a:srgbClr val="FF0000"/>
                </a:solidFill>
                <a:ea typeface="新細明體" panose="02020500000000000000" pitchFamily="18" charset="-120"/>
              </a:rPr>
              <a:t>Once lighting is enabled, glColor() ignored</a:t>
            </a:r>
          </a:p>
          <a:p>
            <a:pPr marL="0" indent="0" eaLnBrk="1" hangingPunct="1">
              <a:buFont typeface="Wingdings" panose="05000000000000000000" pitchFamily="2" charset="2"/>
              <a:buChar char="n"/>
            </a:pPr>
            <a:r>
              <a:rPr lang="en-US" altLang="zh-TW" sz="2000">
                <a:ea typeface="新細明體" panose="02020500000000000000" pitchFamily="18" charset="-120"/>
              </a:rPr>
              <a:t>Must enable each light source individually</a:t>
            </a:r>
          </a:p>
          <a:p>
            <a:pPr lvl="1" eaLnBrk="1" hangingPunct="1">
              <a:buFont typeface="Wingdings" panose="05000000000000000000" pitchFamily="2" charset="2"/>
              <a:buChar char="n"/>
            </a:pPr>
            <a:r>
              <a:rPr lang="en-US" altLang="zh-TW" sz="2000" b="1">
                <a:latin typeface="Courier New" panose="02070309020205020404" pitchFamily="49" charset="0"/>
                <a:ea typeface="新細明體" panose="02020500000000000000" pitchFamily="18" charset="-120"/>
              </a:rPr>
              <a:t>glEnable(GL_LIGHTi)</a:t>
            </a:r>
            <a:r>
              <a:rPr lang="en-US" altLang="zh-TW">
                <a:ea typeface="新細明體" panose="02020500000000000000" pitchFamily="18" charset="-120"/>
              </a:rPr>
              <a:t> i=0,1</a:t>
            </a:r>
            <a:r>
              <a:rPr lang="en-US" altLang="zh-TW">
                <a:latin typeface="Arial" panose="020B0604020202020204" pitchFamily="34" charset="0"/>
                <a:ea typeface="新細明體" panose="02020500000000000000" pitchFamily="18" charset="-120"/>
              </a:rPr>
              <a:t>…</a:t>
            </a:r>
            <a:r>
              <a:rPr lang="en-US" altLang="zh-TW">
                <a:ea typeface="新細明體" panose="02020500000000000000" pitchFamily="18" charset="-120"/>
              </a:rPr>
              <a:t>..</a:t>
            </a:r>
          </a:p>
        </p:txBody>
      </p:sp>
      <p:pic>
        <p:nvPicPr>
          <p:cNvPr id="77831" name="Picture 8" descr="OpenGL】GLSL-双面渲染技术| Imagination中文技术社区">
            <a:extLst>
              <a:ext uri="{FF2B5EF4-FFF2-40B4-BE49-F238E27FC236}">
                <a16:creationId xmlns:a16="http://schemas.microsoft.com/office/drawing/2014/main" id="{1FC7D243-B5B4-DE91-853E-9E53E6311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3400" y="2930525"/>
            <a:ext cx="3529013"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10" descr="Simple Light | Studio Freya">
            <a:extLst>
              <a:ext uri="{FF2B5EF4-FFF2-40B4-BE49-F238E27FC236}">
                <a16:creationId xmlns:a16="http://schemas.microsoft.com/office/drawing/2014/main" id="{C1CD7B6D-C0FE-09E1-0814-07116AD679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3124200"/>
            <a:ext cx="507365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日期版面配置區 3">
            <a:extLst>
              <a:ext uri="{FF2B5EF4-FFF2-40B4-BE49-F238E27FC236}">
                <a16:creationId xmlns:a16="http://schemas.microsoft.com/office/drawing/2014/main" id="{7CAD4F95-2189-0573-1888-A74B746DF14B}"/>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78851" name="頁尾版面配置區 4">
            <a:extLst>
              <a:ext uri="{FF2B5EF4-FFF2-40B4-BE49-F238E27FC236}">
                <a16:creationId xmlns:a16="http://schemas.microsoft.com/office/drawing/2014/main" id="{85087057-5377-C983-A440-D42AC94928E3}"/>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E5241536-6267-40E4-9CC9-FC9D9BBBDE1D}" type="slidenum">
              <a:rPr lang="en-US" altLang="zh-TW" sz="1400" smtClean="0"/>
              <a:pPr>
                <a:spcBef>
                  <a:spcPct val="0"/>
                </a:spcBef>
                <a:buClrTx/>
                <a:buSzTx/>
                <a:buFontTx/>
                <a:buNone/>
              </a:pPr>
              <a:t>67</a:t>
            </a:fld>
            <a:endParaRPr lang="en-US" altLang="zh-TW" sz="1400"/>
          </a:p>
        </p:txBody>
      </p:sp>
      <p:sp>
        <p:nvSpPr>
          <p:cNvPr id="78852" name="投影片編號版面配置區 5">
            <a:extLst>
              <a:ext uri="{FF2B5EF4-FFF2-40B4-BE49-F238E27FC236}">
                <a16:creationId xmlns:a16="http://schemas.microsoft.com/office/drawing/2014/main" id="{E19131F6-BFA6-17AF-F1C8-B542DB53553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78853" name="Rectangle 2">
            <a:extLst>
              <a:ext uri="{FF2B5EF4-FFF2-40B4-BE49-F238E27FC236}">
                <a16:creationId xmlns:a16="http://schemas.microsoft.com/office/drawing/2014/main" id="{23742BB8-B231-6AA6-6246-8F15ADD2E506}"/>
              </a:ext>
            </a:extLst>
          </p:cNvPr>
          <p:cNvSpPr>
            <a:spLocks noGrp="1" noChangeArrowheads="1"/>
          </p:cNvSpPr>
          <p:nvPr>
            <p:ph type="title"/>
          </p:nvPr>
        </p:nvSpPr>
        <p:spPr>
          <a:xfrm>
            <a:off x="111125" y="180975"/>
            <a:ext cx="6934200" cy="1066800"/>
          </a:xfrm>
        </p:spPr>
        <p:txBody>
          <a:bodyPr/>
          <a:lstStyle/>
          <a:p>
            <a:pPr eaLnBrk="1" hangingPunct="1"/>
            <a:r>
              <a:rPr lang="en-US" altLang="zh-TW" sz="3200">
                <a:ea typeface="新細明體" panose="02020500000000000000" pitchFamily="18" charset="-120"/>
              </a:rPr>
              <a:t>Defining a Point Light Source</a:t>
            </a:r>
          </a:p>
        </p:txBody>
      </p:sp>
      <p:sp>
        <p:nvSpPr>
          <p:cNvPr id="78854" name="Rectangle 3">
            <a:extLst>
              <a:ext uri="{FF2B5EF4-FFF2-40B4-BE49-F238E27FC236}">
                <a16:creationId xmlns:a16="http://schemas.microsoft.com/office/drawing/2014/main" id="{6D77F7C0-2550-F258-A3D8-45C07930F46C}"/>
              </a:ext>
            </a:extLst>
          </p:cNvPr>
          <p:cNvSpPr>
            <a:spLocks noGrp="1" noChangeArrowheads="1"/>
          </p:cNvSpPr>
          <p:nvPr>
            <p:ph type="body" idx="1"/>
          </p:nvPr>
        </p:nvSpPr>
        <p:spPr>
          <a:xfrm>
            <a:off x="0" y="2349500"/>
            <a:ext cx="8077200" cy="4724400"/>
          </a:xfrm>
        </p:spPr>
        <p:txBody>
          <a:bodyPr/>
          <a:lstStyle/>
          <a:p>
            <a:pPr marL="0" indent="0" eaLnBrk="1" hangingPunct="1"/>
            <a:r>
              <a:rPr lang="en-US" altLang="zh-TW" sz="2000">
                <a:solidFill>
                  <a:srgbClr val="00B0F0"/>
                </a:solidFill>
                <a:ea typeface="新細明體" panose="02020500000000000000" pitchFamily="18" charset="-120"/>
              </a:rPr>
              <a:t>For each light source, we can set an RGB for the diffuse, specular, and ambient parts, and the position</a:t>
            </a:r>
          </a:p>
        </p:txBody>
      </p:sp>
      <p:sp>
        <p:nvSpPr>
          <p:cNvPr id="78855" name="Text Box 4">
            <a:extLst>
              <a:ext uri="{FF2B5EF4-FFF2-40B4-BE49-F238E27FC236}">
                <a16:creationId xmlns:a16="http://schemas.microsoft.com/office/drawing/2014/main" id="{F7DA5751-44F5-B379-ED7E-EFD9EC70C946}"/>
              </a:ext>
            </a:extLst>
          </p:cNvPr>
          <p:cNvSpPr txBox="1">
            <a:spLocks noChangeArrowheads="1"/>
          </p:cNvSpPr>
          <p:nvPr/>
        </p:nvSpPr>
        <p:spPr bwMode="auto">
          <a:xfrm>
            <a:off x="2514600" y="3886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endParaRPr lang="zh-TW" altLang="en-US">
              <a:latin typeface="Times New Roman" panose="02020603050405020304" pitchFamily="18" charset="0"/>
              <a:ea typeface="新細明體" panose="02020500000000000000" pitchFamily="18" charset="-120"/>
            </a:endParaRPr>
          </a:p>
        </p:txBody>
      </p:sp>
      <p:sp>
        <p:nvSpPr>
          <p:cNvPr id="78856" name="Text Box 5">
            <a:extLst>
              <a:ext uri="{FF2B5EF4-FFF2-40B4-BE49-F238E27FC236}">
                <a16:creationId xmlns:a16="http://schemas.microsoft.com/office/drawing/2014/main" id="{A21DB808-F244-92C3-ECEF-49FA14632676}"/>
              </a:ext>
            </a:extLst>
          </p:cNvPr>
          <p:cNvSpPr txBox="1">
            <a:spLocks noChangeArrowheads="1"/>
          </p:cNvSpPr>
          <p:nvPr/>
        </p:nvSpPr>
        <p:spPr bwMode="auto">
          <a:xfrm>
            <a:off x="111125" y="3052763"/>
            <a:ext cx="704215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 float </a:t>
            </a:r>
            <a:r>
              <a:rPr lang="en-US" altLang="zh-TW" sz="2000" b="1">
                <a:solidFill>
                  <a:srgbClr val="014CE3"/>
                </a:solidFill>
                <a:latin typeface="Courier New" panose="02070309020205020404" pitchFamily="49" charset="0"/>
                <a:ea typeface="新細明體" panose="02020500000000000000" pitchFamily="18" charset="-120"/>
              </a:rPr>
              <a:t>diffuse0</a:t>
            </a:r>
            <a:r>
              <a:rPr lang="en-US" altLang="zh-TW" sz="2000" b="1">
                <a:latin typeface="Courier New" panose="02070309020205020404" pitchFamily="49" charset="0"/>
                <a:ea typeface="新細明體" panose="02020500000000000000" pitchFamily="18" charset="-120"/>
              </a:rPr>
              <a:t>[]={1.0, 0.0, 0.0, 1.0};</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 float ambient0[]={1.0, 0.0, 0.0, 1.0};</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 float specular0[]={1.0, 0.0, 0.0, 1.0};</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Glfloat </a:t>
            </a:r>
            <a:r>
              <a:rPr lang="en-US" altLang="zh-TW" sz="2000" b="1">
                <a:solidFill>
                  <a:srgbClr val="FF0000"/>
                </a:solidFill>
                <a:latin typeface="Courier New" panose="02070309020205020404" pitchFamily="49" charset="0"/>
                <a:ea typeface="新細明體" panose="02020500000000000000" pitchFamily="18" charset="-120"/>
              </a:rPr>
              <a:t>light0_pos</a:t>
            </a:r>
            <a:r>
              <a:rPr lang="en-US" altLang="zh-TW" sz="2000" b="1">
                <a:latin typeface="Courier New" panose="02070309020205020404" pitchFamily="49" charset="0"/>
                <a:ea typeface="新細明體" panose="02020500000000000000" pitchFamily="18" charset="-120"/>
              </a:rPr>
              <a:t>[]={1.0, 2.0, 3,0, 1.0};</a:t>
            </a:r>
          </a:p>
          <a:p>
            <a:pPr>
              <a:spcBef>
                <a:spcPct val="0"/>
              </a:spcBef>
              <a:buClrTx/>
              <a:buSzTx/>
              <a:buFontTx/>
              <a:buNone/>
            </a:pPr>
            <a:endParaRPr lang="en-US" altLang="zh-TW" sz="2000" b="1">
              <a:latin typeface="Courier New" panose="02070309020205020404" pitchFamily="49" charset="0"/>
              <a:ea typeface="新細明體" panose="02020500000000000000" pitchFamily="18" charset="-120"/>
            </a:endParaRP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glEnable(GL_LIGHTING);</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glEnable(GL_LIGHT0);</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glLight</a:t>
            </a:r>
            <a:r>
              <a:rPr lang="en-US" altLang="zh-TW" sz="2000" b="1">
                <a:solidFill>
                  <a:srgbClr val="FF0000"/>
                </a:solidFill>
                <a:latin typeface="Courier New" panose="02070309020205020404" pitchFamily="49" charset="0"/>
                <a:ea typeface="新細明體" panose="02020500000000000000" pitchFamily="18" charset="-120"/>
              </a:rPr>
              <a:t>v</a:t>
            </a:r>
            <a:r>
              <a:rPr lang="en-US" altLang="zh-TW" sz="2000" b="1">
                <a:latin typeface="Courier New" panose="02070309020205020404" pitchFamily="49" charset="0"/>
                <a:ea typeface="新細明體" panose="02020500000000000000" pitchFamily="18" charset="-120"/>
              </a:rPr>
              <a:t>(GL_LIGHT0, GL_POSITION, </a:t>
            </a:r>
            <a:r>
              <a:rPr lang="en-US" altLang="zh-TW" sz="2000" b="1">
                <a:solidFill>
                  <a:srgbClr val="FF0000"/>
                </a:solidFill>
                <a:latin typeface="Courier New" panose="02070309020205020404" pitchFamily="49" charset="0"/>
                <a:ea typeface="新細明體" panose="02020500000000000000" pitchFamily="18" charset="-120"/>
              </a:rPr>
              <a:t>light0_pos</a:t>
            </a:r>
            <a:r>
              <a:rPr lang="en-US" altLang="zh-TW" sz="2000" b="1">
                <a:latin typeface="Courier New" panose="02070309020205020404" pitchFamily="49" charset="0"/>
                <a:ea typeface="新細明體" panose="02020500000000000000" pitchFamily="18" charset="-120"/>
              </a:rPr>
              <a:t>);</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glLight</a:t>
            </a:r>
            <a:r>
              <a:rPr lang="en-US" altLang="zh-TW" sz="2000" b="1">
                <a:solidFill>
                  <a:srgbClr val="FF0000"/>
                </a:solidFill>
                <a:latin typeface="Courier New" panose="02070309020205020404" pitchFamily="49" charset="0"/>
                <a:ea typeface="新細明體" panose="02020500000000000000" pitchFamily="18" charset="-120"/>
              </a:rPr>
              <a:t>v</a:t>
            </a:r>
            <a:r>
              <a:rPr lang="en-US" altLang="zh-TW" sz="2000" b="1">
                <a:latin typeface="Courier New" panose="02070309020205020404" pitchFamily="49" charset="0"/>
                <a:ea typeface="新細明體" panose="02020500000000000000" pitchFamily="18" charset="-120"/>
              </a:rPr>
              <a:t>(GL_LIGHT0, GL_AMBIENT, ambient0);</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glLight</a:t>
            </a:r>
            <a:r>
              <a:rPr lang="en-US" altLang="zh-TW" sz="2000" b="1">
                <a:solidFill>
                  <a:srgbClr val="FF0000"/>
                </a:solidFill>
                <a:latin typeface="Courier New" panose="02070309020205020404" pitchFamily="49" charset="0"/>
                <a:ea typeface="新細明體" panose="02020500000000000000" pitchFamily="18" charset="-120"/>
              </a:rPr>
              <a:t>v</a:t>
            </a:r>
            <a:r>
              <a:rPr lang="en-US" altLang="zh-TW" sz="2000" b="1">
                <a:latin typeface="Courier New" panose="02070309020205020404" pitchFamily="49" charset="0"/>
                <a:ea typeface="新細明體" panose="02020500000000000000" pitchFamily="18" charset="-120"/>
              </a:rPr>
              <a:t>(GL_LIGHT0, GL_DIFFUSE, </a:t>
            </a:r>
            <a:r>
              <a:rPr lang="en-US" altLang="zh-TW" sz="2000" b="1">
                <a:solidFill>
                  <a:srgbClr val="014CE3"/>
                </a:solidFill>
                <a:latin typeface="Courier New" panose="02070309020205020404" pitchFamily="49" charset="0"/>
                <a:ea typeface="新細明體" panose="02020500000000000000" pitchFamily="18" charset="-120"/>
              </a:rPr>
              <a:t>diffuse0</a:t>
            </a:r>
            <a:r>
              <a:rPr lang="en-US" altLang="zh-TW" sz="2000" b="1">
                <a:latin typeface="Courier New" panose="02070309020205020404" pitchFamily="49" charset="0"/>
                <a:ea typeface="新細明體" panose="02020500000000000000" pitchFamily="18" charset="-120"/>
              </a:rPr>
              <a:t>);</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glLight</a:t>
            </a:r>
            <a:r>
              <a:rPr lang="en-US" altLang="zh-TW" sz="2000" b="1">
                <a:solidFill>
                  <a:srgbClr val="FF0000"/>
                </a:solidFill>
                <a:latin typeface="Courier New" panose="02070309020205020404" pitchFamily="49" charset="0"/>
                <a:ea typeface="新細明體" panose="02020500000000000000" pitchFamily="18" charset="-120"/>
              </a:rPr>
              <a:t>v</a:t>
            </a:r>
            <a:r>
              <a:rPr lang="en-US" altLang="zh-TW" sz="2000" b="1">
                <a:latin typeface="Courier New" panose="02070309020205020404" pitchFamily="49" charset="0"/>
                <a:ea typeface="新細明體" panose="02020500000000000000" pitchFamily="18" charset="-120"/>
              </a:rPr>
              <a:t>(GL_LIGHT0, GL_SPECULAR, specular0);</a:t>
            </a:r>
          </a:p>
        </p:txBody>
      </p:sp>
      <p:pic>
        <p:nvPicPr>
          <p:cNvPr id="78857" name="Picture 10" descr="Simple Light | Studio Freya">
            <a:extLst>
              <a:ext uri="{FF2B5EF4-FFF2-40B4-BE49-F238E27FC236}">
                <a16:creationId xmlns:a16="http://schemas.microsoft.com/office/drawing/2014/main" id="{92E1ED69-2245-0947-81EA-C96F43C61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4288"/>
            <a:ext cx="32766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07CE5CF6-EFD7-2675-AC80-692901D890E0}"/>
              </a:ext>
            </a:extLst>
          </p:cNvPr>
          <p:cNvSpPr>
            <a:spLocks noGrp="1" noChangeArrowheads="1"/>
          </p:cNvSpPr>
          <p:nvPr>
            <p:ph type="title"/>
          </p:nvPr>
        </p:nvSpPr>
        <p:spPr/>
        <p:txBody>
          <a:bodyPr/>
          <a:lstStyle/>
          <a:p>
            <a:pPr eaLnBrk="1" hangingPunct="1"/>
            <a:r>
              <a:rPr lang="en-US" altLang="zh-TW">
                <a:ea typeface="新細明體" panose="02020500000000000000" pitchFamily="18" charset="-120"/>
              </a:rPr>
              <a:t>Distance and Direction</a:t>
            </a:r>
          </a:p>
        </p:txBody>
      </p:sp>
      <p:sp>
        <p:nvSpPr>
          <p:cNvPr id="55302" name="Rectangle 3">
            <a:extLst>
              <a:ext uri="{FF2B5EF4-FFF2-40B4-BE49-F238E27FC236}">
                <a16:creationId xmlns:a16="http://schemas.microsoft.com/office/drawing/2014/main" id="{DACBBC26-26E9-7ACF-D09B-6FD39F18BE6D}"/>
              </a:ext>
            </a:extLst>
          </p:cNvPr>
          <p:cNvSpPr>
            <a:spLocks noGrp="1" noChangeArrowheads="1"/>
          </p:cNvSpPr>
          <p:nvPr>
            <p:ph type="body" idx="1"/>
          </p:nvPr>
        </p:nvSpPr>
        <p:spPr/>
        <p:txBody>
          <a:bodyPr/>
          <a:lstStyle/>
          <a:p>
            <a:pPr marL="0" indent="0" eaLnBrk="1" hangingPunct="1">
              <a:defRPr/>
            </a:pPr>
            <a:r>
              <a:rPr lang="en-US" altLang="zh-TW" sz="2000" dirty="0">
                <a:ea typeface="新細明體" panose="02020500000000000000" pitchFamily="18" charset="-120"/>
              </a:rPr>
              <a:t>The source colors are specified in RGBA</a:t>
            </a:r>
          </a:p>
          <a:p>
            <a:pPr marL="0" indent="0" eaLnBrk="1" hangingPunct="1">
              <a:defRPr/>
            </a:pPr>
            <a:r>
              <a:rPr lang="en-US" altLang="zh-TW" sz="2000" dirty="0">
                <a:ea typeface="新細明體" panose="02020500000000000000" pitchFamily="18" charset="-120"/>
              </a:rPr>
              <a:t>The position is given in homogeneous coordinates</a:t>
            </a:r>
          </a:p>
          <a:p>
            <a:pPr lvl="1" eaLnBrk="1" hangingPunct="1">
              <a:defRPr/>
            </a:pPr>
            <a:r>
              <a:rPr lang="en-US" altLang="zh-TW" dirty="0">
                <a:ea typeface="新細明體" panose="02020500000000000000" pitchFamily="18" charset="-120"/>
              </a:rPr>
              <a:t>If w =1.0, we are specifying a </a:t>
            </a:r>
            <a:r>
              <a:rPr lang="en-US" altLang="zh-TW" b="1" dirty="0">
                <a:solidFill>
                  <a:srgbClr val="FF0000"/>
                </a:solidFill>
                <a:ea typeface="新細明體" panose="02020500000000000000" pitchFamily="18" charset="-120"/>
              </a:rPr>
              <a:t>finite location (</a:t>
            </a:r>
            <a:r>
              <a:rPr lang="en-US" altLang="zh-TW" b="1" dirty="0">
                <a:solidFill>
                  <a:schemeClr val="tx2">
                    <a:lumMod val="60000"/>
                    <a:lumOff val="40000"/>
                  </a:schemeClr>
                </a:solidFill>
                <a:ea typeface="新細明體" panose="02020500000000000000" pitchFamily="18" charset="-120"/>
              </a:rPr>
              <a:t>i.e., point light source</a:t>
            </a:r>
            <a:r>
              <a:rPr lang="en-US" altLang="zh-TW" b="1" dirty="0">
                <a:solidFill>
                  <a:srgbClr val="FF0000"/>
                </a:solidFill>
                <a:ea typeface="新細明體" panose="02020500000000000000" pitchFamily="18" charset="-120"/>
              </a:rPr>
              <a:t>)</a:t>
            </a:r>
          </a:p>
          <a:p>
            <a:pPr lvl="1" eaLnBrk="1" hangingPunct="1">
              <a:defRPr/>
            </a:pPr>
            <a:r>
              <a:rPr lang="en-US" altLang="zh-TW" dirty="0">
                <a:ea typeface="新細明體" panose="02020500000000000000" pitchFamily="18" charset="-120"/>
              </a:rPr>
              <a:t>If w =0.0, we are specifying a parallel source with the given </a:t>
            </a:r>
            <a:r>
              <a:rPr lang="en-US" altLang="zh-TW" b="1" dirty="0">
                <a:solidFill>
                  <a:srgbClr val="FF0000"/>
                </a:solidFill>
                <a:ea typeface="新細明體" panose="02020500000000000000" pitchFamily="18" charset="-120"/>
              </a:rPr>
              <a:t>direction vector (i.e. </a:t>
            </a:r>
            <a:r>
              <a:rPr lang="en-US" altLang="zh-TW" b="1" dirty="0">
                <a:solidFill>
                  <a:schemeClr val="tx2">
                    <a:lumMod val="60000"/>
                    <a:lumOff val="40000"/>
                  </a:schemeClr>
                </a:solidFill>
                <a:ea typeface="新細明體" panose="02020500000000000000" pitchFamily="18" charset="-120"/>
              </a:rPr>
              <a:t>direction light source</a:t>
            </a:r>
            <a:r>
              <a:rPr lang="en-US" altLang="zh-TW" b="1" dirty="0">
                <a:solidFill>
                  <a:srgbClr val="FF0000"/>
                </a:solidFill>
                <a:ea typeface="新細明體" panose="02020500000000000000" pitchFamily="18" charset="-120"/>
              </a:rPr>
              <a:t>)</a:t>
            </a:r>
          </a:p>
          <a:p>
            <a:pPr marL="0" indent="0" eaLnBrk="1" hangingPunct="1">
              <a:defRPr/>
            </a:pPr>
            <a:r>
              <a:rPr lang="en-US" altLang="zh-TW" sz="2000" dirty="0">
                <a:ea typeface="新細明體" panose="02020500000000000000" pitchFamily="18" charset="-120"/>
              </a:rPr>
              <a:t>The coefficients in the distance terms are by default a=1.0 (constant terms), b=c=0.0 (linear and quadratic terms</a:t>
            </a:r>
            <a:r>
              <a:rPr lang="en-US" altLang="zh-TW" dirty="0">
                <a:ea typeface="新細明體" panose="02020500000000000000" pitchFamily="18" charset="-120"/>
              </a:rPr>
              <a:t>). </a:t>
            </a:r>
            <a:r>
              <a:rPr lang="en-US" altLang="zh-TW" sz="2000" dirty="0">
                <a:ea typeface="新細明體" panose="02020500000000000000" pitchFamily="18" charset="-120"/>
              </a:rPr>
              <a:t>Change by</a:t>
            </a:r>
          </a:p>
        </p:txBody>
      </p:sp>
      <p:sp>
        <p:nvSpPr>
          <p:cNvPr id="79876" name="Text Box 4">
            <a:extLst>
              <a:ext uri="{FF2B5EF4-FFF2-40B4-BE49-F238E27FC236}">
                <a16:creationId xmlns:a16="http://schemas.microsoft.com/office/drawing/2014/main" id="{9FA52FEC-21D9-38B0-8CB8-E4A49B51BA11}"/>
              </a:ext>
            </a:extLst>
          </p:cNvPr>
          <p:cNvSpPr txBox="1">
            <a:spLocks noChangeArrowheads="1"/>
          </p:cNvSpPr>
          <p:nvPr/>
        </p:nvSpPr>
        <p:spPr bwMode="auto">
          <a:xfrm>
            <a:off x="457200" y="4191000"/>
            <a:ext cx="73469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b="1">
                <a:latin typeface="Courier New" panose="02070309020205020404" pitchFamily="49" charset="0"/>
                <a:ea typeface="新細明體" panose="02020500000000000000" pitchFamily="18" charset="-120"/>
              </a:rPr>
              <a:t>a= 0.80;</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glLightf(GL_LIGHT0, GLCONSTANT_ATTENUATION, a);</a:t>
            </a:r>
          </a:p>
        </p:txBody>
      </p:sp>
      <p:pic>
        <p:nvPicPr>
          <p:cNvPr id="79877" name="Picture 7" descr="https://upload.wikimedia.org/wikipedia/commons/thumb/a/a1/Rembrandt_-_The_Parable_of_the_Rich_Fool.jpg/250px-Rembrandt_-_The_Parable_of_the_Rich_Fool.jpg">
            <a:extLst>
              <a:ext uri="{FF2B5EF4-FFF2-40B4-BE49-F238E27FC236}">
                <a16:creationId xmlns:a16="http://schemas.microsoft.com/office/drawing/2014/main" id="{EB38D6B9-248B-EB40-80BE-1827FF734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905375"/>
            <a:ext cx="2668588"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1EDFE042-E565-46E2-546C-A2A6B66C0B4C}"/>
              </a:ext>
            </a:extLst>
          </p:cNvPr>
          <p:cNvSpPr>
            <a:spLocks noGrp="1" noChangeArrowheads="1"/>
          </p:cNvSpPr>
          <p:nvPr>
            <p:ph type="title"/>
          </p:nvPr>
        </p:nvSpPr>
        <p:spPr/>
        <p:txBody>
          <a:bodyPr/>
          <a:lstStyle/>
          <a:p>
            <a:pPr eaLnBrk="1" hangingPunct="1"/>
            <a:r>
              <a:rPr lang="en-US" altLang="zh-TW">
                <a:ea typeface="新細明體" panose="02020500000000000000" pitchFamily="18" charset="-120"/>
              </a:rPr>
              <a:t>Spotlights</a:t>
            </a:r>
          </a:p>
        </p:txBody>
      </p:sp>
      <p:sp>
        <p:nvSpPr>
          <p:cNvPr id="80899" name="Rectangle 3">
            <a:extLst>
              <a:ext uri="{FF2B5EF4-FFF2-40B4-BE49-F238E27FC236}">
                <a16:creationId xmlns:a16="http://schemas.microsoft.com/office/drawing/2014/main" id="{D3BC8242-EE77-E3D1-C402-37F0CFEE5F6D}"/>
              </a:ext>
            </a:extLst>
          </p:cNvPr>
          <p:cNvSpPr>
            <a:spLocks noGrp="1" noChangeArrowheads="1"/>
          </p:cNvSpPr>
          <p:nvPr>
            <p:ph type="body" idx="1"/>
          </p:nvPr>
        </p:nvSpPr>
        <p:spPr>
          <a:xfrm>
            <a:off x="228600" y="914400"/>
            <a:ext cx="6330950" cy="5218113"/>
          </a:xfrm>
        </p:spPr>
        <p:txBody>
          <a:bodyPr/>
          <a:lstStyle/>
          <a:p>
            <a:pPr marL="0" indent="0" eaLnBrk="1" hangingPunct="1"/>
            <a:r>
              <a:rPr lang="en-US" altLang="zh-TW">
                <a:ea typeface="新細明體" panose="02020500000000000000" pitchFamily="18" charset="-120"/>
              </a:rPr>
              <a:t>Use </a:t>
            </a:r>
            <a:r>
              <a:rPr lang="en-US" altLang="zh-TW" sz="2000" b="1">
                <a:latin typeface="Courier New" panose="02070309020205020404" pitchFamily="49" charset="0"/>
                <a:ea typeface="新細明體" panose="02020500000000000000" pitchFamily="18" charset="-120"/>
              </a:rPr>
              <a:t>glLightv</a:t>
            </a:r>
            <a:r>
              <a:rPr lang="en-US" altLang="zh-TW">
                <a:ea typeface="新細明體" panose="02020500000000000000" pitchFamily="18" charset="-120"/>
              </a:rPr>
              <a:t> to set </a:t>
            </a:r>
          </a:p>
          <a:p>
            <a:pPr lvl="1" eaLnBrk="1" hangingPunct="1"/>
            <a:r>
              <a:rPr lang="en-US" altLang="zh-TW">
                <a:ea typeface="新細明體" panose="02020500000000000000" pitchFamily="18" charset="-120"/>
              </a:rPr>
              <a:t>Direction </a:t>
            </a:r>
            <a:r>
              <a:rPr lang="en-US" altLang="zh-TW" sz="2000" b="1">
                <a:latin typeface="Courier New" panose="02070309020205020404" pitchFamily="49" charset="0"/>
                <a:ea typeface="新細明體" panose="02020500000000000000" pitchFamily="18" charset="-120"/>
              </a:rPr>
              <a:t>GL_SPOT_DIRECTION</a:t>
            </a:r>
          </a:p>
          <a:p>
            <a:pPr lvl="1" eaLnBrk="1" hangingPunct="1"/>
            <a:r>
              <a:rPr lang="en-US" altLang="zh-TW">
                <a:ea typeface="新細明體" panose="02020500000000000000" pitchFamily="18" charset="-120"/>
              </a:rPr>
              <a:t>Cutoff</a:t>
            </a:r>
            <a:r>
              <a:rPr lang="en-US" altLang="zh-TW" sz="2000" b="1">
                <a:latin typeface="Courier New" panose="02070309020205020404" pitchFamily="49" charset="0"/>
                <a:ea typeface="新細明體" panose="02020500000000000000" pitchFamily="18" charset="-120"/>
              </a:rPr>
              <a:t> GL_SPOT_CUTOFF</a:t>
            </a:r>
          </a:p>
          <a:p>
            <a:pPr lvl="1" eaLnBrk="1" hangingPunct="1"/>
            <a:r>
              <a:rPr lang="en-US" altLang="zh-TW">
                <a:ea typeface="新細明體" panose="02020500000000000000" pitchFamily="18" charset="-120"/>
              </a:rPr>
              <a:t>Attenuation</a:t>
            </a:r>
            <a:r>
              <a:rPr lang="en-US" altLang="zh-TW" sz="2000" b="1">
                <a:latin typeface="Courier New" panose="02070309020205020404" pitchFamily="49" charset="0"/>
                <a:ea typeface="新細明體" panose="02020500000000000000" pitchFamily="18" charset="-120"/>
              </a:rPr>
              <a:t> GL_SPOT_EXPONENT</a:t>
            </a:r>
          </a:p>
          <a:p>
            <a:pPr lvl="2" eaLnBrk="1" hangingPunct="1"/>
            <a:r>
              <a:rPr lang="en-US" altLang="zh-TW" sz="2800">
                <a:ea typeface="新細明體" panose="02020500000000000000" pitchFamily="18" charset="-120"/>
              </a:rPr>
              <a:t>Proportional to cos</a:t>
            </a:r>
            <a:r>
              <a:rPr lang="en-US" altLang="zh-TW" sz="2800" baseline="30000">
                <a:latin typeface="Symbol" panose="05050102010706020507" pitchFamily="18" charset="2"/>
                <a:ea typeface="新細明體" panose="02020500000000000000" pitchFamily="18" charset="-120"/>
              </a:rPr>
              <a:t>a</a:t>
            </a:r>
            <a:r>
              <a:rPr lang="en-US" altLang="zh-TW" sz="2800">
                <a:latin typeface="Symbol" panose="05050102010706020507" pitchFamily="18" charset="2"/>
                <a:ea typeface="新細明體" panose="02020500000000000000" pitchFamily="18" charset="-120"/>
              </a:rPr>
              <a:t>f</a:t>
            </a:r>
          </a:p>
        </p:txBody>
      </p:sp>
      <p:pic>
        <p:nvPicPr>
          <p:cNvPr id="80900" name="Picture 4" descr="C:\BOOK\OpenGL\Paul Final\Art\jpeg\AN06F09.jpg">
            <a:extLst>
              <a:ext uri="{FF2B5EF4-FFF2-40B4-BE49-F238E27FC236}">
                <a16:creationId xmlns:a16="http://schemas.microsoft.com/office/drawing/2014/main" id="{F152A112-AE36-E39D-0729-463A2625B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963" y="1295400"/>
            <a:ext cx="161925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descr="C:\BOOK\OpenGL\Paul Final\Art\jpeg\AN06F10.jpg">
            <a:extLst>
              <a:ext uri="{FF2B5EF4-FFF2-40B4-BE49-F238E27FC236}">
                <a16:creationId xmlns:a16="http://schemas.microsoft.com/office/drawing/2014/main" id="{D09CEC4C-FCF6-360E-893C-88E4747527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2643"/>
          <a:stretch>
            <a:fillRect/>
          </a:stretch>
        </p:blipFill>
        <p:spPr bwMode="auto">
          <a:xfrm>
            <a:off x="6400800" y="3810000"/>
            <a:ext cx="20272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 Box 6">
            <a:extLst>
              <a:ext uri="{FF2B5EF4-FFF2-40B4-BE49-F238E27FC236}">
                <a16:creationId xmlns:a16="http://schemas.microsoft.com/office/drawing/2014/main" id="{667B8D9E-33BA-9951-8DF3-E7B42805BAA3}"/>
              </a:ext>
            </a:extLst>
          </p:cNvPr>
          <p:cNvSpPr txBox="1">
            <a:spLocks noChangeArrowheads="1"/>
          </p:cNvSpPr>
          <p:nvPr/>
        </p:nvSpPr>
        <p:spPr bwMode="auto">
          <a:xfrm>
            <a:off x="7905750" y="5292725"/>
            <a:ext cx="342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a:latin typeface="Symbol" panose="05050102010706020507" pitchFamily="18" charset="2"/>
                <a:ea typeface="新細明體" panose="02020500000000000000" pitchFamily="18" charset="-120"/>
              </a:rPr>
              <a:t>q</a:t>
            </a:r>
          </a:p>
        </p:txBody>
      </p:sp>
      <p:sp>
        <p:nvSpPr>
          <p:cNvPr id="80903" name="Text Box 7">
            <a:extLst>
              <a:ext uri="{FF2B5EF4-FFF2-40B4-BE49-F238E27FC236}">
                <a16:creationId xmlns:a16="http://schemas.microsoft.com/office/drawing/2014/main" id="{18FFA5C3-86F0-70A7-CEDD-1F5C3FA466E8}"/>
              </a:ext>
            </a:extLst>
          </p:cNvPr>
          <p:cNvSpPr txBox="1">
            <a:spLocks noChangeArrowheads="1"/>
          </p:cNvSpPr>
          <p:nvPr/>
        </p:nvSpPr>
        <p:spPr bwMode="auto">
          <a:xfrm>
            <a:off x="6318250" y="5334000"/>
            <a:ext cx="509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a:latin typeface="Symbol" panose="05050102010706020507" pitchFamily="18" charset="2"/>
                <a:ea typeface="新細明體" panose="02020500000000000000" pitchFamily="18" charset="-120"/>
              </a:rPr>
              <a:t>-</a:t>
            </a:r>
            <a:r>
              <a:rPr lang="en-US" altLang="zh-TW">
                <a:latin typeface="Symbol" panose="05050102010706020507" pitchFamily="18" charset="2"/>
                <a:ea typeface="新細明體" panose="02020500000000000000" pitchFamily="18" charset="-120"/>
              </a:rPr>
              <a:t>q</a:t>
            </a:r>
          </a:p>
        </p:txBody>
      </p:sp>
      <p:sp>
        <p:nvSpPr>
          <p:cNvPr id="80904" name="Text Box 8">
            <a:extLst>
              <a:ext uri="{FF2B5EF4-FFF2-40B4-BE49-F238E27FC236}">
                <a16:creationId xmlns:a16="http://schemas.microsoft.com/office/drawing/2014/main" id="{C5DC2B33-4BBF-5DCF-1756-B7B182F90BB0}"/>
              </a:ext>
            </a:extLst>
          </p:cNvPr>
          <p:cNvSpPr txBox="1">
            <a:spLocks noChangeArrowheads="1"/>
          </p:cNvSpPr>
          <p:nvPr/>
        </p:nvSpPr>
        <p:spPr bwMode="auto">
          <a:xfrm>
            <a:off x="7162800" y="5257800"/>
            <a:ext cx="41592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3500">
                <a:latin typeface="Symbol" panose="05050102010706020507" pitchFamily="18" charset="2"/>
                <a:ea typeface="新細明體" panose="02020500000000000000" pitchFamily="18" charset="-120"/>
              </a:rPr>
              <a:t>f</a:t>
            </a:r>
          </a:p>
        </p:txBody>
      </p:sp>
      <p:pic>
        <p:nvPicPr>
          <p:cNvPr id="80905" name="Picture 9" descr="http://psdblast.com/wp-content/uploads/2012/05/Stage-Lighting-Background.jpg">
            <a:extLst>
              <a:ext uri="{FF2B5EF4-FFF2-40B4-BE49-F238E27FC236}">
                <a16:creationId xmlns:a16="http://schemas.microsoft.com/office/drawing/2014/main" id="{8C2B1C69-2F45-CB40-A95D-7417258A10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 y="3276600"/>
            <a:ext cx="46101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日期版面配置區 4">
            <a:extLst>
              <a:ext uri="{FF2B5EF4-FFF2-40B4-BE49-F238E27FC236}">
                <a16:creationId xmlns:a16="http://schemas.microsoft.com/office/drawing/2014/main" id="{2BBE0FB4-F58F-3300-8995-2B33522D68A8}"/>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6387" name="頁尾版面配置區 5">
            <a:extLst>
              <a:ext uri="{FF2B5EF4-FFF2-40B4-BE49-F238E27FC236}">
                <a16:creationId xmlns:a16="http://schemas.microsoft.com/office/drawing/2014/main" id="{33E9C9B2-E9A1-F9E2-EEA3-ACD6BB2ACFE9}"/>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DD22B51B-9D89-47AB-A3C9-E247B5273134}" type="slidenum">
              <a:rPr lang="en-US" altLang="zh-TW" sz="1400" smtClean="0"/>
              <a:pPr>
                <a:spcBef>
                  <a:spcPct val="0"/>
                </a:spcBef>
                <a:buClrTx/>
                <a:buSzTx/>
                <a:buFontTx/>
                <a:buNone/>
              </a:pPr>
              <a:t>7</a:t>
            </a:fld>
            <a:endParaRPr lang="en-US" altLang="zh-TW" sz="1400"/>
          </a:p>
        </p:txBody>
      </p:sp>
      <p:sp>
        <p:nvSpPr>
          <p:cNvPr id="16388" name="投影片編號版面配置區 6">
            <a:extLst>
              <a:ext uri="{FF2B5EF4-FFF2-40B4-BE49-F238E27FC236}">
                <a16:creationId xmlns:a16="http://schemas.microsoft.com/office/drawing/2014/main" id="{F59D309F-B1BE-16DC-AA2A-9A7EFFF04BF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16389" name="矩形 8">
            <a:extLst>
              <a:ext uri="{FF2B5EF4-FFF2-40B4-BE49-F238E27FC236}">
                <a16:creationId xmlns:a16="http://schemas.microsoft.com/office/drawing/2014/main" id="{BD362A9C-702D-9A0B-F41C-73CCF084267B}"/>
              </a:ext>
            </a:extLst>
          </p:cNvPr>
          <p:cNvSpPr>
            <a:spLocks noChangeArrowheads="1"/>
          </p:cNvSpPr>
          <p:nvPr/>
        </p:nvSpPr>
        <p:spPr bwMode="auto">
          <a:xfrm>
            <a:off x="0" y="22225"/>
            <a:ext cx="6629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spcBef>
                <a:spcPct val="0"/>
              </a:spcBef>
              <a:buClrTx/>
              <a:buSzTx/>
              <a:buFontTx/>
              <a:buNone/>
            </a:pPr>
            <a:r>
              <a:rPr lang="en-US" altLang="zh-TW" sz="2800" b="1">
                <a:solidFill>
                  <a:schemeClr val="folHlink"/>
                </a:solidFill>
                <a:ea typeface="新細明體" panose="02020500000000000000" pitchFamily="18" charset="-120"/>
              </a:rPr>
              <a:t>Lighting</a:t>
            </a:r>
            <a:r>
              <a:rPr lang="zh-TW" altLang="en-US" sz="2800" b="1">
                <a:solidFill>
                  <a:schemeClr val="folHlink"/>
                </a:solidFill>
                <a:ea typeface="新細明體" panose="02020500000000000000" pitchFamily="18" charset="-120"/>
              </a:rPr>
              <a:t> </a:t>
            </a:r>
            <a:r>
              <a:rPr lang="zh-TW" altLang="en-US" sz="2800" b="1">
                <a:solidFill>
                  <a:srgbClr val="FF0000"/>
                </a:solidFill>
                <a:latin typeface="標楷體" panose="03000509000000000000" pitchFamily="65" charset="-120"/>
                <a:ea typeface="標楷體" panose="03000509000000000000" pitchFamily="65" charset="-120"/>
              </a:rPr>
              <a:t>物體</a:t>
            </a:r>
            <a:r>
              <a:rPr lang="en-US" altLang="zh-TW" sz="2800" b="1">
                <a:solidFill>
                  <a:srgbClr val="FF0000"/>
                </a:solidFill>
                <a:latin typeface="標楷體" panose="03000509000000000000" pitchFamily="65" charset="-120"/>
                <a:ea typeface="標楷體" panose="03000509000000000000" pitchFamily="65" charset="-120"/>
              </a:rPr>
              <a:t>(</a:t>
            </a:r>
            <a:r>
              <a:rPr lang="en-US" altLang="zh-TW" sz="2800" b="1">
                <a:solidFill>
                  <a:srgbClr val="0070C0"/>
                </a:solidFill>
                <a:latin typeface="Times New Roman" panose="02020603050405020304" pitchFamily="18" charset="0"/>
                <a:ea typeface="標楷體" panose="03000509000000000000" pitchFamily="65" charset="-120"/>
              </a:rPr>
              <a:t>3D model</a:t>
            </a: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光線的明暗度</a:t>
            </a:r>
            <a:r>
              <a:rPr lang="en-US" altLang="zh-TW" sz="2800" b="1">
                <a:solidFill>
                  <a:srgbClr val="FF0000"/>
                </a:solidFill>
                <a:latin typeface="標楷體" panose="03000509000000000000" pitchFamily="65" charset="-120"/>
                <a:ea typeface="標楷體" panose="03000509000000000000" pitchFamily="65" charset="-120"/>
              </a:rPr>
              <a:t> </a:t>
            </a:r>
          </a:p>
          <a:p>
            <a:pPr eaLnBrk="1" hangingPunct="1">
              <a:lnSpc>
                <a:spcPct val="90000"/>
              </a:lnSpc>
              <a:spcBef>
                <a:spcPct val="0"/>
              </a:spcBef>
              <a:buClrTx/>
              <a:buSzTx/>
              <a:buFontTx/>
              <a:buNone/>
            </a:pPr>
            <a:r>
              <a:rPr lang="en-US" altLang="zh-TW" sz="2800" b="1">
                <a:solidFill>
                  <a:srgbClr val="000000"/>
                </a:solidFill>
                <a:latin typeface="Times New Roman" panose="02020603050405020304" pitchFamily="18" charset="0"/>
                <a:ea typeface="標楷體" panose="03000509000000000000" pitchFamily="65" charset="-120"/>
              </a:rPr>
              <a:t>via different illumination sources</a:t>
            </a:r>
            <a:r>
              <a:rPr lang="en-US" altLang="zh-TW" sz="2000" b="1">
                <a:solidFill>
                  <a:srgbClr val="000000"/>
                </a:solidFill>
                <a:latin typeface="標楷體" panose="03000509000000000000" pitchFamily="65" charset="-120"/>
                <a:ea typeface="標楷體" panose="03000509000000000000" pitchFamily="65" charset="-120"/>
              </a:rPr>
              <a:t> </a:t>
            </a:r>
            <a:endParaRPr lang="en-US" altLang="zh-TW" sz="2000" b="1">
              <a:solidFill>
                <a:schemeClr val="folHlink"/>
              </a:solidFill>
              <a:latin typeface="標楷體" panose="03000509000000000000" pitchFamily="65" charset="-120"/>
              <a:ea typeface="標楷體" panose="03000509000000000000" pitchFamily="65" charset="-120"/>
            </a:endParaRPr>
          </a:p>
        </p:txBody>
      </p:sp>
      <p:pic>
        <p:nvPicPr>
          <p:cNvPr id="16390" name="Picture 13" descr="Lighting and shading | Shadow drawing, Digital art tutorial, Drawings">
            <a:extLst>
              <a:ext uri="{FF2B5EF4-FFF2-40B4-BE49-F238E27FC236}">
                <a16:creationId xmlns:a16="http://schemas.microsoft.com/office/drawing/2014/main" id="{D598430E-78A7-0C76-548D-024C816CB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188" y="990600"/>
            <a:ext cx="408781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descr="Mannequin stock photo. Image of backlighting, exposition - 41598424">
            <a:extLst>
              <a:ext uri="{FF2B5EF4-FFF2-40B4-BE49-F238E27FC236}">
                <a16:creationId xmlns:a16="http://schemas.microsoft.com/office/drawing/2014/main" id="{880F4A21-7157-FB66-0CA9-4185C51FB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50736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文字方塊 1">
            <a:extLst>
              <a:ext uri="{FF2B5EF4-FFF2-40B4-BE49-F238E27FC236}">
                <a16:creationId xmlns:a16="http://schemas.microsoft.com/office/drawing/2014/main" id="{19782EE3-6A77-944C-1E0C-6B8088226FFD}"/>
              </a:ext>
            </a:extLst>
          </p:cNvPr>
          <p:cNvSpPr txBox="1">
            <a:spLocks noChangeArrowheads="1"/>
          </p:cNvSpPr>
          <p:nvPr/>
        </p:nvSpPr>
        <p:spPr bwMode="auto">
          <a:xfrm>
            <a:off x="304800" y="919163"/>
            <a:ext cx="502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zh-TW" sz="2000" b="1">
                <a:solidFill>
                  <a:srgbClr val="FF0000"/>
                </a:solidFill>
                <a:ea typeface="新細明體" panose="02020500000000000000" pitchFamily="18" charset="-120"/>
              </a:rPr>
              <a:t>Light position</a:t>
            </a:r>
          </a:p>
          <a:p>
            <a:pPr>
              <a:spcBef>
                <a:spcPct val="0"/>
              </a:spcBef>
              <a:buClrTx/>
              <a:buSzTx/>
              <a:buFontTx/>
              <a:buNone/>
            </a:pPr>
            <a:r>
              <a:rPr lang="en-US" altLang="zh-TW" sz="2000">
                <a:ea typeface="新細明體" panose="02020500000000000000" pitchFamily="18" charset="-120"/>
              </a:rPr>
              <a:t>from back     top to down      front</a:t>
            </a:r>
            <a:endParaRPr lang="zh-TW" altLang="en-US" sz="2000">
              <a:ea typeface="新細明體" panose="02020500000000000000" pitchFamily="18" charset="-12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A2DAEE2C-831F-ABB7-D0C9-EBEC301B4B12}"/>
              </a:ext>
            </a:extLst>
          </p:cNvPr>
          <p:cNvSpPr>
            <a:spLocks noGrp="1" noChangeArrowheads="1"/>
          </p:cNvSpPr>
          <p:nvPr>
            <p:ph type="title"/>
          </p:nvPr>
        </p:nvSpPr>
        <p:spPr/>
        <p:txBody>
          <a:bodyPr/>
          <a:lstStyle/>
          <a:p>
            <a:pPr eaLnBrk="1" hangingPunct="1"/>
            <a:r>
              <a:rPr lang="en-US" altLang="zh-TW">
                <a:ea typeface="新細明體" panose="02020500000000000000" pitchFamily="18" charset="-120"/>
              </a:rPr>
              <a:t>Global Ambient Light</a:t>
            </a:r>
          </a:p>
        </p:txBody>
      </p:sp>
      <p:sp>
        <p:nvSpPr>
          <p:cNvPr id="81923" name="Rectangle 3">
            <a:extLst>
              <a:ext uri="{FF2B5EF4-FFF2-40B4-BE49-F238E27FC236}">
                <a16:creationId xmlns:a16="http://schemas.microsoft.com/office/drawing/2014/main" id="{5EAE25C8-13BB-B28E-65C2-F1312E332DD7}"/>
              </a:ext>
            </a:extLst>
          </p:cNvPr>
          <p:cNvSpPr>
            <a:spLocks noGrp="1" noChangeArrowheads="1"/>
          </p:cNvSpPr>
          <p:nvPr>
            <p:ph type="body" idx="1"/>
          </p:nvPr>
        </p:nvSpPr>
        <p:spPr>
          <a:xfrm>
            <a:off x="228600" y="914400"/>
            <a:ext cx="8726488" cy="2057400"/>
          </a:xfrm>
        </p:spPr>
        <p:txBody>
          <a:bodyPr/>
          <a:lstStyle/>
          <a:p>
            <a:pPr marL="0" indent="0" eaLnBrk="1" hangingPunct="1"/>
            <a:r>
              <a:rPr lang="en-US" altLang="zh-TW">
                <a:ea typeface="新細明體" panose="02020500000000000000" pitchFamily="18" charset="-120"/>
              </a:rPr>
              <a:t>Ambient light depends on color of light sources</a:t>
            </a:r>
          </a:p>
          <a:p>
            <a:pPr lvl="1" eaLnBrk="1" hangingPunct="1"/>
            <a:r>
              <a:rPr lang="en-US" altLang="zh-TW">
                <a:ea typeface="新細明體" panose="02020500000000000000" pitchFamily="18" charset="-120"/>
              </a:rPr>
              <a:t>A red light in a white room will cause a red ambient term that disappears when the light is turned off</a:t>
            </a:r>
          </a:p>
          <a:p>
            <a:pPr marL="0" indent="0" eaLnBrk="1" hangingPunct="1"/>
            <a:r>
              <a:rPr lang="en-US" altLang="zh-TW">
                <a:ea typeface="新細明體" panose="02020500000000000000" pitchFamily="18" charset="-120"/>
              </a:rPr>
              <a:t>OpenGL allows a global ambient term that is often helpful</a:t>
            </a:r>
          </a:p>
          <a:p>
            <a:pPr lvl="1" eaLnBrk="1" hangingPunct="1"/>
            <a:r>
              <a:rPr lang="en-US" altLang="zh-TW" sz="2000" b="1">
                <a:latin typeface="Courier New" panose="02070309020205020404" pitchFamily="49" charset="0"/>
                <a:ea typeface="新細明體" panose="02020500000000000000" pitchFamily="18" charset="-120"/>
              </a:rPr>
              <a:t>glLightModelfv(</a:t>
            </a:r>
            <a:r>
              <a:rPr lang="en-US" altLang="zh-TW" sz="2000" b="1">
                <a:solidFill>
                  <a:srgbClr val="FF0000"/>
                </a:solidFill>
                <a:latin typeface="Courier New" panose="02070309020205020404" pitchFamily="49" charset="0"/>
                <a:ea typeface="新細明體" panose="02020500000000000000" pitchFamily="18" charset="-120"/>
              </a:rPr>
              <a:t>GL_LIGHT_MODEL_AMBIENT</a:t>
            </a:r>
            <a:r>
              <a:rPr lang="en-US" altLang="zh-TW" sz="2000" b="1">
                <a:latin typeface="Courier New" panose="02070309020205020404" pitchFamily="49" charset="0"/>
                <a:ea typeface="新細明體" panose="02020500000000000000" pitchFamily="18" charset="-120"/>
              </a:rPr>
              <a:t>, global_ambient)</a:t>
            </a:r>
          </a:p>
        </p:txBody>
      </p:sp>
      <p:pic>
        <p:nvPicPr>
          <p:cNvPr id="81924" name="Picture 8" descr="https://www.opengl.org/sdk/docs/tutorials/ClockworkCoders/lighting-ambient.png">
            <a:extLst>
              <a:ext uri="{FF2B5EF4-FFF2-40B4-BE49-F238E27FC236}">
                <a16:creationId xmlns:a16="http://schemas.microsoft.com/office/drawing/2014/main" id="{74A0BC82-1E61-F9EE-F263-E6EEF3B26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124200"/>
            <a:ext cx="4225925"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日期版面配置區 3">
            <a:extLst>
              <a:ext uri="{FF2B5EF4-FFF2-40B4-BE49-F238E27FC236}">
                <a16:creationId xmlns:a16="http://schemas.microsoft.com/office/drawing/2014/main" id="{AEAF9985-54BB-D7DF-FC5A-4614B1D6E8BC}"/>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82947" name="頁尾版面配置區 4">
            <a:extLst>
              <a:ext uri="{FF2B5EF4-FFF2-40B4-BE49-F238E27FC236}">
                <a16:creationId xmlns:a16="http://schemas.microsoft.com/office/drawing/2014/main" id="{B27EB64A-3C07-A38C-AE76-D71361A19335}"/>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B15D34D6-0B2C-43CC-A42F-65BC418E168A}" type="slidenum">
              <a:rPr lang="en-US" altLang="zh-TW" sz="1400" smtClean="0"/>
              <a:pPr>
                <a:spcBef>
                  <a:spcPct val="0"/>
                </a:spcBef>
                <a:buClrTx/>
                <a:buSzTx/>
                <a:buFontTx/>
                <a:buNone/>
              </a:pPr>
              <a:t>71</a:t>
            </a:fld>
            <a:endParaRPr lang="en-US" altLang="zh-TW" sz="1400"/>
          </a:p>
        </p:txBody>
      </p:sp>
      <p:sp>
        <p:nvSpPr>
          <p:cNvPr id="82948" name="投影片編號版面配置區 5">
            <a:extLst>
              <a:ext uri="{FF2B5EF4-FFF2-40B4-BE49-F238E27FC236}">
                <a16:creationId xmlns:a16="http://schemas.microsoft.com/office/drawing/2014/main" id="{C4BE1017-6E61-5960-5E7B-829F3EEB766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82949" name="Rectangle 2">
            <a:extLst>
              <a:ext uri="{FF2B5EF4-FFF2-40B4-BE49-F238E27FC236}">
                <a16:creationId xmlns:a16="http://schemas.microsoft.com/office/drawing/2014/main" id="{7C61C002-D4A7-ABA6-508A-058A643EBBEB}"/>
              </a:ext>
            </a:extLst>
          </p:cNvPr>
          <p:cNvSpPr>
            <a:spLocks noGrp="1" noChangeArrowheads="1"/>
          </p:cNvSpPr>
          <p:nvPr>
            <p:ph type="title"/>
          </p:nvPr>
        </p:nvSpPr>
        <p:spPr>
          <a:xfrm>
            <a:off x="1219200" y="-266700"/>
            <a:ext cx="7793038" cy="685800"/>
          </a:xfrm>
        </p:spPr>
        <p:txBody>
          <a:bodyPr/>
          <a:lstStyle/>
          <a:p>
            <a:pPr eaLnBrk="1" hangingPunct="1"/>
            <a:r>
              <a:rPr lang="en-US" altLang="zh-TW" sz="2800" b="1">
                <a:solidFill>
                  <a:srgbClr val="FF0000"/>
                </a:solidFill>
                <a:ea typeface="新細明體" panose="02020500000000000000" pitchFamily="18" charset="-120"/>
              </a:rPr>
              <a:t>Moving Light Sources</a:t>
            </a:r>
          </a:p>
        </p:txBody>
      </p:sp>
      <p:sp>
        <p:nvSpPr>
          <p:cNvPr id="82950" name="Rectangle 3">
            <a:extLst>
              <a:ext uri="{FF2B5EF4-FFF2-40B4-BE49-F238E27FC236}">
                <a16:creationId xmlns:a16="http://schemas.microsoft.com/office/drawing/2014/main" id="{E1526294-30A2-DA93-38DC-76ED6C29A7E4}"/>
              </a:ext>
            </a:extLst>
          </p:cNvPr>
          <p:cNvSpPr>
            <a:spLocks noGrp="1" noChangeArrowheads="1"/>
          </p:cNvSpPr>
          <p:nvPr>
            <p:ph type="body" idx="1"/>
          </p:nvPr>
        </p:nvSpPr>
        <p:spPr>
          <a:xfrm>
            <a:off x="131763" y="350838"/>
            <a:ext cx="8534400" cy="4724400"/>
          </a:xfrm>
        </p:spPr>
        <p:txBody>
          <a:bodyPr/>
          <a:lstStyle/>
          <a:p>
            <a:pPr marL="0" indent="0" eaLnBrk="1" hangingPunct="1"/>
            <a:r>
              <a:rPr lang="en-US" altLang="zh-TW" sz="2000">
                <a:ea typeface="新細明體" panose="02020500000000000000" pitchFamily="18" charset="-120"/>
              </a:rPr>
              <a:t>Light sources are geometric objects whose positions or directions are affected by the model-view matrix</a:t>
            </a:r>
          </a:p>
          <a:p>
            <a:pPr marL="0" indent="0" eaLnBrk="1" hangingPunct="1"/>
            <a:r>
              <a:rPr lang="en-US" altLang="zh-TW" sz="2000">
                <a:ea typeface="新細明體" panose="02020500000000000000" pitchFamily="18" charset="-120"/>
              </a:rPr>
              <a:t>Depending on where we place the position (direction) setting function, we can</a:t>
            </a:r>
          </a:p>
          <a:p>
            <a:pPr lvl="1" eaLnBrk="1" hangingPunct="1"/>
            <a:r>
              <a:rPr lang="en-US" altLang="zh-TW" sz="2000">
                <a:ea typeface="新細明體" panose="02020500000000000000" pitchFamily="18" charset="-120"/>
              </a:rPr>
              <a:t>Move the light source(s) with the object(s)</a:t>
            </a:r>
          </a:p>
          <a:p>
            <a:pPr lvl="1" eaLnBrk="1" hangingPunct="1"/>
            <a:r>
              <a:rPr lang="en-US" altLang="zh-TW" sz="2000">
                <a:ea typeface="新細明體" panose="02020500000000000000" pitchFamily="18" charset="-120"/>
              </a:rPr>
              <a:t>Fix the object(s) and move the light source(s)</a:t>
            </a:r>
          </a:p>
          <a:p>
            <a:pPr lvl="1" eaLnBrk="1" hangingPunct="1"/>
            <a:r>
              <a:rPr lang="en-US" altLang="zh-TW" sz="2000">
                <a:ea typeface="新細明體" panose="02020500000000000000" pitchFamily="18" charset="-120"/>
              </a:rPr>
              <a:t>Fix the light source(s) and move the object(s)</a:t>
            </a:r>
          </a:p>
          <a:p>
            <a:pPr lvl="1" eaLnBrk="1" hangingPunct="1"/>
            <a:r>
              <a:rPr lang="en-US" altLang="zh-TW" sz="2000">
                <a:ea typeface="新細明體" panose="02020500000000000000" pitchFamily="18" charset="-120"/>
              </a:rPr>
              <a:t>Move the light source(s) and object(s) independently</a:t>
            </a:r>
          </a:p>
        </p:txBody>
      </p:sp>
      <p:grpSp>
        <p:nvGrpSpPr>
          <p:cNvPr id="82951" name="Group 1028">
            <a:extLst>
              <a:ext uri="{FF2B5EF4-FFF2-40B4-BE49-F238E27FC236}">
                <a16:creationId xmlns:a16="http://schemas.microsoft.com/office/drawing/2014/main" id="{9ECCD7BF-29CE-4367-7C45-E0C6A4FBBF51}"/>
              </a:ext>
            </a:extLst>
          </p:cNvPr>
          <p:cNvGrpSpPr>
            <a:grpSpLocks/>
          </p:cNvGrpSpPr>
          <p:nvPr/>
        </p:nvGrpSpPr>
        <p:grpSpPr bwMode="auto">
          <a:xfrm>
            <a:off x="131763" y="3276600"/>
            <a:ext cx="5659437" cy="3549650"/>
            <a:chOff x="763" y="432"/>
            <a:chExt cx="4234" cy="3009"/>
          </a:xfrm>
        </p:grpSpPr>
        <p:graphicFrame>
          <p:nvGraphicFramePr>
            <p:cNvPr id="82952" name="Object 1026">
              <a:extLst>
                <a:ext uri="{FF2B5EF4-FFF2-40B4-BE49-F238E27FC236}">
                  <a16:creationId xmlns:a16="http://schemas.microsoft.com/office/drawing/2014/main" id="{8C90FED8-AF43-A062-00B4-E33C85916DD0}"/>
                </a:ext>
              </a:extLst>
            </p:cNvPr>
            <p:cNvGraphicFramePr>
              <a:graphicFrameLocks noChangeAspect="1"/>
            </p:cNvGraphicFramePr>
            <p:nvPr/>
          </p:nvGraphicFramePr>
          <p:xfrm>
            <a:off x="770" y="432"/>
            <a:ext cx="4219" cy="1541"/>
          </p:xfrm>
          <a:graphic>
            <a:graphicData uri="http://schemas.openxmlformats.org/presentationml/2006/ole">
              <mc:AlternateContent xmlns:mc="http://schemas.openxmlformats.org/markup-compatibility/2006">
                <mc:Choice xmlns:v="urn:schemas-microsoft-com:vml" Requires="v">
                  <p:oleObj name="PhotoImpact" r:id="rId3" imgW="6697143" imgH="2445714" progId="PI3.Image">
                    <p:embed/>
                  </p:oleObj>
                </mc:Choice>
                <mc:Fallback>
                  <p:oleObj name="PhotoImpact" r:id="rId3" imgW="6697143" imgH="2445714" progId="PI3.Image">
                    <p:embed/>
                    <p:pic>
                      <p:nvPicPr>
                        <p:cNvPr id="0" name="Object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 y="432"/>
                          <a:ext cx="4219" cy="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953" name="Object 1027">
              <a:extLst>
                <a:ext uri="{FF2B5EF4-FFF2-40B4-BE49-F238E27FC236}">
                  <a16:creationId xmlns:a16="http://schemas.microsoft.com/office/drawing/2014/main" id="{7B53B3BC-9F88-6AAF-6C3A-5ADE4F6B4A50}"/>
                </a:ext>
              </a:extLst>
            </p:cNvPr>
            <p:cNvGraphicFramePr>
              <a:graphicFrameLocks noChangeAspect="1"/>
            </p:cNvGraphicFramePr>
            <p:nvPr/>
          </p:nvGraphicFramePr>
          <p:xfrm>
            <a:off x="763" y="1968"/>
            <a:ext cx="4234" cy="1473"/>
          </p:xfrm>
          <a:graphic>
            <a:graphicData uri="http://schemas.openxmlformats.org/presentationml/2006/ole">
              <mc:AlternateContent xmlns:mc="http://schemas.openxmlformats.org/markup-compatibility/2006">
                <mc:Choice xmlns:v="urn:schemas-microsoft-com:vml" Requires="v">
                  <p:oleObj name="PhotoImpact" r:id="rId5" imgW="6721423" imgH="2339048" progId="PI3.Image">
                    <p:embed/>
                  </p:oleObj>
                </mc:Choice>
                <mc:Fallback>
                  <p:oleObj name="PhotoImpact" r:id="rId5" imgW="6721423" imgH="2339048" progId="PI3.Image">
                    <p:embed/>
                    <p:pic>
                      <p:nvPicPr>
                        <p:cNvPr id="0" name="Object 10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 y="1968"/>
                          <a:ext cx="4234" cy="1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日期版面配置區 3">
            <a:extLst>
              <a:ext uri="{FF2B5EF4-FFF2-40B4-BE49-F238E27FC236}">
                <a16:creationId xmlns:a16="http://schemas.microsoft.com/office/drawing/2014/main" id="{3EA2B834-C391-6593-DC9B-688E2FB8DF05}"/>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83971" name="頁尾版面配置區 4">
            <a:extLst>
              <a:ext uri="{FF2B5EF4-FFF2-40B4-BE49-F238E27FC236}">
                <a16:creationId xmlns:a16="http://schemas.microsoft.com/office/drawing/2014/main" id="{7461D9AD-9D8D-2A71-C47F-079BCCCCD81F}"/>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FD6C1496-4672-4AE0-8230-E12B28D783C8}" type="slidenum">
              <a:rPr lang="en-US" altLang="zh-TW" sz="1400" smtClean="0"/>
              <a:pPr>
                <a:spcBef>
                  <a:spcPct val="0"/>
                </a:spcBef>
                <a:buClrTx/>
                <a:buSzTx/>
                <a:buFontTx/>
                <a:buNone/>
              </a:pPr>
              <a:t>72</a:t>
            </a:fld>
            <a:endParaRPr lang="en-US" altLang="zh-TW" sz="1400"/>
          </a:p>
        </p:txBody>
      </p:sp>
      <p:sp>
        <p:nvSpPr>
          <p:cNvPr id="83972" name="投影片編號版面配置區 5">
            <a:extLst>
              <a:ext uri="{FF2B5EF4-FFF2-40B4-BE49-F238E27FC236}">
                <a16:creationId xmlns:a16="http://schemas.microsoft.com/office/drawing/2014/main" id="{C5BB96BE-CBB9-5355-8FF2-A539F8F2A22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83973" name="Rectangle 2">
            <a:extLst>
              <a:ext uri="{FF2B5EF4-FFF2-40B4-BE49-F238E27FC236}">
                <a16:creationId xmlns:a16="http://schemas.microsoft.com/office/drawing/2014/main" id="{91E97AD8-B908-946F-2B16-0CD1B141F746}"/>
              </a:ext>
            </a:extLst>
          </p:cNvPr>
          <p:cNvSpPr>
            <a:spLocks noGrp="1" noChangeArrowheads="1"/>
          </p:cNvSpPr>
          <p:nvPr>
            <p:ph type="title"/>
          </p:nvPr>
        </p:nvSpPr>
        <p:spPr/>
        <p:txBody>
          <a:bodyPr/>
          <a:lstStyle/>
          <a:p>
            <a:pPr eaLnBrk="1" hangingPunct="1"/>
            <a:r>
              <a:rPr lang="en-US" altLang="zh-TW">
                <a:ea typeface="新細明體" panose="02020500000000000000" pitchFamily="18" charset="-120"/>
              </a:rPr>
              <a:t>Material Properties</a:t>
            </a:r>
          </a:p>
        </p:txBody>
      </p:sp>
      <p:sp>
        <p:nvSpPr>
          <p:cNvPr id="83974" name="Rectangle 3">
            <a:extLst>
              <a:ext uri="{FF2B5EF4-FFF2-40B4-BE49-F238E27FC236}">
                <a16:creationId xmlns:a16="http://schemas.microsoft.com/office/drawing/2014/main" id="{A2EE0CDE-3E35-696F-1F6E-15DF8D99980F}"/>
              </a:ext>
            </a:extLst>
          </p:cNvPr>
          <p:cNvSpPr>
            <a:spLocks noGrp="1" noChangeArrowheads="1"/>
          </p:cNvSpPr>
          <p:nvPr>
            <p:ph type="body" idx="1"/>
          </p:nvPr>
        </p:nvSpPr>
        <p:spPr/>
        <p:txBody>
          <a:bodyPr/>
          <a:lstStyle/>
          <a:p>
            <a:pPr marL="0" indent="0" eaLnBrk="1" hangingPunct="1"/>
            <a:r>
              <a:rPr lang="en-US" altLang="zh-TW" sz="2000">
                <a:ea typeface="新細明體" panose="02020500000000000000" pitchFamily="18" charset="-120"/>
              </a:rPr>
              <a:t>Material properties are also part of the OpenGL state and match the terms in the Phong model</a:t>
            </a:r>
          </a:p>
          <a:p>
            <a:pPr marL="0" indent="0" eaLnBrk="1" hangingPunct="1"/>
            <a:r>
              <a:rPr lang="en-US" altLang="zh-TW" sz="2000">
                <a:ea typeface="新細明體" panose="02020500000000000000" pitchFamily="18" charset="-120"/>
              </a:rPr>
              <a:t>Set by </a:t>
            </a:r>
            <a:r>
              <a:rPr lang="en-US" altLang="zh-TW" sz="1900" b="1">
                <a:latin typeface="Courier New" panose="02070309020205020404" pitchFamily="49" charset="0"/>
                <a:ea typeface="新細明體" panose="02020500000000000000" pitchFamily="18" charset="-120"/>
              </a:rPr>
              <a:t>glMaterialv()</a:t>
            </a:r>
          </a:p>
        </p:txBody>
      </p:sp>
      <p:sp>
        <p:nvSpPr>
          <p:cNvPr id="83975" name="Text Box 4">
            <a:extLst>
              <a:ext uri="{FF2B5EF4-FFF2-40B4-BE49-F238E27FC236}">
                <a16:creationId xmlns:a16="http://schemas.microsoft.com/office/drawing/2014/main" id="{7BE005A9-F830-4584-6187-5BD3F866E631}"/>
              </a:ext>
            </a:extLst>
          </p:cNvPr>
          <p:cNvSpPr txBox="1">
            <a:spLocks noChangeArrowheads="1"/>
          </p:cNvSpPr>
          <p:nvPr/>
        </p:nvSpPr>
        <p:spPr bwMode="auto">
          <a:xfrm>
            <a:off x="685800" y="2743200"/>
            <a:ext cx="704215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GLfloat ambient[] = {0.2, 0.2, 0.2, 1.0};</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GLfloat diffuse[] = {1.0, 0.8, 0.0, 1.0};</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GLfloat specular[] = {1.0, 1.0, 1.0, 1.0};</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GLfloat shine = 100.0</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glMaterialf(GL_FRONT, GL_AMBIENT, ambient);</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glMaterialf(GL_FRONT, GL_DIFFUSE, diffuse);</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glMaterialf(GL_FRONT, GL_SPECULAR, specular);</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glMaterialf(GL_FRONT, GL_SHININESS, shine);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日期版面配置區 3">
            <a:extLst>
              <a:ext uri="{FF2B5EF4-FFF2-40B4-BE49-F238E27FC236}">
                <a16:creationId xmlns:a16="http://schemas.microsoft.com/office/drawing/2014/main" id="{3D77FBD3-E3A2-C717-D81E-77D185080E1E}"/>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84995" name="頁尾版面配置區 4">
            <a:extLst>
              <a:ext uri="{FF2B5EF4-FFF2-40B4-BE49-F238E27FC236}">
                <a16:creationId xmlns:a16="http://schemas.microsoft.com/office/drawing/2014/main" id="{F7F3AC2F-9D7A-5FB5-27CE-0FE1BAB068A1}"/>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DBB5AD69-17BA-4B85-99EE-DB5B80BFC4F6}" type="slidenum">
              <a:rPr lang="en-US" altLang="zh-TW" sz="1400" smtClean="0"/>
              <a:pPr>
                <a:spcBef>
                  <a:spcPct val="0"/>
                </a:spcBef>
                <a:buClrTx/>
                <a:buSzTx/>
                <a:buFontTx/>
                <a:buNone/>
              </a:pPr>
              <a:t>73</a:t>
            </a:fld>
            <a:endParaRPr lang="en-US" altLang="zh-TW" sz="1400"/>
          </a:p>
        </p:txBody>
      </p:sp>
      <p:sp>
        <p:nvSpPr>
          <p:cNvPr id="84996" name="投影片編號版面配置區 5">
            <a:extLst>
              <a:ext uri="{FF2B5EF4-FFF2-40B4-BE49-F238E27FC236}">
                <a16:creationId xmlns:a16="http://schemas.microsoft.com/office/drawing/2014/main" id="{342C2251-BA22-820C-D76A-C180750D67B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84997" name="Rectangle 2">
            <a:extLst>
              <a:ext uri="{FF2B5EF4-FFF2-40B4-BE49-F238E27FC236}">
                <a16:creationId xmlns:a16="http://schemas.microsoft.com/office/drawing/2014/main" id="{34D02381-5D95-4FF7-FF58-B0511D30F43B}"/>
              </a:ext>
            </a:extLst>
          </p:cNvPr>
          <p:cNvSpPr>
            <a:spLocks noGrp="1" noChangeArrowheads="1"/>
          </p:cNvSpPr>
          <p:nvPr>
            <p:ph type="title"/>
          </p:nvPr>
        </p:nvSpPr>
        <p:spPr/>
        <p:txBody>
          <a:bodyPr/>
          <a:lstStyle/>
          <a:p>
            <a:pPr eaLnBrk="1" hangingPunct="1"/>
            <a:r>
              <a:rPr lang="en-US" altLang="zh-TW" dirty="0">
                <a:ea typeface="新細明體" panose="02020500000000000000" pitchFamily="18" charset="-120"/>
              </a:rPr>
              <a:t>Light Material Tutorial</a:t>
            </a:r>
          </a:p>
        </p:txBody>
      </p:sp>
      <p:pic>
        <p:nvPicPr>
          <p:cNvPr id="84998" name="Picture 3">
            <a:extLst>
              <a:ext uri="{FF2B5EF4-FFF2-40B4-BE49-F238E27FC236}">
                <a16:creationId xmlns:a16="http://schemas.microsoft.com/office/drawing/2014/main" id="{5985B9F8-8A87-04C8-9765-14A9F25C4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153400"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日期版面配置區 3">
            <a:extLst>
              <a:ext uri="{FF2B5EF4-FFF2-40B4-BE49-F238E27FC236}">
                <a16:creationId xmlns:a16="http://schemas.microsoft.com/office/drawing/2014/main" id="{E64123A1-0771-B6CD-8D37-4C8BF310116D}"/>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87043" name="頁尾版面配置區 4">
            <a:extLst>
              <a:ext uri="{FF2B5EF4-FFF2-40B4-BE49-F238E27FC236}">
                <a16:creationId xmlns:a16="http://schemas.microsoft.com/office/drawing/2014/main" id="{69936B90-EED0-9C57-3705-53B6767A609A}"/>
              </a:ext>
            </a:extLst>
          </p:cNvPr>
          <p:cNvSpPr>
            <a:spLocks noGrp="1"/>
          </p:cNvSpPr>
          <p:nvPr>
            <p:ph type="ftr" sz="quarter" idx="11"/>
          </p:nvPr>
        </p:nvSpPr>
        <p:spPr>
          <a:xfrm>
            <a:off x="3427413" y="6324600"/>
            <a:ext cx="2895600" cy="45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8041FFC8-21E0-41B2-87E3-3689179FBBB5}" type="slidenum">
              <a:rPr lang="en-US" altLang="zh-TW" sz="1400" smtClean="0"/>
              <a:pPr>
                <a:spcBef>
                  <a:spcPct val="0"/>
                </a:spcBef>
                <a:buClrTx/>
                <a:buSzTx/>
                <a:buFontTx/>
                <a:buNone/>
              </a:pPr>
              <a:t>74</a:t>
            </a:fld>
            <a:endParaRPr lang="en-US" altLang="zh-TW" sz="1400"/>
          </a:p>
        </p:txBody>
      </p:sp>
      <p:sp>
        <p:nvSpPr>
          <p:cNvPr id="87044" name="投影片編號版面配置區 5">
            <a:extLst>
              <a:ext uri="{FF2B5EF4-FFF2-40B4-BE49-F238E27FC236}">
                <a16:creationId xmlns:a16="http://schemas.microsoft.com/office/drawing/2014/main" id="{9926D4BA-233E-4C01-2F67-754CDFDBD27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87045" name="Rectangle 2">
            <a:extLst>
              <a:ext uri="{FF2B5EF4-FFF2-40B4-BE49-F238E27FC236}">
                <a16:creationId xmlns:a16="http://schemas.microsoft.com/office/drawing/2014/main" id="{0B1A6309-ACC1-44BE-D3DB-A376743ADF2D}"/>
              </a:ext>
            </a:extLst>
          </p:cNvPr>
          <p:cNvSpPr>
            <a:spLocks noGrp="1" noChangeArrowheads="1"/>
          </p:cNvSpPr>
          <p:nvPr>
            <p:ph type="title"/>
          </p:nvPr>
        </p:nvSpPr>
        <p:spPr>
          <a:xfrm>
            <a:off x="1131888" y="0"/>
            <a:ext cx="7793037" cy="685800"/>
          </a:xfrm>
        </p:spPr>
        <p:txBody>
          <a:bodyPr/>
          <a:lstStyle/>
          <a:p>
            <a:pPr eaLnBrk="1" hangingPunct="1"/>
            <a:r>
              <a:rPr lang="en-US" altLang="zh-TW">
                <a:ea typeface="新細明體" panose="02020500000000000000" pitchFamily="18" charset="-120"/>
              </a:rPr>
              <a:t>Controlling a Light</a:t>
            </a:r>
            <a:r>
              <a:rPr lang="en-US" altLang="zh-TW">
                <a:latin typeface="Trebuchet MS" panose="020B0603020202020204" pitchFamily="34" charset="0"/>
                <a:ea typeface="新細明體" panose="02020500000000000000" pitchFamily="18" charset="-120"/>
              </a:rPr>
              <a:t>’</a:t>
            </a:r>
            <a:r>
              <a:rPr lang="en-US" altLang="zh-TW">
                <a:ea typeface="新細明體" panose="02020500000000000000" pitchFamily="18" charset="-120"/>
              </a:rPr>
              <a:t>s Position</a:t>
            </a:r>
          </a:p>
        </p:txBody>
      </p:sp>
      <p:sp>
        <p:nvSpPr>
          <p:cNvPr id="87046" name="Rectangle 3">
            <a:extLst>
              <a:ext uri="{FF2B5EF4-FFF2-40B4-BE49-F238E27FC236}">
                <a16:creationId xmlns:a16="http://schemas.microsoft.com/office/drawing/2014/main" id="{DD5E0B71-DBF9-CEFC-A56C-7852F2FEE351}"/>
              </a:ext>
            </a:extLst>
          </p:cNvPr>
          <p:cNvSpPr>
            <a:spLocks noGrp="1" noChangeArrowheads="1"/>
          </p:cNvSpPr>
          <p:nvPr>
            <p:ph type="body" idx="1"/>
          </p:nvPr>
        </p:nvSpPr>
        <p:spPr>
          <a:xfrm>
            <a:off x="388938" y="685800"/>
            <a:ext cx="8726487" cy="5218113"/>
          </a:xfrm>
        </p:spPr>
        <p:txBody>
          <a:bodyPr/>
          <a:lstStyle/>
          <a:p>
            <a:pPr marL="0" indent="0" eaLnBrk="1" hangingPunct="1"/>
            <a:r>
              <a:rPr lang="en-US" altLang="zh-TW" sz="2000">
                <a:ea typeface="新細明體" panose="02020500000000000000" pitchFamily="18" charset="-120"/>
              </a:rPr>
              <a:t>Modelview matrix affects a light</a:t>
            </a:r>
            <a:r>
              <a:rPr lang="en-US" altLang="zh-TW" sz="2000">
                <a:latin typeface="Trebuchet MS" panose="020B0603020202020204" pitchFamily="34" charset="0"/>
                <a:ea typeface="新細明體" panose="02020500000000000000" pitchFamily="18" charset="-120"/>
              </a:rPr>
              <a:t>’</a:t>
            </a:r>
            <a:r>
              <a:rPr lang="en-US" altLang="zh-TW" sz="2000">
                <a:ea typeface="新細明體" panose="02020500000000000000" pitchFamily="18" charset="-120"/>
              </a:rPr>
              <a:t>s position</a:t>
            </a:r>
          </a:p>
          <a:p>
            <a:pPr lvl="1" eaLnBrk="1" hangingPunct="1"/>
            <a:r>
              <a:rPr lang="en-US" altLang="zh-TW" sz="2000">
                <a:ea typeface="新細明體" panose="02020500000000000000" pitchFamily="18" charset="-120"/>
              </a:rPr>
              <a:t>Different effects based on </a:t>
            </a:r>
            <a:r>
              <a:rPr lang="en-US" altLang="zh-TW" sz="2000" u="sng">
                <a:ea typeface="新細明體" panose="02020500000000000000" pitchFamily="18" charset="-120"/>
              </a:rPr>
              <a:t>when</a:t>
            </a:r>
            <a:r>
              <a:rPr lang="en-US" altLang="zh-TW" sz="2000" b="1" i="1">
                <a:ea typeface="新細明體" panose="02020500000000000000" pitchFamily="18" charset="-120"/>
              </a:rPr>
              <a:t> </a:t>
            </a:r>
            <a:r>
              <a:rPr lang="en-US" altLang="zh-TW" sz="2000">
                <a:ea typeface="新細明體" panose="02020500000000000000" pitchFamily="18" charset="-120"/>
              </a:rPr>
              <a:t>position is specified</a:t>
            </a:r>
          </a:p>
          <a:p>
            <a:pPr lvl="2" eaLnBrk="1" hangingPunct="1"/>
            <a:r>
              <a:rPr lang="en-US" altLang="zh-TW" sz="2000">
                <a:solidFill>
                  <a:srgbClr val="FF0000"/>
                </a:solidFill>
                <a:ea typeface="新細明體" panose="02020500000000000000" pitchFamily="18" charset="-120"/>
              </a:rPr>
              <a:t>eye coordinates</a:t>
            </a:r>
          </a:p>
          <a:p>
            <a:pPr lvl="2" eaLnBrk="1" hangingPunct="1"/>
            <a:r>
              <a:rPr lang="en-US" altLang="zh-TW" sz="2000">
                <a:ea typeface="新細明體" panose="02020500000000000000" pitchFamily="18" charset="-120"/>
              </a:rPr>
              <a:t>world coordinates</a:t>
            </a:r>
          </a:p>
          <a:p>
            <a:pPr lvl="2" eaLnBrk="1" hangingPunct="1"/>
            <a:r>
              <a:rPr lang="en-US" altLang="zh-TW" sz="2000">
                <a:ea typeface="新細明體" panose="02020500000000000000" pitchFamily="18" charset="-120"/>
              </a:rPr>
              <a:t>model coordinates</a:t>
            </a:r>
          </a:p>
          <a:p>
            <a:pPr lvl="1" eaLnBrk="1" hangingPunct="1"/>
            <a:r>
              <a:rPr lang="en-US" altLang="zh-TW" sz="2000">
                <a:ea typeface="新細明體" panose="02020500000000000000" pitchFamily="18" charset="-120"/>
              </a:rPr>
              <a:t>Push and pop matrices to uniquely control a light</a:t>
            </a:r>
            <a:r>
              <a:rPr lang="en-US" altLang="zh-TW" sz="2000">
                <a:latin typeface="Trebuchet MS" panose="020B0603020202020204" pitchFamily="34" charset="0"/>
                <a:ea typeface="新細明體" panose="02020500000000000000" pitchFamily="18" charset="-120"/>
              </a:rPr>
              <a:t>’</a:t>
            </a:r>
            <a:r>
              <a:rPr lang="en-US" altLang="zh-TW" sz="2000">
                <a:ea typeface="新細明體" panose="02020500000000000000" pitchFamily="18" charset="-120"/>
              </a:rPr>
              <a:t>s position</a:t>
            </a:r>
          </a:p>
        </p:txBody>
      </p:sp>
      <p:pic>
        <p:nvPicPr>
          <p:cNvPr id="87047" name="Picture 3">
            <a:extLst>
              <a:ext uri="{FF2B5EF4-FFF2-40B4-BE49-F238E27FC236}">
                <a16:creationId xmlns:a16="http://schemas.microsoft.com/office/drawing/2014/main" id="{1D179606-6B06-54D0-7AC2-2120DE1C4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95600"/>
            <a:ext cx="4724400" cy="401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DCD278D3-BED3-E5B3-920F-B3252184F029}"/>
              </a:ext>
            </a:extLst>
          </p:cNvPr>
          <p:cNvSpPr>
            <a:spLocks noGrp="1" noChangeArrowheads="1"/>
          </p:cNvSpPr>
          <p:nvPr>
            <p:ph type="title"/>
          </p:nvPr>
        </p:nvSpPr>
        <p:spPr/>
        <p:txBody>
          <a:bodyPr/>
          <a:lstStyle/>
          <a:p>
            <a:pPr eaLnBrk="1" hangingPunct="1"/>
            <a:r>
              <a:rPr lang="en-US" altLang="zh-TW">
                <a:solidFill>
                  <a:schemeClr val="hlink"/>
                </a:solidFill>
                <a:ea typeface="新細明體" panose="02020500000000000000" pitchFamily="18" charset="-120"/>
              </a:rPr>
              <a:t>Front and Back Faces</a:t>
            </a:r>
          </a:p>
        </p:txBody>
      </p:sp>
      <p:sp>
        <p:nvSpPr>
          <p:cNvPr id="89091" name="Rectangle 3">
            <a:extLst>
              <a:ext uri="{FF2B5EF4-FFF2-40B4-BE49-F238E27FC236}">
                <a16:creationId xmlns:a16="http://schemas.microsoft.com/office/drawing/2014/main" id="{2542CBB5-7845-3B0A-8FFC-6ED20935D0B0}"/>
              </a:ext>
            </a:extLst>
          </p:cNvPr>
          <p:cNvSpPr>
            <a:spLocks noGrp="1" noChangeArrowheads="1"/>
          </p:cNvSpPr>
          <p:nvPr>
            <p:ph type="body" idx="1"/>
          </p:nvPr>
        </p:nvSpPr>
        <p:spPr>
          <a:xfrm>
            <a:off x="304800" y="673100"/>
            <a:ext cx="8726488" cy="5218113"/>
          </a:xfrm>
        </p:spPr>
        <p:txBody>
          <a:bodyPr/>
          <a:lstStyle/>
          <a:p>
            <a:pPr marL="0" indent="0" eaLnBrk="1" hangingPunct="1">
              <a:buFont typeface="Wingdings" panose="05000000000000000000" pitchFamily="2" charset="2"/>
              <a:buChar char="n"/>
            </a:pPr>
            <a:r>
              <a:rPr lang="en-US" altLang="zh-TW">
                <a:ea typeface="新細明體" panose="02020500000000000000" pitchFamily="18" charset="-120"/>
              </a:rPr>
              <a:t>The default is shade only front faces which works correct for convex objects</a:t>
            </a:r>
          </a:p>
          <a:p>
            <a:pPr marL="0" indent="0" eaLnBrk="1" hangingPunct="1">
              <a:buFont typeface="Wingdings" panose="05000000000000000000" pitchFamily="2" charset="2"/>
              <a:buChar char="n"/>
            </a:pPr>
            <a:r>
              <a:rPr lang="en-US" altLang="zh-TW">
                <a:ea typeface="新細明體" panose="02020500000000000000" pitchFamily="18" charset="-120"/>
              </a:rPr>
              <a:t>If we set two sided lighting, OpenGL will shaded both sides of a surface</a:t>
            </a:r>
          </a:p>
          <a:p>
            <a:pPr marL="0" indent="0" eaLnBrk="1" hangingPunct="1">
              <a:buFont typeface="Wingdings" panose="05000000000000000000" pitchFamily="2" charset="2"/>
              <a:buChar char="n"/>
            </a:pPr>
            <a:r>
              <a:rPr lang="en-US" altLang="zh-TW">
                <a:ea typeface="新細明體" panose="02020500000000000000" pitchFamily="18" charset="-120"/>
              </a:rPr>
              <a:t>Each side can have its own properties which are set by using </a:t>
            </a:r>
            <a:r>
              <a:rPr lang="en-US" altLang="zh-TW" b="1">
                <a:latin typeface="Courier New" panose="02070309020205020404" pitchFamily="49" charset="0"/>
                <a:ea typeface="新細明體" panose="02020500000000000000" pitchFamily="18" charset="-120"/>
              </a:rPr>
              <a:t>GL_FRONT</a:t>
            </a:r>
            <a:r>
              <a:rPr lang="en-US" altLang="zh-TW">
                <a:ea typeface="新細明體" panose="02020500000000000000" pitchFamily="18" charset="-120"/>
              </a:rPr>
              <a:t>, </a:t>
            </a:r>
            <a:r>
              <a:rPr lang="en-US" altLang="zh-TW" b="1">
                <a:latin typeface="Courier New" panose="02070309020205020404" pitchFamily="49" charset="0"/>
                <a:ea typeface="新細明體" panose="02020500000000000000" pitchFamily="18" charset="-120"/>
              </a:rPr>
              <a:t>GL_BACK</a:t>
            </a:r>
            <a:r>
              <a:rPr lang="en-US" altLang="zh-TW">
                <a:ea typeface="新細明體" panose="02020500000000000000" pitchFamily="18" charset="-120"/>
              </a:rPr>
              <a:t>, or </a:t>
            </a:r>
            <a:r>
              <a:rPr lang="en-US" altLang="zh-TW" b="1">
                <a:latin typeface="Courier New" panose="02070309020205020404" pitchFamily="49" charset="0"/>
                <a:ea typeface="新細明體" panose="02020500000000000000" pitchFamily="18" charset="-120"/>
              </a:rPr>
              <a:t>GL_FRONT_AND_BACK</a:t>
            </a:r>
            <a:r>
              <a:rPr lang="en-US" altLang="zh-TW">
                <a:ea typeface="新細明體" panose="02020500000000000000" pitchFamily="18" charset="-120"/>
              </a:rPr>
              <a:t> in </a:t>
            </a:r>
            <a:r>
              <a:rPr lang="en-US" altLang="zh-TW" b="1">
                <a:latin typeface="Courier New" panose="02070309020205020404" pitchFamily="49" charset="0"/>
                <a:ea typeface="新細明體" panose="02020500000000000000" pitchFamily="18" charset="-120"/>
              </a:rPr>
              <a:t>glMaterialf</a:t>
            </a:r>
          </a:p>
        </p:txBody>
      </p:sp>
      <p:pic>
        <p:nvPicPr>
          <p:cNvPr id="89092" name="Picture 4" descr="C:\BOOK\OpenGL\Paul Final\Art\jpeg\AN06F37.jpg">
            <a:extLst>
              <a:ext uri="{FF2B5EF4-FFF2-40B4-BE49-F238E27FC236}">
                <a16:creationId xmlns:a16="http://schemas.microsoft.com/office/drawing/2014/main" id="{13E0F40C-BF78-AAA8-D3C6-9763BA884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213" y="3367088"/>
            <a:ext cx="3105150"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C:\BOOK\OpenGL\Paul Final\Art\jpeg\AN06F38.jpg">
            <a:extLst>
              <a:ext uri="{FF2B5EF4-FFF2-40B4-BE49-F238E27FC236}">
                <a16:creationId xmlns:a16="http://schemas.microsoft.com/office/drawing/2014/main" id="{F70E24EE-B89F-5015-4BE9-CEAC1AD94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052763"/>
            <a:ext cx="37338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 Box 6">
            <a:extLst>
              <a:ext uri="{FF2B5EF4-FFF2-40B4-BE49-F238E27FC236}">
                <a16:creationId xmlns:a16="http://schemas.microsoft.com/office/drawing/2014/main" id="{A11A49E4-A141-534D-5F77-898C14CAA61C}"/>
              </a:ext>
            </a:extLst>
          </p:cNvPr>
          <p:cNvSpPr txBox="1">
            <a:spLocks noChangeArrowheads="1"/>
          </p:cNvSpPr>
          <p:nvPr/>
        </p:nvSpPr>
        <p:spPr bwMode="auto">
          <a:xfrm>
            <a:off x="2439988" y="4340225"/>
            <a:ext cx="165576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a:latin typeface="Arial" panose="020B0604020202020204" pitchFamily="34" charset="0"/>
                <a:ea typeface="新細明體" panose="02020500000000000000" pitchFamily="18" charset="-120"/>
              </a:rPr>
              <a:t>back faces</a:t>
            </a:r>
          </a:p>
          <a:p>
            <a:pPr>
              <a:spcBef>
                <a:spcPct val="0"/>
              </a:spcBef>
              <a:buClrTx/>
              <a:buSzTx/>
              <a:buFontTx/>
              <a:buNone/>
            </a:pPr>
            <a:r>
              <a:rPr lang="en-US" altLang="zh-TW">
                <a:latin typeface="Arial" panose="020B0604020202020204" pitchFamily="34" charset="0"/>
                <a:ea typeface="新細明體" panose="02020500000000000000" pitchFamily="18" charset="-120"/>
              </a:rPr>
              <a:t> not visible</a:t>
            </a:r>
          </a:p>
        </p:txBody>
      </p:sp>
      <p:sp>
        <p:nvSpPr>
          <p:cNvPr id="89095" name="Text Box 7">
            <a:extLst>
              <a:ext uri="{FF2B5EF4-FFF2-40B4-BE49-F238E27FC236}">
                <a16:creationId xmlns:a16="http://schemas.microsoft.com/office/drawing/2014/main" id="{63EBADFD-A69A-2A6B-F3C5-25AE3452C694}"/>
              </a:ext>
            </a:extLst>
          </p:cNvPr>
          <p:cNvSpPr txBox="1">
            <a:spLocks noChangeArrowheads="1"/>
          </p:cNvSpPr>
          <p:nvPr/>
        </p:nvSpPr>
        <p:spPr bwMode="auto">
          <a:xfrm>
            <a:off x="5078413" y="4340225"/>
            <a:ext cx="1741487"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a:latin typeface="Arial" panose="020B0604020202020204" pitchFamily="34" charset="0"/>
                <a:ea typeface="新細明體" panose="02020500000000000000" pitchFamily="18" charset="-120"/>
              </a:rPr>
              <a:t>back faces </a:t>
            </a:r>
          </a:p>
          <a:p>
            <a:pPr>
              <a:spcBef>
                <a:spcPct val="0"/>
              </a:spcBef>
              <a:buClrTx/>
              <a:buSzTx/>
              <a:buFontTx/>
              <a:buNone/>
            </a:pPr>
            <a:r>
              <a:rPr lang="en-US" altLang="zh-TW">
                <a:latin typeface="Arial" panose="020B0604020202020204" pitchFamily="34" charset="0"/>
                <a:ea typeface="新細明體" panose="02020500000000000000" pitchFamily="18" charset="-120"/>
              </a:rPr>
              <a:t>visible</a:t>
            </a:r>
          </a:p>
        </p:txBody>
      </p:sp>
      <p:pic>
        <p:nvPicPr>
          <p:cNvPr id="89096" name="Picture 12" descr="https://www.packtpub.com/sites/default/files/Article-Images/4767OS_02_15.png">
            <a:extLst>
              <a:ext uri="{FF2B5EF4-FFF2-40B4-BE49-F238E27FC236}">
                <a16:creationId xmlns:a16="http://schemas.microsoft.com/office/drawing/2014/main" id="{CC79E812-41B8-9167-80B0-31979DFC6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2663" y="5113338"/>
            <a:ext cx="4672012"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日期版面配置區 3">
            <a:extLst>
              <a:ext uri="{FF2B5EF4-FFF2-40B4-BE49-F238E27FC236}">
                <a16:creationId xmlns:a16="http://schemas.microsoft.com/office/drawing/2014/main" id="{958E531F-2D6E-18B0-6AD9-F8533DCFA733}"/>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90115" name="頁尾版面配置區 4">
            <a:extLst>
              <a:ext uri="{FF2B5EF4-FFF2-40B4-BE49-F238E27FC236}">
                <a16:creationId xmlns:a16="http://schemas.microsoft.com/office/drawing/2014/main" id="{60326E2C-7135-B579-651D-4FF2160CB8D3}"/>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C3957543-E228-4B00-A018-83908D4EE07F}" type="slidenum">
              <a:rPr lang="en-US" altLang="zh-TW" sz="1400" smtClean="0"/>
              <a:pPr>
                <a:spcBef>
                  <a:spcPct val="0"/>
                </a:spcBef>
                <a:buClrTx/>
                <a:buSzTx/>
                <a:buFontTx/>
                <a:buNone/>
              </a:pPr>
              <a:t>76</a:t>
            </a:fld>
            <a:endParaRPr lang="en-US" altLang="zh-TW" sz="1400"/>
          </a:p>
        </p:txBody>
      </p:sp>
      <p:sp>
        <p:nvSpPr>
          <p:cNvPr id="90116" name="投影片編號版面配置區 5">
            <a:extLst>
              <a:ext uri="{FF2B5EF4-FFF2-40B4-BE49-F238E27FC236}">
                <a16:creationId xmlns:a16="http://schemas.microsoft.com/office/drawing/2014/main" id="{792547EA-9425-0A9C-F32C-A5FE2E91839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90117" name="Rectangle 2">
            <a:extLst>
              <a:ext uri="{FF2B5EF4-FFF2-40B4-BE49-F238E27FC236}">
                <a16:creationId xmlns:a16="http://schemas.microsoft.com/office/drawing/2014/main" id="{A783A76D-DB01-5D1E-9235-473547277B85}"/>
              </a:ext>
            </a:extLst>
          </p:cNvPr>
          <p:cNvSpPr>
            <a:spLocks noGrp="1" noChangeArrowheads="1"/>
          </p:cNvSpPr>
          <p:nvPr>
            <p:ph type="title"/>
          </p:nvPr>
        </p:nvSpPr>
        <p:spPr/>
        <p:txBody>
          <a:bodyPr/>
          <a:lstStyle/>
          <a:p>
            <a:pPr eaLnBrk="1" hangingPunct="1"/>
            <a:r>
              <a:rPr lang="en-US" altLang="zh-TW">
                <a:ea typeface="新細明體" panose="02020500000000000000" pitchFamily="18" charset="-120"/>
              </a:rPr>
              <a:t>Emissive Term</a:t>
            </a:r>
          </a:p>
        </p:txBody>
      </p:sp>
      <p:sp>
        <p:nvSpPr>
          <p:cNvPr id="90118" name="Rectangle 3">
            <a:extLst>
              <a:ext uri="{FF2B5EF4-FFF2-40B4-BE49-F238E27FC236}">
                <a16:creationId xmlns:a16="http://schemas.microsoft.com/office/drawing/2014/main" id="{1706C853-F70A-D382-179E-EA8391B950C9}"/>
              </a:ext>
            </a:extLst>
          </p:cNvPr>
          <p:cNvSpPr>
            <a:spLocks noGrp="1" noChangeArrowheads="1"/>
          </p:cNvSpPr>
          <p:nvPr>
            <p:ph type="body" idx="1"/>
          </p:nvPr>
        </p:nvSpPr>
        <p:spPr/>
        <p:txBody>
          <a:bodyPr/>
          <a:lstStyle/>
          <a:p>
            <a:pPr marL="0" indent="0" eaLnBrk="1" hangingPunct="1">
              <a:buFont typeface="Wingdings" panose="05000000000000000000" pitchFamily="2" charset="2"/>
              <a:buChar char="n"/>
            </a:pPr>
            <a:r>
              <a:rPr lang="en-US" altLang="zh-TW" sz="3600">
                <a:ea typeface="新細明體" panose="02020500000000000000" pitchFamily="18" charset="-120"/>
              </a:rPr>
              <a:t>We can simulate a light source in OpenGL by giving a material an emissive component</a:t>
            </a:r>
          </a:p>
          <a:p>
            <a:pPr marL="0" indent="0" eaLnBrk="1" hangingPunct="1">
              <a:buFont typeface="Wingdings" panose="05000000000000000000" pitchFamily="2" charset="2"/>
              <a:buChar char="n"/>
            </a:pPr>
            <a:r>
              <a:rPr lang="en-US" altLang="zh-TW" sz="3600">
                <a:ea typeface="新細明體" panose="02020500000000000000" pitchFamily="18" charset="-120"/>
              </a:rPr>
              <a:t>This color is unaffected by any sources or transformations</a:t>
            </a:r>
          </a:p>
        </p:txBody>
      </p:sp>
      <p:sp>
        <p:nvSpPr>
          <p:cNvPr id="90119" name="Text Box 4">
            <a:extLst>
              <a:ext uri="{FF2B5EF4-FFF2-40B4-BE49-F238E27FC236}">
                <a16:creationId xmlns:a16="http://schemas.microsoft.com/office/drawing/2014/main" id="{831C67EB-D4B2-3807-3236-27E6A932B87C}"/>
              </a:ext>
            </a:extLst>
          </p:cNvPr>
          <p:cNvSpPr txBox="1">
            <a:spLocks noChangeArrowheads="1"/>
          </p:cNvSpPr>
          <p:nvPr/>
        </p:nvSpPr>
        <p:spPr bwMode="auto">
          <a:xfrm>
            <a:off x="563563" y="4489450"/>
            <a:ext cx="704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GLfloat emission[] = 0.0, 0.3, 0.3, 1.0);</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glMaterialf(GL_FRONT, GL_EMISSION, emission);</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日期版面配置區 3">
            <a:extLst>
              <a:ext uri="{FF2B5EF4-FFF2-40B4-BE49-F238E27FC236}">
                <a16:creationId xmlns:a16="http://schemas.microsoft.com/office/drawing/2014/main" id="{6909319A-965D-5FB6-244D-A16EA3E6CBC9}"/>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91139" name="頁尾版面配置區 4">
            <a:extLst>
              <a:ext uri="{FF2B5EF4-FFF2-40B4-BE49-F238E27FC236}">
                <a16:creationId xmlns:a16="http://schemas.microsoft.com/office/drawing/2014/main" id="{A39BA297-B415-2FA9-A2B4-1CCB2A1B8798}"/>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CEF063E0-93B9-432F-8E5B-EF7D8F500327}" type="slidenum">
              <a:rPr lang="en-US" altLang="zh-TW" sz="1400" smtClean="0"/>
              <a:pPr>
                <a:spcBef>
                  <a:spcPct val="0"/>
                </a:spcBef>
                <a:buClrTx/>
                <a:buSzTx/>
                <a:buFontTx/>
                <a:buNone/>
              </a:pPr>
              <a:t>77</a:t>
            </a:fld>
            <a:endParaRPr lang="en-US" altLang="zh-TW" sz="1400"/>
          </a:p>
        </p:txBody>
      </p:sp>
      <p:sp>
        <p:nvSpPr>
          <p:cNvPr id="91140" name="投影片編號版面配置區 5">
            <a:extLst>
              <a:ext uri="{FF2B5EF4-FFF2-40B4-BE49-F238E27FC236}">
                <a16:creationId xmlns:a16="http://schemas.microsoft.com/office/drawing/2014/main" id="{2A8BF01B-7CE2-818B-0C21-01F0EFF8D40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91141" name="Rectangle 2">
            <a:extLst>
              <a:ext uri="{FF2B5EF4-FFF2-40B4-BE49-F238E27FC236}">
                <a16:creationId xmlns:a16="http://schemas.microsoft.com/office/drawing/2014/main" id="{D3052E50-D6A6-4542-355F-94B65692A9F8}"/>
              </a:ext>
            </a:extLst>
          </p:cNvPr>
          <p:cNvSpPr>
            <a:spLocks noGrp="1" noChangeArrowheads="1"/>
          </p:cNvSpPr>
          <p:nvPr>
            <p:ph type="title"/>
          </p:nvPr>
        </p:nvSpPr>
        <p:spPr>
          <a:xfrm>
            <a:off x="1143000" y="-55563"/>
            <a:ext cx="7793038" cy="685801"/>
          </a:xfrm>
        </p:spPr>
        <p:txBody>
          <a:bodyPr/>
          <a:lstStyle/>
          <a:p>
            <a:pPr eaLnBrk="1" hangingPunct="1"/>
            <a:r>
              <a:rPr lang="en-US" altLang="zh-TW" b="1">
                <a:ea typeface="新細明體" panose="02020500000000000000" pitchFamily="18" charset="-120"/>
              </a:rPr>
              <a:t>Transparency</a:t>
            </a:r>
          </a:p>
        </p:txBody>
      </p:sp>
      <p:sp>
        <p:nvSpPr>
          <p:cNvPr id="91142" name="Rectangle 3">
            <a:extLst>
              <a:ext uri="{FF2B5EF4-FFF2-40B4-BE49-F238E27FC236}">
                <a16:creationId xmlns:a16="http://schemas.microsoft.com/office/drawing/2014/main" id="{B40ADA9B-2359-81BC-0F5E-DBC74D503525}"/>
              </a:ext>
            </a:extLst>
          </p:cNvPr>
          <p:cNvSpPr>
            <a:spLocks noGrp="1" noChangeArrowheads="1"/>
          </p:cNvSpPr>
          <p:nvPr>
            <p:ph type="body" idx="1"/>
          </p:nvPr>
        </p:nvSpPr>
        <p:spPr>
          <a:xfrm>
            <a:off x="160338" y="3352800"/>
            <a:ext cx="7793037" cy="4191000"/>
          </a:xfrm>
        </p:spPr>
        <p:txBody>
          <a:bodyPr/>
          <a:lstStyle/>
          <a:p>
            <a:pPr marL="0" indent="0" eaLnBrk="1" hangingPunct="1">
              <a:buFont typeface="Wingdings" panose="05000000000000000000" pitchFamily="2" charset="2"/>
              <a:buChar char="n"/>
            </a:pPr>
            <a:r>
              <a:rPr lang="en-US" altLang="zh-TW" sz="2000">
                <a:ea typeface="新細明體" panose="02020500000000000000" pitchFamily="18" charset="-120"/>
              </a:rPr>
              <a:t>Material properties are specified as RGBA values</a:t>
            </a:r>
          </a:p>
          <a:p>
            <a:pPr marL="0" indent="0" eaLnBrk="1" hangingPunct="1">
              <a:buFont typeface="Wingdings" panose="05000000000000000000" pitchFamily="2" charset="2"/>
              <a:buChar char="n"/>
            </a:pPr>
            <a:r>
              <a:rPr lang="en-US" altLang="zh-TW" sz="2000">
                <a:ea typeface="新細明體" panose="02020500000000000000" pitchFamily="18" charset="-120"/>
              </a:rPr>
              <a:t>The A value can be used to make the surface translucent</a:t>
            </a:r>
          </a:p>
          <a:p>
            <a:pPr marL="0" indent="0" eaLnBrk="1" hangingPunct="1">
              <a:buFont typeface="Wingdings" panose="05000000000000000000" pitchFamily="2" charset="2"/>
              <a:buChar char="n"/>
            </a:pPr>
            <a:r>
              <a:rPr lang="en-US" altLang="zh-TW" sz="2000">
                <a:ea typeface="新細明體" panose="02020500000000000000" pitchFamily="18" charset="-120"/>
              </a:rPr>
              <a:t>The default is that all surfaces are opaque regardless of A</a:t>
            </a:r>
          </a:p>
          <a:p>
            <a:pPr marL="0" indent="0" eaLnBrk="1" hangingPunct="1">
              <a:buFont typeface="Wingdings" panose="05000000000000000000" pitchFamily="2" charset="2"/>
              <a:buChar char="n"/>
            </a:pPr>
            <a:r>
              <a:rPr lang="en-US" altLang="zh-TW" sz="2000">
                <a:ea typeface="新細明體" panose="02020500000000000000" pitchFamily="18" charset="-120"/>
              </a:rPr>
              <a:t>Later we will enable blending and use this feature</a:t>
            </a:r>
          </a:p>
        </p:txBody>
      </p:sp>
      <p:pic>
        <p:nvPicPr>
          <p:cNvPr id="91143" name="Picture 8" descr="第十课：透明">
            <a:extLst>
              <a:ext uri="{FF2B5EF4-FFF2-40B4-BE49-F238E27FC236}">
                <a16:creationId xmlns:a16="http://schemas.microsoft.com/office/drawing/2014/main" id="{669BD3D9-7DF6-176D-9657-3A3107385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125" y="147638"/>
            <a:ext cx="36004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10" descr="About Video Games Rasterization and Z-Buffer - RetroGaming with Racketboy">
            <a:extLst>
              <a:ext uri="{FF2B5EF4-FFF2-40B4-BE49-F238E27FC236}">
                <a16:creationId xmlns:a16="http://schemas.microsoft.com/office/drawing/2014/main" id="{17C31581-512F-BBF0-9F48-4AA138017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463" y="619125"/>
            <a:ext cx="3182937"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文字方塊 1">
            <a:extLst>
              <a:ext uri="{FF2B5EF4-FFF2-40B4-BE49-F238E27FC236}">
                <a16:creationId xmlns:a16="http://schemas.microsoft.com/office/drawing/2014/main" id="{4DA1031F-ADE3-3D09-E767-3D7D742C667A}"/>
              </a:ext>
            </a:extLst>
          </p:cNvPr>
          <p:cNvSpPr txBox="1">
            <a:spLocks noChangeArrowheads="1"/>
          </p:cNvSpPr>
          <p:nvPr/>
        </p:nvSpPr>
        <p:spPr bwMode="auto">
          <a:xfrm>
            <a:off x="5413375" y="2190750"/>
            <a:ext cx="1649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R</a:t>
            </a:r>
            <a:r>
              <a:rPr lang="en-US" altLang="zh-TW" sz="2000">
                <a:solidFill>
                  <a:srgbClr val="FF0000"/>
                </a:solidFill>
                <a:ea typeface="新細明體" panose="02020500000000000000" pitchFamily="18" charset="-120"/>
              </a:rPr>
              <a:t>x</a:t>
            </a:r>
            <a:r>
              <a:rPr lang="en-US" altLang="zh-TW" sz="2000">
                <a:ea typeface="新細明體" panose="02020500000000000000" pitchFamily="18" charset="-120"/>
              </a:rPr>
              <a:t>a+G</a:t>
            </a:r>
            <a:r>
              <a:rPr lang="en-US" altLang="zh-TW" sz="2000">
                <a:solidFill>
                  <a:srgbClr val="FF0000"/>
                </a:solidFill>
                <a:ea typeface="新細明體" panose="02020500000000000000" pitchFamily="18" charset="-120"/>
              </a:rPr>
              <a:t>x</a:t>
            </a:r>
            <a:r>
              <a:rPr lang="en-US" altLang="zh-TW" sz="2000">
                <a:ea typeface="新細明體" panose="02020500000000000000" pitchFamily="18" charset="-120"/>
              </a:rPr>
              <a:t>(1-a)</a:t>
            </a:r>
            <a:endParaRPr lang="zh-TW" altLang="en-US" sz="2000">
              <a:ea typeface="新細明體" panose="02020500000000000000" pitchFamily="18" charset="-120"/>
            </a:endParaRPr>
          </a:p>
        </p:txBody>
      </p:sp>
      <p:sp>
        <p:nvSpPr>
          <p:cNvPr id="91146" name="矩形 2">
            <a:extLst>
              <a:ext uri="{FF2B5EF4-FFF2-40B4-BE49-F238E27FC236}">
                <a16:creationId xmlns:a16="http://schemas.microsoft.com/office/drawing/2014/main" id="{A4C54C81-6C41-E8BE-3814-DE17181B29EB}"/>
              </a:ext>
            </a:extLst>
          </p:cNvPr>
          <p:cNvSpPr>
            <a:spLocks noChangeArrowheads="1"/>
          </p:cNvSpPr>
          <p:nvPr/>
        </p:nvSpPr>
        <p:spPr bwMode="auto">
          <a:xfrm>
            <a:off x="7239000" y="2220913"/>
            <a:ext cx="1649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G</a:t>
            </a:r>
            <a:r>
              <a:rPr lang="en-US" altLang="zh-TW" sz="2000">
                <a:solidFill>
                  <a:srgbClr val="FF0000"/>
                </a:solidFill>
                <a:ea typeface="新細明體" panose="02020500000000000000" pitchFamily="18" charset="-120"/>
              </a:rPr>
              <a:t>x</a:t>
            </a:r>
            <a:r>
              <a:rPr lang="en-US" altLang="zh-TW" sz="2000">
                <a:ea typeface="新細明體" panose="02020500000000000000" pitchFamily="18" charset="-120"/>
              </a:rPr>
              <a:t>a+R</a:t>
            </a:r>
            <a:r>
              <a:rPr lang="en-US" altLang="zh-TW" sz="2000">
                <a:solidFill>
                  <a:srgbClr val="FF0000"/>
                </a:solidFill>
                <a:ea typeface="新細明體" panose="02020500000000000000" pitchFamily="18" charset="-120"/>
              </a:rPr>
              <a:t>x</a:t>
            </a:r>
            <a:r>
              <a:rPr lang="en-US" altLang="zh-TW" sz="2000">
                <a:ea typeface="新細明體" panose="02020500000000000000" pitchFamily="18" charset="-120"/>
              </a:rPr>
              <a:t>(1-a)</a:t>
            </a:r>
            <a:endParaRPr lang="zh-TW" altLang="en-US" sz="2000">
              <a:ea typeface="新細明體" panose="02020500000000000000" pitchFamily="18" charset="-120"/>
            </a:endParaRPr>
          </a:p>
        </p:txBody>
      </p:sp>
      <p:sp>
        <p:nvSpPr>
          <p:cNvPr id="91147" name="文字方塊 3">
            <a:extLst>
              <a:ext uri="{FF2B5EF4-FFF2-40B4-BE49-F238E27FC236}">
                <a16:creationId xmlns:a16="http://schemas.microsoft.com/office/drawing/2014/main" id="{A8AF6A46-2C36-76D2-7D72-7A1661F007B6}"/>
              </a:ext>
            </a:extLst>
          </p:cNvPr>
          <p:cNvSpPr txBox="1">
            <a:spLocks noChangeArrowheads="1"/>
          </p:cNvSpPr>
          <p:nvPr/>
        </p:nvSpPr>
        <p:spPr bwMode="auto">
          <a:xfrm>
            <a:off x="5413375" y="2646363"/>
            <a:ext cx="1296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a: opacity</a:t>
            </a:r>
            <a:endParaRPr lang="zh-TW" altLang="en-US" sz="2000">
              <a:ea typeface="新細明體" panose="02020500000000000000" pitchFamily="18" charset="-120"/>
            </a:endParaRPr>
          </a:p>
        </p:txBody>
      </p:sp>
      <p:pic>
        <p:nvPicPr>
          <p:cNvPr id="91148" name="Picture 13" descr="Transparency (or Translucency) Rendering | NVIDIA Developer">
            <a:extLst>
              <a:ext uri="{FF2B5EF4-FFF2-40B4-BE49-F238E27FC236}">
                <a16:creationId xmlns:a16="http://schemas.microsoft.com/office/drawing/2014/main" id="{CBAED963-0E1E-DF68-B14D-864CA9FE3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8" y="4787900"/>
            <a:ext cx="899795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9" name="Picture 15" descr="Definition of alpha blending | PCMag">
            <a:extLst>
              <a:ext uri="{FF2B5EF4-FFF2-40B4-BE49-F238E27FC236}">
                <a16:creationId xmlns:a16="http://schemas.microsoft.com/office/drawing/2014/main" id="{68D33F18-1A19-F6A8-BDDC-7CC5DBF6F0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0675" y="2708275"/>
            <a:ext cx="250825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0" name="Picture 17" descr="Two Wine Glasses Clinking Together in a Splashy Toast Stock Image - Image  of splashing, holidays: 49843921">
            <a:extLst>
              <a:ext uri="{FF2B5EF4-FFF2-40B4-BE49-F238E27FC236}">
                <a16:creationId xmlns:a16="http://schemas.microsoft.com/office/drawing/2014/main" id="{ACAD2C06-1024-CF2D-66DA-781B56850D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63" y="712788"/>
            <a:ext cx="22002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日期版面配置區 3">
            <a:extLst>
              <a:ext uri="{FF2B5EF4-FFF2-40B4-BE49-F238E27FC236}">
                <a16:creationId xmlns:a16="http://schemas.microsoft.com/office/drawing/2014/main" id="{F90DA1EE-4E40-2713-1962-E4A33CFD7C8C}"/>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92163" name="頁尾版面配置區 4">
            <a:extLst>
              <a:ext uri="{FF2B5EF4-FFF2-40B4-BE49-F238E27FC236}">
                <a16:creationId xmlns:a16="http://schemas.microsoft.com/office/drawing/2014/main" id="{7DF2BAAB-71DF-7ADE-6937-1AA9803C07F6}"/>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45ED5399-609B-4545-AE08-E8D6B6501374}" type="slidenum">
              <a:rPr lang="en-US" altLang="zh-TW" sz="1400" smtClean="0"/>
              <a:pPr>
                <a:spcBef>
                  <a:spcPct val="0"/>
                </a:spcBef>
                <a:buClrTx/>
                <a:buSzTx/>
                <a:buFontTx/>
                <a:buNone/>
              </a:pPr>
              <a:t>78</a:t>
            </a:fld>
            <a:endParaRPr lang="en-US" altLang="zh-TW" sz="1400"/>
          </a:p>
        </p:txBody>
      </p:sp>
      <p:sp>
        <p:nvSpPr>
          <p:cNvPr id="92164" name="投影片編號版面配置區 5">
            <a:extLst>
              <a:ext uri="{FF2B5EF4-FFF2-40B4-BE49-F238E27FC236}">
                <a16:creationId xmlns:a16="http://schemas.microsoft.com/office/drawing/2014/main" id="{18F2AA9B-BA3B-BCDB-0E5D-67237EFB1F5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92165" name="Rectangle 2">
            <a:extLst>
              <a:ext uri="{FF2B5EF4-FFF2-40B4-BE49-F238E27FC236}">
                <a16:creationId xmlns:a16="http://schemas.microsoft.com/office/drawing/2014/main" id="{6F8A4B77-F1F1-AB02-6F2F-7DB7E0076002}"/>
              </a:ext>
            </a:extLst>
          </p:cNvPr>
          <p:cNvSpPr>
            <a:spLocks noGrp="1" noChangeArrowheads="1"/>
          </p:cNvSpPr>
          <p:nvPr>
            <p:ph type="title"/>
          </p:nvPr>
        </p:nvSpPr>
        <p:spPr>
          <a:xfrm>
            <a:off x="304800" y="90488"/>
            <a:ext cx="7793038" cy="685800"/>
          </a:xfrm>
        </p:spPr>
        <p:txBody>
          <a:bodyPr/>
          <a:lstStyle/>
          <a:p>
            <a:pPr eaLnBrk="1" hangingPunct="1"/>
            <a:r>
              <a:rPr lang="en-US" altLang="zh-TW">
                <a:solidFill>
                  <a:srgbClr val="FF0000"/>
                </a:solidFill>
                <a:ea typeface="新細明體" panose="02020500000000000000" pitchFamily="18" charset="-120"/>
              </a:rPr>
              <a:t>Efficiency</a:t>
            </a:r>
          </a:p>
        </p:txBody>
      </p:sp>
      <p:sp>
        <p:nvSpPr>
          <p:cNvPr id="92166" name="Rectangle 3">
            <a:extLst>
              <a:ext uri="{FF2B5EF4-FFF2-40B4-BE49-F238E27FC236}">
                <a16:creationId xmlns:a16="http://schemas.microsoft.com/office/drawing/2014/main" id="{C6FC2B8E-5C17-A45B-EA95-0EA208CAF5D2}"/>
              </a:ext>
            </a:extLst>
          </p:cNvPr>
          <p:cNvSpPr>
            <a:spLocks noGrp="1" noChangeArrowheads="1"/>
          </p:cNvSpPr>
          <p:nvPr>
            <p:ph type="body" idx="1"/>
          </p:nvPr>
        </p:nvSpPr>
        <p:spPr/>
        <p:txBody>
          <a:bodyPr/>
          <a:lstStyle/>
          <a:p>
            <a:pPr marL="0" indent="0" eaLnBrk="1" hangingPunct="1">
              <a:lnSpc>
                <a:spcPct val="90000"/>
              </a:lnSpc>
              <a:buFont typeface="Wingdings" panose="05000000000000000000" pitchFamily="2" charset="2"/>
              <a:buChar char="n"/>
            </a:pPr>
            <a:r>
              <a:rPr lang="en-US" altLang="zh-TW" sz="2800">
                <a:ea typeface="新細明體" panose="02020500000000000000" pitchFamily="18" charset="-120"/>
              </a:rPr>
              <a:t>Because material properties are part of the state, if we change materials for many surfaces, we can affect performance</a:t>
            </a:r>
          </a:p>
          <a:p>
            <a:pPr marL="0" indent="0" eaLnBrk="1" hangingPunct="1">
              <a:lnSpc>
                <a:spcPct val="90000"/>
              </a:lnSpc>
              <a:buFont typeface="Wingdings" panose="05000000000000000000" pitchFamily="2" charset="2"/>
              <a:buChar char="n"/>
            </a:pPr>
            <a:r>
              <a:rPr lang="en-US" altLang="zh-TW" sz="2800">
                <a:ea typeface="新細明體" panose="02020500000000000000" pitchFamily="18" charset="-120"/>
              </a:rPr>
              <a:t>We can make the code cleaner by defining a material structure and setting all materials during initialization</a:t>
            </a:r>
          </a:p>
          <a:p>
            <a:pPr marL="0" indent="0" eaLnBrk="1" hangingPunct="1">
              <a:lnSpc>
                <a:spcPct val="90000"/>
              </a:lnSpc>
              <a:buFont typeface="Wingdings" panose="05000000000000000000" pitchFamily="2" charset="2"/>
              <a:buChar char="n"/>
            </a:pPr>
            <a:endParaRPr lang="en-US" altLang="zh-TW" sz="2800">
              <a:ea typeface="新細明體" panose="02020500000000000000" pitchFamily="18" charset="-120"/>
            </a:endParaRPr>
          </a:p>
          <a:p>
            <a:pPr marL="0" indent="0" eaLnBrk="1" hangingPunct="1">
              <a:lnSpc>
                <a:spcPct val="90000"/>
              </a:lnSpc>
              <a:buFont typeface="Wingdings" panose="05000000000000000000" pitchFamily="2" charset="2"/>
              <a:buChar char="n"/>
            </a:pPr>
            <a:r>
              <a:rPr lang="en-US" altLang="zh-TW" sz="2800">
                <a:ea typeface="新細明體" panose="02020500000000000000" pitchFamily="18" charset="-120"/>
              </a:rPr>
              <a:t>We can then select a material by a pointer</a:t>
            </a:r>
          </a:p>
          <a:p>
            <a:pPr marL="0" indent="0" eaLnBrk="1" hangingPunct="1">
              <a:lnSpc>
                <a:spcPct val="90000"/>
              </a:lnSpc>
            </a:pPr>
            <a:endParaRPr lang="en-US" altLang="zh-TW" sz="2800">
              <a:ea typeface="新細明體" panose="02020500000000000000" pitchFamily="18" charset="-120"/>
            </a:endParaRPr>
          </a:p>
        </p:txBody>
      </p:sp>
      <p:sp>
        <p:nvSpPr>
          <p:cNvPr id="92167" name="Text Box 4">
            <a:extLst>
              <a:ext uri="{FF2B5EF4-FFF2-40B4-BE49-F238E27FC236}">
                <a16:creationId xmlns:a16="http://schemas.microsoft.com/office/drawing/2014/main" id="{9EFB5F1E-9515-B3CC-F674-494B972ECFA3}"/>
              </a:ext>
            </a:extLst>
          </p:cNvPr>
          <p:cNvSpPr txBox="1">
            <a:spLocks noChangeArrowheads="1"/>
          </p:cNvSpPr>
          <p:nvPr/>
        </p:nvSpPr>
        <p:spPr bwMode="auto">
          <a:xfrm>
            <a:off x="2133600" y="3962400"/>
            <a:ext cx="490855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b="1">
                <a:latin typeface="Courier New" panose="02070309020205020404" pitchFamily="49" charset="0"/>
                <a:ea typeface="新細明體" panose="02020500000000000000" pitchFamily="18" charset="-120"/>
              </a:rPr>
              <a:t>typedef struct materialStruct {</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   GLfloat ambient[4];</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   GLfloat diffuse[4];</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   GLfloat specular[4];</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   GLfloat shineness;</a:t>
            </a:r>
          </a:p>
          <a:p>
            <a:pPr>
              <a:spcBef>
                <a:spcPct val="0"/>
              </a:spcBef>
              <a:buClrTx/>
              <a:buSzTx/>
              <a:buFontTx/>
              <a:buNone/>
            </a:pPr>
            <a:r>
              <a:rPr lang="en-US" altLang="zh-TW" sz="2000" b="1">
                <a:latin typeface="Courier New" panose="02070309020205020404" pitchFamily="49" charset="0"/>
                <a:ea typeface="新細明體" panose="02020500000000000000" pitchFamily="18" charset="-120"/>
              </a:rPr>
              <a:t>} MaterialStruct;</a:t>
            </a:r>
          </a:p>
          <a:p>
            <a:pPr>
              <a:spcBef>
                <a:spcPct val="0"/>
              </a:spcBef>
              <a:buClrTx/>
              <a:buSzTx/>
              <a:buFontTx/>
              <a:buNone/>
            </a:pPr>
            <a:endParaRPr lang="zh-TW" altLang="en-US" sz="2000" b="1">
              <a:latin typeface="Courier New" panose="02070309020205020404" pitchFamily="49" charset="0"/>
              <a:ea typeface="新細明體" panose="02020500000000000000" pitchFamily="18" charset="-12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日期版面配置區 3">
            <a:extLst>
              <a:ext uri="{FF2B5EF4-FFF2-40B4-BE49-F238E27FC236}">
                <a16:creationId xmlns:a16="http://schemas.microsoft.com/office/drawing/2014/main" id="{5755202F-EA68-B625-EB81-970949A7EE13}"/>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93187" name="頁尾版面配置區 4">
            <a:extLst>
              <a:ext uri="{FF2B5EF4-FFF2-40B4-BE49-F238E27FC236}">
                <a16:creationId xmlns:a16="http://schemas.microsoft.com/office/drawing/2014/main" id="{D5CDA6A9-20D8-4B25-4FA1-59E8088C489D}"/>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1B449278-9CA1-44BB-A8B5-B4003956F5EA}" type="slidenum">
              <a:rPr lang="en-US" altLang="zh-TW" sz="1400" smtClean="0"/>
              <a:pPr>
                <a:spcBef>
                  <a:spcPct val="0"/>
                </a:spcBef>
                <a:buClrTx/>
                <a:buSzTx/>
                <a:buFontTx/>
                <a:buNone/>
              </a:pPr>
              <a:t>79</a:t>
            </a:fld>
            <a:endParaRPr lang="en-US" altLang="zh-TW" sz="1400"/>
          </a:p>
        </p:txBody>
      </p:sp>
      <p:sp>
        <p:nvSpPr>
          <p:cNvPr id="93188" name="投影片編號版面配置區 5">
            <a:extLst>
              <a:ext uri="{FF2B5EF4-FFF2-40B4-BE49-F238E27FC236}">
                <a16:creationId xmlns:a16="http://schemas.microsoft.com/office/drawing/2014/main" id="{614C4D84-84E3-6D9E-1920-2A1BCDDDC48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93189" name="Rectangle 2">
            <a:extLst>
              <a:ext uri="{FF2B5EF4-FFF2-40B4-BE49-F238E27FC236}">
                <a16:creationId xmlns:a16="http://schemas.microsoft.com/office/drawing/2014/main" id="{338AA9F6-2612-5C0E-E8BC-AD15470963B2}"/>
              </a:ext>
            </a:extLst>
          </p:cNvPr>
          <p:cNvSpPr>
            <a:spLocks noGrp="1" noChangeArrowheads="1"/>
          </p:cNvSpPr>
          <p:nvPr>
            <p:ph type="title"/>
          </p:nvPr>
        </p:nvSpPr>
        <p:spPr>
          <a:xfrm>
            <a:off x="1143000" y="0"/>
            <a:ext cx="7793038" cy="685800"/>
          </a:xfrm>
        </p:spPr>
        <p:txBody>
          <a:bodyPr/>
          <a:lstStyle/>
          <a:p>
            <a:pPr eaLnBrk="1" hangingPunct="1"/>
            <a:r>
              <a:rPr lang="en-US" altLang="zh-TW">
                <a:ea typeface="新細明體" panose="02020500000000000000" pitchFamily="18" charset="-120"/>
              </a:rPr>
              <a:t>Polygonal Shading</a:t>
            </a:r>
          </a:p>
        </p:txBody>
      </p:sp>
      <p:sp>
        <p:nvSpPr>
          <p:cNvPr id="93190" name="Rectangle 3">
            <a:extLst>
              <a:ext uri="{FF2B5EF4-FFF2-40B4-BE49-F238E27FC236}">
                <a16:creationId xmlns:a16="http://schemas.microsoft.com/office/drawing/2014/main" id="{A5F562B4-14A8-B983-2AC1-5DA3853B00A3}"/>
              </a:ext>
            </a:extLst>
          </p:cNvPr>
          <p:cNvSpPr>
            <a:spLocks noGrp="1" noChangeArrowheads="1"/>
          </p:cNvSpPr>
          <p:nvPr>
            <p:ph type="body" idx="1"/>
          </p:nvPr>
        </p:nvSpPr>
        <p:spPr>
          <a:xfrm>
            <a:off x="152400" y="836613"/>
            <a:ext cx="8391525" cy="5743575"/>
          </a:xfrm>
        </p:spPr>
        <p:txBody>
          <a:bodyPr/>
          <a:lstStyle/>
          <a:p>
            <a:pPr marL="0" indent="0" eaLnBrk="1" hangingPunct="1"/>
            <a:r>
              <a:rPr lang="en-US" altLang="zh-TW">
                <a:ea typeface="新細明體" panose="02020500000000000000" pitchFamily="18" charset="-120"/>
              </a:rPr>
              <a:t>Shading calculations are done for each vertex</a:t>
            </a:r>
          </a:p>
          <a:p>
            <a:pPr lvl="1" eaLnBrk="1" hangingPunct="1"/>
            <a:r>
              <a:rPr lang="en-US" altLang="zh-TW">
                <a:ea typeface="新細明體" panose="02020500000000000000" pitchFamily="18" charset="-120"/>
              </a:rPr>
              <a:t>Vertex colors become vertex shades</a:t>
            </a:r>
          </a:p>
          <a:p>
            <a:pPr marL="0" indent="0" eaLnBrk="1" hangingPunct="1"/>
            <a:r>
              <a:rPr lang="en-US" altLang="zh-TW">
                <a:ea typeface="新細明體" panose="02020500000000000000" pitchFamily="18" charset="-120"/>
              </a:rPr>
              <a:t>By default, vertex colors are interpolated across the polygon</a:t>
            </a:r>
          </a:p>
          <a:p>
            <a:pPr lvl="1" eaLnBrk="1" hangingPunct="1"/>
            <a:r>
              <a:rPr lang="en-US" altLang="zh-TW" b="1">
                <a:latin typeface="Courier New" panose="02070309020205020404" pitchFamily="49" charset="0"/>
                <a:ea typeface="新細明體" panose="02020500000000000000" pitchFamily="18" charset="-120"/>
              </a:rPr>
              <a:t>glShadeModel(</a:t>
            </a:r>
            <a:r>
              <a:rPr lang="en-US" altLang="zh-TW" b="1">
                <a:solidFill>
                  <a:srgbClr val="FF0000"/>
                </a:solidFill>
                <a:latin typeface="Courier New" panose="02070309020205020404" pitchFamily="49" charset="0"/>
                <a:ea typeface="新細明體" panose="02020500000000000000" pitchFamily="18" charset="-120"/>
              </a:rPr>
              <a:t>GL_SMOOTH</a:t>
            </a:r>
            <a:r>
              <a:rPr lang="en-US" altLang="zh-TW" b="1">
                <a:latin typeface="Courier New" panose="02070309020205020404" pitchFamily="49" charset="0"/>
                <a:ea typeface="新細明體" panose="02020500000000000000" pitchFamily="18" charset="-120"/>
              </a:rPr>
              <a:t>);</a:t>
            </a:r>
          </a:p>
          <a:p>
            <a:pPr marL="0" indent="0" eaLnBrk="1" hangingPunct="1"/>
            <a:r>
              <a:rPr lang="en-US" altLang="zh-TW">
                <a:ea typeface="新細明體" panose="02020500000000000000" pitchFamily="18" charset="-120"/>
              </a:rPr>
              <a:t>If we use </a:t>
            </a:r>
            <a:r>
              <a:rPr lang="en-US" altLang="zh-TW" sz="2000" b="1">
                <a:latin typeface="Courier New" panose="02070309020205020404" pitchFamily="49" charset="0"/>
                <a:ea typeface="新細明體" panose="02020500000000000000" pitchFamily="18" charset="-120"/>
              </a:rPr>
              <a:t>glShadeModel(</a:t>
            </a:r>
            <a:r>
              <a:rPr lang="en-US" altLang="zh-TW" sz="2000" b="1">
                <a:solidFill>
                  <a:srgbClr val="FF0000"/>
                </a:solidFill>
                <a:latin typeface="Courier New" panose="02070309020205020404" pitchFamily="49" charset="0"/>
                <a:ea typeface="新細明體" panose="02020500000000000000" pitchFamily="18" charset="-120"/>
              </a:rPr>
              <a:t>GL_FLAT</a:t>
            </a:r>
            <a:r>
              <a:rPr lang="en-US" altLang="zh-TW" sz="2000" b="1">
                <a:latin typeface="Courier New" panose="02070309020205020404" pitchFamily="49" charset="0"/>
                <a:ea typeface="新細明體" panose="02020500000000000000" pitchFamily="18" charset="-120"/>
              </a:rPr>
              <a:t>);</a:t>
            </a:r>
            <a:r>
              <a:rPr lang="en-US" altLang="zh-TW">
                <a:ea typeface="新細明體" panose="02020500000000000000" pitchFamily="18" charset="-120"/>
              </a:rPr>
              <a:t> the </a:t>
            </a:r>
            <a:r>
              <a:rPr lang="en-US" altLang="zh-TW" b="1">
                <a:solidFill>
                  <a:srgbClr val="00B0F0"/>
                </a:solidFill>
                <a:ea typeface="新細明體" panose="02020500000000000000" pitchFamily="18" charset="-120"/>
              </a:rPr>
              <a:t>color at the first vertex</a:t>
            </a:r>
            <a:r>
              <a:rPr lang="en-US" altLang="zh-TW">
                <a:ea typeface="新細明體" panose="02020500000000000000" pitchFamily="18" charset="-120"/>
              </a:rPr>
              <a:t> will determine the </a:t>
            </a:r>
            <a:r>
              <a:rPr lang="en-US" altLang="zh-TW" b="1">
                <a:solidFill>
                  <a:srgbClr val="00B050"/>
                </a:solidFill>
                <a:ea typeface="新細明體" panose="02020500000000000000" pitchFamily="18" charset="-120"/>
              </a:rPr>
              <a:t>color of the whole polygon</a:t>
            </a:r>
          </a:p>
        </p:txBody>
      </p:sp>
      <p:pic>
        <p:nvPicPr>
          <p:cNvPr id="93191" name="Picture 8" descr="2）glShadeModel函数GL_SMOOTH与GL_FLAT的区别_ysu341341的博客-CSDN博客">
            <a:extLst>
              <a:ext uri="{FF2B5EF4-FFF2-40B4-BE49-F238E27FC236}">
                <a16:creationId xmlns:a16="http://schemas.microsoft.com/office/drawing/2014/main" id="{C9D17DDF-45D3-5D07-C001-D2EDBD3B3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08400"/>
            <a:ext cx="48371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10" descr="OpenGL Basics">
            <a:extLst>
              <a:ext uri="{FF2B5EF4-FFF2-40B4-BE49-F238E27FC236}">
                <a16:creationId xmlns:a16="http://schemas.microsoft.com/office/drawing/2014/main" id="{72B6B9CB-E855-8C59-2353-9BE52CA8F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438" y="3657600"/>
            <a:ext cx="42735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a:extLst>
              <a:ext uri="{FF2B5EF4-FFF2-40B4-BE49-F238E27FC236}">
                <a16:creationId xmlns:a16="http://schemas.microsoft.com/office/drawing/2014/main" id="{A63FA656-8CDE-6AD8-3B9B-258D101AD2D0}"/>
              </a:ext>
            </a:extLst>
          </p:cNvPr>
          <p:cNvSpPr>
            <a:spLocks noGrp="1" noChangeArrowheads="1"/>
          </p:cNvSpPr>
          <p:nvPr>
            <p:ph type="title"/>
          </p:nvPr>
        </p:nvSpPr>
        <p:spPr>
          <a:xfrm>
            <a:off x="-76200" y="685800"/>
            <a:ext cx="2895600" cy="1211263"/>
          </a:xfrm>
        </p:spPr>
        <p:txBody>
          <a:bodyPr/>
          <a:lstStyle/>
          <a:p>
            <a:r>
              <a:rPr lang="en-US" altLang="zh-TW" sz="3600">
                <a:ea typeface="新細明體" panose="02020500000000000000" pitchFamily="18" charset="-120"/>
              </a:rPr>
              <a:t>Direct and Indirect Lighting</a:t>
            </a:r>
            <a:endParaRPr lang="zh-TW" altLang="en-US" sz="3600">
              <a:ea typeface="新細明體" panose="02020500000000000000" pitchFamily="18" charset="-120"/>
            </a:endParaRPr>
          </a:p>
        </p:txBody>
      </p:sp>
      <p:pic>
        <p:nvPicPr>
          <p:cNvPr id="17411" name="Picture 2" descr="http://renderstuff.com/publication-files/0176/photorealistic-direct-light-gi-well-lit-room.png">
            <a:extLst>
              <a:ext uri="{FF2B5EF4-FFF2-40B4-BE49-F238E27FC236}">
                <a16:creationId xmlns:a16="http://schemas.microsoft.com/office/drawing/2014/main" id="{BBB7075A-2ADB-16DA-9D6E-6DCFDC35E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10000"/>
            <a:ext cx="46243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http://3.bp.blogspot.com/-PxoWkc0QTgI/UvF78vjh3II/AAAAAAAATYk/1yC6xQQS_rU/s1600/fig_04_01(eng).png">
            <a:extLst>
              <a:ext uri="{FF2B5EF4-FFF2-40B4-BE49-F238E27FC236}">
                <a16:creationId xmlns:a16="http://schemas.microsoft.com/office/drawing/2014/main" id="{E475D2EC-D843-F76B-BD06-A3774885C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713" y="3286125"/>
            <a:ext cx="33337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文字方塊 7">
            <a:extLst>
              <a:ext uri="{FF2B5EF4-FFF2-40B4-BE49-F238E27FC236}">
                <a16:creationId xmlns:a16="http://schemas.microsoft.com/office/drawing/2014/main" id="{C7158C9E-43C5-73A2-E3F5-7B5D69498B1B}"/>
              </a:ext>
            </a:extLst>
          </p:cNvPr>
          <p:cNvSpPr txBox="1">
            <a:spLocks noChangeArrowheads="1"/>
          </p:cNvSpPr>
          <p:nvPr/>
        </p:nvSpPr>
        <p:spPr bwMode="auto">
          <a:xfrm>
            <a:off x="4724400" y="5457825"/>
            <a:ext cx="2362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Lighting intensity</a:t>
            </a:r>
          </a:p>
          <a:p>
            <a:pPr>
              <a:spcBef>
                <a:spcPct val="0"/>
              </a:spcBef>
              <a:buClrTx/>
              <a:buSzTx/>
              <a:buFontTx/>
              <a:buNone/>
            </a:pPr>
            <a:r>
              <a:rPr lang="en-US" altLang="zh-TW" sz="2000">
                <a:ea typeface="新細明體" panose="02020500000000000000" pitchFamily="18" charset="-120"/>
              </a:rPr>
              <a:t>will be reduced (i.e., 0&lt;=k&lt;1) for each bounce</a:t>
            </a:r>
            <a:endParaRPr lang="zh-TW" altLang="en-US" sz="2000">
              <a:ea typeface="新細明體" panose="02020500000000000000" pitchFamily="18" charset="-120"/>
            </a:endParaRPr>
          </a:p>
        </p:txBody>
      </p:sp>
      <p:pic>
        <p:nvPicPr>
          <p:cNvPr id="17414" name="Picture 7" descr="Modeling Global Illumination with Radiosity | 3ds Max 2017 | Autodesk  Knowledge Network">
            <a:extLst>
              <a:ext uri="{FF2B5EF4-FFF2-40B4-BE49-F238E27FC236}">
                <a16:creationId xmlns:a16="http://schemas.microsoft.com/office/drawing/2014/main" id="{98467E19-81E2-BEC4-124A-A4806F98A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0"/>
            <a:ext cx="4237038"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descr="Introduction to Shading (What is Shading: Light-Matter interaction)">
            <a:extLst>
              <a:ext uri="{FF2B5EF4-FFF2-40B4-BE49-F238E27FC236}">
                <a16:creationId xmlns:a16="http://schemas.microsoft.com/office/drawing/2014/main" id="{FBB8ED1B-91BE-4DFE-1093-A69DEB581F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2238" y="0"/>
            <a:ext cx="27400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日期版面配置區 1">
            <a:extLst>
              <a:ext uri="{FF2B5EF4-FFF2-40B4-BE49-F238E27FC236}">
                <a16:creationId xmlns:a16="http://schemas.microsoft.com/office/drawing/2014/main" id="{029FAD5B-2440-85AC-AEC0-666C28891F8D}"/>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94211" name="頁尾版面配置區 2">
            <a:extLst>
              <a:ext uri="{FF2B5EF4-FFF2-40B4-BE49-F238E27FC236}">
                <a16:creationId xmlns:a16="http://schemas.microsoft.com/office/drawing/2014/main" id="{60FB9097-E7BA-9904-96F4-0FA960AE0F50}"/>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D9AE23FC-2C99-490F-8538-C9DA48BC801E}" type="slidenum">
              <a:rPr lang="en-US" altLang="zh-TW" sz="1400" smtClean="0"/>
              <a:pPr>
                <a:spcBef>
                  <a:spcPct val="0"/>
                </a:spcBef>
                <a:buClrTx/>
                <a:buSzTx/>
                <a:buFontTx/>
                <a:buNone/>
              </a:pPr>
              <a:t>80</a:t>
            </a:fld>
            <a:endParaRPr lang="en-US" altLang="zh-TW" sz="1400"/>
          </a:p>
        </p:txBody>
      </p:sp>
      <p:sp>
        <p:nvSpPr>
          <p:cNvPr id="94212" name="投影片編號版面配置區 3">
            <a:extLst>
              <a:ext uri="{FF2B5EF4-FFF2-40B4-BE49-F238E27FC236}">
                <a16:creationId xmlns:a16="http://schemas.microsoft.com/office/drawing/2014/main" id="{530D3672-7170-5542-6ACD-EC8CFC1AC15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94213" name="Rectangle 2">
            <a:extLst>
              <a:ext uri="{FF2B5EF4-FFF2-40B4-BE49-F238E27FC236}">
                <a16:creationId xmlns:a16="http://schemas.microsoft.com/office/drawing/2014/main" id="{9BB1B80B-6D32-2DEC-2118-0E0AA9489B92}"/>
              </a:ext>
            </a:extLst>
          </p:cNvPr>
          <p:cNvSpPr>
            <a:spLocks noChangeArrowheads="1"/>
          </p:cNvSpPr>
          <p:nvPr/>
        </p:nvSpPr>
        <p:spPr bwMode="auto">
          <a:xfrm>
            <a:off x="685800" y="317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4000" b="1">
                <a:solidFill>
                  <a:schemeClr val="hlink"/>
                </a:solidFill>
                <a:ea typeface="新細明體" panose="02020500000000000000" pitchFamily="18" charset="-120"/>
              </a:rPr>
              <a:t>Normals and OpenGL</a:t>
            </a:r>
          </a:p>
        </p:txBody>
      </p:sp>
      <p:sp>
        <p:nvSpPr>
          <p:cNvPr id="94214" name="Rectangle 3">
            <a:extLst>
              <a:ext uri="{FF2B5EF4-FFF2-40B4-BE49-F238E27FC236}">
                <a16:creationId xmlns:a16="http://schemas.microsoft.com/office/drawing/2014/main" id="{2FDC1D74-9717-ACCB-4D1C-64979C0CF322}"/>
              </a:ext>
            </a:extLst>
          </p:cNvPr>
          <p:cNvSpPr>
            <a:spLocks noChangeArrowheads="1"/>
          </p:cNvSpPr>
          <p:nvPr/>
        </p:nvSpPr>
        <p:spPr bwMode="auto">
          <a:xfrm>
            <a:off x="306388" y="990600"/>
            <a:ext cx="5715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pPr>
            <a:r>
              <a:rPr lang="en-US" altLang="zh-TW" sz="2000">
                <a:ea typeface="新細明體" panose="02020500000000000000" pitchFamily="18" charset="-120"/>
              </a:rPr>
              <a:t>You </a:t>
            </a:r>
            <a:r>
              <a:rPr lang="en-US" altLang="zh-TW" sz="2000" b="1">
                <a:ea typeface="新細明體" panose="02020500000000000000" pitchFamily="18" charset="-120"/>
              </a:rPr>
              <a:t>must</a:t>
            </a:r>
            <a:r>
              <a:rPr lang="en-US" altLang="zh-TW" sz="2000">
                <a:ea typeface="新細明體" panose="02020500000000000000" pitchFamily="18" charset="-120"/>
              </a:rPr>
              <a:t> supply </a:t>
            </a:r>
            <a:r>
              <a:rPr lang="en-US" altLang="zh-TW" sz="2000" b="1">
                <a:solidFill>
                  <a:schemeClr val="folHlink"/>
                </a:solidFill>
                <a:ea typeface="新細明體" panose="02020500000000000000" pitchFamily="18" charset="-120"/>
              </a:rPr>
              <a:t>per-vertex normal vectors</a:t>
            </a:r>
            <a:r>
              <a:rPr lang="en-US" altLang="zh-TW" sz="2000">
                <a:ea typeface="新細明體" panose="02020500000000000000" pitchFamily="18" charset="-120"/>
              </a:rPr>
              <a:t> if you </a:t>
            </a:r>
            <a:r>
              <a:rPr lang="en-US" altLang="zh-TW" sz="2000" b="1">
                <a:solidFill>
                  <a:schemeClr val="hlink"/>
                </a:solidFill>
                <a:ea typeface="新細明體" panose="02020500000000000000" pitchFamily="18" charset="-120"/>
              </a:rPr>
              <a:t>enable lighting</a:t>
            </a:r>
            <a:r>
              <a:rPr lang="en-US" altLang="zh-TW" sz="2000">
                <a:ea typeface="新細明體" panose="02020500000000000000" pitchFamily="18" charset="-120"/>
              </a:rPr>
              <a:t> computations</a:t>
            </a:r>
          </a:p>
          <a:p>
            <a:pPr lvl="1" eaLnBrk="1" hangingPunct="1">
              <a:lnSpc>
                <a:spcPct val="90000"/>
              </a:lnSpc>
            </a:pPr>
            <a:r>
              <a:rPr lang="en-US" altLang="zh-TW" sz="2000">
                <a:ea typeface="新細明體" panose="02020500000000000000" pitchFamily="18" charset="-120"/>
              </a:rPr>
              <a:t>A common oversight - all surfaces are black and may be invisible</a:t>
            </a:r>
            <a:endParaRPr lang="en-US" altLang="zh-TW" sz="2000" b="1">
              <a:solidFill>
                <a:schemeClr val="accent1"/>
              </a:solidFill>
              <a:ea typeface="新細明體" panose="02020500000000000000" pitchFamily="18" charset="-120"/>
            </a:endParaRPr>
          </a:p>
          <a:p>
            <a:pPr eaLnBrk="1" hangingPunct="1">
              <a:lnSpc>
                <a:spcPct val="90000"/>
              </a:lnSpc>
            </a:pPr>
            <a:r>
              <a:rPr lang="en-US" altLang="zh-TW" sz="2000" b="1">
                <a:solidFill>
                  <a:schemeClr val="accent1"/>
                </a:solidFill>
                <a:ea typeface="新細明體" panose="02020500000000000000" pitchFamily="18" charset="-120"/>
              </a:rPr>
              <a:t>Before specifying each vertex, specify a color and a normal vector:</a:t>
            </a:r>
          </a:p>
          <a:p>
            <a:pPr lvl="1" eaLnBrk="1" hangingPunct="1">
              <a:lnSpc>
                <a:spcPct val="90000"/>
              </a:lnSpc>
            </a:pPr>
            <a:r>
              <a:rPr lang="en-US" altLang="zh-TW" sz="2000">
                <a:ea typeface="新細明體" panose="02020500000000000000" pitchFamily="18" charset="-120"/>
              </a:rPr>
              <a:t>glColor4f(r, g, b, a) defines a color, with many variants</a:t>
            </a:r>
          </a:p>
          <a:p>
            <a:pPr lvl="1" eaLnBrk="1" hangingPunct="1">
              <a:lnSpc>
                <a:spcPct val="90000"/>
              </a:lnSpc>
            </a:pPr>
            <a:r>
              <a:rPr lang="en-US" altLang="zh-TW" sz="2000">
                <a:ea typeface="新細明體" panose="02020500000000000000" pitchFamily="18" charset="-120"/>
              </a:rPr>
              <a:t>glNormal3f(x, y, z) defines a normal, with many variants</a:t>
            </a:r>
          </a:p>
          <a:p>
            <a:pPr eaLnBrk="1" hangingPunct="1">
              <a:lnSpc>
                <a:spcPct val="90000"/>
              </a:lnSpc>
            </a:pPr>
            <a:r>
              <a:rPr lang="en-US" altLang="zh-TW" sz="2000">
                <a:ea typeface="新細明體" panose="02020500000000000000" pitchFamily="18" charset="-120"/>
              </a:rPr>
              <a:t>Chapters 2, 4 and 5 of the OpenGL programming guide have many examples</a:t>
            </a:r>
          </a:p>
        </p:txBody>
      </p:sp>
      <p:sp>
        <p:nvSpPr>
          <p:cNvPr id="94215" name="Text Box 4">
            <a:extLst>
              <a:ext uri="{FF2B5EF4-FFF2-40B4-BE49-F238E27FC236}">
                <a16:creationId xmlns:a16="http://schemas.microsoft.com/office/drawing/2014/main" id="{DB847D4F-5309-178E-9062-13B0AF2F0972}"/>
              </a:ext>
            </a:extLst>
          </p:cNvPr>
          <p:cNvSpPr txBox="1">
            <a:spLocks noChangeArrowheads="1"/>
          </p:cNvSpPr>
          <p:nvPr/>
        </p:nvSpPr>
        <p:spPr bwMode="auto">
          <a:xfrm>
            <a:off x="5943600" y="941388"/>
            <a:ext cx="3060700" cy="3946525"/>
          </a:xfrm>
          <a:prstGeom prst="rect">
            <a:avLst/>
          </a:prstGeom>
          <a:solidFill>
            <a:srgbClr val="EFFE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glBegin(GL_QUADS);</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a:t>
            </a:r>
            <a:r>
              <a:rPr lang="en-US" altLang="zh-TW" sz="1800" b="1">
                <a:solidFill>
                  <a:srgbClr val="014CE3"/>
                </a:solidFill>
                <a:latin typeface="Courier New" panose="02070309020205020404" pitchFamily="49" charset="0"/>
                <a:ea typeface="新細明體" panose="02020500000000000000" pitchFamily="18" charset="-120"/>
              </a:rPr>
              <a:t>glColor3f</a:t>
            </a:r>
            <a:r>
              <a:rPr lang="en-US" altLang="zh-TW" sz="1800">
                <a:latin typeface="Courier New" panose="02070309020205020404" pitchFamily="49" charset="0"/>
                <a:ea typeface="新細明體" panose="02020500000000000000" pitchFamily="18" charset="-120"/>
              </a:rPr>
              <a:t>(1,1,1);</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a:t>
            </a:r>
            <a:r>
              <a:rPr lang="en-US" altLang="zh-TW" sz="1800" b="1">
                <a:solidFill>
                  <a:srgbClr val="FF0000"/>
                </a:solidFill>
                <a:latin typeface="Courier New" panose="02070309020205020404" pitchFamily="49" charset="0"/>
                <a:ea typeface="新細明體" panose="02020500000000000000" pitchFamily="18" charset="-120"/>
              </a:rPr>
              <a:t>glNormal3f</a:t>
            </a:r>
            <a:r>
              <a:rPr lang="en-US" altLang="zh-TW" sz="1800">
                <a:latin typeface="Courier New" panose="02070309020205020404" pitchFamily="49" charset="0"/>
                <a:ea typeface="新細明體" panose="02020500000000000000" pitchFamily="18" charset="-120"/>
              </a:rPr>
              <a:t>(0,0,1);</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a:t>
            </a:r>
            <a:r>
              <a:rPr lang="en-US" altLang="zh-TW" sz="1800" b="1">
                <a:solidFill>
                  <a:srgbClr val="00B050"/>
                </a:solidFill>
                <a:latin typeface="Courier New" panose="02070309020205020404" pitchFamily="49" charset="0"/>
                <a:ea typeface="新細明體" panose="02020500000000000000" pitchFamily="18" charset="-120"/>
              </a:rPr>
              <a:t>glVertex3f</a:t>
            </a:r>
            <a:r>
              <a:rPr lang="en-US" altLang="zh-TW" sz="1800">
                <a:latin typeface="Courier New" panose="02070309020205020404" pitchFamily="49" charset="0"/>
                <a:ea typeface="新細明體" panose="02020500000000000000" pitchFamily="18" charset="-120"/>
              </a:rPr>
              <a:t>(1,1,0);</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glColor3f(1,1,1);</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glNormal3f(0,0,1);</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glVertex3f(-1,1,0); </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glColor3f(1,1,1);</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glNormal3f(0,0,1);</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glVertex3f(-1,-1,0);</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glColor3f(1,1,1);</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glNormal3f(0,0,1);</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glVertex3f(1,-1,0);</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glEnd();</a:t>
            </a:r>
          </a:p>
        </p:txBody>
      </p:sp>
      <p:pic>
        <p:nvPicPr>
          <p:cNvPr id="94216" name="Picture 9" descr="CSEP557 Project 2: Modeler">
            <a:extLst>
              <a:ext uri="{FF2B5EF4-FFF2-40B4-BE49-F238E27FC236}">
                <a16:creationId xmlns:a16="http://schemas.microsoft.com/office/drawing/2014/main" id="{11043AC7-F5B0-D64E-4669-3C73DF87D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648200"/>
            <a:ext cx="5819775"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日期版面配置區 1">
            <a:extLst>
              <a:ext uri="{FF2B5EF4-FFF2-40B4-BE49-F238E27FC236}">
                <a16:creationId xmlns:a16="http://schemas.microsoft.com/office/drawing/2014/main" id="{90EBE53F-B604-651E-A5C8-2D4F00F71C28}"/>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95235" name="頁尾版面配置區 2">
            <a:extLst>
              <a:ext uri="{FF2B5EF4-FFF2-40B4-BE49-F238E27FC236}">
                <a16:creationId xmlns:a16="http://schemas.microsoft.com/office/drawing/2014/main" id="{B2CA6FFB-EC80-B6CF-19D3-914A56113DDA}"/>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0D713199-5D3B-4F1B-A4A6-FE3ABF22AC43}" type="slidenum">
              <a:rPr lang="en-US" altLang="zh-TW" sz="1400" smtClean="0"/>
              <a:pPr>
                <a:spcBef>
                  <a:spcPct val="0"/>
                </a:spcBef>
                <a:buClrTx/>
                <a:buSzTx/>
                <a:buFontTx/>
                <a:buNone/>
              </a:pPr>
              <a:t>81</a:t>
            </a:fld>
            <a:endParaRPr lang="en-US" altLang="zh-TW" sz="1400"/>
          </a:p>
        </p:txBody>
      </p:sp>
      <p:sp>
        <p:nvSpPr>
          <p:cNvPr id="95236" name="投影片編號版面配置區 3">
            <a:extLst>
              <a:ext uri="{FF2B5EF4-FFF2-40B4-BE49-F238E27FC236}">
                <a16:creationId xmlns:a16="http://schemas.microsoft.com/office/drawing/2014/main" id="{49C0002B-61E2-8F26-A377-8C9E50325DA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95237" name="Rectangle 2">
            <a:extLst>
              <a:ext uri="{FF2B5EF4-FFF2-40B4-BE49-F238E27FC236}">
                <a16:creationId xmlns:a16="http://schemas.microsoft.com/office/drawing/2014/main" id="{39E71973-4FDE-06D3-F987-4A3B79F273FB}"/>
              </a:ext>
            </a:extLst>
          </p:cNvPr>
          <p:cNvSpPr>
            <a:spLocks noChangeArrowheads="1"/>
          </p:cNvSpPr>
          <p:nvPr/>
        </p:nvSpPr>
        <p:spPr bwMode="auto">
          <a:xfrm>
            <a:off x="228600" y="-2857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4000" b="1">
                <a:solidFill>
                  <a:schemeClr val="hlink"/>
                </a:solidFill>
                <a:ea typeface="新細明體" panose="02020500000000000000" pitchFamily="18" charset="-120"/>
              </a:rPr>
              <a:t>More Normals and OpenGL</a:t>
            </a:r>
          </a:p>
        </p:txBody>
      </p:sp>
      <p:sp>
        <p:nvSpPr>
          <p:cNvPr id="95238" name="Rectangle 3">
            <a:extLst>
              <a:ext uri="{FF2B5EF4-FFF2-40B4-BE49-F238E27FC236}">
                <a16:creationId xmlns:a16="http://schemas.microsoft.com/office/drawing/2014/main" id="{4B1043FA-9F57-D7FF-1882-16413E849964}"/>
              </a:ext>
            </a:extLst>
          </p:cNvPr>
          <p:cNvSpPr>
            <a:spLocks noChangeArrowheads="1"/>
          </p:cNvSpPr>
          <p:nvPr/>
        </p:nvSpPr>
        <p:spPr bwMode="auto">
          <a:xfrm>
            <a:off x="139700" y="914400"/>
            <a:ext cx="5486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pPr>
            <a:r>
              <a:rPr lang="en-US" altLang="zh-TW" sz="2000" b="1">
                <a:solidFill>
                  <a:schemeClr val="folHlink"/>
                </a:solidFill>
                <a:ea typeface="新細明體" panose="02020500000000000000" pitchFamily="18" charset="-120"/>
              </a:rPr>
              <a:t>Specifying fewer colors and normals</a:t>
            </a:r>
          </a:p>
          <a:p>
            <a:pPr lvl="1" eaLnBrk="1" hangingPunct="1">
              <a:lnSpc>
                <a:spcPct val="90000"/>
              </a:lnSpc>
            </a:pPr>
            <a:r>
              <a:rPr lang="en-US" altLang="zh-TW" sz="2000">
                <a:ea typeface="新細明體" panose="02020500000000000000" pitchFamily="18" charset="-120"/>
              </a:rPr>
              <a:t>OpenGL uses the notion of a current color and a current normal</a:t>
            </a:r>
          </a:p>
          <a:p>
            <a:pPr lvl="1" eaLnBrk="1" hangingPunct="1">
              <a:lnSpc>
                <a:spcPct val="90000"/>
              </a:lnSpc>
            </a:pPr>
            <a:r>
              <a:rPr lang="en-US" altLang="zh-TW" sz="2000">
                <a:ea typeface="新細明體" panose="02020500000000000000" pitchFamily="18" charset="-120"/>
              </a:rPr>
              <a:t>The current normal is applied to all vertices up to the next normal definition</a:t>
            </a:r>
          </a:p>
        </p:txBody>
      </p:sp>
      <p:sp>
        <p:nvSpPr>
          <p:cNvPr id="95239" name="Text Box 4">
            <a:extLst>
              <a:ext uri="{FF2B5EF4-FFF2-40B4-BE49-F238E27FC236}">
                <a16:creationId xmlns:a16="http://schemas.microsoft.com/office/drawing/2014/main" id="{E7871801-8D54-747D-F46E-6BC2D86C1DB6}"/>
              </a:ext>
            </a:extLst>
          </p:cNvPr>
          <p:cNvSpPr txBox="1">
            <a:spLocks noChangeArrowheads="1"/>
          </p:cNvSpPr>
          <p:nvPr/>
        </p:nvSpPr>
        <p:spPr bwMode="auto">
          <a:xfrm>
            <a:off x="6083300" y="582613"/>
            <a:ext cx="3060700" cy="2298700"/>
          </a:xfrm>
          <a:prstGeom prst="rect">
            <a:avLst/>
          </a:prstGeom>
          <a:solidFill>
            <a:srgbClr val="EFFE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glBegin(GL_QUADS);</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glColor3f(1,1,1);</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glNormal3f(0,0,1);</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glVertex3f(1,1,0);</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glVertex3f(-1,1,0); </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glVertex3f(-1,-1,0);</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 glVertex3f(1,-1,0);</a:t>
            </a:r>
          </a:p>
          <a:p>
            <a:pPr eaLnBrk="1" hangingPunct="1">
              <a:spcBef>
                <a:spcPct val="0"/>
              </a:spcBef>
              <a:buClrTx/>
              <a:buSzTx/>
              <a:buFontTx/>
              <a:buNone/>
            </a:pPr>
            <a:r>
              <a:rPr lang="en-US" altLang="zh-TW" sz="1800">
                <a:latin typeface="Courier New" panose="02070309020205020404" pitchFamily="49" charset="0"/>
                <a:ea typeface="新細明體" panose="02020500000000000000" pitchFamily="18" charset="-120"/>
              </a:rPr>
              <a:t>glEnd();</a:t>
            </a:r>
          </a:p>
        </p:txBody>
      </p:sp>
      <p:sp>
        <p:nvSpPr>
          <p:cNvPr id="95240" name="Rectangle 5">
            <a:extLst>
              <a:ext uri="{FF2B5EF4-FFF2-40B4-BE49-F238E27FC236}">
                <a16:creationId xmlns:a16="http://schemas.microsoft.com/office/drawing/2014/main" id="{CCC39599-1365-3389-B5E0-4452DEC6FB24}"/>
              </a:ext>
            </a:extLst>
          </p:cNvPr>
          <p:cNvSpPr>
            <a:spLocks noChangeArrowheads="1"/>
          </p:cNvSpPr>
          <p:nvPr/>
        </p:nvSpPr>
        <p:spPr bwMode="auto">
          <a:xfrm>
            <a:off x="38100" y="2449513"/>
            <a:ext cx="8305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ClrTx/>
              <a:buSzTx/>
              <a:buFontTx/>
              <a:buChar char="•"/>
            </a:pPr>
            <a:r>
              <a:rPr lang="en-US" altLang="zh-TW" b="1">
                <a:solidFill>
                  <a:schemeClr val="folHlink"/>
                </a:solidFill>
                <a:latin typeface="Times New Roman" panose="02020603050405020304" pitchFamily="18" charset="0"/>
                <a:ea typeface="新細明體" panose="02020500000000000000" pitchFamily="18" charset="-120"/>
              </a:rPr>
              <a:t>Normalizing normals</a:t>
            </a:r>
          </a:p>
          <a:p>
            <a:pPr lvl="1" eaLnBrk="1" hangingPunct="1">
              <a:lnSpc>
                <a:spcPct val="90000"/>
              </a:lnSpc>
              <a:buClrTx/>
              <a:buSzTx/>
              <a:buFontTx/>
              <a:buChar char="–"/>
            </a:pPr>
            <a:r>
              <a:rPr lang="en-US" altLang="zh-TW" sz="2000">
                <a:latin typeface="Times New Roman" panose="02020603050405020304" pitchFamily="18" charset="0"/>
                <a:ea typeface="新細明體" panose="02020500000000000000" pitchFamily="18" charset="-120"/>
              </a:rPr>
              <a:t>Normal vectors must be unit vectors for lighting to work correctly </a:t>
            </a:r>
            <a:r>
              <a:rPr lang="en-US" altLang="zh-TW" sz="2000" b="1">
                <a:solidFill>
                  <a:schemeClr val="hlink"/>
                </a:solidFill>
                <a:latin typeface="Times New Roman" panose="02020603050405020304" pitchFamily="18" charset="0"/>
                <a:ea typeface="新細明體" panose="02020500000000000000" pitchFamily="18" charset="-120"/>
              </a:rPr>
              <a:t>(they must be normalized</a:t>
            </a:r>
            <a:r>
              <a:rPr lang="en-US" altLang="zh-TW" sz="2000">
                <a:latin typeface="Times New Roman" panose="02020603050405020304" pitchFamily="18" charset="0"/>
                <a:ea typeface="新細明體" panose="02020500000000000000" pitchFamily="18" charset="-120"/>
              </a:rPr>
              <a:t>)</a:t>
            </a:r>
          </a:p>
          <a:p>
            <a:pPr lvl="1" eaLnBrk="1" hangingPunct="1">
              <a:lnSpc>
                <a:spcPct val="90000"/>
              </a:lnSpc>
              <a:buClrTx/>
              <a:buSzTx/>
              <a:buFontTx/>
              <a:buChar char="–"/>
            </a:pPr>
            <a:r>
              <a:rPr lang="en-US" altLang="zh-TW" sz="2000">
                <a:latin typeface="Times New Roman" panose="02020603050405020304" pitchFamily="18" charset="0"/>
                <a:ea typeface="新細明體" panose="02020500000000000000" pitchFamily="18" charset="-120"/>
              </a:rPr>
              <a:t>By default, </a:t>
            </a:r>
            <a:r>
              <a:rPr lang="en-US" altLang="zh-TW" sz="2000" b="1">
                <a:solidFill>
                  <a:schemeClr val="hlink"/>
                </a:solidFill>
                <a:latin typeface="Times New Roman" panose="02020603050405020304" pitchFamily="18" charset="0"/>
                <a:ea typeface="新細明體" panose="02020500000000000000" pitchFamily="18" charset="-120"/>
              </a:rPr>
              <a:t>vectors are not normalized for you</a:t>
            </a:r>
          </a:p>
          <a:p>
            <a:pPr lvl="1" eaLnBrk="1" hangingPunct="1">
              <a:lnSpc>
                <a:spcPct val="90000"/>
              </a:lnSpc>
              <a:buClrTx/>
              <a:buSzTx/>
              <a:buFontTx/>
              <a:buChar char="–"/>
            </a:pPr>
            <a:r>
              <a:rPr lang="en-US" altLang="zh-TW" sz="2000">
                <a:latin typeface="Times New Roman" panose="02020603050405020304" pitchFamily="18" charset="0"/>
                <a:ea typeface="新細明體" panose="02020500000000000000" pitchFamily="18" charset="-120"/>
              </a:rPr>
              <a:t>Causes problems with </a:t>
            </a:r>
            <a:r>
              <a:rPr lang="en-US" altLang="zh-TW" sz="2000" b="1">
                <a:solidFill>
                  <a:srgbClr val="00B0F0"/>
                </a:solidFill>
                <a:latin typeface="Times New Roman" panose="02020603050405020304" pitchFamily="18" charset="0"/>
                <a:ea typeface="新細明體" panose="02020500000000000000" pitchFamily="18" charset="-120"/>
              </a:rPr>
              <a:t>non-uniform-scaling transformations</a:t>
            </a:r>
            <a:r>
              <a:rPr lang="en-US" altLang="zh-TW" sz="2000" b="1">
                <a:solidFill>
                  <a:schemeClr val="hlink"/>
                </a:solidFill>
                <a:latin typeface="Times New Roman" panose="02020603050405020304" pitchFamily="18" charset="0"/>
                <a:ea typeface="新細明體" panose="02020500000000000000" pitchFamily="18" charset="-120"/>
              </a:rPr>
              <a:t>, but OK for translations and rotations</a:t>
            </a:r>
            <a:endParaRPr lang="en-US" altLang="zh-TW" sz="2000" b="1">
              <a:solidFill>
                <a:schemeClr val="folHlink"/>
              </a:solidFill>
              <a:latin typeface="Times New Roman" panose="02020603050405020304" pitchFamily="18" charset="0"/>
              <a:ea typeface="新細明體" panose="02020500000000000000" pitchFamily="18" charset="-120"/>
            </a:endParaRPr>
          </a:p>
          <a:p>
            <a:pPr lvl="1" eaLnBrk="1" hangingPunct="1">
              <a:lnSpc>
                <a:spcPct val="90000"/>
              </a:lnSpc>
              <a:buClrTx/>
              <a:buSzTx/>
              <a:buFontTx/>
              <a:buChar char="–"/>
            </a:pPr>
            <a:r>
              <a:rPr lang="en-US" altLang="zh-TW" sz="2000" b="1">
                <a:solidFill>
                  <a:schemeClr val="folHlink"/>
                </a:solidFill>
                <a:latin typeface="Times New Roman" panose="02020603050405020304" pitchFamily="18" charset="0"/>
                <a:ea typeface="新細明體" panose="02020500000000000000" pitchFamily="18" charset="-120"/>
              </a:rPr>
              <a:t>glEnable(GL_NORMALIZE)</a:t>
            </a:r>
            <a:r>
              <a:rPr lang="en-US" altLang="zh-TW" sz="2000">
                <a:latin typeface="Times New Roman" panose="02020603050405020304" pitchFamily="18" charset="0"/>
                <a:ea typeface="新細明體" panose="02020500000000000000" pitchFamily="18" charset="-120"/>
              </a:rPr>
              <a:t> or </a:t>
            </a:r>
            <a:r>
              <a:rPr lang="en-US" altLang="zh-TW" sz="2000" b="1">
                <a:solidFill>
                  <a:srgbClr val="FF0000"/>
                </a:solidFill>
                <a:latin typeface="Times New Roman" panose="02020603050405020304" pitchFamily="18" charset="0"/>
                <a:ea typeface="新細明體" panose="02020500000000000000" pitchFamily="18" charset="-120"/>
              </a:rPr>
              <a:t>glEnable(GL_RESCALE_NORMAL</a:t>
            </a:r>
            <a:r>
              <a:rPr lang="en-US" altLang="zh-TW" sz="2000">
                <a:solidFill>
                  <a:srgbClr val="FF0000"/>
                </a:solidFill>
                <a:latin typeface="Times New Roman" panose="02020603050405020304" pitchFamily="18" charset="0"/>
                <a:ea typeface="新細明體" panose="02020500000000000000" pitchFamily="18" charset="-120"/>
              </a:rPr>
              <a:t>) </a:t>
            </a:r>
            <a:r>
              <a:rPr lang="en-US" altLang="zh-TW" sz="2000">
                <a:latin typeface="Times New Roman" panose="02020603050405020304" pitchFamily="18" charset="0"/>
                <a:ea typeface="新細明體" panose="02020500000000000000" pitchFamily="18" charset="-120"/>
              </a:rPr>
              <a:t>will fix it for you, but they are expensive and slow rendering</a:t>
            </a:r>
          </a:p>
        </p:txBody>
      </p:sp>
      <p:pic>
        <p:nvPicPr>
          <p:cNvPr id="95241" name="Picture 10" descr="Opening GL: Adding Lighting: Normals">
            <a:extLst>
              <a:ext uri="{FF2B5EF4-FFF2-40B4-BE49-F238E27FC236}">
                <a16:creationId xmlns:a16="http://schemas.microsoft.com/office/drawing/2014/main" id="{25333429-CC77-4142-47A5-591022A85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5002213"/>
            <a:ext cx="3733800"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12" descr="Introduction to Shading (Normals, Vertex Normals and Facing Ratio)">
            <a:extLst>
              <a:ext uri="{FF2B5EF4-FFF2-40B4-BE49-F238E27FC236}">
                <a16:creationId xmlns:a16="http://schemas.microsoft.com/office/drawing/2014/main" id="{641F4ADA-C93A-A87C-14B9-E8E6B6C66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5330825"/>
            <a:ext cx="52451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日期版面配置區 1">
            <a:extLst>
              <a:ext uri="{FF2B5EF4-FFF2-40B4-BE49-F238E27FC236}">
                <a16:creationId xmlns:a16="http://schemas.microsoft.com/office/drawing/2014/main" id="{77D3AE95-31CC-B411-BEB8-1B76F35EBC14}"/>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96259" name="頁尾版面配置區 2">
            <a:extLst>
              <a:ext uri="{FF2B5EF4-FFF2-40B4-BE49-F238E27FC236}">
                <a16:creationId xmlns:a16="http://schemas.microsoft.com/office/drawing/2014/main" id="{94BB8CD2-10A2-C9BF-B116-5CCA2B443251}"/>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81916407-39F7-4809-B176-094465A17B88}" type="slidenum">
              <a:rPr lang="en-US" altLang="zh-TW" sz="1400" smtClean="0"/>
              <a:pPr>
                <a:spcBef>
                  <a:spcPct val="0"/>
                </a:spcBef>
                <a:buClrTx/>
                <a:buSzTx/>
                <a:buFontTx/>
                <a:buNone/>
              </a:pPr>
              <a:t>82</a:t>
            </a:fld>
            <a:endParaRPr lang="en-US" altLang="zh-TW" sz="1400"/>
          </a:p>
        </p:txBody>
      </p:sp>
      <p:sp>
        <p:nvSpPr>
          <p:cNvPr id="96260" name="Rectangle 2">
            <a:extLst>
              <a:ext uri="{FF2B5EF4-FFF2-40B4-BE49-F238E27FC236}">
                <a16:creationId xmlns:a16="http://schemas.microsoft.com/office/drawing/2014/main" id="{7C548283-523B-30F3-877E-B2C941DB14A2}"/>
              </a:ext>
            </a:extLst>
          </p:cNvPr>
          <p:cNvSpPr>
            <a:spLocks noChangeArrowheads="1"/>
          </p:cNvSpPr>
          <p:nvPr/>
        </p:nvSpPr>
        <p:spPr bwMode="auto">
          <a:xfrm>
            <a:off x="685800" y="1428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3600" b="1">
                <a:solidFill>
                  <a:schemeClr val="hlink"/>
                </a:solidFill>
                <a:ea typeface="新細明體" panose="02020500000000000000" pitchFamily="18" charset="-120"/>
              </a:rPr>
              <a:t>OpenGL: Local Shading Models</a:t>
            </a:r>
          </a:p>
        </p:txBody>
      </p:sp>
      <p:sp>
        <p:nvSpPr>
          <p:cNvPr id="96261" name="Rectangle 3">
            <a:extLst>
              <a:ext uri="{FF2B5EF4-FFF2-40B4-BE49-F238E27FC236}">
                <a16:creationId xmlns:a16="http://schemas.microsoft.com/office/drawing/2014/main" id="{1E3F9E90-1B44-B791-4E7E-ED3121D633AA}"/>
              </a:ext>
            </a:extLst>
          </p:cNvPr>
          <p:cNvSpPr>
            <a:spLocks noChangeArrowheads="1"/>
          </p:cNvSpPr>
          <p:nvPr/>
        </p:nvSpPr>
        <p:spPr bwMode="auto">
          <a:xfrm>
            <a:off x="685800" y="917575"/>
            <a:ext cx="7772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684213" indent="-227013">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r>
              <a:rPr lang="en-US" altLang="zh-TW" i="1">
                <a:ea typeface="新細明體" panose="02020500000000000000" pitchFamily="18" charset="-120"/>
              </a:rPr>
              <a:t>Local shading models</a:t>
            </a:r>
            <a:r>
              <a:rPr lang="en-US" altLang="zh-TW">
                <a:ea typeface="新細明體" panose="02020500000000000000" pitchFamily="18" charset="-120"/>
              </a:rPr>
              <a:t> provide a way to determine the intensity and color of a point on a surface</a:t>
            </a:r>
            <a:endParaRPr lang="en-US" altLang="zh-TW" b="1">
              <a:solidFill>
                <a:schemeClr val="folHlink"/>
              </a:solidFill>
              <a:ea typeface="新細明體" panose="02020500000000000000" pitchFamily="18" charset="-120"/>
            </a:endParaRPr>
          </a:p>
          <a:p>
            <a:pPr lvl="1" eaLnBrk="1" hangingPunct="1"/>
            <a:r>
              <a:rPr lang="en-US" altLang="zh-TW" b="1">
                <a:solidFill>
                  <a:schemeClr val="folHlink"/>
                </a:solidFill>
                <a:ea typeface="新細明體" panose="02020500000000000000" pitchFamily="18" charset="-120"/>
              </a:rPr>
              <a:t>The models are local because they don</a:t>
            </a:r>
            <a:r>
              <a:rPr lang="en-US" altLang="zh-TW" b="1">
                <a:solidFill>
                  <a:schemeClr val="folHlink"/>
                </a:solidFill>
                <a:latin typeface="Times New Roman" panose="02020603050405020304" pitchFamily="18" charset="0"/>
                <a:ea typeface="新細明體" panose="02020500000000000000" pitchFamily="18" charset="-120"/>
              </a:rPr>
              <a:t>’</a:t>
            </a:r>
            <a:r>
              <a:rPr lang="en-US" altLang="zh-TW" b="1">
                <a:solidFill>
                  <a:schemeClr val="folHlink"/>
                </a:solidFill>
                <a:ea typeface="新細明體" panose="02020500000000000000" pitchFamily="18" charset="-120"/>
              </a:rPr>
              <a:t>t consider other objects at all</a:t>
            </a:r>
          </a:p>
          <a:p>
            <a:pPr lvl="1" eaLnBrk="1" hangingPunct="1"/>
            <a:r>
              <a:rPr lang="en-US" altLang="zh-TW">
                <a:ea typeface="新細明體" panose="02020500000000000000" pitchFamily="18" charset="-120"/>
              </a:rPr>
              <a:t>We use them because they are fast and simple to compute</a:t>
            </a:r>
          </a:p>
          <a:p>
            <a:pPr lvl="1" eaLnBrk="1" hangingPunct="1"/>
            <a:r>
              <a:rPr lang="en-US" altLang="zh-TW">
                <a:ea typeface="新細明體" panose="02020500000000000000" pitchFamily="18" charset="-120"/>
              </a:rPr>
              <a:t>They </a:t>
            </a:r>
            <a:r>
              <a:rPr lang="en-US" altLang="zh-TW" b="1">
                <a:solidFill>
                  <a:schemeClr val="hlink"/>
                </a:solidFill>
                <a:ea typeface="新細明體" panose="02020500000000000000" pitchFamily="18" charset="-120"/>
              </a:rPr>
              <a:t>do not require knowledge of the entire scene</a:t>
            </a:r>
            <a:r>
              <a:rPr lang="en-US" altLang="zh-TW">
                <a:ea typeface="新細明體" panose="02020500000000000000" pitchFamily="18" charset="-120"/>
              </a:rPr>
              <a:t>, only the current piece of surface</a:t>
            </a:r>
          </a:p>
        </p:txBody>
      </p:sp>
      <p:pic>
        <p:nvPicPr>
          <p:cNvPr id="96262" name="Picture 4" descr="flatshade">
            <a:extLst>
              <a:ext uri="{FF2B5EF4-FFF2-40B4-BE49-F238E27FC236}">
                <a16:creationId xmlns:a16="http://schemas.microsoft.com/office/drawing/2014/main" id="{669626EB-EED0-E493-B69A-D17700A2C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4564063"/>
            <a:ext cx="300990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5" descr="whitted">
            <a:extLst>
              <a:ext uri="{FF2B5EF4-FFF2-40B4-BE49-F238E27FC236}">
                <a16:creationId xmlns:a16="http://schemas.microsoft.com/office/drawing/2014/main" id="{6D1EFAA7-8A86-8257-9140-459F08879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4419600"/>
            <a:ext cx="3219450" cy="2300288"/>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96264" name="文字方塊 2">
            <a:extLst>
              <a:ext uri="{FF2B5EF4-FFF2-40B4-BE49-F238E27FC236}">
                <a16:creationId xmlns:a16="http://schemas.microsoft.com/office/drawing/2014/main" id="{B546C3CB-4A91-2C1D-779E-86049A5C1E32}"/>
              </a:ext>
            </a:extLst>
          </p:cNvPr>
          <p:cNvSpPr txBox="1">
            <a:spLocks noChangeArrowheads="1"/>
          </p:cNvSpPr>
          <p:nvPr/>
        </p:nvSpPr>
        <p:spPr bwMode="auto">
          <a:xfrm>
            <a:off x="6248400" y="5308600"/>
            <a:ext cx="2698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3600" b="1">
                <a:solidFill>
                  <a:srgbClr val="FF0000"/>
                </a:solidFill>
                <a:ea typeface="新細明體" panose="02020500000000000000" pitchFamily="18" charset="-120"/>
              </a:rPr>
              <a:t>Raytracing</a:t>
            </a:r>
            <a:endParaRPr lang="zh-TW" altLang="en-US" sz="3600" b="1">
              <a:solidFill>
                <a:srgbClr val="FF0000"/>
              </a:solidFill>
              <a:ea typeface="新細明體" panose="02020500000000000000" pitchFamily="18" charset="-12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日期版面配置區 1">
            <a:extLst>
              <a:ext uri="{FF2B5EF4-FFF2-40B4-BE49-F238E27FC236}">
                <a16:creationId xmlns:a16="http://schemas.microsoft.com/office/drawing/2014/main" id="{183F31FB-2C95-B045-6797-FB94E1540F31}"/>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97283" name="頁尾版面配置區 2">
            <a:extLst>
              <a:ext uri="{FF2B5EF4-FFF2-40B4-BE49-F238E27FC236}">
                <a16:creationId xmlns:a16="http://schemas.microsoft.com/office/drawing/2014/main" id="{9FBCA5FD-D79E-4896-A1AF-DAC97DBE66A4}"/>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DA5D7C45-8015-4ED3-91C8-9C880C9A86C9}" type="slidenum">
              <a:rPr lang="en-US" altLang="zh-TW" sz="1400" smtClean="0"/>
              <a:pPr>
                <a:spcBef>
                  <a:spcPct val="0"/>
                </a:spcBef>
                <a:buClrTx/>
                <a:buSzTx/>
                <a:buFontTx/>
                <a:buNone/>
              </a:pPr>
              <a:t>83</a:t>
            </a:fld>
            <a:endParaRPr lang="en-US" altLang="zh-TW" sz="1400"/>
          </a:p>
        </p:txBody>
      </p:sp>
      <p:sp>
        <p:nvSpPr>
          <p:cNvPr id="97284" name="投影片編號版面配置區 3">
            <a:extLst>
              <a:ext uri="{FF2B5EF4-FFF2-40B4-BE49-F238E27FC236}">
                <a16:creationId xmlns:a16="http://schemas.microsoft.com/office/drawing/2014/main" id="{8B8D6779-7EF1-E476-AE8B-DBF36C89304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97285" name="Rectangle 2">
            <a:extLst>
              <a:ext uri="{FF2B5EF4-FFF2-40B4-BE49-F238E27FC236}">
                <a16:creationId xmlns:a16="http://schemas.microsoft.com/office/drawing/2014/main" id="{7ED772A0-C96C-7586-006A-373F7DCFC9E0}"/>
              </a:ext>
            </a:extLst>
          </p:cNvPr>
          <p:cNvSpPr>
            <a:spLocks noChangeArrowheads="1"/>
          </p:cNvSpPr>
          <p:nvPr/>
        </p:nvSpPr>
        <p:spPr bwMode="auto">
          <a:xfrm>
            <a:off x="685800" y="685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4000" b="1">
                <a:solidFill>
                  <a:schemeClr val="folHlink"/>
                </a:solidFill>
                <a:ea typeface="新細明體" panose="02020500000000000000" pitchFamily="18" charset="-120"/>
              </a:rPr>
              <a:t>OpenGL:</a:t>
            </a:r>
            <a:r>
              <a:rPr lang="en-US" altLang="zh-TW" sz="4000" b="1">
                <a:solidFill>
                  <a:schemeClr val="hlink"/>
                </a:solidFill>
                <a:ea typeface="新細明體" panose="02020500000000000000" pitchFamily="18" charset="-120"/>
              </a:rPr>
              <a:t> Approximations for Speed</a:t>
            </a:r>
          </a:p>
          <a:p>
            <a:pPr eaLnBrk="1" hangingPunct="1">
              <a:spcBef>
                <a:spcPct val="0"/>
              </a:spcBef>
              <a:buClrTx/>
              <a:buSzTx/>
              <a:buFontTx/>
              <a:buNone/>
            </a:pPr>
            <a:endParaRPr lang="en-US" altLang="zh-TW" sz="4000" b="1">
              <a:solidFill>
                <a:schemeClr val="hlink"/>
              </a:solidFill>
              <a:ea typeface="新細明體" panose="02020500000000000000" pitchFamily="18" charset="-120"/>
            </a:endParaRPr>
          </a:p>
        </p:txBody>
      </p:sp>
      <p:sp>
        <p:nvSpPr>
          <p:cNvPr id="97286" name="Rectangle 3">
            <a:extLst>
              <a:ext uri="{FF2B5EF4-FFF2-40B4-BE49-F238E27FC236}">
                <a16:creationId xmlns:a16="http://schemas.microsoft.com/office/drawing/2014/main" id="{E704A5EF-7E5E-90C6-BA07-31E58EA991C3}"/>
              </a:ext>
            </a:extLst>
          </p:cNvPr>
          <p:cNvSpPr>
            <a:spLocks noChangeArrowheads="1"/>
          </p:cNvSpPr>
          <p:nvPr/>
        </p:nvSpPr>
        <p:spPr bwMode="auto">
          <a:xfrm>
            <a:off x="685800" y="1905000"/>
            <a:ext cx="7772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684213" indent="-227013">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r>
              <a:rPr lang="en-US" altLang="zh-TW">
                <a:ea typeface="新細明體" panose="02020500000000000000" pitchFamily="18" charset="-120"/>
              </a:rPr>
              <a:t>The viewer direction, </a:t>
            </a:r>
            <a:r>
              <a:rPr lang="en-US" altLang="zh-TW" b="1" i="1">
                <a:ea typeface="新細明體" panose="02020500000000000000" pitchFamily="18" charset="-120"/>
              </a:rPr>
              <a:t>V</a:t>
            </a:r>
            <a:r>
              <a:rPr lang="en-US" altLang="zh-TW">
                <a:ea typeface="新細明體" panose="02020500000000000000" pitchFamily="18" charset="-120"/>
              </a:rPr>
              <a:t>, and the light direction,</a:t>
            </a:r>
            <a:r>
              <a:rPr lang="en-US" altLang="zh-TW" b="1" i="1">
                <a:ea typeface="新細明體" panose="02020500000000000000" pitchFamily="18" charset="-120"/>
              </a:rPr>
              <a:t> L</a:t>
            </a:r>
            <a:r>
              <a:rPr lang="en-US" altLang="zh-TW">
                <a:ea typeface="新細明體" panose="02020500000000000000" pitchFamily="18" charset="-120"/>
              </a:rPr>
              <a:t>, depend on the surface position being considered, </a:t>
            </a:r>
            <a:r>
              <a:rPr lang="en-US" altLang="zh-TW" b="1" i="1">
                <a:ea typeface="新細明體" panose="02020500000000000000" pitchFamily="18" charset="-120"/>
              </a:rPr>
              <a:t>x</a:t>
            </a:r>
            <a:endParaRPr lang="en-US" altLang="zh-TW" b="1" i="1">
              <a:solidFill>
                <a:schemeClr val="folHlink"/>
              </a:solidFill>
              <a:ea typeface="新細明體" panose="02020500000000000000" pitchFamily="18" charset="-120"/>
            </a:endParaRPr>
          </a:p>
          <a:p>
            <a:pPr eaLnBrk="1" hangingPunct="1"/>
            <a:r>
              <a:rPr lang="en-US" altLang="zh-TW" b="1">
                <a:solidFill>
                  <a:schemeClr val="folHlink"/>
                </a:solidFill>
                <a:ea typeface="新細明體" panose="02020500000000000000" pitchFamily="18" charset="-120"/>
              </a:rPr>
              <a:t>Distant light approximation:</a:t>
            </a:r>
          </a:p>
          <a:p>
            <a:pPr lvl="1" eaLnBrk="1" hangingPunct="1"/>
            <a:r>
              <a:rPr lang="en-US" altLang="zh-TW">
                <a:ea typeface="新細明體" panose="02020500000000000000" pitchFamily="18" charset="-120"/>
              </a:rPr>
              <a:t>Assume </a:t>
            </a:r>
            <a:r>
              <a:rPr lang="en-US" altLang="zh-TW" b="1" i="1">
                <a:ea typeface="新細明體" panose="02020500000000000000" pitchFamily="18" charset="-120"/>
              </a:rPr>
              <a:t>L</a:t>
            </a:r>
            <a:r>
              <a:rPr lang="en-US" altLang="zh-TW">
                <a:ea typeface="新細明體" panose="02020500000000000000" pitchFamily="18" charset="-120"/>
              </a:rPr>
              <a:t> is constant for all </a:t>
            </a:r>
            <a:r>
              <a:rPr lang="en-US" altLang="zh-TW" b="1" i="1">
                <a:ea typeface="新細明體" panose="02020500000000000000" pitchFamily="18" charset="-120"/>
              </a:rPr>
              <a:t>x</a:t>
            </a:r>
          </a:p>
          <a:p>
            <a:pPr lvl="1" eaLnBrk="1" hangingPunct="1"/>
            <a:r>
              <a:rPr lang="en-US" altLang="zh-TW">
                <a:ea typeface="新細明體" panose="02020500000000000000" pitchFamily="18" charset="-120"/>
              </a:rPr>
              <a:t>Good approximation if light is distant, </a:t>
            </a:r>
            <a:r>
              <a:rPr lang="en-US" altLang="zh-TW">
                <a:solidFill>
                  <a:srgbClr val="FF0000"/>
                </a:solidFill>
                <a:ea typeface="新細明體" panose="02020500000000000000" pitchFamily="18" charset="-120"/>
              </a:rPr>
              <a:t>such as sun</a:t>
            </a:r>
            <a:endParaRPr lang="en-US" altLang="zh-TW" b="1">
              <a:solidFill>
                <a:srgbClr val="FF0000"/>
              </a:solidFill>
              <a:ea typeface="新細明體" panose="02020500000000000000" pitchFamily="18" charset="-120"/>
            </a:endParaRPr>
          </a:p>
          <a:p>
            <a:pPr eaLnBrk="1" hangingPunct="1"/>
            <a:r>
              <a:rPr lang="en-US" altLang="zh-TW" b="1">
                <a:solidFill>
                  <a:schemeClr val="folHlink"/>
                </a:solidFill>
                <a:ea typeface="新細明體" panose="02020500000000000000" pitchFamily="18" charset="-120"/>
              </a:rPr>
              <a:t>Distant viewer approximation</a:t>
            </a:r>
          </a:p>
          <a:p>
            <a:pPr lvl="1" eaLnBrk="1" hangingPunct="1"/>
            <a:r>
              <a:rPr lang="en-US" altLang="zh-TW">
                <a:ea typeface="新細明體" panose="02020500000000000000" pitchFamily="18" charset="-120"/>
              </a:rPr>
              <a:t>Assume </a:t>
            </a:r>
            <a:r>
              <a:rPr lang="en-US" altLang="zh-TW" b="1" i="1">
                <a:solidFill>
                  <a:srgbClr val="FF0000"/>
                </a:solidFill>
                <a:ea typeface="新細明體" panose="02020500000000000000" pitchFamily="18" charset="-120"/>
              </a:rPr>
              <a:t>V</a:t>
            </a:r>
            <a:r>
              <a:rPr lang="en-US" altLang="zh-TW">
                <a:solidFill>
                  <a:srgbClr val="FF0000"/>
                </a:solidFill>
                <a:ea typeface="新細明體" panose="02020500000000000000" pitchFamily="18" charset="-120"/>
              </a:rPr>
              <a:t> is constant for all </a:t>
            </a:r>
            <a:r>
              <a:rPr lang="en-US" altLang="zh-TW" b="1" i="1">
                <a:solidFill>
                  <a:srgbClr val="FF0000"/>
                </a:solidFill>
                <a:ea typeface="新細明體" panose="02020500000000000000" pitchFamily="18" charset="-120"/>
              </a:rPr>
              <a:t>x</a:t>
            </a:r>
          </a:p>
          <a:p>
            <a:pPr lvl="1" eaLnBrk="1" hangingPunct="1"/>
            <a:r>
              <a:rPr lang="en-US" altLang="zh-TW">
                <a:ea typeface="新細明體" panose="02020500000000000000" pitchFamily="18" charset="-120"/>
              </a:rPr>
              <a:t>Rarely good, but only affects specularities</a:t>
            </a:r>
          </a:p>
        </p:txBody>
      </p:sp>
      <p:graphicFrame>
        <p:nvGraphicFramePr>
          <p:cNvPr id="97287" name="Object 4">
            <a:extLst>
              <a:ext uri="{FF2B5EF4-FFF2-40B4-BE49-F238E27FC236}">
                <a16:creationId xmlns:a16="http://schemas.microsoft.com/office/drawing/2014/main" id="{24A9F8D8-8EB2-BB8A-398F-7EB850D37232}"/>
              </a:ext>
            </a:extLst>
          </p:cNvPr>
          <p:cNvGraphicFramePr>
            <a:graphicFrameLocks noChangeAspect="1"/>
          </p:cNvGraphicFramePr>
          <p:nvPr/>
        </p:nvGraphicFramePr>
        <p:xfrm>
          <a:off x="6858000" y="4651375"/>
          <a:ext cx="2286000" cy="2187575"/>
        </p:xfrm>
        <a:graphic>
          <a:graphicData uri="http://schemas.openxmlformats.org/presentationml/2006/ole">
            <mc:AlternateContent xmlns:mc="http://schemas.openxmlformats.org/markup-compatibility/2006">
              <mc:Choice xmlns:v="urn:schemas-microsoft-com:vml" Requires="v">
                <p:oleObj name="PhotoImpact" r:id="rId2" imgW="1318095" imgH="1493333" progId="PI3.Image">
                  <p:embed/>
                </p:oleObj>
              </mc:Choice>
              <mc:Fallback>
                <p:oleObj name="PhotoImpact" r:id="rId2" imgW="1318095" imgH="1493333" progId="PI3.Imag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651375"/>
                        <a:ext cx="228600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日期版面配置區 1">
            <a:extLst>
              <a:ext uri="{FF2B5EF4-FFF2-40B4-BE49-F238E27FC236}">
                <a16:creationId xmlns:a16="http://schemas.microsoft.com/office/drawing/2014/main" id="{A00DE8C7-AB19-EE36-EB75-7E7083DE4AE6}"/>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98307" name="頁尾版面配置區 2">
            <a:extLst>
              <a:ext uri="{FF2B5EF4-FFF2-40B4-BE49-F238E27FC236}">
                <a16:creationId xmlns:a16="http://schemas.microsoft.com/office/drawing/2014/main" id="{1E526910-632D-F87F-D5E8-5FFDF048E318}"/>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D05CB1F5-F482-4721-A538-E4A224DD2575}" type="slidenum">
              <a:rPr lang="en-US" altLang="zh-TW" sz="1400" smtClean="0"/>
              <a:pPr>
                <a:spcBef>
                  <a:spcPct val="0"/>
                </a:spcBef>
                <a:buClrTx/>
                <a:buSzTx/>
                <a:buFontTx/>
                <a:buNone/>
              </a:pPr>
              <a:t>84</a:t>
            </a:fld>
            <a:endParaRPr lang="en-US" altLang="zh-TW" sz="1400"/>
          </a:p>
        </p:txBody>
      </p:sp>
      <p:sp>
        <p:nvSpPr>
          <p:cNvPr id="98308" name="投影片編號版面配置區 3">
            <a:extLst>
              <a:ext uri="{FF2B5EF4-FFF2-40B4-BE49-F238E27FC236}">
                <a16:creationId xmlns:a16="http://schemas.microsoft.com/office/drawing/2014/main" id="{00235DBB-DF5D-6569-E274-7F8A7BE9D50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98309" name="Rectangle 2">
            <a:extLst>
              <a:ext uri="{FF2B5EF4-FFF2-40B4-BE49-F238E27FC236}">
                <a16:creationId xmlns:a16="http://schemas.microsoft.com/office/drawing/2014/main" id="{2DE25ABB-1CEB-3FD5-4163-A6E2E44704B6}"/>
              </a:ext>
            </a:extLst>
          </p:cNvPr>
          <p:cNvSpPr>
            <a:spLocks noChangeArrowheads="1"/>
          </p:cNvSpPr>
          <p:nvPr/>
        </p:nvSpPr>
        <p:spPr bwMode="auto">
          <a:xfrm>
            <a:off x="8382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4000" b="1">
                <a:solidFill>
                  <a:schemeClr val="hlink"/>
                </a:solidFill>
                <a:ea typeface="新細明體" panose="02020500000000000000" pitchFamily="18" charset="-120"/>
              </a:rPr>
              <a:t>OpenGL Model</a:t>
            </a:r>
          </a:p>
        </p:txBody>
      </p:sp>
      <p:sp>
        <p:nvSpPr>
          <p:cNvPr id="98310" name="Rectangle 3">
            <a:extLst>
              <a:ext uri="{FF2B5EF4-FFF2-40B4-BE49-F238E27FC236}">
                <a16:creationId xmlns:a16="http://schemas.microsoft.com/office/drawing/2014/main" id="{0F973A74-5AD1-D19B-BE53-997B46BA03AA}"/>
              </a:ext>
            </a:extLst>
          </p:cNvPr>
          <p:cNvSpPr>
            <a:spLocks noChangeArrowheads="1"/>
          </p:cNvSpPr>
          <p:nvPr/>
        </p:nvSpPr>
        <p:spPr bwMode="auto">
          <a:xfrm>
            <a:off x="685800" y="1600200"/>
            <a:ext cx="7772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r>
              <a:rPr lang="en-US" altLang="zh-TW">
                <a:ea typeface="新細明體" panose="02020500000000000000" pitchFamily="18" charset="-120"/>
              </a:rPr>
              <a:t>Allows emission, </a:t>
            </a:r>
            <a:r>
              <a:rPr lang="en-US" altLang="zh-TW" b="1" i="1">
                <a:ea typeface="新細明體" panose="02020500000000000000" pitchFamily="18" charset="-120"/>
              </a:rPr>
              <a:t>E</a:t>
            </a:r>
            <a:r>
              <a:rPr lang="en-US" altLang="zh-TW">
                <a:ea typeface="新細明體" panose="02020500000000000000" pitchFamily="18" charset="-120"/>
              </a:rPr>
              <a:t>: Light being emitted by surface</a:t>
            </a:r>
            <a:endParaRPr lang="en-US" altLang="zh-TW" b="1">
              <a:solidFill>
                <a:schemeClr val="folHlink"/>
              </a:solidFill>
              <a:ea typeface="新細明體" panose="02020500000000000000" pitchFamily="18" charset="-120"/>
            </a:endParaRPr>
          </a:p>
          <a:p>
            <a:pPr eaLnBrk="1" hangingPunct="1"/>
            <a:r>
              <a:rPr lang="en-US" altLang="zh-TW" b="1">
                <a:solidFill>
                  <a:schemeClr val="folHlink"/>
                </a:solidFill>
                <a:ea typeface="新細明體" panose="02020500000000000000" pitchFamily="18" charset="-120"/>
              </a:rPr>
              <a:t>Allows separate light intensity for diffuse and specular</a:t>
            </a:r>
          </a:p>
          <a:p>
            <a:pPr eaLnBrk="1" hangingPunct="1"/>
            <a:r>
              <a:rPr lang="en-US" altLang="zh-TW">
                <a:ea typeface="新細明體" panose="02020500000000000000" pitchFamily="18" charset="-120"/>
              </a:rPr>
              <a:t>Ambient light can be associated with light sources</a:t>
            </a:r>
          </a:p>
          <a:p>
            <a:pPr eaLnBrk="1" hangingPunct="1"/>
            <a:r>
              <a:rPr lang="en-US" altLang="zh-TW">
                <a:ea typeface="新細明體" panose="02020500000000000000" pitchFamily="18" charset="-120"/>
              </a:rPr>
              <a:t>Allows </a:t>
            </a:r>
            <a:r>
              <a:rPr lang="en-US" altLang="zh-TW" b="1">
                <a:solidFill>
                  <a:schemeClr val="hlink"/>
                </a:solidFill>
                <a:ea typeface="新細明體" panose="02020500000000000000" pitchFamily="18" charset="-120"/>
              </a:rPr>
              <a:t>spotlights</a:t>
            </a:r>
            <a:r>
              <a:rPr lang="en-US" altLang="zh-TW">
                <a:ea typeface="新細明體" panose="02020500000000000000" pitchFamily="18" charset="-120"/>
              </a:rPr>
              <a:t> that have intensity that depends on outgoing light direction</a:t>
            </a:r>
          </a:p>
          <a:p>
            <a:pPr eaLnBrk="1" hangingPunct="1"/>
            <a:r>
              <a:rPr lang="en-US" altLang="zh-TW">
                <a:ea typeface="新細明體" panose="02020500000000000000" pitchFamily="18" charset="-120"/>
              </a:rPr>
              <a:t>Allows </a:t>
            </a:r>
            <a:r>
              <a:rPr lang="en-US" altLang="zh-TW" b="1">
                <a:solidFill>
                  <a:schemeClr val="hlink"/>
                </a:solidFill>
                <a:ea typeface="新細明體" panose="02020500000000000000" pitchFamily="18" charset="-120"/>
              </a:rPr>
              <a:t>attenuation</a:t>
            </a:r>
            <a:r>
              <a:rPr lang="en-US" altLang="zh-TW">
                <a:ea typeface="新細明體" panose="02020500000000000000" pitchFamily="18" charset="-120"/>
              </a:rPr>
              <a:t> of light intensity with distance</a:t>
            </a:r>
          </a:p>
          <a:p>
            <a:pPr eaLnBrk="1" hangingPunct="1"/>
            <a:r>
              <a:rPr lang="en-US" altLang="zh-TW">
                <a:ea typeface="新細明體" panose="02020500000000000000" pitchFamily="18" charset="-120"/>
              </a:rPr>
              <a:t>Can specify coefficients in multiple ways</a:t>
            </a:r>
          </a:p>
          <a:p>
            <a:pPr eaLnBrk="1" hangingPunct="1"/>
            <a:r>
              <a:rPr lang="en-US" altLang="zh-TW">
                <a:ea typeface="新細明體" panose="02020500000000000000" pitchFamily="18" charset="-120"/>
              </a:rPr>
              <a:t>Too many variables and commands to present in class</a:t>
            </a:r>
          </a:p>
          <a:p>
            <a:pPr eaLnBrk="1" hangingPunct="1"/>
            <a:r>
              <a:rPr lang="en-US" altLang="zh-TW">
                <a:ea typeface="新細明體" panose="02020500000000000000" pitchFamily="18" charset="-120"/>
              </a:rPr>
              <a:t>The OpenGL programming guide goes through it all</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日期版面配置區 3">
            <a:extLst>
              <a:ext uri="{FF2B5EF4-FFF2-40B4-BE49-F238E27FC236}">
                <a16:creationId xmlns:a16="http://schemas.microsoft.com/office/drawing/2014/main" id="{B1C56360-B7E6-337F-E7FC-261FDB5C2383}"/>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99331" name="頁尾版面配置區 4">
            <a:extLst>
              <a:ext uri="{FF2B5EF4-FFF2-40B4-BE49-F238E27FC236}">
                <a16:creationId xmlns:a16="http://schemas.microsoft.com/office/drawing/2014/main" id="{B34059A6-7875-E3F7-D8B9-E08CD1BE00B3}"/>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81A54078-4253-41A5-8487-0B5188E9D81A}" type="slidenum">
              <a:rPr lang="en-US" altLang="zh-TW" sz="1400" smtClean="0"/>
              <a:pPr>
                <a:spcBef>
                  <a:spcPct val="0"/>
                </a:spcBef>
                <a:buClrTx/>
                <a:buSzTx/>
                <a:buFontTx/>
                <a:buNone/>
              </a:pPr>
              <a:t>85</a:t>
            </a:fld>
            <a:endParaRPr lang="en-US" altLang="zh-TW" sz="1400"/>
          </a:p>
        </p:txBody>
      </p:sp>
      <p:sp>
        <p:nvSpPr>
          <p:cNvPr id="99332" name="投影片編號版面配置區 5">
            <a:extLst>
              <a:ext uri="{FF2B5EF4-FFF2-40B4-BE49-F238E27FC236}">
                <a16:creationId xmlns:a16="http://schemas.microsoft.com/office/drawing/2014/main" id="{C19B6F9E-4232-F786-BE04-5A1E958498C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99333" name="Rectangle 2">
            <a:extLst>
              <a:ext uri="{FF2B5EF4-FFF2-40B4-BE49-F238E27FC236}">
                <a16:creationId xmlns:a16="http://schemas.microsoft.com/office/drawing/2014/main" id="{EA586D43-20B6-51D7-8151-30ED6E9A1755}"/>
              </a:ext>
            </a:extLst>
          </p:cNvPr>
          <p:cNvSpPr>
            <a:spLocks noGrp="1" noChangeArrowheads="1"/>
          </p:cNvSpPr>
          <p:nvPr>
            <p:ph type="title"/>
          </p:nvPr>
        </p:nvSpPr>
        <p:spPr/>
        <p:txBody>
          <a:bodyPr/>
          <a:lstStyle/>
          <a:p>
            <a:pPr eaLnBrk="1" hangingPunct="1"/>
            <a:r>
              <a:rPr lang="en-US" altLang="zh-TW" b="1">
                <a:solidFill>
                  <a:schemeClr val="hlink"/>
                </a:solidFill>
                <a:ea typeface="新細明體" panose="02020500000000000000" pitchFamily="18" charset="-120"/>
              </a:rPr>
              <a:t>OpenGL Commands (1)</a:t>
            </a:r>
          </a:p>
        </p:txBody>
      </p:sp>
      <p:sp>
        <p:nvSpPr>
          <p:cNvPr id="99334" name="Rectangle 3">
            <a:extLst>
              <a:ext uri="{FF2B5EF4-FFF2-40B4-BE49-F238E27FC236}">
                <a16:creationId xmlns:a16="http://schemas.microsoft.com/office/drawing/2014/main" id="{3F09AB45-1AFB-988D-1CB7-47FF40464967}"/>
              </a:ext>
            </a:extLst>
          </p:cNvPr>
          <p:cNvSpPr>
            <a:spLocks noGrp="1" noChangeArrowheads="1"/>
          </p:cNvSpPr>
          <p:nvPr>
            <p:ph type="body" idx="1"/>
          </p:nvPr>
        </p:nvSpPr>
        <p:spPr/>
        <p:txBody>
          <a:bodyPr/>
          <a:lstStyle/>
          <a:p>
            <a:pPr eaLnBrk="1" hangingPunct="1"/>
            <a:r>
              <a:rPr lang="en-US" altLang="zh-TW">
                <a:ea typeface="新細明體" panose="02020500000000000000" pitchFamily="18" charset="-120"/>
              </a:rPr>
              <a:t>glMaterial{if}(face, parameter, value)</a:t>
            </a:r>
          </a:p>
          <a:p>
            <a:pPr marL="742950" lvl="1" indent="-285750" eaLnBrk="1" hangingPunct="1"/>
            <a:r>
              <a:rPr lang="en-US" altLang="zh-TW">
                <a:ea typeface="新細明體" panose="02020500000000000000" pitchFamily="18" charset="-120"/>
              </a:rPr>
              <a:t>Changes one of the coefficients for the front or back side of a face (or both sides)</a:t>
            </a:r>
          </a:p>
          <a:p>
            <a:pPr eaLnBrk="1" hangingPunct="1"/>
            <a:r>
              <a:rPr lang="en-US" altLang="zh-TW">
                <a:ea typeface="新細明體" panose="02020500000000000000" pitchFamily="18" charset="-120"/>
              </a:rPr>
              <a:t>glLight{if}(light, property, value)</a:t>
            </a:r>
          </a:p>
          <a:p>
            <a:pPr marL="742950" lvl="1" indent="-285750" eaLnBrk="1" hangingPunct="1"/>
            <a:r>
              <a:rPr lang="en-US" altLang="zh-TW">
                <a:ea typeface="新細明體" panose="02020500000000000000" pitchFamily="18" charset="-120"/>
              </a:rPr>
              <a:t>Changes one of the properties of a light (intensities, positions, directions, etc)</a:t>
            </a:r>
          </a:p>
          <a:p>
            <a:pPr marL="742950" lvl="1" indent="-285750" eaLnBrk="1" hangingPunct="1"/>
            <a:r>
              <a:rPr lang="en-US" altLang="zh-TW">
                <a:ea typeface="新細明體" panose="02020500000000000000" pitchFamily="18" charset="-120"/>
              </a:rPr>
              <a:t>There are 8 lights: GL_LIGHT0, GL_LIGHT1, </a:t>
            </a:r>
            <a:r>
              <a:rPr lang="en-US" altLang="zh-TW">
                <a:latin typeface="Times New Roman" panose="02020603050405020304" pitchFamily="18" charset="0"/>
                <a:ea typeface="新細明體" panose="02020500000000000000" pitchFamily="18" charset="-120"/>
              </a:rPr>
              <a:t>…</a:t>
            </a:r>
            <a:endParaRPr lang="en-US" altLang="zh-TW">
              <a:ea typeface="新細明體" panose="02020500000000000000" pitchFamily="18" charset="-120"/>
            </a:endParaRPr>
          </a:p>
          <a:p>
            <a:pPr eaLnBrk="1" hangingPunct="1"/>
            <a:r>
              <a:rPr lang="en-US" altLang="zh-TW" b="1">
                <a:solidFill>
                  <a:schemeClr val="hlink"/>
                </a:solidFill>
                <a:ea typeface="新細明體" panose="02020500000000000000" pitchFamily="18" charset="-120"/>
              </a:rPr>
              <a:t>glLightModel</a:t>
            </a:r>
            <a:r>
              <a:rPr lang="en-US" altLang="zh-TW">
                <a:ea typeface="新細明體" panose="02020500000000000000" pitchFamily="18" charset="-120"/>
              </a:rPr>
              <a:t>{if}(property, value)</a:t>
            </a:r>
          </a:p>
          <a:p>
            <a:pPr marL="742950" lvl="1" indent="-285750" eaLnBrk="1" hangingPunct="1"/>
            <a:r>
              <a:rPr lang="en-US" altLang="zh-TW">
                <a:ea typeface="新細明體" panose="02020500000000000000" pitchFamily="18" charset="-120"/>
              </a:rPr>
              <a:t>Changes one of the global light model properties (global ambient light, for instance)</a:t>
            </a:r>
          </a:p>
          <a:p>
            <a:pPr eaLnBrk="1" hangingPunct="1"/>
            <a:r>
              <a:rPr lang="en-US" altLang="zh-TW">
                <a:ea typeface="新細明體" panose="02020500000000000000" pitchFamily="18" charset="-120"/>
              </a:rPr>
              <a:t>glEnable(GL_LIGHT0) enables GL_LIGHT0</a:t>
            </a:r>
          </a:p>
          <a:p>
            <a:pPr eaLnBrk="1" hangingPunct="1"/>
            <a:endParaRPr lang="zh-TW" altLang="en-US">
              <a:ea typeface="新細明體" panose="02020500000000000000" pitchFamily="18" charset="-12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日期版面配置區 3">
            <a:extLst>
              <a:ext uri="{FF2B5EF4-FFF2-40B4-BE49-F238E27FC236}">
                <a16:creationId xmlns:a16="http://schemas.microsoft.com/office/drawing/2014/main" id="{8A5AAD6A-A85F-6D33-4B78-43321E59DDEE}"/>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00355" name="頁尾版面配置區 4">
            <a:extLst>
              <a:ext uri="{FF2B5EF4-FFF2-40B4-BE49-F238E27FC236}">
                <a16:creationId xmlns:a16="http://schemas.microsoft.com/office/drawing/2014/main" id="{3A79BEB9-CBB8-001C-4D87-231AB9667C86}"/>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020245D5-FEC6-49BF-A46F-21FD11F0F087}" type="slidenum">
              <a:rPr lang="en-US" altLang="zh-TW" sz="1400" smtClean="0"/>
              <a:pPr>
                <a:spcBef>
                  <a:spcPct val="0"/>
                </a:spcBef>
                <a:buClrTx/>
                <a:buSzTx/>
                <a:buFontTx/>
                <a:buNone/>
              </a:pPr>
              <a:t>86</a:t>
            </a:fld>
            <a:endParaRPr lang="en-US" altLang="zh-TW" sz="1400"/>
          </a:p>
        </p:txBody>
      </p:sp>
      <p:sp>
        <p:nvSpPr>
          <p:cNvPr id="100356" name="投影片編號版面配置區 5">
            <a:extLst>
              <a:ext uri="{FF2B5EF4-FFF2-40B4-BE49-F238E27FC236}">
                <a16:creationId xmlns:a16="http://schemas.microsoft.com/office/drawing/2014/main" id="{57CB9DD6-A895-A481-D4CC-63DD5F84F70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100357" name="Rectangle 2">
            <a:extLst>
              <a:ext uri="{FF2B5EF4-FFF2-40B4-BE49-F238E27FC236}">
                <a16:creationId xmlns:a16="http://schemas.microsoft.com/office/drawing/2014/main" id="{C49C824D-F005-4327-927E-233F08BEF540}"/>
              </a:ext>
            </a:extLst>
          </p:cNvPr>
          <p:cNvSpPr>
            <a:spLocks noGrp="1" noChangeArrowheads="1"/>
          </p:cNvSpPr>
          <p:nvPr>
            <p:ph type="title"/>
          </p:nvPr>
        </p:nvSpPr>
        <p:spPr/>
        <p:txBody>
          <a:bodyPr/>
          <a:lstStyle/>
          <a:p>
            <a:pPr eaLnBrk="1" hangingPunct="1"/>
            <a:r>
              <a:rPr lang="en-US" altLang="zh-TW" b="1">
                <a:solidFill>
                  <a:schemeClr val="hlink"/>
                </a:solidFill>
                <a:ea typeface="新細明體" panose="02020500000000000000" pitchFamily="18" charset="-120"/>
              </a:rPr>
              <a:t>OpenGL Commands (2)</a:t>
            </a:r>
          </a:p>
        </p:txBody>
      </p:sp>
      <p:sp>
        <p:nvSpPr>
          <p:cNvPr id="100358" name="Rectangle 3">
            <a:extLst>
              <a:ext uri="{FF2B5EF4-FFF2-40B4-BE49-F238E27FC236}">
                <a16:creationId xmlns:a16="http://schemas.microsoft.com/office/drawing/2014/main" id="{360B5D99-C479-7997-9107-54A876EC6676}"/>
              </a:ext>
            </a:extLst>
          </p:cNvPr>
          <p:cNvSpPr>
            <a:spLocks noGrp="1" noChangeArrowheads="1"/>
          </p:cNvSpPr>
          <p:nvPr>
            <p:ph type="body" idx="1"/>
          </p:nvPr>
        </p:nvSpPr>
        <p:spPr>
          <a:xfrm>
            <a:off x="207963" y="1371600"/>
            <a:ext cx="8726487" cy="5218113"/>
          </a:xfrm>
        </p:spPr>
        <p:txBody>
          <a:bodyPr/>
          <a:lstStyle/>
          <a:p>
            <a:pPr eaLnBrk="1" hangingPunct="1"/>
            <a:r>
              <a:rPr lang="en-US" altLang="zh-TW">
                <a:ea typeface="新細明體" panose="02020500000000000000" pitchFamily="18" charset="-120"/>
              </a:rPr>
              <a:t>glColorMaterial(face, mode)</a:t>
            </a:r>
            <a:endParaRPr lang="en-US" altLang="zh-TW" b="1">
              <a:solidFill>
                <a:schemeClr val="hlink"/>
              </a:solidFill>
              <a:ea typeface="新細明體" panose="02020500000000000000" pitchFamily="18" charset="-120"/>
            </a:endParaRPr>
          </a:p>
          <a:p>
            <a:pPr marL="742950" lvl="1" indent="-285750" eaLnBrk="1" hangingPunct="1"/>
            <a:r>
              <a:rPr lang="en-US" altLang="zh-TW" b="1">
                <a:solidFill>
                  <a:schemeClr val="hlink"/>
                </a:solidFill>
                <a:ea typeface="新細明體" panose="02020500000000000000" pitchFamily="18" charset="-120"/>
              </a:rPr>
              <a:t>Causes a material property</a:t>
            </a:r>
            <a:r>
              <a:rPr lang="en-US" altLang="zh-TW">
                <a:ea typeface="新細明體" panose="02020500000000000000" pitchFamily="18" charset="-120"/>
              </a:rPr>
              <a:t>, such as diffuse reflectance coefficient, to </a:t>
            </a:r>
            <a:r>
              <a:rPr lang="en-US" altLang="zh-TW" b="1">
                <a:solidFill>
                  <a:schemeClr val="folHlink"/>
                </a:solidFill>
                <a:ea typeface="新細明體" panose="02020500000000000000" pitchFamily="18" charset="-120"/>
              </a:rPr>
              <a:t>track the current glColor()</a:t>
            </a:r>
          </a:p>
          <a:p>
            <a:pPr marL="742950" lvl="1" indent="-285750" eaLnBrk="1" hangingPunct="1"/>
            <a:r>
              <a:rPr lang="en-US" altLang="zh-TW">
                <a:ea typeface="新細明體" panose="02020500000000000000" pitchFamily="18" charset="-120"/>
              </a:rPr>
              <a:t>Speeds things up, and makes coding easier</a:t>
            </a:r>
          </a:p>
          <a:p>
            <a:pPr eaLnBrk="1" hangingPunct="1"/>
            <a:r>
              <a:rPr lang="en-US" altLang="zh-TW">
                <a:ea typeface="新細明體" panose="02020500000000000000" pitchFamily="18" charset="-120"/>
              </a:rPr>
              <a:t>glEnable(GL_LIGHTING) turns on lighting</a:t>
            </a:r>
            <a:endParaRPr lang="en-US" altLang="zh-TW" b="1">
              <a:solidFill>
                <a:schemeClr val="folHlink"/>
              </a:solidFill>
              <a:ea typeface="新細明體" panose="02020500000000000000" pitchFamily="18" charset="-120"/>
            </a:endParaRPr>
          </a:p>
          <a:p>
            <a:pPr eaLnBrk="1" hangingPunct="1"/>
            <a:r>
              <a:rPr lang="en-US" altLang="zh-TW" b="1">
                <a:solidFill>
                  <a:schemeClr val="folHlink"/>
                </a:solidFill>
                <a:ea typeface="新細明體" panose="02020500000000000000" pitchFamily="18" charset="-120"/>
              </a:rPr>
              <a:t>Don</a:t>
            </a:r>
            <a:r>
              <a:rPr lang="en-US" altLang="zh-TW" b="1">
                <a:solidFill>
                  <a:schemeClr val="folHlink"/>
                </a:solidFill>
                <a:latin typeface="Times New Roman" panose="02020603050405020304" pitchFamily="18" charset="0"/>
                <a:ea typeface="新細明體" panose="02020500000000000000" pitchFamily="18" charset="-120"/>
              </a:rPr>
              <a:t>’</a:t>
            </a:r>
            <a:r>
              <a:rPr lang="en-US" altLang="zh-TW" b="1">
                <a:solidFill>
                  <a:schemeClr val="folHlink"/>
                </a:solidFill>
                <a:ea typeface="新細明體" panose="02020500000000000000" pitchFamily="18" charset="-120"/>
              </a:rPr>
              <a:t>t use specular intensity if you don</a:t>
            </a:r>
            <a:r>
              <a:rPr lang="en-US" altLang="zh-TW" b="1">
                <a:solidFill>
                  <a:schemeClr val="folHlink"/>
                </a:solidFill>
                <a:latin typeface="Times New Roman" panose="02020603050405020304" pitchFamily="18" charset="0"/>
                <a:ea typeface="新細明體" panose="02020500000000000000" pitchFamily="18" charset="-120"/>
              </a:rPr>
              <a:t>’</a:t>
            </a:r>
            <a:r>
              <a:rPr lang="en-US" altLang="zh-TW" b="1">
                <a:solidFill>
                  <a:schemeClr val="folHlink"/>
                </a:solidFill>
                <a:ea typeface="新細明體" panose="02020500000000000000" pitchFamily="18" charset="-120"/>
              </a:rPr>
              <a:t>t have to</a:t>
            </a:r>
          </a:p>
          <a:p>
            <a:pPr marL="742950" lvl="1" indent="-285750" eaLnBrk="1" hangingPunct="1"/>
            <a:r>
              <a:rPr lang="en-US" altLang="zh-TW">
                <a:ea typeface="新細明體" panose="02020500000000000000" pitchFamily="18" charset="-120"/>
              </a:rPr>
              <a:t>It</a:t>
            </a:r>
            <a:r>
              <a:rPr lang="en-US" altLang="zh-TW">
                <a:latin typeface="Times New Roman" panose="02020603050405020304" pitchFamily="18" charset="0"/>
                <a:ea typeface="新細明體" panose="02020500000000000000" pitchFamily="18" charset="-120"/>
              </a:rPr>
              <a:t>’</a:t>
            </a:r>
            <a:r>
              <a:rPr lang="en-US" altLang="zh-TW">
                <a:ea typeface="新細明體" panose="02020500000000000000" pitchFamily="18" charset="-120"/>
              </a:rPr>
              <a:t>s expensive - </a:t>
            </a:r>
            <a:r>
              <a:rPr lang="en-US" altLang="zh-TW" b="1">
                <a:solidFill>
                  <a:schemeClr val="hlink"/>
                </a:solidFill>
                <a:ea typeface="新細明體" panose="02020500000000000000" pitchFamily="18" charset="-120"/>
              </a:rPr>
              <a:t>turn it off by giving 0,0,0</a:t>
            </a:r>
            <a:r>
              <a:rPr lang="en-US" altLang="zh-TW">
                <a:ea typeface="新細明體" panose="02020500000000000000" pitchFamily="18" charset="-120"/>
              </a:rPr>
              <a:t> as specular color of light</a:t>
            </a:r>
          </a:p>
          <a:p>
            <a:pPr eaLnBrk="1" hangingPunct="1"/>
            <a:r>
              <a:rPr lang="en-US" altLang="zh-TW" b="1">
                <a:ea typeface="新細明體" panose="02020500000000000000" pitchFamily="18" charset="-120"/>
              </a:rPr>
              <a:t>Don</a:t>
            </a:r>
            <a:r>
              <a:rPr lang="en-US" altLang="zh-TW" b="1">
                <a:latin typeface="Times New Roman" panose="02020603050405020304" pitchFamily="18" charset="0"/>
                <a:ea typeface="新細明體" panose="02020500000000000000" pitchFamily="18" charset="-120"/>
              </a:rPr>
              <a:t>’</a:t>
            </a:r>
            <a:r>
              <a:rPr lang="en-US" altLang="zh-TW" b="1">
                <a:ea typeface="新細明體" panose="02020500000000000000" pitchFamily="18" charset="-120"/>
              </a:rPr>
              <a:t>t forget normals</a:t>
            </a:r>
          </a:p>
          <a:p>
            <a:pPr eaLnBrk="1" hangingPunct="1"/>
            <a:r>
              <a:rPr lang="en-US" altLang="zh-TW">
                <a:ea typeface="新細明體" panose="02020500000000000000" pitchFamily="18" charset="-120"/>
              </a:rPr>
              <a:t>Many other things to control appearance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日期版面配置區 3">
            <a:extLst>
              <a:ext uri="{FF2B5EF4-FFF2-40B4-BE49-F238E27FC236}">
                <a16:creationId xmlns:a16="http://schemas.microsoft.com/office/drawing/2014/main" id="{424EFAA3-7FD8-2DCD-F049-85D8885326A4}"/>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01379" name="頁尾版面配置區 4">
            <a:extLst>
              <a:ext uri="{FF2B5EF4-FFF2-40B4-BE49-F238E27FC236}">
                <a16:creationId xmlns:a16="http://schemas.microsoft.com/office/drawing/2014/main" id="{6E807C10-7F1F-861D-CE5D-D477F54045B3}"/>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3153D8BD-D48B-4036-B213-CFD396D048B8}" type="slidenum">
              <a:rPr lang="en-US" altLang="zh-TW" sz="1400" smtClean="0"/>
              <a:pPr>
                <a:spcBef>
                  <a:spcPct val="0"/>
                </a:spcBef>
                <a:buClrTx/>
                <a:buSzTx/>
                <a:buFontTx/>
                <a:buNone/>
              </a:pPr>
              <a:t>87</a:t>
            </a:fld>
            <a:endParaRPr lang="en-US" altLang="zh-TW" sz="1400"/>
          </a:p>
        </p:txBody>
      </p:sp>
      <p:sp>
        <p:nvSpPr>
          <p:cNvPr id="101380" name="投影片編號版面配置區 5">
            <a:extLst>
              <a:ext uri="{FF2B5EF4-FFF2-40B4-BE49-F238E27FC236}">
                <a16:creationId xmlns:a16="http://schemas.microsoft.com/office/drawing/2014/main" id="{17BB91CC-0377-E430-4544-9F9273DE19C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101381" name="Rectangle 2">
            <a:extLst>
              <a:ext uri="{FF2B5EF4-FFF2-40B4-BE49-F238E27FC236}">
                <a16:creationId xmlns:a16="http://schemas.microsoft.com/office/drawing/2014/main" id="{DCCDA258-482A-3AE3-826F-BAC1EC5F61E8}"/>
              </a:ext>
            </a:extLst>
          </p:cNvPr>
          <p:cNvSpPr>
            <a:spLocks noGrp="1" noChangeArrowheads="1"/>
          </p:cNvSpPr>
          <p:nvPr>
            <p:ph type="title"/>
          </p:nvPr>
        </p:nvSpPr>
        <p:spPr/>
        <p:txBody>
          <a:bodyPr/>
          <a:lstStyle/>
          <a:p>
            <a:pPr eaLnBrk="1" hangingPunct="1"/>
            <a:r>
              <a:rPr lang="en-US" altLang="zh-TW" sz="3600" b="1">
                <a:solidFill>
                  <a:schemeClr val="hlink"/>
                </a:solidFill>
                <a:ea typeface="新細明體" panose="02020500000000000000" pitchFamily="18" charset="-120"/>
              </a:rPr>
              <a:t>Where do we Illuminate?</a:t>
            </a:r>
          </a:p>
        </p:txBody>
      </p:sp>
      <p:sp>
        <p:nvSpPr>
          <p:cNvPr id="101382" name="Rectangle 3">
            <a:extLst>
              <a:ext uri="{FF2B5EF4-FFF2-40B4-BE49-F238E27FC236}">
                <a16:creationId xmlns:a16="http://schemas.microsoft.com/office/drawing/2014/main" id="{EE9DAD60-9568-D16C-A338-038F18A3540E}"/>
              </a:ext>
            </a:extLst>
          </p:cNvPr>
          <p:cNvSpPr>
            <a:spLocks noGrp="1" noChangeArrowheads="1"/>
          </p:cNvSpPr>
          <p:nvPr>
            <p:ph type="body" idx="1"/>
          </p:nvPr>
        </p:nvSpPr>
        <p:spPr>
          <a:xfrm>
            <a:off x="228600" y="914400"/>
            <a:ext cx="8726488" cy="5410200"/>
          </a:xfrm>
        </p:spPr>
        <p:txBody>
          <a:bodyPr/>
          <a:lstStyle/>
          <a:p>
            <a:pPr marL="0" indent="0" eaLnBrk="1" hangingPunct="1">
              <a:lnSpc>
                <a:spcPct val="90000"/>
              </a:lnSpc>
            </a:pPr>
            <a:r>
              <a:rPr lang="en-US" altLang="zh-TW">
                <a:ea typeface="新細明體" panose="02020500000000000000" pitchFamily="18" charset="-120"/>
              </a:rPr>
              <a:t>To this point we have discussed how to compute an illumination model at a point on a surface. But, at which points on the surface is the illumination model applied? Where and how often it is applied has a noticeable effect on the result. </a:t>
            </a:r>
            <a:endParaRPr lang="en-US" altLang="zh-TW" b="1">
              <a:solidFill>
                <a:schemeClr val="folHlink"/>
              </a:solidFill>
              <a:ea typeface="新細明體" panose="02020500000000000000" pitchFamily="18" charset="-120"/>
            </a:endParaRPr>
          </a:p>
          <a:p>
            <a:pPr marL="0" indent="0" eaLnBrk="1" hangingPunct="1">
              <a:lnSpc>
                <a:spcPct val="90000"/>
              </a:lnSpc>
            </a:pPr>
            <a:r>
              <a:rPr lang="en-US" altLang="zh-TW" b="1">
                <a:solidFill>
                  <a:schemeClr val="folHlink"/>
                </a:solidFill>
                <a:ea typeface="新細明體" panose="02020500000000000000" pitchFamily="18" charset="-120"/>
              </a:rPr>
              <a:t>Illuminating can be a costly process involving the computation of and normalizing of vectors to multiple light sources and the viewer</a:t>
            </a:r>
            <a:r>
              <a:rPr lang="en-US" altLang="zh-TW">
                <a:solidFill>
                  <a:schemeClr val="folHlink"/>
                </a:solidFill>
                <a:ea typeface="新細明體" panose="02020500000000000000" pitchFamily="18" charset="-120"/>
              </a:rPr>
              <a:t>. </a:t>
            </a:r>
          </a:p>
          <a:p>
            <a:pPr marL="0" indent="0" eaLnBrk="1" hangingPunct="1">
              <a:lnSpc>
                <a:spcPct val="90000"/>
              </a:lnSpc>
            </a:pPr>
            <a:r>
              <a:rPr lang="en-US" altLang="zh-TW">
                <a:ea typeface="新細明體" panose="02020500000000000000" pitchFamily="18" charset="-120"/>
              </a:rPr>
              <a:t>For models defined by collections of </a:t>
            </a:r>
            <a:r>
              <a:rPr lang="en-US" altLang="zh-TW" b="1">
                <a:solidFill>
                  <a:schemeClr val="hlink"/>
                </a:solidFill>
                <a:ea typeface="新細明體" panose="02020500000000000000" pitchFamily="18" charset="-120"/>
              </a:rPr>
              <a:t>polygonal facets</a:t>
            </a:r>
            <a:r>
              <a:rPr lang="en-US" altLang="zh-TW">
                <a:ea typeface="新細明體" panose="02020500000000000000" pitchFamily="18" charset="-120"/>
              </a:rPr>
              <a:t> or triangles: </a:t>
            </a:r>
          </a:p>
          <a:p>
            <a:pPr lvl="1" eaLnBrk="1" hangingPunct="1">
              <a:lnSpc>
                <a:spcPct val="90000"/>
              </a:lnSpc>
              <a:buFont typeface="Wingdings" panose="05000000000000000000" pitchFamily="2" charset="2"/>
              <a:buChar char="n"/>
            </a:pPr>
            <a:r>
              <a:rPr lang="en-US" altLang="zh-TW">
                <a:ea typeface="新細明體" panose="02020500000000000000" pitchFamily="18" charset="-120"/>
              </a:rPr>
              <a:t>Each facet has a common surface normal </a:t>
            </a:r>
          </a:p>
          <a:p>
            <a:pPr lvl="1" eaLnBrk="1" hangingPunct="1">
              <a:lnSpc>
                <a:spcPct val="90000"/>
              </a:lnSpc>
              <a:buFont typeface="Wingdings" panose="05000000000000000000" pitchFamily="2" charset="2"/>
              <a:buChar char="n"/>
            </a:pPr>
            <a:r>
              <a:rPr lang="en-US" altLang="zh-TW">
                <a:ea typeface="新細明體" panose="02020500000000000000" pitchFamily="18" charset="-120"/>
              </a:rPr>
              <a:t>If </a:t>
            </a:r>
            <a:r>
              <a:rPr lang="en-US" altLang="zh-TW" b="1">
                <a:solidFill>
                  <a:schemeClr val="hlink"/>
                </a:solidFill>
                <a:ea typeface="新細明體" panose="02020500000000000000" pitchFamily="18" charset="-120"/>
              </a:rPr>
              <a:t>the light is directional</a:t>
            </a:r>
            <a:r>
              <a:rPr lang="en-US" altLang="zh-TW">
                <a:ea typeface="新細明體" panose="02020500000000000000" pitchFamily="18" charset="-120"/>
              </a:rPr>
              <a:t> then the </a:t>
            </a:r>
            <a:r>
              <a:rPr lang="en-US" altLang="zh-TW" b="1">
                <a:solidFill>
                  <a:schemeClr val="accent1"/>
                </a:solidFill>
                <a:ea typeface="新細明體" panose="02020500000000000000" pitchFamily="18" charset="-120"/>
              </a:rPr>
              <a:t>diffuse contribution</a:t>
            </a:r>
            <a:r>
              <a:rPr lang="en-US" altLang="zh-TW">
                <a:ea typeface="新細明體" panose="02020500000000000000" pitchFamily="18" charset="-120"/>
              </a:rPr>
              <a:t> is constant across the facet </a:t>
            </a:r>
          </a:p>
          <a:p>
            <a:pPr lvl="1" eaLnBrk="1" hangingPunct="1">
              <a:lnSpc>
                <a:spcPct val="90000"/>
              </a:lnSpc>
              <a:buFont typeface="Wingdings" panose="05000000000000000000" pitchFamily="2" charset="2"/>
              <a:buChar char="n"/>
            </a:pPr>
            <a:r>
              <a:rPr lang="en-US" altLang="zh-TW">
                <a:ea typeface="新細明體" panose="02020500000000000000" pitchFamily="18" charset="-120"/>
              </a:rPr>
              <a:t>If the </a:t>
            </a:r>
            <a:r>
              <a:rPr lang="en-US" altLang="zh-TW" b="1">
                <a:solidFill>
                  <a:schemeClr val="hlink"/>
                </a:solidFill>
                <a:ea typeface="新細明體" panose="02020500000000000000" pitchFamily="18" charset="-120"/>
              </a:rPr>
              <a:t>eye is infinitely</a:t>
            </a:r>
            <a:r>
              <a:rPr lang="en-US" altLang="zh-TW">
                <a:ea typeface="新細明體" panose="02020500000000000000" pitchFamily="18" charset="-120"/>
              </a:rPr>
              <a:t> far away and the light is directional then the </a:t>
            </a:r>
            <a:r>
              <a:rPr lang="en-US" altLang="zh-TW" b="1">
                <a:solidFill>
                  <a:schemeClr val="hlink"/>
                </a:solidFill>
                <a:ea typeface="新細明體" panose="02020500000000000000" pitchFamily="18" charset="-120"/>
              </a:rPr>
              <a:t>specular contribution is constant</a:t>
            </a:r>
            <a:r>
              <a:rPr lang="en-US" altLang="zh-TW">
                <a:ea typeface="新細明體" panose="02020500000000000000" pitchFamily="18" charset="-120"/>
              </a:rPr>
              <a:t> across the facet.</a:t>
            </a:r>
          </a:p>
        </p:txBody>
      </p:sp>
      <p:graphicFrame>
        <p:nvGraphicFramePr>
          <p:cNvPr id="101383" name="Object 4">
            <a:extLst>
              <a:ext uri="{FF2B5EF4-FFF2-40B4-BE49-F238E27FC236}">
                <a16:creationId xmlns:a16="http://schemas.microsoft.com/office/drawing/2014/main" id="{36F51BBA-FB1B-CB64-EEFA-E412C13D52AC}"/>
              </a:ext>
            </a:extLst>
          </p:cNvPr>
          <p:cNvGraphicFramePr>
            <a:graphicFrameLocks noChangeAspect="1"/>
          </p:cNvGraphicFramePr>
          <p:nvPr/>
        </p:nvGraphicFramePr>
        <p:xfrm>
          <a:off x="7239000" y="3810000"/>
          <a:ext cx="1752600" cy="1169988"/>
        </p:xfrm>
        <a:graphic>
          <a:graphicData uri="http://schemas.openxmlformats.org/presentationml/2006/ole">
            <mc:AlternateContent xmlns:mc="http://schemas.openxmlformats.org/markup-compatibility/2006">
              <mc:Choice xmlns:v="urn:schemas-microsoft-com:vml" Requires="v">
                <p:oleObj name="PhotoImpact" r:id="rId2" imgW="617012" imgH="327619" progId="PI3.Image">
                  <p:embed/>
                </p:oleObj>
              </mc:Choice>
              <mc:Fallback>
                <p:oleObj name="PhotoImpact" r:id="rId2" imgW="617012" imgH="327619" progId="PI3.Imag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810000"/>
                        <a:ext cx="1752600"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圖片 6">
            <a:extLst>
              <a:ext uri="{FF2B5EF4-FFF2-40B4-BE49-F238E27FC236}">
                <a16:creationId xmlns:a16="http://schemas.microsoft.com/office/drawing/2014/main" id="{21346BD1-DF53-67BB-453B-FE9D163C02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76200"/>
            <a:ext cx="9144000" cy="639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文字方塊 8">
            <a:extLst>
              <a:ext uri="{FF2B5EF4-FFF2-40B4-BE49-F238E27FC236}">
                <a16:creationId xmlns:a16="http://schemas.microsoft.com/office/drawing/2014/main" id="{7CBB66F4-4AE4-3BC2-D6AD-F4CAE8095624}"/>
              </a:ext>
            </a:extLst>
          </p:cNvPr>
          <p:cNvSpPr txBox="1">
            <a:spLocks noChangeArrowheads="1"/>
          </p:cNvSpPr>
          <p:nvPr/>
        </p:nvSpPr>
        <p:spPr bwMode="auto">
          <a:xfrm>
            <a:off x="3124200" y="152400"/>
            <a:ext cx="3060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ea typeface="新細明體" panose="02020500000000000000" pitchFamily="18" charset="-120"/>
              </a:rPr>
              <a:t>Phong Illumination Model</a:t>
            </a:r>
            <a:endParaRPr lang="zh-TW" altLang="en-US" sz="2000">
              <a:ea typeface="新細明體" panose="02020500000000000000" pitchFamily="18" charset="-12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日期版面配置區 3">
            <a:extLst>
              <a:ext uri="{FF2B5EF4-FFF2-40B4-BE49-F238E27FC236}">
                <a16:creationId xmlns:a16="http://schemas.microsoft.com/office/drawing/2014/main" id="{BDC915D7-FA96-276F-32F4-8B8E4B0C1B4F}"/>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03427" name="頁尾版面配置區 4">
            <a:extLst>
              <a:ext uri="{FF2B5EF4-FFF2-40B4-BE49-F238E27FC236}">
                <a16:creationId xmlns:a16="http://schemas.microsoft.com/office/drawing/2014/main" id="{F36F7AE5-B759-0446-20F6-A4663AC9CB64}"/>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C0D8E260-C5F5-4F75-8FDB-0AAE8005C169}" type="slidenum">
              <a:rPr lang="en-US" altLang="zh-TW" sz="1400" smtClean="0"/>
              <a:pPr>
                <a:spcBef>
                  <a:spcPct val="0"/>
                </a:spcBef>
                <a:buClrTx/>
                <a:buSzTx/>
                <a:buFontTx/>
                <a:buNone/>
              </a:pPr>
              <a:t>89</a:t>
            </a:fld>
            <a:endParaRPr lang="en-US" altLang="zh-TW" sz="1400"/>
          </a:p>
        </p:txBody>
      </p:sp>
      <p:sp>
        <p:nvSpPr>
          <p:cNvPr id="103428" name="投影片編號版面配置區 5">
            <a:extLst>
              <a:ext uri="{FF2B5EF4-FFF2-40B4-BE49-F238E27FC236}">
                <a16:creationId xmlns:a16="http://schemas.microsoft.com/office/drawing/2014/main" id="{4585CFFC-6427-24B0-FFE8-C19A4E32E41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graphicFrame>
        <p:nvGraphicFramePr>
          <p:cNvPr id="103429" name="Object 3">
            <a:extLst>
              <a:ext uri="{FF2B5EF4-FFF2-40B4-BE49-F238E27FC236}">
                <a16:creationId xmlns:a16="http://schemas.microsoft.com/office/drawing/2014/main" id="{264AAD8F-123E-FE59-580D-D81A46623A88}"/>
              </a:ext>
            </a:extLst>
          </p:cNvPr>
          <p:cNvGraphicFramePr>
            <a:graphicFrameLocks noGrp="1" noChangeAspect="1"/>
          </p:cNvGraphicFramePr>
          <p:nvPr>
            <p:ph type="body" idx="1"/>
          </p:nvPr>
        </p:nvGraphicFramePr>
        <p:xfrm>
          <a:off x="1143000" y="685800"/>
          <a:ext cx="7162800" cy="6172200"/>
        </p:xfrm>
        <a:graphic>
          <a:graphicData uri="http://schemas.openxmlformats.org/presentationml/2006/ole">
            <mc:AlternateContent xmlns:mc="http://schemas.openxmlformats.org/markup-compatibility/2006">
              <mc:Choice xmlns:v="urn:schemas-microsoft-com:vml" Requires="v">
                <p:oleObj name="PhotoImpact" r:id="rId2" imgW="3923810" imgH="4060952" progId="PI3.Image">
                  <p:embed/>
                </p:oleObj>
              </mc:Choice>
              <mc:Fallback>
                <p:oleObj name="PhotoImpact" r:id="rId2" imgW="3923810" imgH="4060952" progId="PI3.Imag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85800"/>
                        <a:ext cx="71628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3430" name="文字方塊 4">
            <a:extLst>
              <a:ext uri="{FF2B5EF4-FFF2-40B4-BE49-F238E27FC236}">
                <a16:creationId xmlns:a16="http://schemas.microsoft.com/office/drawing/2014/main" id="{B60FEDC7-6345-1BFD-C5FC-A1EFFB698696}"/>
              </a:ext>
            </a:extLst>
          </p:cNvPr>
          <p:cNvSpPr txBox="1">
            <a:spLocks noChangeArrowheads="1"/>
          </p:cNvSpPr>
          <p:nvPr/>
        </p:nvSpPr>
        <p:spPr bwMode="auto">
          <a:xfrm>
            <a:off x="150813" y="5661025"/>
            <a:ext cx="22891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600">
                <a:solidFill>
                  <a:srgbClr val="FF0000"/>
                </a:solidFill>
                <a:ea typeface="新細明體" panose="02020500000000000000" pitchFamily="18" charset="-120"/>
              </a:rPr>
              <a:t>s = (L^+V^)/|L^+V^|</a:t>
            </a:r>
          </a:p>
          <a:p>
            <a:pPr>
              <a:spcBef>
                <a:spcPct val="0"/>
              </a:spcBef>
              <a:buClrTx/>
              <a:buSzTx/>
              <a:buFontTx/>
              <a:buNone/>
            </a:pPr>
            <a:r>
              <a:rPr lang="en-US" altLang="zh-TW" sz="1600" b="1">
                <a:solidFill>
                  <a:srgbClr val="FF0000"/>
                </a:solidFill>
                <a:ea typeface="新細明體" panose="02020500000000000000" pitchFamily="18" charset="-120"/>
              </a:rPr>
              <a:t>Jim Blinn’s method</a:t>
            </a:r>
            <a:endParaRPr lang="en-US" altLang="zh-TW" sz="1600">
              <a:solidFill>
                <a:srgbClr val="FF0000"/>
              </a:solidFill>
              <a:ea typeface="新細明體" panose="02020500000000000000" pitchFamily="18" charset="-120"/>
            </a:endParaRPr>
          </a:p>
          <a:p>
            <a:pPr>
              <a:spcBef>
                <a:spcPct val="0"/>
              </a:spcBef>
              <a:buClrTx/>
              <a:buSzTx/>
              <a:buFontTx/>
              <a:buNone/>
            </a:pPr>
            <a:endParaRPr lang="zh-TW" altLang="en-US" sz="2000">
              <a:ea typeface="新細明體" panose="02020500000000000000" pitchFamily="18" charset="-120"/>
            </a:endParaRPr>
          </a:p>
        </p:txBody>
      </p:sp>
      <p:sp>
        <p:nvSpPr>
          <p:cNvPr id="103431" name="矩形 6">
            <a:extLst>
              <a:ext uri="{FF2B5EF4-FFF2-40B4-BE49-F238E27FC236}">
                <a16:creationId xmlns:a16="http://schemas.microsoft.com/office/drawing/2014/main" id="{FFC14885-E325-98A1-CF9C-6D20D3DF28C4}"/>
              </a:ext>
            </a:extLst>
          </p:cNvPr>
          <p:cNvSpPr>
            <a:spLocks noChangeArrowheads="1"/>
          </p:cNvSpPr>
          <p:nvPr/>
        </p:nvSpPr>
        <p:spPr bwMode="auto">
          <a:xfrm>
            <a:off x="3810000" y="6037263"/>
            <a:ext cx="1025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b="1" i="1">
                <a:ea typeface="新細明體" panose="02020500000000000000" pitchFamily="18" charset="-120"/>
              </a:rPr>
              <a:t>shininess</a:t>
            </a:r>
            <a:endParaRPr lang="zh-TW" altLang="en-US" sz="1400" b="1" i="1">
              <a:ea typeface="新細明體" panose="02020500000000000000" pitchFamily="18" charset="-120"/>
            </a:endParaRPr>
          </a:p>
        </p:txBody>
      </p:sp>
      <p:sp>
        <p:nvSpPr>
          <p:cNvPr id="103432" name="標題 3">
            <a:extLst>
              <a:ext uri="{FF2B5EF4-FFF2-40B4-BE49-F238E27FC236}">
                <a16:creationId xmlns:a16="http://schemas.microsoft.com/office/drawing/2014/main" id="{71BE9666-00C0-0DB4-6154-7B0ED0BA75F3}"/>
              </a:ext>
            </a:extLst>
          </p:cNvPr>
          <p:cNvSpPr>
            <a:spLocks noGrp="1" noChangeArrowheads="1"/>
          </p:cNvSpPr>
          <p:nvPr>
            <p:ph type="title"/>
          </p:nvPr>
        </p:nvSpPr>
        <p:spPr>
          <a:xfrm>
            <a:off x="674688" y="0"/>
            <a:ext cx="7793037" cy="685800"/>
          </a:xfrm>
        </p:spPr>
        <p:txBody>
          <a:bodyPr/>
          <a:lstStyle/>
          <a:p>
            <a:r>
              <a:rPr lang="en-US" altLang="zh-TW" b="1">
                <a:solidFill>
                  <a:srgbClr val="FF0000"/>
                </a:solidFill>
                <a:ea typeface="新細明體" panose="02020500000000000000" pitchFamily="18" charset="-120"/>
              </a:rPr>
              <a:t>OpenGL Illumination Model</a:t>
            </a:r>
            <a:endParaRPr lang="zh-TW" altLang="en-US" b="1">
              <a:solidFill>
                <a:srgbClr val="FF0000"/>
              </a:solidFill>
              <a:ea typeface="新細明體" panose="02020500000000000000" pitchFamily="18" charset="-12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a:extLst>
              <a:ext uri="{FF2B5EF4-FFF2-40B4-BE49-F238E27FC236}">
                <a16:creationId xmlns:a16="http://schemas.microsoft.com/office/drawing/2014/main" id="{C2C38117-E84C-498E-60CF-997BB6899389}"/>
              </a:ext>
            </a:extLst>
          </p:cNvPr>
          <p:cNvSpPr>
            <a:spLocks noGrp="1" noChangeArrowheads="1"/>
          </p:cNvSpPr>
          <p:nvPr>
            <p:ph type="title"/>
          </p:nvPr>
        </p:nvSpPr>
        <p:spPr/>
        <p:txBody>
          <a:bodyPr/>
          <a:lstStyle/>
          <a:p>
            <a:endParaRPr lang="zh-TW" altLang="en-US">
              <a:ea typeface="新細明體" panose="02020500000000000000" pitchFamily="18" charset="-120"/>
            </a:endParaRPr>
          </a:p>
        </p:txBody>
      </p:sp>
      <p:pic>
        <p:nvPicPr>
          <p:cNvPr id="18435" name="Picture 2" descr="DirectVsIndirect">
            <a:extLst>
              <a:ext uri="{FF2B5EF4-FFF2-40B4-BE49-F238E27FC236}">
                <a16:creationId xmlns:a16="http://schemas.microsoft.com/office/drawing/2014/main" id="{2FD696A1-F311-B2DD-4848-D361CE95A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76200"/>
            <a:ext cx="9069387"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Bounce">
            <a:extLst>
              <a:ext uri="{FF2B5EF4-FFF2-40B4-BE49-F238E27FC236}">
                <a16:creationId xmlns:a16="http://schemas.microsoft.com/office/drawing/2014/main" id="{E75B27A5-F7BF-694A-E472-03472E7EAD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433763"/>
            <a:ext cx="517525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矩形 1">
            <a:extLst>
              <a:ext uri="{FF2B5EF4-FFF2-40B4-BE49-F238E27FC236}">
                <a16:creationId xmlns:a16="http://schemas.microsoft.com/office/drawing/2014/main" id="{817D700F-7F06-8780-AAE9-B6D951DB91FE}"/>
              </a:ext>
            </a:extLst>
          </p:cNvPr>
          <p:cNvSpPr>
            <a:spLocks noChangeArrowheads="1"/>
          </p:cNvSpPr>
          <p:nvPr/>
        </p:nvSpPr>
        <p:spPr bwMode="auto">
          <a:xfrm>
            <a:off x="990600" y="5794375"/>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2000">
                <a:solidFill>
                  <a:srgbClr val="DD4B39"/>
                </a:solidFill>
                <a:latin typeface="Arial" panose="020B0604020202020204" pitchFamily="34" charset="0"/>
                <a:ea typeface="新細明體" panose="02020500000000000000" pitchFamily="18" charset="-120"/>
              </a:rPr>
              <a:t>Radiosity</a:t>
            </a:r>
            <a:r>
              <a:rPr lang="en-US" altLang="zh-TW" sz="2000">
                <a:solidFill>
                  <a:srgbClr val="545454"/>
                </a:solidFill>
                <a:latin typeface="Arial" panose="020B0604020202020204" pitchFamily="34" charset="0"/>
                <a:ea typeface="新細明體" panose="02020500000000000000" pitchFamily="18" charset="-120"/>
              </a:rPr>
              <a:t> was perhaps the first rendering algorithm in widespread use which accounted for diffuse </a:t>
            </a:r>
            <a:r>
              <a:rPr lang="en-US" altLang="zh-TW" sz="2000">
                <a:solidFill>
                  <a:srgbClr val="DD4B39"/>
                </a:solidFill>
                <a:latin typeface="Arial" panose="020B0604020202020204" pitchFamily="34" charset="0"/>
                <a:ea typeface="新細明體" panose="02020500000000000000" pitchFamily="18" charset="-120"/>
              </a:rPr>
              <a:t>indirect</a:t>
            </a:r>
            <a:r>
              <a:rPr lang="en-US" altLang="zh-TW" sz="2000">
                <a:solidFill>
                  <a:srgbClr val="545454"/>
                </a:solidFill>
                <a:latin typeface="Arial" panose="020B0604020202020204" pitchFamily="34" charset="0"/>
                <a:ea typeface="新細明體" panose="02020500000000000000" pitchFamily="18" charset="-120"/>
              </a:rPr>
              <a:t> lighting</a:t>
            </a:r>
          </a:p>
          <a:p>
            <a:pPr>
              <a:spcBef>
                <a:spcPct val="0"/>
              </a:spcBef>
              <a:buClrTx/>
              <a:buSzTx/>
              <a:buFontTx/>
              <a:buNone/>
            </a:pPr>
            <a:r>
              <a:rPr lang="en-US" altLang="zh-TW" sz="2000">
                <a:solidFill>
                  <a:srgbClr val="FF0000"/>
                </a:solidFill>
                <a:ea typeface="新細明體" panose="02020500000000000000" pitchFamily="18" charset="-120"/>
              </a:rPr>
              <a:t>https://en.wikipedia.org/wiki/Radiosity_(computer_graphics)</a:t>
            </a:r>
            <a:endParaRPr lang="zh-TW" altLang="en-US" sz="2000">
              <a:solidFill>
                <a:srgbClr val="FF0000"/>
              </a:solidFill>
              <a:ea typeface="新細明體" panose="02020500000000000000" pitchFamily="18" charset="-120"/>
            </a:endParaRPr>
          </a:p>
        </p:txBody>
      </p:sp>
      <p:pic>
        <p:nvPicPr>
          <p:cNvPr id="18438" name="Picture 7" descr="Modeling Global Illumination with Radiosity | 3ds Max 2018 | Autodesk  Knowledge Network">
            <a:extLst>
              <a:ext uri="{FF2B5EF4-FFF2-40B4-BE49-F238E27FC236}">
                <a16:creationId xmlns:a16="http://schemas.microsoft.com/office/drawing/2014/main" id="{4DB00D31-7A1B-6E6B-FE90-C59318749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489325"/>
            <a:ext cx="30765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日期版面配置區 3">
            <a:extLst>
              <a:ext uri="{FF2B5EF4-FFF2-40B4-BE49-F238E27FC236}">
                <a16:creationId xmlns:a16="http://schemas.microsoft.com/office/drawing/2014/main" id="{285076B2-5DA4-9003-F5F5-66BCF81309B2}"/>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04451" name="頁尾版面配置區 4">
            <a:extLst>
              <a:ext uri="{FF2B5EF4-FFF2-40B4-BE49-F238E27FC236}">
                <a16:creationId xmlns:a16="http://schemas.microsoft.com/office/drawing/2014/main" id="{E7810993-4016-8326-46D0-90B5D95064C9}"/>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D1B41C00-5B0A-4785-A1B5-33A786E99E01}" type="slidenum">
              <a:rPr lang="en-US" altLang="zh-TW" sz="1400" smtClean="0"/>
              <a:pPr>
                <a:spcBef>
                  <a:spcPct val="0"/>
                </a:spcBef>
                <a:buClrTx/>
                <a:buSzTx/>
                <a:buFontTx/>
                <a:buNone/>
              </a:pPr>
              <a:t>90</a:t>
            </a:fld>
            <a:endParaRPr lang="en-US" altLang="zh-TW" sz="1400"/>
          </a:p>
        </p:txBody>
      </p:sp>
      <p:sp>
        <p:nvSpPr>
          <p:cNvPr id="104452" name="投影片編號版面配置區 5">
            <a:extLst>
              <a:ext uri="{FF2B5EF4-FFF2-40B4-BE49-F238E27FC236}">
                <a16:creationId xmlns:a16="http://schemas.microsoft.com/office/drawing/2014/main" id="{61A74BC9-98B3-E536-B919-315A75B0780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104453" name="Rectangle 2">
            <a:extLst>
              <a:ext uri="{FF2B5EF4-FFF2-40B4-BE49-F238E27FC236}">
                <a16:creationId xmlns:a16="http://schemas.microsoft.com/office/drawing/2014/main" id="{AE65AF19-0F5E-2401-0E33-137273DF90B9}"/>
              </a:ext>
            </a:extLst>
          </p:cNvPr>
          <p:cNvSpPr>
            <a:spLocks noGrp="1" noChangeArrowheads="1"/>
          </p:cNvSpPr>
          <p:nvPr>
            <p:ph type="title"/>
          </p:nvPr>
        </p:nvSpPr>
        <p:spPr/>
        <p:txBody>
          <a:bodyPr/>
          <a:lstStyle/>
          <a:p>
            <a:pPr eaLnBrk="1" hangingPunct="1"/>
            <a:r>
              <a:rPr lang="en-US" altLang="zh-TW">
                <a:ea typeface="新細明體" panose="02020500000000000000" pitchFamily="18" charset="-120"/>
              </a:rPr>
              <a:t>Light Material Tutorial</a:t>
            </a:r>
          </a:p>
        </p:txBody>
      </p:sp>
      <p:pic>
        <p:nvPicPr>
          <p:cNvPr id="104454" name="Picture 3">
            <a:extLst>
              <a:ext uri="{FF2B5EF4-FFF2-40B4-BE49-F238E27FC236}">
                <a16:creationId xmlns:a16="http://schemas.microsoft.com/office/drawing/2014/main" id="{74A7EFC0-2BDB-6270-6B31-0F61FBF91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153400"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標題 1">
            <a:extLst>
              <a:ext uri="{FF2B5EF4-FFF2-40B4-BE49-F238E27FC236}">
                <a16:creationId xmlns:a16="http://schemas.microsoft.com/office/drawing/2014/main" id="{1D8B5F75-EAB4-B2B1-8804-01C19EB86672}"/>
              </a:ext>
            </a:extLst>
          </p:cNvPr>
          <p:cNvSpPr>
            <a:spLocks noGrp="1" noChangeArrowheads="1"/>
          </p:cNvSpPr>
          <p:nvPr>
            <p:ph type="title"/>
          </p:nvPr>
        </p:nvSpPr>
        <p:spPr>
          <a:xfrm>
            <a:off x="314325" y="228600"/>
            <a:ext cx="8534400" cy="685800"/>
          </a:xfrm>
        </p:spPr>
        <p:txBody>
          <a:bodyPr/>
          <a:lstStyle/>
          <a:p>
            <a:r>
              <a:rPr lang="en-US" altLang="zh-TW" sz="3600" b="1">
                <a:ea typeface="新細明體" panose="02020500000000000000" pitchFamily="18" charset="-120"/>
              </a:rPr>
              <a:t>Basic Shading in Computer Graphics</a:t>
            </a:r>
            <a:endParaRPr lang="zh-TW" altLang="en-US" sz="3600" b="1">
              <a:ea typeface="新細明體" panose="02020500000000000000" pitchFamily="18" charset="-120"/>
            </a:endParaRPr>
          </a:p>
        </p:txBody>
      </p:sp>
      <p:pic>
        <p:nvPicPr>
          <p:cNvPr id="106499" name="圖片 6">
            <a:extLst>
              <a:ext uri="{FF2B5EF4-FFF2-40B4-BE49-F238E27FC236}">
                <a16:creationId xmlns:a16="http://schemas.microsoft.com/office/drawing/2014/main" id="{FDDCB5CF-47E0-B451-3447-029D2636CB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0852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Chapter 14 Shading Models. - ppt download">
            <a:extLst>
              <a:ext uri="{FF2B5EF4-FFF2-40B4-BE49-F238E27FC236}">
                <a16:creationId xmlns:a16="http://schemas.microsoft.com/office/drawing/2014/main" id="{83F39F61-1935-045F-0CC9-7FBA018C0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a:extLst>
              <a:ext uri="{FF2B5EF4-FFF2-40B4-BE49-F238E27FC236}">
                <a16:creationId xmlns:a16="http://schemas.microsoft.com/office/drawing/2014/main" id="{86FADF24-4858-25F9-0B6E-613B2DB665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0"/>
            <a:ext cx="617220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圖片 7">
            <a:extLst>
              <a:ext uri="{FF2B5EF4-FFF2-40B4-BE49-F238E27FC236}">
                <a16:creationId xmlns:a16="http://schemas.microsoft.com/office/drawing/2014/main" id="{B412814D-D8BF-5EA9-C515-6FA0AF21FA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 y="3429000"/>
            <a:ext cx="64214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圖片 1">
            <a:extLst>
              <a:ext uri="{FF2B5EF4-FFF2-40B4-BE49-F238E27FC236}">
                <a16:creationId xmlns:a16="http://schemas.microsoft.com/office/drawing/2014/main" id="{43CE2AE4-32C2-6DC8-462E-27553485DD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8250" y="2895600"/>
            <a:ext cx="535305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日期版面配置區 3">
            <a:extLst>
              <a:ext uri="{FF2B5EF4-FFF2-40B4-BE49-F238E27FC236}">
                <a16:creationId xmlns:a16="http://schemas.microsoft.com/office/drawing/2014/main" id="{B5A90DD2-3949-11C1-3E2F-BDA2142B6451}"/>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09571" name="頁尾版面配置區 4">
            <a:extLst>
              <a:ext uri="{FF2B5EF4-FFF2-40B4-BE49-F238E27FC236}">
                <a16:creationId xmlns:a16="http://schemas.microsoft.com/office/drawing/2014/main" id="{1E388A57-C818-BB2A-E681-24D1FE07EBE6}"/>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6237B3FA-03F2-4FE2-92E1-6D8051E631E1}" type="slidenum">
              <a:rPr lang="en-US" altLang="zh-TW" sz="1400" smtClean="0"/>
              <a:pPr>
                <a:spcBef>
                  <a:spcPct val="0"/>
                </a:spcBef>
                <a:buClrTx/>
                <a:buSzTx/>
                <a:buFontTx/>
                <a:buNone/>
              </a:pPr>
              <a:t>94</a:t>
            </a:fld>
            <a:endParaRPr lang="en-US" altLang="zh-TW" sz="1400"/>
          </a:p>
        </p:txBody>
      </p:sp>
      <p:sp>
        <p:nvSpPr>
          <p:cNvPr id="109572" name="投影片編號版面配置區 5">
            <a:extLst>
              <a:ext uri="{FF2B5EF4-FFF2-40B4-BE49-F238E27FC236}">
                <a16:creationId xmlns:a16="http://schemas.microsoft.com/office/drawing/2014/main" id="{34D73F8C-0075-3499-1FE8-0F41F8301C5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109573" name="圖片 6">
            <a:extLst>
              <a:ext uri="{FF2B5EF4-FFF2-40B4-BE49-F238E27FC236}">
                <a16:creationId xmlns:a16="http://schemas.microsoft.com/office/drawing/2014/main" id="{A5A7E3E8-94E5-31DA-FEE7-8E9FB9B358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06780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日期版面配置區 3">
            <a:extLst>
              <a:ext uri="{FF2B5EF4-FFF2-40B4-BE49-F238E27FC236}">
                <a16:creationId xmlns:a16="http://schemas.microsoft.com/office/drawing/2014/main" id="{97966061-F2DC-B6DA-7793-89D2A017614C}"/>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10595" name="頁尾版面配置區 4">
            <a:extLst>
              <a:ext uri="{FF2B5EF4-FFF2-40B4-BE49-F238E27FC236}">
                <a16:creationId xmlns:a16="http://schemas.microsoft.com/office/drawing/2014/main" id="{D84695DC-C87B-65F2-3D8D-23DCDB32294D}"/>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80F776E5-6042-4ECD-A34B-E4744FBD4235}" type="slidenum">
              <a:rPr lang="en-US" altLang="zh-TW" sz="1400" smtClean="0"/>
              <a:pPr>
                <a:spcBef>
                  <a:spcPct val="0"/>
                </a:spcBef>
                <a:buClrTx/>
                <a:buSzTx/>
                <a:buFontTx/>
                <a:buNone/>
              </a:pPr>
              <a:t>95</a:t>
            </a:fld>
            <a:endParaRPr lang="en-US" altLang="zh-TW" sz="1400"/>
          </a:p>
        </p:txBody>
      </p:sp>
      <p:sp>
        <p:nvSpPr>
          <p:cNvPr id="110596" name="投影片編號版面配置區 5">
            <a:extLst>
              <a:ext uri="{FF2B5EF4-FFF2-40B4-BE49-F238E27FC236}">
                <a16:creationId xmlns:a16="http://schemas.microsoft.com/office/drawing/2014/main" id="{A04ABCFC-5C17-782A-D94E-EA72CF2D564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110597" name="Rectangle 2">
            <a:extLst>
              <a:ext uri="{FF2B5EF4-FFF2-40B4-BE49-F238E27FC236}">
                <a16:creationId xmlns:a16="http://schemas.microsoft.com/office/drawing/2014/main" id="{8736580F-7AF0-01C0-FD56-4D342DEA6DD6}"/>
              </a:ext>
            </a:extLst>
          </p:cNvPr>
          <p:cNvSpPr>
            <a:spLocks noGrp="1" noChangeArrowheads="1"/>
          </p:cNvSpPr>
          <p:nvPr>
            <p:ph type="title"/>
          </p:nvPr>
        </p:nvSpPr>
        <p:spPr/>
        <p:txBody>
          <a:bodyPr/>
          <a:lstStyle/>
          <a:p>
            <a:pPr eaLnBrk="1" hangingPunct="1"/>
            <a:r>
              <a:rPr lang="en-US" altLang="zh-TW" sz="3600" b="1">
                <a:ea typeface="新細明體" panose="02020500000000000000" pitchFamily="18" charset="-120"/>
              </a:rPr>
              <a:t>Flat Shading Or Facet Shading</a:t>
            </a:r>
          </a:p>
        </p:txBody>
      </p:sp>
      <p:sp>
        <p:nvSpPr>
          <p:cNvPr id="110598" name="Rectangle 3">
            <a:extLst>
              <a:ext uri="{FF2B5EF4-FFF2-40B4-BE49-F238E27FC236}">
                <a16:creationId xmlns:a16="http://schemas.microsoft.com/office/drawing/2014/main" id="{644302FD-0C27-B43B-E144-22D2AE5A02E7}"/>
              </a:ext>
            </a:extLst>
          </p:cNvPr>
          <p:cNvSpPr>
            <a:spLocks noGrp="1" noChangeArrowheads="1"/>
          </p:cNvSpPr>
          <p:nvPr>
            <p:ph type="body" idx="1"/>
          </p:nvPr>
        </p:nvSpPr>
        <p:spPr/>
        <p:txBody>
          <a:bodyPr/>
          <a:lstStyle/>
          <a:p>
            <a:pPr marL="0" indent="0" eaLnBrk="1" hangingPunct="1">
              <a:lnSpc>
                <a:spcPct val="90000"/>
              </a:lnSpc>
            </a:pPr>
            <a:r>
              <a:rPr lang="en-US" altLang="zh-TW">
                <a:ea typeface="新細明體" panose="02020500000000000000" pitchFamily="18" charset="-120"/>
              </a:rPr>
              <a:t>The simplest shading method applies only </a:t>
            </a:r>
            <a:r>
              <a:rPr lang="en-US" altLang="zh-TW" b="1">
                <a:solidFill>
                  <a:schemeClr val="folHlink"/>
                </a:solidFill>
                <a:ea typeface="新細明體" panose="02020500000000000000" pitchFamily="18" charset="-120"/>
              </a:rPr>
              <a:t>one illumination calculation for each primitive</a:t>
            </a:r>
            <a:r>
              <a:rPr lang="en-US" altLang="zh-TW">
                <a:ea typeface="新細明體" panose="02020500000000000000" pitchFamily="18" charset="-120"/>
              </a:rPr>
              <a:t>. This technique is called </a:t>
            </a:r>
            <a:r>
              <a:rPr lang="en-US" altLang="zh-TW" b="1" i="1">
                <a:solidFill>
                  <a:schemeClr val="hlink"/>
                </a:solidFill>
                <a:ea typeface="新細明體" panose="02020500000000000000" pitchFamily="18" charset="-120"/>
              </a:rPr>
              <a:t>constant</a:t>
            </a:r>
            <a:r>
              <a:rPr lang="en-US" altLang="zh-TW">
                <a:ea typeface="新細明體" panose="02020500000000000000" pitchFamily="18" charset="-120"/>
              </a:rPr>
              <a:t> or </a:t>
            </a:r>
            <a:r>
              <a:rPr lang="en-US" altLang="zh-TW" b="1" i="1">
                <a:solidFill>
                  <a:schemeClr val="hlink"/>
                </a:solidFill>
                <a:ea typeface="新細明體" panose="02020500000000000000" pitchFamily="18" charset="-120"/>
              </a:rPr>
              <a:t>flat shading</a:t>
            </a:r>
            <a:r>
              <a:rPr lang="en-US" altLang="zh-TW">
                <a:ea typeface="新細明體" panose="02020500000000000000" pitchFamily="18" charset="-120"/>
              </a:rPr>
              <a:t>. It is often used on polygonal primitives.</a:t>
            </a:r>
          </a:p>
          <a:p>
            <a:pPr marL="0" indent="0" eaLnBrk="1" hangingPunct="1">
              <a:lnSpc>
                <a:spcPct val="90000"/>
              </a:lnSpc>
            </a:pPr>
            <a:endParaRPr lang="en-US" altLang="zh-TW">
              <a:ea typeface="新細明體" panose="02020500000000000000" pitchFamily="18" charset="-120"/>
            </a:endParaRPr>
          </a:p>
          <a:p>
            <a:pPr marL="0" indent="0" eaLnBrk="1" hangingPunct="1">
              <a:lnSpc>
                <a:spcPct val="90000"/>
              </a:lnSpc>
            </a:pPr>
            <a:endParaRPr lang="en-US" altLang="zh-TW">
              <a:ea typeface="新細明體" panose="02020500000000000000" pitchFamily="18" charset="-120"/>
            </a:endParaRPr>
          </a:p>
          <a:p>
            <a:pPr marL="0" indent="0" eaLnBrk="1" hangingPunct="1">
              <a:lnSpc>
                <a:spcPct val="90000"/>
              </a:lnSpc>
            </a:pPr>
            <a:endParaRPr lang="en-US" altLang="zh-TW">
              <a:ea typeface="新細明體" panose="02020500000000000000" pitchFamily="18" charset="-120"/>
            </a:endParaRPr>
          </a:p>
          <a:p>
            <a:pPr marL="0" indent="0" eaLnBrk="1" hangingPunct="1">
              <a:lnSpc>
                <a:spcPct val="90000"/>
              </a:lnSpc>
            </a:pPr>
            <a:r>
              <a:rPr lang="en-US" altLang="zh-TW" b="1">
                <a:solidFill>
                  <a:schemeClr val="hlink"/>
                </a:solidFill>
                <a:ea typeface="新細明體" panose="02020500000000000000" pitchFamily="18" charset="-120"/>
              </a:rPr>
              <a:t>Drawbacks</a:t>
            </a:r>
            <a:r>
              <a:rPr lang="en-US" altLang="zh-TW">
                <a:ea typeface="新細明體" panose="02020500000000000000" pitchFamily="18" charset="-120"/>
              </a:rPr>
              <a:t>:</a:t>
            </a:r>
          </a:p>
          <a:p>
            <a:pPr lvl="1" eaLnBrk="1" hangingPunct="1">
              <a:lnSpc>
                <a:spcPct val="90000"/>
              </a:lnSpc>
              <a:buFont typeface="Wingdings" panose="05000000000000000000" pitchFamily="2" charset="2"/>
              <a:buChar char="n"/>
            </a:pPr>
            <a:r>
              <a:rPr lang="en-US" altLang="zh-TW">
                <a:ea typeface="新細明體" panose="02020500000000000000" pitchFamily="18" charset="-120"/>
              </a:rPr>
              <a:t>the direction to the light source varies over the facet</a:t>
            </a:r>
            <a:r>
              <a:rPr lang="en-US" altLang="zh-TW" b="1">
                <a:solidFill>
                  <a:srgbClr val="014CE3"/>
                </a:solidFill>
                <a:ea typeface="新細明體" panose="02020500000000000000" pitchFamily="18" charset="-120"/>
              </a:rPr>
              <a:t>, i.e., diffuse light problem. </a:t>
            </a:r>
          </a:p>
          <a:p>
            <a:pPr lvl="1" eaLnBrk="1" hangingPunct="1">
              <a:lnSpc>
                <a:spcPct val="90000"/>
              </a:lnSpc>
              <a:buFont typeface="Wingdings" panose="05000000000000000000" pitchFamily="2" charset="2"/>
              <a:buChar char="n"/>
            </a:pPr>
            <a:r>
              <a:rPr lang="en-US" altLang="zh-TW">
                <a:ea typeface="新細明體" panose="02020500000000000000" pitchFamily="18" charset="-120"/>
              </a:rPr>
              <a:t>the direction to the eye varies over the facet, </a:t>
            </a:r>
            <a:r>
              <a:rPr lang="en-US" altLang="zh-TW" b="1">
                <a:solidFill>
                  <a:srgbClr val="014CE3"/>
                </a:solidFill>
                <a:ea typeface="新細明體" panose="02020500000000000000" pitchFamily="18" charset="-120"/>
              </a:rPr>
              <a:t>i.e., specular light problem. </a:t>
            </a:r>
          </a:p>
          <a:p>
            <a:pPr marL="0" indent="0" eaLnBrk="1" hangingPunct="1">
              <a:lnSpc>
                <a:spcPct val="90000"/>
              </a:lnSpc>
            </a:pPr>
            <a:r>
              <a:rPr lang="en-US" altLang="zh-TW">
                <a:ea typeface="新細明體" panose="02020500000000000000" pitchFamily="18" charset="-120"/>
              </a:rPr>
              <a:t>Nonetheless, often </a:t>
            </a:r>
            <a:r>
              <a:rPr lang="en-US" altLang="zh-TW" b="1">
                <a:solidFill>
                  <a:schemeClr val="hlink"/>
                </a:solidFill>
                <a:ea typeface="新細明體" panose="02020500000000000000" pitchFamily="18" charset="-120"/>
              </a:rPr>
              <a:t>illumination is computed for only a single point on the facet</a:t>
            </a:r>
            <a:r>
              <a:rPr lang="en-US" altLang="zh-TW">
                <a:ea typeface="新細明體" panose="02020500000000000000" pitchFamily="18" charset="-120"/>
              </a:rPr>
              <a:t>. Which one? Usually the </a:t>
            </a:r>
            <a:r>
              <a:rPr lang="en-US" altLang="zh-TW" b="1">
                <a:solidFill>
                  <a:schemeClr val="folHlink"/>
                </a:solidFill>
                <a:ea typeface="新細明體" panose="02020500000000000000" pitchFamily="18" charset="-120"/>
              </a:rPr>
              <a:t>centroid</a:t>
            </a:r>
            <a:r>
              <a:rPr lang="en-US" altLang="zh-TW">
                <a:ea typeface="新細明體" panose="02020500000000000000" pitchFamily="18" charset="-120"/>
              </a:rPr>
              <a:t>.</a:t>
            </a:r>
          </a:p>
          <a:p>
            <a:pPr marL="0" indent="0" eaLnBrk="1" hangingPunct="1">
              <a:lnSpc>
                <a:spcPct val="90000"/>
              </a:lnSpc>
            </a:pPr>
            <a:r>
              <a:rPr lang="en-US" altLang="zh-TW">
                <a:ea typeface="新細明體" panose="02020500000000000000" pitchFamily="18" charset="-120"/>
              </a:rPr>
              <a:t>OpenGL picks any vertex (</a:t>
            </a:r>
            <a:r>
              <a:rPr lang="en-US" altLang="zh-TW" b="1">
                <a:solidFill>
                  <a:srgbClr val="014CE3"/>
                </a:solidFill>
                <a:ea typeface="新細明體" panose="02020500000000000000" pitchFamily="18" charset="-120"/>
              </a:rPr>
              <a:t>i.e., first vertex</a:t>
            </a:r>
            <a:r>
              <a:rPr lang="en-US" altLang="zh-TW">
                <a:ea typeface="新細明體" panose="02020500000000000000" pitchFamily="18" charset="-120"/>
              </a:rPr>
              <a:t>) of a polygon</a:t>
            </a:r>
          </a:p>
        </p:txBody>
      </p:sp>
      <p:pic>
        <p:nvPicPr>
          <p:cNvPr id="110599" name="Picture 4" descr="flatshade">
            <a:extLst>
              <a:ext uri="{FF2B5EF4-FFF2-40B4-BE49-F238E27FC236}">
                <a16:creationId xmlns:a16="http://schemas.microsoft.com/office/drawing/2014/main" id="{CB31C59D-C46D-FB6D-687C-65644E8E8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057400"/>
            <a:ext cx="30480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0600" name="Object 5">
            <a:extLst>
              <a:ext uri="{FF2B5EF4-FFF2-40B4-BE49-F238E27FC236}">
                <a16:creationId xmlns:a16="http://schemas.microsoft.com/office/drawing/2014/main" id="{D8D54428-3E00-3AD7-2175-3F72DD8F9891}"/>
              </a:ext>
            </a:extLst>
          </p:cNvPr>
          <p:cNvGraphicFramePr>
            <a:graphicFrameLocks noChangeAspect="1"/>
          </p:cNvGraphicFramePr>
          <p:nvPr/>
        </p:nvGraphicFramePr>
        <p:xfrm>
          <a:off x="5181600" y="2057400"/>
          <a:ext cx="2057400" cy="1968500"/>
        </p:xfrm>
        <a:graphic>
          <a:graphicData uri="http://schemas.openxmlformats.org/presentationml/2006/ole">
            <mc:AlternateContent xmlns:mc="http://schemas.openxmlformats.org/markup-compatibility/2006">
              <mc:Choice xmlns:v="urn:schemas-microsoft-com:vml" Requires="v">
                <p:oleObj name="PhotoImpact" r:id="rId3" imgW="1318095" imgH="1493333" progId="PI3.Image">
                  <p:embed/>
                </p:oleObj>
              </mc:Choice>
              <mc:Fallback>
                <p:oleObj name="PhotoImpact" r:id="rId3" imgW="1318095" imgH="1493333" progId="PI3.Imag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057400"/>
                        <a:ext cx="20574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圖片 6">
            <a:extLst>
              <a:ext uri="{FF2B5EF4-FFF2-40B4-BE49-F238E27FC236}">
                <a16:creationId xmlns:a16="http://schemas.microsoft.com/office/drawing/2014/main" id="{FC88FF3C-E871-2342-1861-8040EAD039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763"/>
            <a:ext cx="8839200" cy="636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日期版面配置區 1">
            <a:extLst>
              <a:ext uri="{FF2B5EF4-FFF2-40B4-BE49-F238E27FC236}">
                <a16:creationId xmlns:a16="http://schemas.microsoft.com/office/drawing/2014/main" id="{D6461BF9-0BAF-9B1A-D920-847342F0EF5B}"/>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12643" name="頁尾版面配置區 2">
            <a:extLst>
              <a:ext uri="{FF2B5EF4-FFF2-40B4-BE49-F238E27FC236}">
                <a16:creationId xmlns:a16="http://schemas.microsoft.com/office/drawing/2014/main" id="{2CD2CFA8-5D46-D8EB-10D6-A6EF6B4A622B}"/>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2FE06328-EC53-4662-8D4D-FB2FF95FF3A4}" type="slidenum">
              <a:rPr lang="en-US" altLang="zh-TW" sz="1400" smtClean="0"/>
              <a:pPr>
                <a:spcBef>
                  <a:spcPct val="0"/>
                </a:spcBef>
                <a:buClrTx/>
                <a:buSzTx/>
                <a:buFontTx/>
                <a:buNone/>
              </a:pPr>
              <a:t>97</a:t>
            </a:fld>
            <a:endParaRPr lang="en-US" altLang="zh-TW" sz="1400"/>
          </a:p>
        </p:txBody>
      </p:sp>
      <p:sp>
        <p:nvSpPr>
          <p:cNvPr id="112644" name="投影片編號版面配置區 3">
            <a:extLst>
              <a:ext uri="{FF2B5EF4-FFF2-40B4-BE49-F238E27FC236}">
                <a16:creationId xmlns:a16="http://schemas.microsoft.com/office/drawing/2014/main" id="{B5647598-1863-A2CB-BA84-1D7C9584C1A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pic>
        <p:nvPicPr>
          <p:cNvPr id="112645" name="Picture 2" descr="slides.show">
            <a:extLst>
              <a:ext uri="{FF2B5EF4-FFF2-40B4-BE49-F238E27FC236}">
                <a16:creationId xmlns:a16="http://schemas.microsoft.com/office/drawing/2014/main" id="{D1995C21-39F6-7863-4300-75F0159F8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接點 2">
            <a:extLst>
              <a:ext uri="{FF2B5EF4-FFF2-40B4-BE49-F238E27FC236}">
                <a16:creationId xmlns:a16="http://schemas.microsoft.com/office/drawing/2014/main" id="{30095708-B5E3-C0F8-8119-4EB73EE070A3}"/>
              </a:ext>
            </a:extLst>
          </p:cNvPr>
          <p:cNvCxnSpPr/>
          <p:nvPr/>
        </p:nvCxnSpPr>
        <p:spPr bwMode="auto">
          <a:xfrm>
            <a:off x="5867400" y="4724400"/>
            <a:ext cx="1371600"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直線接點 7">
            <a:extLst>
              <a:ext uri="{FF2B5EF4-FFF2-40B4-BE49-F238E27FC236}">
                <a16:creationId xmlns:a16="http://schemas.microsoft.com/office/drawing/2014/main" id="{B9C1BBEB-8940-97B6-1A10-0F54D18C8F4B}"/>
              </a:ext>
            </a:extLst>
          </p:cNvPr>
          <p:cNvCxnSpPr/>
          <p:nvPr/>
        </p:nvCxnSpPr>
        <p:spPr bwMode="auto">
          <a:xfrm>
            <a:off x="5715000" y="4953000"/>
            <a:ext cx="1371600"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9" name="直線接點 8">
            <a:extLst>
              <a:ext uri="{FF2B5EF4-FFF2-40B4-BE49-F238E27FC236}">
                <a16:creationId xmlns:a16="http://schemas.microsoft.com/office/drawing/2014/main" id="{66E4F368-D37D-40D6-0419-DF629BF0D83D}"/>
              </a:ext>
            </a:extLst>
          </p:cNvPr>
          <p:cNvCxnSpPr/>
          <p:nvPr/>
        </p:nvCxnSpPr>
        <p:spPr bwMode="auto">
          <a:xfrm>
            <a:off x="4818063" y="5257800"/>
            <a:ext cx="1371600"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日期版面配置區 1">
            <a:extLst>
              <a:ext uri="{FF2B5EF4-FFF2-40B4-BE49-F238E27FC236}">
                <a16:creationId xmlns:a16="http://schemas.microsoft.com/office/drawing/2014/main" id="{7DCDFA42-AFB0-6447-1B2B-F80ED9A78BCA}"/>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13667" name="頁尾版面配置區 2">
            <a:extLst>
              <a:ext uri="{FF2B5EF4-FFF2-40B4-BE49-F238E27FC236}">
                <a16:creationId xmlns:a16="http://schemas.microsoft.com/office/drawing/2014/main" id="{DEB3BCBA-DBB3-E818-887B-C0F438E95DC1}"/>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17223403-1305-4402-8CDD-94634866501D}" type="slidenum">
              <a:rPr lang="en-US" altLang="zh-TW" sz="1400" smtClean="0"/>
              <a:pPr>
                <a:spcBef>
                  <a:spcPct val="0"/>
                </a:spcBef>
                <a:buClrTx/>
                <a:buSzTx/>
                <a:buFontTx/>
                <a:buNone/>
              </a:pPr>
              <a:t>98</a:t>
            </a:fld>
            <a:endParaRPr lang="en-US" altLang="zh-TW" sz="1400"/>
          </a:p>
        </p:txBody>
      </p:sp>
      <p:sp>
        <p:nvSpPr>
          <p:cNvPr id="113668" name="投影片編號版面配置區 3">
            <a:extLst>
              <a:ext uri="{FF2B5EF4-FFF2-40B4-BE49-F238E27FC236}">
                <a16:creationId xmlns:a16="http://schemas.microsoft.com/office/drawing/2014/main" id="{CBE1F281-BEAA-FCEC-058D-09A368761EC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113669" name="Rectangle 1026">
            <a:extLst>
              <a:ext uri="{FF2B5EF4-FFF2-40B4-BE49-F238E27FC236}">
                <a16:creationId xmlns:a16="http://schemas.microsoft.com/office/drawing/2014/main" id="{DBF63DB1-6886-CC7F-8CE7-1DBB48BBE3F3}"/>
              </a:ext>
            </a:extLst>
          </p:cNvPr>
          <p:cNvSpPr>
            <a:spLocks noChangeArrowheads="1"/>
          </p:cNvSpPr>
          <p:nvPr/>
        </p:nvSpPr>
        <p:spPr bwMode="auto">
          <a:xfrm>
            <a:off x="6858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4000" b="1">
                <a:solidFill>
                  <a:schemeClr val="folHlink"/>
                </a:solidFill>
              </a:rPr>
              <a:t>OpenGL:</a:t>
            </a:r>
            <a:r>
              <a:rPr lang="en-US" altLang="en-US" sz="4000" b="1">
                <a:solidFill>
                  <a:schemeClr val="hlink"/>
                </a:solidFill>
              </a:rPr>
              <a:t> Flat shading</a:t>
            </a:r>
          </a:p>
        </p:txBody>
      </p:sp>
      <p:sp>
        <p:nvSpPr>
          <p:cNvPr id="113670" name="Rectangle 1027">
            <a:extLst>
              <a:ext uri="{FF2B5EF4-FFF2-40B4-BE49-F238E27FC236}">
                <a16:creationId xmlns:a16="http://schemas.microsoft.com/office/drawing/2014/main" id="{F8AB3E4D-225E-560D-8C8F-A49B81931175}"/>
              </a:ext>
            </a:extLst>
          </p:cNvPr>
          <p:cNvSpPr>
            <a:spLocks noChangeArrowheads="1"/>
          </p:cNvSpPr>
          <p:nvPr/>
        </p:nvSpPr>
        <p:spPr bwMode="auto">
          <a:xfrm>
            <a:off x="685800" y="1600200"/>
            <a:ext cx="44958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pPr>
            <a:r>
              <a:rPr lang="en-US" altLang="en-US" sz="2000"/>
              <a:t>Compute shading at a representative point and apply to whole polygon</a:t>
            </a:r>
            <a:endParaRPr lang="en-US" altLang="en-US" sz="2000" b="1">
              <a:solidFill>
                <a:schemeClr val="folHlink"/>
              </a:solidFill>
            </a:endParaRPr>
          </a:p>
          <a:p>
            <a:pPr lvl="1" eaLnBrk="1" hangingPunct="1">
              <a:lnSpc>
                <a:spcPct val="90000"/>
              </a:lnSpc>
            </a:pPr>
            <a:r>
              <a:rPr lang="en-US" altLang="en-US" sz="2000" b="1">
                <a:solidFill>
                  <a:schemeClr val="folHlink"/>
                </a:solidFill>
              </a:rPr>
              <a:t>OpenGL uses one of the vertices</a:t>
            </a:r>
          </a:p>
          <a:p>
            <a:pPr eaLnBrk="1" hangingPunct="1">
              <a:lnSpc>
                <a:spcPct val="90000"/>
              </a:lnSpc>
            </a:pPr>
            <a:r>
              <a:rPr lang="en-US" altLang="en-US" sz="2000"/>
              <a:t>Advantages: </a:t>
            </a:r>
          </a:p>
          <a:p>
            <a:pPr lvl="1" eaLnBrk="1" hangingPunct="1">
              <a:lnSpc>
                <a:spcPct val="90000"/>
              </a:lnSpc>
            </a:pPr>
            <a:r>
              <a:rPr lang="en-US" altLang="en-US" sz="2000"/>
              <a:t>Fast - one shading value per  polygon</a:t>
            </a:r>
          </a:p>
          <a:p>
            <a:pPr eaLnBrk="1" hangingPunct="1">
              <a:lnSpc>
                <a:spcPct val="90000"/>
              </a:lnSpc>
            </a:pPr>
            <a:r>
              <a:rPr lang="en-US" altLang="en-US" sz="2000"/>
              <a:t>Disadvantages:</a:t>
            </a:r>
          </a:p>
          <a:p>
            <a:pPr lvl="1" eaLnBrk="1" hangingPunct="1">
              <a:lnSpc>
                <a:spcPct val="90000"/>
              </a:lnSpc>
            </a:pPr>
            <a:r>
              <a:rPr lang="en-US" altLang="en-US" sz="2000"/>
              <a:t>Inaccurate</a:t>
            </a:r>
          </a:p>
          <a:p>
            <a:pPr lvl="1" eaLnBrk="1" hangingPunct="1">
              <a:lnSpc>
                <a:spcPct val="90000"/>
              </a:lnSpc>
            </a:pPr>
            <a:r>
              <a:rPr lang="en-US" altLang="en-US" sz="2000"/>
              <a:t>Discontinuities at polygon boundaries</a:t>
            </a:r>
          </a:p>
          <a:p>
            <a:pPr lvl="1" eaLnBrk="1" hangingPunct="1">
              <a:lnSpc>
                <a:spcPct val="90000"/>
              </a:lnSpc>
            </a:pPr>
            <a:endParaRPr lang="en-US" altLang="en-US" sz="2000"/>
          </a:p>
        </p:txBody>
      </p:sp>
      <p:pic>
        <p:nvPicPr>
          <p:cNvPr id="113671" name="Picture 1028" descr="&#10;g_flat.gif                                                     00005D15Macintosh HD                   ABA78158:">
            <a:extLst>
              <a:ext uri="{FF2B5EF4-FFF2-40B4-BE49-F238E27FC236}">
                <a16:creationId xmlns:a16="http://schemas.microsoft.com/office/drawing/2014/main" id="{06FD0CA4-8BFE-B6D6-07DD-B89E3F9F4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81200"/>
            <a:ext cx="4064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日期版面配置區 3">
            <a:extLst>
              <a:ext uri="{FF2B5EF4-FFF2-40B4-BE49-F238E27FC236}">
                <a16:creationId xmlns:a16="http://schemas.microsoft.com/office/drawing/2014/main" id="{B993ED94-A9DA-BB44-0E94-9C5DA594CD02}"/>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Lecture 15</a:t>
            </a:r>
          </a:p>
        </p:txBody>
      </p:sp>
      <p:sp>
        <p:nvSpPr>
          <p:cNvPr id="114691" name="頁尾版面配置區 4">
            <a:extLst>
              <a:ext uri="{FF2B5EF4-FFF2-40B4-BE49-F238E27FC236}">
                <a16:creationId xmlns:a16="http://schemas.microsoft.com/office/drawing/2014/main" id="{63BE8225-6D6D-D5FD-6223-4BF3363595DE}"/>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zh-TW" sz="1400"/>
              <a:t>Slide </a:t>
            </a:r>
            <a:fld id="{0A57B805-34DD-4EDF-AD70-4EDC2ECADDAC}" type="slidenum">
              <a:rPr lang="en-US" altLang="zh-TW" sz="1400" smtClean="0"/>
              <a:pPr>
                <a:spcBef>
                  <a:spcPct val="0"/>
                </a:spcBef>
                <a:buClrTx/>
                <a:buSzTx/>
                <a:buFontTx/>
                <a:buNone/>
              </a:pPr>
              <a:t>99</a:t>
            </a:fld>
            <a:endParaRPr lang="en-US" altLang="zh-TW" sz="1400"/>
          </a:p>
        </p:txBody>
      </p:sp>
      <p:sp>
        <p:nvSpPr>
          <p:cNvPr id="114692" name="投影片編號版面配置區 5">
            <a:extLst>
              <a:ext uri="{FF2B5EF4-FFF2-40B4-BE49-F238E27FC236}">
                <a16:creationId xmlns:a16="http://schemas.microsoft.com/office/drawing/2014/main" id="{EB37817D-3731-5811-DC63-E04FFB17146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zh-TW" altLang="en-US" sz="1400"/>
              <a:t>6.837 </a:t>
            </a:r>
            <a:r>
              <a:rPr lang="en-US" altLang="zh-TW" sz="1400"/>
              <a:t>Fall 2001</a:t>
            </a:r>
          </a:p>
        </p:txBody>
      </p:sp>
      <p:sp>
        <p:nvSpPr>
          <p:cNvPr id="114693" name="Rectangle 2">
            <a:extLst>
              <a:ext uri="{FF2B5EF4-FFF2-40B4-BE49-F238E27FC236}">
                <a16:creationId xmlns:a16="http://schemas.microsoft.com/office/drawing/2014/main" id="{028FE025-C2EF-FA5E-34BD-BC755F38FA38}"/>
              </a:ext>
            </a:extLst>
          </p:cNvPr>
          <p:cNvSpPr>
            <a:spLocks noGrp="1" noChangeArrowheads="1"/>
          </p:cNvSpPr>
          <p:nvPr>
            <p:ph type="title"/>
          </p:nvPr>
        </p:nvSpPr>
        <p:spPr>
          <a:xfrm>
            <a:off x="674688" y="533400"/>
            <a:ext cx="7793037" cy="685800"/>
          </a:xfrm>
        </p:spPr>
        <p:txBody>
          <a:bodyPr/>
          <a:lstStyle/>
          <a:p>
            <a:pPr algn="ctr" eaLnBrk="1" hangingPunct="1"/>
            <a:r>
              <a:rPr lang="en-US" altLang="zh-TW" sz="3600" b="1">
                <a:ea typeface="新細明體" panose="02020500000000000000" pitchFamily="18" charset="-120"/>
              </a:rPr>
              <a:t>Constant Shading with Ambient</a:t>
            </a:r>
            <a:br>
              <a:rPr lang="en-US" altLang="zh-TW" sz="3600" b="1">
                <a:ea typeface="新細明體" panose="02020500000000000000" pitchFamily="18" charset="-120"/>
              </a:rPr>
            </a:br>
            <a:r>
              <a:rPr lang="en-US" altLang="zh-TW" sz="3600" b="1">
                <a:ea typeface="新細明體" panose="02020500000000000000" pitchFamily="18" charset="-120"/>
              </a:rPr>
              <a:t>Illumination Only</a:t>
            </a:r>
          </a:p>
        </p:txBody>
      </p:sp>
      <p:pic>
        <p:nvPicPr>
          <p:cNvPr id="114694" name="Picture 4">
            <a:extLst>
              <a:ext uri="{FF2B5EF4-FFF2-40B4-BE49-F238E27FC236}">
                <a16:creationId xmlns:a16="http://schemas.microsoft.com/office/drawing/2014/main" id="{F0541009-5510-706B-D723-963D46545D7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185863"/>
            <a:ext cx="9144000" cy="5672137"/>
          </a:xfrm>
          <a:noFill/>
        </p:spPr>
      </p:pic>
    </p:spTree>
  </p:cSld>
  <p:clrMapOvr>
    <a:masterClrMapping/>
  </p:clrMapOvr>
</p:sld>
</file>

<file path=ppt/theme/theme1.xml><?xml version="1.0" encoding="utf-8"?>
<a:theme xmlns:a="http://schemas.openxmlformats.org/drawingml/2006/main" name="lecture">
  <a:themeElements>
    <a:clrScheme name="lectur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lectur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defRPr kumimoji="0" lang="en-US" altLang="zh-TW" sz="20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defRPr kumimoji="0" lang="en-US" altLang="zh-TW" sz="20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lectur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lectur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lecture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lecture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lectur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lectur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lecture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Arial"/>
        <a:ea typeface="굴림"/>
        <a:cs typeface=""/>
      </a:majorFont>
      <a:minorFont>
        <a:latin typeface="Arial"/>
        <a:ea typeface="굴림"/>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Arial" panose="020B0604020202020204" pitchFamily="34" charset="0"/>
            <a:ea typeface="굴림" pitchFamily="50"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Arial" panose="020B0604020202020204" pitchFamily="34" charset="0"/>
            <a:ea typeface="굴림" pitchFamily="50"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新細明體"/>
        <a:cs typeface=""/>
      </a:majorFont>
      <a:minorFont>
        <a:latin typeface="Tahoma"/>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1400" b="0" i="0" u="none" strike="noStrike" cap="none" normalizeH="0" baseline="0" smtClean="0">
            <a:ln>
              <a:noFill/>
            </a:ln>
            <a:solidFill>
              <a:schemeClr val="tx1"/>
            </a:solidFill>
            <a:effectLst/>
            <a:latin typeface="Tahoma" panose="020B060403050404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zh-TW" sz="1400" b="0" i="0" u="none" strike="noStrike" cap="none" normalizeH="0" baseline="0" smtClean="0">
            <a:ln>
              <a:noFill/>
            </a:ln>
            <a:solidFill>
              <a:schemeClr val="tx1"/>
            </a:solidFill>
            <a:effectLst/>
            <a:latin typeface="Tahoma" panose="020B0604030504040204" pitchFamily="34" charset="0"/>
            <a:ea typeface="新細明體" panose="02020500000000000000" pitchFamily="18" charset="-12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2ksans">
  <a:themeElements>
    <a:clrScheme name="">
      <a:dk1>
        <a:srgbClr val="863D00"/>
      </a:dk1>
      <a:lt1>
        <a:srgbClr val="FFFFFF"/>
      </a:lt1>
      <a:dk2>
        <a:srgbClr val="000040"/>
      </a:dk2>
      <a:lt2>
        <a:srgbClr val="979393"/>
      </a:lt2>
      <a:accent1>
        <a:srgbClr val="D25F00"/>
      </a:accent1>
      <a:accent2>
        <a:srgbClr val="404988"/>
      </a:accent2>
      <a:accent3>
        <a:srgbClr val="AAAAAF"/>
      </a:accent3>
      <a:accent4>
        <a:srgbClr val="DADADA"/>
      </a:accent4>
      <a:accent5>
        <a:srgbClr val="E5B6AA"/>
      </a:accent5>
      <a:accent6>
        <a:srgbClr val="39417B"/>
      </a:accent6>
      <a:hlink>
        <a:srgbClr val="007D96"/>
      </a:hlink>
      <a:folHlink>
        <a:srgbClr val="7200A0"/>
      </a:folHlink>
    </a:clrScheme>
    <a:fontScheme name="s2ksa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82296" tIns="36576" rIns="82296" bIns="36576"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zh-TW" sz="27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82296" tIns="36576" rIns="82296" bIns="36576"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zh-TW" sz="27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2ksans 1">
        <a:dk1>
          <a:srgbClr val="908F8E"/>
        </a:dk1>
        <a:lt1>
          <a:srgbClr val="FFFFFF"/>
        </a:lt1>
        <a:dk2>
          <a:srgbClr val="000000"/>
        </a:dk2>
        <a:lt2>
          <a:srgbClr val="AA4D00"/>
        </a:lt2>
        <a:accent1>
          <a:srgbClr val="973181"/>
        </a:accent1>
        <a:accent2>
          <a:srgbClr val="404988"/>
        </a:accent2>
        <a:accent3>
          <a:srgbClr val="AAAAAA"/>
        </a:accent3>
        <a:accent4>
          <a:srgbClr val="DADADA"/>
        </a:accent4>
        <a:accent5>
          <a:srgbClr val="C9ADC1"/>
        </a:accent5>
        <a:accent6>
          <a:srgbClr val="39417B"/>
        </a:accent6>
        <a:hlink>
          <a:srgbClr val="007D96"/>
        </a:hlink>
        <a:folHlink>
          <a:srgbClr val="7200A0"/>
        </a:folHlink>
      </a:clrScheme>
      <a:clrMap bg1="dk2" tx1="lt1" bg2="dk1" tx2="lt2" accent1="accent1" accent2="accent2" accent3="accent3" accent4="accent4" accent5="accent5" accent6="accent6" hlink="hlink" folHlink="folHlink"/>
    </a:extraClrScheme>
    <a:extraClrScheme>
      <a:clrScheme name="s2ksans 2">
        <a:dk1>
          <a:srgbClr val="863D00"/>
        </a:dk1>
        <a:lt1>
          <a:srgbClr val="FFFFFF"/>
        </a:lt1>
        <a:dk2>
          <a:srgbClr val="000000"/>
        </a:dk2>
        <a:lt2>
          <a:srgbClr val="979393"/>
        </a:lt2>
        <a:accent1>
          <a:srgbClr val="973181"/>
        </a:accent1>
        <a:accent2>
          <a:srgbClr val="404988"/>
        </a:accent2>
        <a:accent3>
          <a:srgbClr val="AAAAAA"/>
        </a:accent3>
        <a:accent4>
          <a:srgbClr val="DADADA"/>
        </a:accent4>
        <a:accent5>
          <a:srgbClr val="C9ADC1"/>
        </a:accent5>
        <a:accent6>
          <a:srgbClr val="39417B"/>
        </a:accent6>
        <a:hlink>
          <a:srgbClr val="007D96"/>
        </a:hlink>
        <a:folHlink>
          <a:srgbClr val="7200A0"/>
        </a:folHlink>
      </a:clrScheme>
      <a:clrMap bg1="dk2" tx1="lt1" bg2="dk1" tx2="lt2" accent1="accent1" accent2="accent2" accent3="accent3" accent4="accent4" accent5="accent5" accent6="accent6" hlink="hlink" folHlink="folHlink"/>
    </a:extraClrScheme>
    <a:extraClrScheme>
      <a:clrScheme name="s2ksans 3">
        <a:dk1>
          <a:srgbClr val="863D00"/>
        </a:dk1>
        <a:lt1>
          <a:srgbClr val="FFFFFF"/>
        </a:lt1>
        <a:dk2>
          <a:srgbClr val="000000"/>
        </a:dk2>
        <a:lt2>
          <a:srgbClr val="979393"/>
        </a:lt2>
        <a:accent1>
          <a:srgbClr val="9E4700"/>
        </a:accent1>
        <a:accent2>
          <a:srgbClr val="404988"/>
        </a:accent2>
        <a:accent3>
          <a:srgbClr val="AAAAAA"/>
        </a:accent3>
        <a:accent4>
          <a:srgbClr val="DADADA"/>
        </a:accent4>
        <a:accent5>
          <a:srgbClr val="CCB1AA"/>
        </a:accent5>
        <a:accent6>
          <a:srgbClr val="39417B"/>
        </a:accent6>
        <a:hlink>
          <a:srgbClr val="007D96"/>
        </a:hlink>
        <a:folHlink>
          <a:srgbClr val="7200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863D00"/>
    </a:dk1>
    <a:lt1>
      <a:srgbClr val="FFFFFF"/>
    </a:lt1>
    <a:dk2>
      <a:srgbClr val="000000"/>
    </a:dk2>
    <a:lt2>
      <a:srgbClr val="979393"/>
    </a:lt2>
    <a:accent1>
      <a:srgbClr val="D25F00"/>
    </a:accent1>
    <a:accent2>
      <a:srgbClr val="404988"/>
    </a:accent2>
    <a:accent3>
      <a:srgbClr val="AAAAAA"/>
    </a:accent3>
    <a:accent4>
      <a:srgbClr val="DADADA"/>
    </a:accent4>
    <a:accent5>
      <a:srgbClr val="E5B6AA"/>
    </a:accent5>
    <a:accent6>
      <a:srgbClr val="39417B"/>
    </a:accent6>
    <a:hlink>
      <a:srgbClr val="007D96"/>
    </a:hlink>
    <a:folHlink>
      <a:srgbClr val="7200A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Designs\Global.pot</Template>
  <TotalTime>17607</TotalTime>
  <Words>12862</Words>
  <Application>Microsoft Office PowerPoint</Application>
  <PresentationFormat>如螢幕大小 (4:3)</PresentationFormat>
  <Paragraphs>1371</Paragraphs>
  <Slides>156</Slides>
  <Notes>78</Notes>
  <HiddenSlides>0</HiddenSlides>
  <MMClips>0</MMClips>
  <ScaleCrop>false</ScaleCrop>
  <HeadingPairs>
    <vt:vector size="8" baseType="variant">
      <vt:variant>
        <vt:lpstr>使用字型</vt:lpstr>
      </vt:variant>
      <vt:variant>
        <vt:i4>20</vt:i4>
      </vt:variant>
      <vt:variant>
        <vt:lpstr>佈景主題</vt:lpstr>
      </vt:variant>
      <vt:variant>
        <vt:i4>4</vt:i4>
      </vt:variant>
      <vt:variant>
        <vt:lpstr>內嵌 OLE 伺服程式</vt:lpstr>
      </vt:variant>
      <vt:variant>
        <vt:i4>4</vt:i4>
      </vt:variant>
      <vt:variant>
        <vt:lpstr>投影片標題</vt:lpstr>
      </vt:variant>
      <vt:variant>
        <vt:i4>156</vt:i4>
      </vt:variant>
    </vt:vector>
  </HeadingPairs>
  <TitlesOfParts>
    <vt:vector size="184" baseType="lpstr">
      <vt:lpstr>Arial Unicode MS</vt:lpstr>
      <vt:lpstr>Century Schoolbook</vt:lpstr>
      <vt:lpstr>Bodoni MT Black</vt:lpstr>
      <vt:lpstr>굴림</vt:lpstr>
      <vt:lpstr>華康隸書體</vt:lpstr>
      <vt:lpstr>Arial</vt:lpstr>
      <vt:lpstr>新細明體</vt:lpstr>
      <vt:lpstr>inherit</vt:lpstr>
      <vt:lpstr>Linux Libertine</vt:lpstr>
      <vt:lpstr>Aharoni</vt:lpstr>
      <vt:lpstr>Courier New</vt:lpstr>
      <vt:lpstr>ArtifaktElement</vt:lpstr>
      <vt:lpstr>Tahoma</vt:lpstr>
      <vt:lpstr>微軟正黑體</vt:lpstr>
      <vt:lpstr>Times New Roman</vt:lpstr>
      <vt:lpstr>Wingdings</vt:lpstr>
      <vt:lpstr>Trebuchet MS</vt:lpstr>
      <vt:lpstr>Symbol</vt:lpstr>
      <vt:lpstr>-apple-system</vt:lpstr>
      <vt:lpstr>標楷體</vt:lpstr>
      <vt:lpstr>lecture</vt:lpstr>
      <vt:lpstr>기본 디자인</vt:lpstr>
      <vt:lpstr>Blends</vt:lpstr>
      <vt:lpstr>s2ksans</vt:lpstr>
      <vt:lpstr>Image</vt:lpstr>
      <vt:lpstr>PhotoImpact</vt:lpstr>
      <vt:lpstr>Equation</vt:lpstr>
      <vt:lpstr>點陣圖影像</vt:lpstr>
      <vt:lpstr>Illumination, Lighting and Shading (光源, 打光, 塗色)</vt:lpstr>
      <vt:lpstr>Illumination Models</vt:lpstr>
      <vt:lpstr>PowerPoint 簡報</vt:lpstr>
      <vt:lpstr>PowerPoint 簡報</vt:lpstr>
      <vt:lpstr>   Lighting/Surface/Eye</vt:lpstr>
      <vt:lpstr>PowerPoint 簡報</vt:lpstr>
      <vt:lpstr>PowerPoint 簡報</vt:lpstr>
      <vt:lpstr>Direct and Indirect Lighting</vt:lpstr>
      <vt:lpstr>PowerPoint 簡報</vt:lpstr>
      <vt:lpstr>PowerPoint 簡報</vt:lpstr>
      <vt:lpstr>Two Components of Illumination</vt:lpstr>
      <vt:lpstr>Ambient (環境) Light Source</vt:lpstr>
      <vt:lpstr>Ambient  Lighting</vt:lpstr>
      <vt:lpstr>Directional Light Sources</vt:lpstr>
      <vt:lpstr>Directional Lights</vt:lpstr>
      <vt:lpstr>PowerPoint 簡報</vt:lpstr>
      <vt:lpstr>Point Light Sources</vt:lpstr>
      <vt:lpstr>PowerPoint 簡報</vt:lpstr>
      <vt:lpstr>THREE POINT LIGHTING </vt:lpstr>
      <vt:lpstr>Other Light Sources</vt:lpstr>
      <vt:lpstr>PowerPoint 簡報</vt:lpstr>
      <vt:lpstr>Hard Shadow and Soft Shadow</vt:lpstr>
      <vt:lpstr>PowerPoint 簡報</vt:lpstr>
      <vt:lpstr>PowerPoint 簡報</vt:lpstr>
      <vt:lpstr>Spot Light Source</vt:lpstr>
      <vt:lpstr>PowerPoint 簡報</vt:lpstr>
      <vt:lpstr>PowerPoint 簡報</vt:lpstr>
      <vt:lpstr>Surface Types</vt:lpstr>
      <vt:lpstr>Ambient Lights (環境) </vt:lpstr>
      <vt:lpstr>PowerPoint 簡報</vt:lpstr>
      <vt:lpstr>PowerPoint 簡報</vt:lpstr>
      <vt:lpstr>Reflectance: 3 Basic Forms</vt:lpstr>
      <vt:lpstr>Ideal Diffuse Reflection</vt:lpstr>
      <vt:lpstr>PowerPoint 簡報</vt:lpstr>
      <vt:lpstr>Lambert's Cosine Law</vt:lpstr>
      <vt:lpstr>Computing Diffuse Reflection</vt:lpstr>
      <vt:lpstr>Diffuse Lighting Examples</vt:lpstr>
      <vt:lpstr>PowerPoint 簡報</vt:lpstr>
      <vt:lpstr>PowerPoint 簡報</vt:lpstr>
      <vt:lpstr>Specular Reflection</vt:lpstr>
      <vt:lpstr>Snell's Law</vt:lpstr>
      <vt:lpstr>Reflection and Refraction</vt:lpstr>
      <vt:lpstr>Non-ideal Reflectors</vt:lpstr>
      <vt:lpstr>Phong Illumination</vt:lpstr>
      <vt:lpstr>Effect of the nshiny coefficient</vt:lpstr>
      <vt:lpstr>Specular Reflection</vt:lpstr>
      <vt:lpstr>PowerPoint 簡報</vt:lpstr>
      <vt:lpstr>Computing Phong Illumination</vt:lpstr>
      <vt:lpstr>Blinn &amp; Torrance Variation</vt:lpstr>
      <vt:lpstr>Phong Examples</vt:lpstr>
      <vt:lpstr>Putting it all together</vt:lpstr>
      <vt:lpstr>PowerPoint 簡報</vt:lpstr>
      <vt:lpstr>PowerPoint 簡報</vt:lpstr>
      <vt:lpstr>PowerPoint 簡報</vt:lpstr>
      <vt:lpstr>PowerPoint 簡報</vt:lpstr>
      <vt:lpstr>PowerPoint 簡報</vt:lpstr>
      <vt:lpstr>PowerPoint 簡報</vt:lpstr>
      <vt:lpstr>OpenGL Reflectance Model</vt:lpstr>
      <vt:lpstr>Emission</vt:lpstr>
      <vt:lpstr>OpenGL  Lighting</vt:lpstr>
      <vt:lpstr>OpenGL  Material </vt:lpstr>
      <vt:lpstr>OpenGL Illumination Model</vt:lpstr>
      <vt:lpstr>Steps in OpenGL shading</vt:lpstr>
      <vt:lpstr>Normals</vt:lpstr>
      <vt:lpstr>Normal for Triangle</vt:lpstr>
      <vt:lpstr>Enabling Shading</vt:lpstr>
      <vt:lpstr>Defining a Point Light Source</vt:lpstr>
      <vt:lpstr>Distance and Direction</vt:lpstr>
      <vt:lpstr>Spotlights</vt:lpstr>
      <vt:lpstr>Global Ambient Light</vt:lpstr>
      <vt:lpstr>Moving Light Sources</vt:lpstr>
      <vt:lpstr>Material Properties</vt:lpstr>
      <vt:lpstr>Light Material Tutorial</vt:lpstr>
      <vt:lpstr>Controlling a Light’s Position</vt:lpstr>
      <vt:lpstr>Front and Back Faces</vt:lpstr>
      <vt:lpstr>Emissive Term</vt:lpstr>
      <vt:lpstr>Transparency</vt:lpstr>
      <vt:lpstr>Efficiency</vt:lpstr>
      <vt:lpstr>Polygonal Shading</vt:lpstr>
      <vt:lpstr>PowerPoint 簡報</vt:lpstr>
      <vt:lpstr>PowerPoint 簡報</vt:lpstr>
      <vt:lpstr>PowerPoint 簡報</vt:lpstr>
      <vt:lpstr>PowerPoint 簡報</vt:lpstr>
      <vt:lpstr>PowerPoint 簡報</vt:lpstr>
      <vt:lpstr>OpenGL Commands (1)</vt:lpstr>
      <vt:lpstr>OpenGL Commands (2)</vt:lpstr>
      <vt:lpstr>Where do we Illuminate?</vt:lpstr>
      <vt:lpstr>PowerPoint 簡報</vt:lpstr>
      <vt:lpstr>OpenGL Illumination Model</vt:lpstr>
      <vt:lpstr>Light Material Tutorial</vt:lpstr>
      <vt:lpstr>Basic Shading in Computer Graphics</vt:lpstr>
      <vt:lpstr>PowerPoint 簡報</vt:lpstr>
      <vt:lpstr>PowerPoint 簡報</vt:lpstr>
      <vt:lpstr>PowerPoint 簡報</vt:lpstr>
      <vt:lpstr>Flat Shading Or Facet Shading</vt:lpstr>
      <vt:lpstr>PowerPoint 簡報</vt:lpstr>
      <vt:lpstr>PowerPoint 簡報</vt:lpstr>
      <vt:lpstr>PowerPoint 簡報</vt:lpstr>
      <vt:lpstr>Constant Shading with Ambient Illumination Only</vt:lpstr>
      <vt:lpstr>Facet Shading With Diffuse Reflection</vt:lpstr>
      <vt:lpstr>Facet Shading</vt:lpstr>
      <vt:lpstr>PowerPoint 簡報</vt:lpstr>
      <vt:lpstr>Gouraud Shading</vt:lpstr>
      <vt:lpstr>PowerPoint 簡報</vt:lpstr>
      <vt:lpstr>PowerPoint 簡報</vt:lpstr>
      <vt:lpstr>PowerPoint 簡報</vt:lpstr>
      <vt:lpstr>PowerPoint 簡報</vt:lpstr>
      <vt:lpstr>PowerPoint 簡報</vt:lpstr>
      <vt:lpstr>Gouraud Shading with Diffuse Reflection</vt:lpstr>
      <vt:lpstr>Phong Shading</vt:lpstr>
      <vt:lpstr>PowerPoint 簡報</vt:lpstr>
      <vt:lpstr>Phong Shading</vt:lpstr>
      <vt:lpstr>PowerPoint 簡報</vt:lpstr>
      <vt:lpstr>PowerPoint 簡報</vt:lpstr>
      <vt:lpstr>PowerPoint 簡報</vt:lpstr>
      <vt:lpstr>PowerPoint 簡報</vt:lpstr>
      <vt:lpstr>Example</vt:lpstr>
      <vt:lpstr>Phong Shading with Correct Highlight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Scan Conversion (Rasterization)</vt:lpstr>
      <vt:lpstr>PowerPoint 簡報</vt:lpstr>
      <vt:lpstr>Scan Conversion (cont.)</vt:lpstr>
      <vt:lpstr>Active Edge Table Example</vt:lpstr>
      <vt:lpstr>Active Edge Table Example (cont.)</vt:lpstr>
      <vt:lpstr>Note</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Viewing and Projection</dc:title>
  <dc:creator>jovan</dc:creator>
  <cp:lastModifiedBy>佩恩 吳</cp:lastModifiedBy>
  <cp:revision>476</cp:revision>
  <cp:lastPrinted>2001-10-16T03:38:23Z</cp:lastPrinted>
  <dcterms:created xsi:type="dcterms:W3CDTF">2001-10-14T19:50:21Z</dcterms:created>
  <dcterms:modified xsi:type="dcterms:W3CDTF">2025-06-05T05:37:26Z</dcterms:modified>
</cp:coreProperties>
</file>