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3" r:id="rId3"/>
    <p:sldId id="264" r:id="rId4"/>
    <p:sldId id="265" r:id="rId5"/>
    <p:sldId id="271" r:id="rId6"/>
    <p:sldId id="272" r:id="rId7"/>
    <p:sldId id="273" r:id="rId8"/>
    <p:sldId id="275" r:id="rId9"/>
    <p:sldId id="266" r:id="rId10"/>
    <p:sldId id="269" r:id="rId11"/>
    <p:sldId id="270" r:id="rId12"/>
    <p:sldId id="276" r:id="rId13"/>
    <p:sldId id="278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8251" autoAdjust="0"/>
  </p:normalViewPr>
  <p:slideViewPr>
    <p:cSldViewPr snapToGrid="0">
      <p:cViewPr varScale="1">
        <p:scale>
          <a:sx n="77" d="100"/>
          <a:sy n="77" d="100"/>
        </p:scale>
        <p:origin x="12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12879-1068-46DD-AEEE-6180A2096991}" type="datetimeFigureOut">
              <a:rPr lang="zh-TW" altLang="en-US" smtClean="0"/>
              <a:t>2026/3/4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AA684-A59A-417F-AA29-637A5A867B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7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現有的影片生成模型有的問題：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他們能夠生成逼真場景，但難以在不同幀之間保持人物特徴的一致性。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而目前的解決方法需要針對毎個新人物進行</a:t>
            </a:r>
            <a:r>
              <a:rPr lang="en-US" altLang="zh-TW" sz="1200" dirty="0"/>
              <a:t>finetuning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，增加計算成本與時間消耗。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為了克服傳統方法遇到的問題，本論文提出了以下的解決方法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將特徵拆成高頻低頻的頻率分解技術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設計了一個無需微調的</a:t>
            </a:r>
            <a:r>
              <a:rPr lang="en-US" altLang="zh-TW" sz="1200" dirty="0"/>
              <a:t>Pipeline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AA684-A59A-417F-AA29-637A5A867B9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907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19599-1455-81DB-C7A5-53F833580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8C7289A-22B5-1AF5-98AE-39FA07C66D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DE2232C-3B4C-9EB4-5221-68A8544E5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effectLst/>
              </a:rPr>
              <a:t>這是去掉各種部件的實驗</a:t>
            </a:r>
            <a:endParaRPr lang="en-US" altLang="zh-TW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ffectLst/>
              </a:rPr>
              <a:t>說明了每個部件都有用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移除</a:t>
            </a:r>
            <a:r>
              <a:rPr lang="en-US" altLang="zh-TW" b="1" dirty="0">
                <a:effectLst/>
              </a:rPr>
              <a:t>GFE</a:t>
            </a:r>
            <a:r>
              <a:rPr lang="zh-TW" altLang="en-US" dirty="0">
                <a:effectLst/>
              </a:rPr>
              <a:t>，模型將難以收斂。</a:t>
            </a:r>
            <a:endParaRPr lang="en-US" altLang="zh-TW" dirty="0">
              <a:effectLst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移除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LFE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，生成影片會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缺乏高頻細節 </a:t>
            </a:r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移除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GFE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LFE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會產生競爭行為，導致模型過早收斂，並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缺乏低頻一致性</a:t>
            </a:r>
            <a:endParaRPr lang="zh-TW" altLang="en-US" dirty="0">
              <a:effectLst/>
            </a:endParaRPr>
          </a:p>
          <a:p>
            <a:r>
              <a:rPr lang="zh-TW" altLang="en-US" dirty="0">
                <a:effectLst/>
              </a:rPr>
              <a:t>移除</a:t>
            </a:r>
            <a:r>
              <a:rPr lang="en-US" altLang="zh-TW" b="1" dirty="0">
                <a:effectLst/>
              </a:rPr>
              <a:t>DML</a:t>
            </a:r>
            <a:r>
              <a:rPr lang="zh-TW" altLang="en-US" b="1" dirty="0">
                <a:effectLst/>
              </a:rPr>
              <a:t>，</a:t>
            </a:r>
            <a:r>
              <a:rPr lang="zh-TW" altLang="en-US" dirty="0">
                <a:effectLst/>
              </a:rPr>
              <a:t>會受到背景噪音干擾，顯著降低人臉一致性</a:t>
            </a:r>
          </a:p>
          <a:p>
            <a:r>
              <a:rPr lang="zh-TW" altLang="en-US" dirty="0">
                <a:effectLst/>
              </a:rPr>
              <a:t>移除</a:t>
            </a:r>
            <a:r>
              <a:rPr lang="en-US" altLang="zh-TW" b="1" dirty="0">
                <a:effectLst/>
              </a:rPr>
              <a:t>DCL</a:t>
            </a:r>
            <a:r>
              <a:rPr lang="zh-TW" altLang="en-US" dirty="0">
                <a:effectLst/>
              </a:rPr>
              <a:t>，模型對未知身份的</a:t>
            </a:r>
            <a:r>
              <a:rPr lang="en-US" altLang="zh-TW" dirty="0">
                <a:effectLst/>
              </a:rPr>
              <a:t>Generalization</a:t>
            </a:r>
            <a:r>
              <a:rPr lang="zh-TW" altLang="en-US" dirty="0">
                <a:effectLst/>
              </a:rPr>
              <a:t>能力會大幅下降。</a:t>
            </a:r>
            <a:endParaRPr lang="en-US" altLang="zh-TW" dirty="0">
              <a:effectLst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4065-BAB0-E79B-CDCF-E0C0AB165A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AA684-A59A-417F-AA29-637A5A867B9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350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E1A43-1738-15A8-DD7A-3E443934B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416D556-4260-01A6-EFE7-3C9CDB6D0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BE50A6A-1FD3-537D-D3A7-0DB0617AB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>
                <a:effectLst/>
              </a:rPr>
              <a:t>結論 </a:t>
            </a:r>
            <a:endParaRPr lang="en-US" altLang="zh-TW" b="1" dirty="0">
              <a:effectLst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利用「頻率分解」技術，為身份保留影片生成提供了解決方案。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無需針對特定對象進行逐一微調，即可產出逼真、一致並且遵從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prompt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的影片。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各項指標超越現有模型，為身份保留文字轉影片任務確立了最佳控制方案。</a:t>
            </a:r>
            <a:endParaRPr lang="zh-TW" altLang="en-US" dirty="0">
              <a:effectLst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28BBD58-84DA-5E7A-29FC-88D6B5BECF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AA684-A59A-417F-AA29-637A5A867B9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0477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D1B9A-F9EE-C35E-745B-395254BB5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F9B335A-F1F5-0E4C-EEEC-097F87D2CC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09C8D9B-7535-3515-A61B-C1C6EC819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>
                <a:effectLst/>
              </a:rPr>
              <a:t>限制</a:t>
            </a:r>
            <a:endParaRPr lang="en-US" altLang="zh-TW" b="1" dirty="0">
              <a:effectLst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現有的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CLIPScore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FID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等指標難以準確衡量身份一致性，與人類主觀感知存在落差。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受限於計算資源，目前原生生成速率為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fps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，仍需依賴「插幀技術」來提升影片流暢度。</a:t>
            </a:r>
          </a:p>
          <a:p>
            <a:br>
              <a:rPr lang="zh-TW" altLang="en-US" dirty="0"/>
            </a:br>
            <a:endParaRPr lang="zh-TW" altLang="en-US" dirty="0">
              <a:effectLst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1547D9-F878-DFB1-6020-1849981BE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AA684-A59A-417F-AA29-637A5A867B9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17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EE1D3-159F-0AA6-7691-B2A818A0A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A070ED5-3CAF-1D9A-5EF8-F215B3DD9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E0BCBB3-1BF8-47D0-53FA-4D0AD4F3A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Tuning-based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的身份保持文字轉影片模型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會對預訓練模型進行微調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針對每一個新身份都必須重新進行微調，嚴重限制了實際使用的效率。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dirty="0"/>
              <a:t>Tuning-free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的身份保持文字轉影片模型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不需要做微調也能保持身份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目前支援此功能的模型只有閉源的 </a:t>
            </a:r>
            <a:r>
              <a:rPr lang="en-US" altLang="zh-TW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MovieGen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跟開源的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ID-Animator</a:t>
            </a: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ID-Animator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的方法過於接近圖片生成模型，導致生成的影片大多侷限於一張講話的人臉，對身份特徵的保持能力較弱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dirty="0"/>
              <a:t>Diffusion Transformer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比起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U-Net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dirty="0" err="1"/>
              <a:t>DiT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在模擬物理世界上很有潛力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根據頻率域分析的研究發現：高頻資訊包含細微的臉部特徵，但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這樣的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Transformer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架構對高頻資訊的感知能力比較弱</a:t>
            </a:r>
            <a:endParaRPr lang="zh-TW" altLang="en-US" b="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A60A639-9CD7-C504-833D-0A55B109F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AA684-A59A-417F-AA29-637A5A867B9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69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E8523-0B77-9116-0B7B-175086E49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8035C5E-F612-2D4B-209A-D8E33A2190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48174C3-E284-0530-F4FF-BE1114B32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dirty="0"/>
              <a:t>這張是</a:t>
            </a:r>
            <a:r>
              <a:rPr lang="en-US" altLang="zh-TW" b="0" dirty="0"/>
              <a:t>ConsisID</a:t>
            </a:r>
            <a:r>
              <a:rPr lang="zh-TW" altLang="en-US" b="0" dirty="0"/>
              <a:t>的架構圖</a:t>
            </a:r>
            <a:endParaRPr lang="en-US" altLang="zh-TW" b="0" dirty="0"/>
          </a:p>
          <a:p>
            <a:r>
              <a:rPr lang="zh-TW" altLang="en-US" b="0" dirty="0"/>
              <a:t>主要分成了三大區域</a:t>
            </a:r>
            <a:endParaRPr lang="en-US" altLang="zh-TW" b="0" dirty="0"/>
          </a:p>
          <a:p>
            <a:r>
              <a:rPr lang="en-US" altLang="zh-TW" b="0" dirty="0"/>
              <a:t>Global Facial</a:t>
            </a:r>
            <a:r>
              <a:rPr lang="zh-TW" altLang="en-US" b="0" dirty="0"/>
              <a:t> </a:t>
            </a:r>
            <a:r>
              <a:rPr lang="en-US" altLang="zh-TW" b="0" dirty="0"/>
              <a:t>Extractor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/>
              <a:t>Local</a:t>
            </a:r>
            <a:r>
              <a:rPr lang="zh-TW" altLang="en-US" b="0" dirty="0"/>
              <a:t> </a:t>
            </a:r>
            <a:r>
              <a:rPr lang="en-US" altLang="zh-TW" b="0" dirty="0"/>
              <a:t>Facial</a:t>
            </a:r>
            <a:r>
              <a:rPr lang="zh-TW" altLang="en-US" b="0" dirty="0"/>
              <a:t> </a:t>
            </a:r>
            <a:r>
              <a:rPr lang="en-US" altLang="zh-TW" b="0" dirty="0"/>
              <a:t>Extractor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MM-</a:t>
            </a:r>
            <a:r>
              <a:rPr lang="en-US" altLang="zh-TW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Block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70A67D-3056-7C03-EF55-13D98ACF5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AA684-A59A-417F-AA29-637A5A867B9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92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0B4F7-6799-A1B8-D0EC-04CDEF43F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8A550C6-7B84-496E-D0F3-26E714BAC8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A7AC9C9-9082-7EF0-3591-652853DC0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Global Facial</a:t>
            </a:r>
            <a:r>
              <a:rPr lang="zh-TW" altLang="en-US" sz="1200" dirty="0"/>
              <a:t> </a:t>
            </a:r>
            <a:r>
              <a:rPr lang="en-US" altLang="zh-TW" sz="1200" dirty="0"/>
              <a:t>Extractor (GFE)</a:t>
            </a:r>
            <a:r>
              <a:rPr lang="zh-TW" altLang="en-US" sz="1200" dirty="0"/>
              <a:t>主要在</a:t>
            </a:r>
            <a:r>
              <a:rPr lang="zh-TW" altLang="en-US" dirty="0"/>
              <a:t>提取人臉的輪廓、五官比例等基礎特徵，加速模型收斂並穩定基本形狀。</a:t>
            </a:r>
            <a:endParaRPr lang="en-US" altLang="zh-TW" dirty="0"/>
          </a:p>
          <a:p>
            <a:r>
              <a:rPr lang="zh-TW" altLang="en-US" sz="1200" dirty="0"/>
              <a:t>它會</a:t>
            </a:r>
            <a:r>
              <a:rPr lang="zh-TW" altLang="en-US" dirty="0"/>
              <a:t>提取臉部的</a:t>
            </a:r>
            <a:r>
              <a:rPr lang="en-US" altLang="zh-TW" dirty="0"/>
              <a:t>key points</a:t>
            </a:r>
            <a:r>
              <a:rPr lang="zh-TW" altLang="en-US" dirty="0"/>
              <a:t>並轉換為 </a:t>
            </a:r>
            <a:r>
              <a:rPr lang="en-US" altLang="zh-TW" dirty="0"/>
              <a:t>RGB </a:t>
            </a:r>
            <a:r>
              <a:rPr lang="zh-TW" altLang="en-US" dirty="0"/>
              <a:t>圖像，將其與</a:t>
            </a:r>
            <a:r>
              <a:rPr lang="en-US" altLang="zh-TW" b="1" dirty="0"/>
              <a:t>Sample Face</a:t>
            </a:r>
            <a:r>
              <a:rPr lang="zh-TW" altLang="en-US" dirty="0"/>
              <a:t>串聯。</a:t>
            </a:r>
            <a:endParaRPr lang="en-US" altLang="zh-TW" dirty="0"/>
          </a:p>
          <a:p>
            <a:r>
              <a:rPr lang="zh-TW" altLang="en-US" dirty="0"/>
              <a:t>這樣做能減少光影噪音，引導模型關注臉部結構。</a:t>
            </a:r>
            <a:endParaRPr lang="en-US" altLang="zh-TW" dirty="0"/>
          </a:p>
          <a:p>
            <a:r>
              <a:rPr lang="zh-TW" altLang="en-US" dirty="0"/>
              <a:t>之後通過 </a:t>
            </a:r>
            <a:r>
              <a:rPr lang="en-US" altLang="zh-TW" dirty="0"/>
              <a:t>VAE</a:t>
            </a:r>
            <a:r>
              <a:rPr lang="zh-TW" altLang="en-US" dirty="0"/>
              <a:t> 提取特徵，生成 </a:t>
            </a:r>
            <a:r>
              <a:rPr lang="en-US" altLang="zh-TW" b="1" dirty="0"/>
              <a:t>Low-Freq Token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這些</a:t>
            </a:r>
            <a:r>
              <a:rPr lang="en-US" altLang="zh-TW" dirty="0"/>
              <a:t>Token</a:t>
            </a:r>
            <a:r>
              <a:rPr lang="zh-TW" altLang="en-US" dirty="0"/>
              <a:t>會直接與輸入的</a:t>
            </a:r>
            <a:r>
              <a:rPr lang="en-US" altLang="zh-TW" dirty="0"/>
              <a:t>Vision Token</a:t>
            </a:r>
            <a:r>
              <a:rPr lang="zh-TW" altLang="en-US" dirty="0"/>
              <a:t>做串接，注入到 </a:t>
            </a:r>
            <a:r>
              <a:rPr lang="en-US" altLang="zh-TW" dirty="0" err="1"/>
              <a:t>DiT</a:t>
            </a:r>
            <a:r>
              <a:rPr lang="en-US" altLang="zh-TW" dirty="0"/>
              <a:t> </a:t>
            </a:r>
            <a:r>
              <a:rPr lang="zh-TW" altLang="en-US" dirty="0"/>
              <a:t>的起始層</a:t>
            </a:r>
            <a:endParaRPr lang="en-US" altLang="zh-TW" sz="1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3A7230-B3D4-DCE7-2A07-ED0257F11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AA684-A59A-417F-AA29-637A5A867B9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13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70079-9440-8E48-A536-F065B4FC5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DBA1527-3A87-C1D5-7CC9-BDB151EA73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16AB642-3F3B-B5AC-2302-006A47768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Local Facial Extractor (LFE)</a:t>
            </a:r>
            <a:r>
              <a:rPr lang="zh-TW" altLang="en-US" dirty="0"/>
              <a:t>負責捕捉眼神、皮膚紋理等的細微特徵，是保留身份一致性的關鍵。</a:t>
            </a:r>
            <a:endParaRPr lang="en-US" altLang="zh-TW" dirty="0"/>
          </a:p>
          <a:p>
            <a:r>
              <a:rPr lang="zh-TW" altLang="en-US" sz="1200" dirty="0"/>
              <a:t>通過</a:t>
            </a:r>
            <a:r>
              <a:rPr lang="zh-TW" altLang="en-US" dirty="0"/>
              <a:t>預訓練的人臉識別骨幹網絡</a:t>
            </a:r>
            <a:r>
              <a:rPr lang="en-US" altLang="zh-TW" dirty="0"/>
              <a:t>(Face Extractor)</a:t>
            </a:r>
            <a:r>
              <a:rPr lang="zh-TW" altLang="en-US" dirty="0"/>
              <a:t>提取其多尺度特徵，</a:t>
            </a:r>
            <a:r>
              <a:rPr lang="en-US" altLang="zh-TW" dirty="0"/>
              <a:t>CLIP</a:t>
            </a:r>
            <a:r>
              <a:rPr lang="zh-TW" altLang="en-US" dirty="0"/>
              <a:t>提供語義特徵，讓生成的影片具有良好的</a:t>
            </a:r>
            <a:r>
              <a:rPr lang="zh-TW" altLang="en-US" b="1" dirty="0"/>
              <a:t>可編輯性。</a:t>
            </a:r>
            <a:endParaRPr lang="en-US" altLang="zh-TW" b="1" dirty="0"/>
          </a:p>
          <a:p>
            <a:r>
              <a:rPr lang="zh-TW" altLang="en-US" dirty="0"/>
              <a:t>透過 </a:t>
            </a:r>
            <a:r>
              <a:rPr lang="en-US" altLang="zh-TW" b="1" dirty="0"/>
              <a:t>MLP</a:t>
            </a:r>
            <a:r>
              <a:rPr lang="zh-TW" altLang="en-US" dirty="0"/>
              <a:t> 與 </a:t>
            </a:r>
            <a:r>
              <a:rPr lang="en-US" altLang="zh-TW" b="1" dirty="0"/>
              <a:t>Q-Former</a:t>
            </a:r>
            <a:r>
              <a:rPr lang="zh-TW" altLang="en-US" dirty="0"/>
              <a:t> 做交互。</a:t>
            </a:r>
            <a:r>
              <a:rPr lang="en-US" altLang="zh-TW" dirty="0"/>
              <a:t>Q-Former </a:t>
            </a:r>
            <a:r>
              <a:rPr lang="zh-TW" altLang="en-US" dirty="0"/>
              <a:t>搭配 </a:t>
            </a:r>
            <a:r>
              <a:rPr lang="en-US" altLang="zh-TW" b="1" dirty="0"/>
              <a:t>Dropout</a:t>
            </a:r>
            <a:r>
              <a:rPr lang="zh-TW" altLang="en-US" dirty="0"/>
              <a:t> 機制，能有效過濾 </a:t>
            </a:r>
            <a:r>
              <a:rPr lang="en-US" altLang="zh-TW" dirty="0"/>
              <a:t>CLIP </a:t>
            </a:r>
            <a:r>
              <a:rPr lang="zh-TW" altLang="en-US" dirty="0"/>
              <a:t>中非人臉的背景資訊，只保留高頻身份資訊。</a:t>
            </a:r>
            <a:endParaRPr lang="en-US" altLang="zh-TW" dirty="0"/>
          </a:p>
          <a:p>
            <a:r>
              <a:rPr lang="zh-TW" altLang="en-US" dirty="0"/>
              <a:t>產出的 </a:t>
            </a:r>
            <a:r>
              <a:rPr lang="en-US" altLang="zh-TW" b="1" dirty="0"/>
              <a:t>High-Freq Token</a:t>
            </a:r>
            <a:r>
              <a:rPr lang="en-US" altLang="zh-TW" dirty="0"/>
              <a:t> </a:t>
            </a:r>
            <a:r>
              <a:rPr lang="zh-TW" altLang="en-US" dirty="0"/>
              <a:t>透過 </a:t>
            </a:r>
            <a:r>
              <a:rPr lang="en-US" altLang="zh-TW" b="1" dirty="0"/>
              <a:t>Cross-Attention</a:t>
            </a:r>
            <a:r>
              <a:rPr lang="en-US" altLang="zh-TW" dirty="0"/>
              <a:t> </a:t>
            </a:r>
            <a:r>
              <a:rPr lang="zh-TW" altLang="en-US" dirty="0"/>
              <a:t>注入到 </a:t>
            </a:r>
            <a:r>
              <a:rPr lang="en-US" altLang="zh-TW" dirty="0"/>
              <a:t>MM-</a:t>
            </a:r>
            <a:r>
              <a:rPr lang="en-US" altLang="zh-TW" dirty="0" err="1"/>
              <a:t>DiT</a:t>
            </a:r>
            <a:r>
              <a:rPr lang="en-US" altLang="zh-TW" dirty="0"/>
              <a:t> </a:t>
            </a:r>
            <a:r>
              <a:rPr lang="zh-TW" altLang="en-US" dirty="0"/>
              <a:t>中，好校準每一幀的細部特徵。</a:t>
            </a:r>
            <a:endParaRPr lang="en-US" altLang="zh-TW" sz="1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2B32A65-EB02-5D80-2D61-B749F0810C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AA684-A59A-417F-AA29-637A5A867B9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22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E211B-A2C6-D31F-361D-3CDBEC8D2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B59ECD6-1897-6F8A-729A-64E7696F4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>
                <a:extLst>
                  <a:ext uri="{FF2B5EF4-FFF2-40B4-BE49-F238E27FC236}">
                    <a16:creationId xmlns:a16="http://schemas.microsoft.com/office/drawing/2014/main" id="{F051ECCC-FAD8-2197-B328-B67983EF9EE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MM-</a:t>
                </a:r>
                <a:r>
                  <a:rPr lang="en-US" altLang="zh-TW" sz="1200" dirty="0" err="1"/>
                  <a:t>DiT</a:t>
                </a:r>
                <a:r>
                  <a:rPr lang="en-US" altLang="zh-TW" sz="1200" dirty="0"/>
                  <a:t> Block</a:t>
                </a:r>
                <a:r>
                  <a:rPr lang="zh-TW" altLang="en-US" sz="1200" dirty="0"/>
                  <a:t>會</a:t>
                </a:r>
                <a:r>
                  <a:rPr lang="zh-TW" altLang="en-US" dirty="0"/>
                  <a:t>同時處理來自文字編碼器的 </a:t>
                </a:r>
                <a:r>
                  <a:rPr lang="en-US" altLang="zh-TW" b="1" dirty="0"/>
                  <a:t>Text Token</a:t>
                </a:r>
                <a:r>
                  <a:rPr lang="zh-TW" altLang="en-US" dirty="0"/>
                  <a:t> 與來自</a:t>
                </a:r>
                <a:r>
                  <a:rPr lang="en-US" altLang="zh-TW" dirty="0"/>
                  <a:t>GFE</a:t>
                </a:r>
                <a:r>
                  <a:rPr lang="zh-TW" altLang="en-US" dirty="0"/>
                  <a:t>的 </a:t>
                </a:r>
                <a:r>
                  <a:rPr lang="en-US" altLang="zh-TW" b="1" dirty="0"/>
                  <a:t>Vision Token</a:t>
                </a:r>
                <a:r>
                  <a:rPr lang="zh-TW" altLang="en-US" dirty="0"/>
                  <a:t>。</a:t>
                </a:r>
                <a:endParaRPr lang="en-US" altLang="zh-TW" dirty="0"/>
              </a:p>
              <a:p>
                <a:r>
                  <a:rPr lang="zh-TW" altLang="en-US" dirty="0"/>
                  <a:t>在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</m:oMath>
                </a14:m>
                <a:r>
                  <a:rPr lang="zh-TW" altLang="en-US" dirty="0"/>
                  <a:t>層的</a:t>
                </a:r>
                <a:r>
                  <a:rPr lang="en-US" altLang="zh-TW" dirty="0"/>
                  <a:t>Transformer</a:t>
                </a:r>
                <a:r>
                  <a:rPr lang="zh-TW" altLang="en-US" dirty="0"/>
                  <a:t>中，透過 </a:t>
                </a:r>
                <a:r>
                  <a:rPr lang="en-US" altLang="zh-TW" b="1" dirty="0"/>
                  <a:t>Attention</a:t>
                </a:r>
                <a:r>
                  <a:rPr lang="zh-TW" altLang="en-US" dirty="0"/>
                  <a:t>、</a:t>
                </a:r>
                <a:r>
                  <a:rPr lang="en-US" altLang="zh-TW" b="1" dirty="0"/>
                  <a:t>Cross-Attention</a:t>
                </a:r>
                <a:r>
                  <a:rPr lang="zh-TW" altLang="en-US" b="1" dirty="0"/>
                  <a:t> </a:t>
                </a:r>
                <a:r>
                  <a:rPr lang="zh-TW" altLang="en-US" dirty="0"/>
                  <a:t>以及 </a:t>
                </a:r>
                <a:r>
                  <a:rPr lang="en-US" altLang="zh-TW" b="1" dirty="0"/>
                  <a:t>FFN </a:t>
                </a:r>
                <a:r>
                  <a:rPr lang="zh-TW" altLang="en-US" dirty="0"/>
                  <a:t>的循環計算，模擬物理規律並維持身份一致性，最終生成影片。</a:t>
                </a:r>
                <a:endParaRPr lang="en-US" altLang="zh-TW" dirty="0"/>
              </a:p>
              <a:p>
                <a:r>
                  <a:rPr lang="zh-TW" alt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而之所以選擇把高頻的身分特徵注入在</a:t>
                </a:r>
                <a:r>
                  <a:rPr lang="en-US" altLang="zh-TW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FFN</a:t>
                </a:r>
                <a:r>
                  <a:rPr lang="zh-TW" alt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之前，</a:t>
                </a:r>
                <a:r>
                  <a:rPr lang="en-US" altLang="zh-TW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Attention</a:t>
                </a:r>
                <a:r>
                  <a:rPr lang="zh-TW" alt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之後，</a:t>
                </a:r>
                <a:endParaRPr lang="en-US" altLang="zh-TW" sz="12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zh-TW" alt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是因為</a:t>
                </a:r>
                <a:r>
                  <a:rPr lang="zh-TW" altLang="en-US" dirty="0">
                    <a:effectLst/>
                  </a:rPr>
                  <a:t>注意力模塊主要處理的是</a:t>
                </a:r>
                <a:r>
                  <a:rPr lang="zh-TW" altLang="en-US" b="1" dirty="0">
                    <a:effectLst/>
                  </a:rPr>
                  <a:t>低頻資訊</a:t>
                </a:r>
                <a:r>
                  <a:rPr lang="zh-TW" altLang="en-US" dirty="0">
                    <a:effectLst/>
                  </a:rPr>
                  <a:t>。</a:t>
                </a:r>
                <a:endParaRPr lang="en-US" altLang="zh-TW" dirty="0">
                  <a:effectLst/>
                </a:endParaRPr>
              </a:p>
              <a:p>
                <a:r>
                  <a:rPr lang="zh-TW" alt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引導特徵感知：</a:t>
                </a:r>
                <a:r>
                  <a:rPr lang="zh-TW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這種做法能引導模型去突顯（</a:t>
                </a:r>
                <a:r>
                  <a:rPr lang="en-US" altLang="zh-TW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Highlight</a:t>
                </a:r>
                <a:r>
                  <a:rPr lang="zh-TW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）人物固有的臉部特徵。</a:t>
                </a:r>
              </a:p>
              <a:p>
                <a:r>
                  <a:rPr lang="zh-TW" alt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維持建模能力：</a:t>
                </a:r>
                <a:r>
                  <a:rPr lang="zh-TW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相比於直接加其他地方，加在在</a:t>
                </a:r>
                <a:r>
                  <a:rPr lang="en-US" altLang="zh-TW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attention</a:t>
                </a:r>
                <a:r>
                  <a:rPr lang="zh-TW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與</a:t>
                </a:r>
                <a:r>
                  <a:rPr lang="en-US" altLang="zh-TW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FFN</a:t>
                </a:r>
                <a:r>
                  <a:rPr lang="zh-TW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之間不會破壞 </a:t>
                </a:r>
                <a:r>
                  <a:rPr lang="en-US" altLang="zh-TW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DiT</a:t>
                </a:r>
                <a:r>
                  <a:rPr lang="en-US" altLang="zh-TW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zh-TW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原有的頻率域分佈，避免梯度爆炸或收斂困難。</a:t>
                </a:r>
              </a:p>
              <a:p>
                <a:endParaRPr lang="en-US" altLang="zh-TW" sz="12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備忘稿版面配置區 2">
                <a:extLst>
                  <a:ext uri="{FF2B5EF4-FFF2-40B4-BE49-F238E27FC236}">
                    <a16:creationId xmlns:a16="http://schemas.microsoft.com/office/drawing/2014/main" id="{F051ECCC-FAD8-2197-B328-B67983EF9EE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/>
                  <a:t>MM-</a:t>
                </a:r>
                <a:r>
                  <a:rPr lang="en-US" altLang="zh-TW" sz="1200" dirty="0" err="1"/>
                  <a:t>DiT</a:t>
                </a:r>
                <a:r>
                  <a:rPr lang="en-US" altLang="zh-TW" sz="1200" dirty="0"/>
                  <a:t> Block</a:t>
                </a:r>
                <a:r>
                  <a:rPr lang="zh-TW" altLang="en-US" sz="1200" dirty="0"/>
                  <a:t>會</a:t>
                </a:r>
                <a:r>
                  <a:rPr lang="zh-TW" altLang="en-US" dirty="0"/>
                  <a:t>同時處理來自文字編碼器的 </a:t>
                </a:r>
                <a:r>
                  <a:rPr lang="en-US" altLang="zh-TW" b="1" dirty="0"/>
                  <a:t>Text Token</a:t>
                </a:r>
                <a:r>
                  <a:rPr lang="zh-TW" altLang="en-US" dirty="0"/>
                  <a:t> 與來自影像的 </a:t>
                </a:r>
                <a:r>
                  <a:rPr lang="en-US" altLang="zh-TW" b="1" dirty="0"/>
                  <a:t>Vision Token</a:t>
                </a:r>
                <a:r>
                  <a:rPr lang="zh-TW" altLang="en-US" dirty="0"/>
                  <a:t>。</a:t>
                </a:r>
                <a:endParaRPr lang="en-US" altLang="zh-TW" dirty="0"/>
              </a:p>
              <a:p>
                <a:r>
                  <a:rPr lang="zh-TW" altLang="en-US" dirty="0"/>
                  <a:t>在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𝑁</a:t>
                </a:r>
                <a:r>
                  <a:rPr lang="zh-TW" altLang="en-US" dirty="0"/>
                  <a:t>層</a:t>
                </a:r>
                <a:r>
                  <a:rPr lang="en-US" altLang="zh-TW" dirty="0"/>
                  <a:t>Transformer</a:t>
                </a:r>
                <a:r>
                  <a:rPr lang="zh-TW" altLang="en-US" dirty="0"/>
                  <a:t>區塊中，透過 </a:t>
                </a:r>
                <a:r>
                  <a:rPr lang="en-US" altLang="zh-TW" b="1" dirty="0"/>
                  <a:t>Attention</a:t>
                </a:r>
                <a:r>
                  <a:rPr lang="zh-TW" altLang="en-US" dirty="0"/>
                  <a:t>、</a:t>
                </a:r>
                <a:r>
                  <a:rPr lang="en-US" altLang="zh-TW" b="1" dirty="0"/>
                  <a:t>Cross-Attention</a:t>
                </a:r>
                <a:r>
                  <a:rPr lang="zh-TW" altLang="en-US" b="1" dirty="0"/>
                  <a:t> </a:t>
                </a:r>
                <a:r>
                  <a:rPr lang="zh-TW" altLang="en-US" dirty="0"/>
                  <a:t>以及 </a:t>
                </a:r>
                <a:r>
                  <a:rPr lang="en-US" altLang="zh-TW" b="1" dirty="0"/>
                  <a:t>FFN </a:t>
                </a:r>
                <a:r>
                  <a:rPr lang="zh-TW" altLang="en-US" dirty="0"/>
                  <a:t>的循環計算，模擬物理規律並維持身份一致性，最終生成影片。</a:t>
                </a:r>
                <a:endParaRPr lang="en-US" altLang="zh-TW" sz="12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1F4AA58-0F53-C8E3-EC69-A312C2B1A0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AA684-A59A-417F-AA29-637A5A867B9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464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7CB80-9E1A-2B9B-6833-9E193D073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78B9767-C785-E9F7-A7BA-0BEF7F8616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11B50A2-6E66-735F-BE68-3CEF0C7D0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為了讓模型從圖像生成擴展到影片生成，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ConsisID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引入了三種訓練策略：</a:t>
            </a:r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Coarse-to-Fine Training 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先利用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GFE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讓模型學習低頻細節，隨後再加入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LFE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訓練高頻細節，從而降低訓練複雜度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 Mask Loss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透過臉部的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強制模型將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計算集中在人臉區域，排除背景雜訊的干擾，顯著提升身份一致性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 Cross-Face Loss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隨機選取影片序列以外的幀作為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並加入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高斯雜訊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，防止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overfitting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，進而增強模型對未知身份的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Generalization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能力</a:t>
            </a:r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3FCA817-7A11-F4F3-0115-7E47ED92A8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AA684-A59A-417F-AA29-637A5A867B9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13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A02B4-E1C6-4DBD-C8F1-0B8DDA6A0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7059992-641F-761C-FF1F-2A952A360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F493A05-2580-DD38-639D-10AD1979C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dirty="0"/>
              <a:t>上圖的</a:t>
            </a:r>
            <a:r>
              <a:rPr lang="en-US" altLang="zh-TW" b="0" dirty="0"/>
              <a:t>prompt</a:t>
            </a:r>
            <a:r>
              <a:rPr lang="zh-TW" altLang="en-US" b="0" dirty="0"/>
              <a:t>提到了美國國旗、格子上衣、比手勢及新聞台</a:t>
            </a:r>
            <a:endParaRPr lang="en-US" altLang="zh-TW" b="0" dirty="0"/>
          </a:p>
          <a:p>
            <a:r>
              <a:rPr lang="en-US" altLang="zh-TW" b="0" dirty="0"/>
              <a:t>ConsisID</a:t>
            </a:r>
            <a:r>
              <a:rPr lang="zh-TW" altLang="en-US" b="0" dirty="0"/>
              <a:t>全部都有做出來，臉部也符合</a:t>
            </a:r>
            <a:r>
              <a:rPr lang="en-US" altLang="zh-TW" b="0" dirty="0"/>
              <a:t>reference</a:t>
            </a:r>
            <a:r>
              <a:rPr lang="zh-TW" altLang="en-US" b="0" dirty="0"/>
              <a:t> </a:t>
            </a:r>
            <a:r>
              <a:rPr lang="en-US" altLang="zh-TW" b="0" dirty="0"/>
              <a:t>image</a:t>
            </a:r>
            <a:r>
              <a:rPr lang="zh-TW" altLang="en-US" b="0" dirty="0"/>
              <a:t>，但</a:t>
            </a:r>
            <a:r>
              <a:rPr lang="en-US" altLang="zh-TW" b="0" dirty="0"/>
              <a:t>ID</a:t>
            </a:r>
            <a:r>
              <a:rPr lang="zh-TW" altLang="en-US" b="0" dirty="0"/>
              <a:t> </a:t>
            </a:r>
            <a:r>
              <a:rPr lang="en-US" altLang="zh-TW" b="0" dirty="0"/>
              <a:t>animator</a:t>
            </a:r>
            <a:r>
              <a:rPr lang="zh-TW" altLang="en-US" b="0" dirty="0"/>
              <a:t>只有會動的臉跟格子上衣</a:t>
            </a:r>
            <a:endParaRPr lang="en-US" altLang="zh-TW" b="0" dirty="0"/>
          </a:p>
          <a:p>
            <a:endParaRPr lang="en-US" altLang="zh-TW" b="0" dirty="0"/>
          </a:p>
          <a:p>
            <a:r>
              <a:rPr lang="zh-TW" altLang="en-US" b="0" dirty="0"/>
              <a:t>下圖提到了正裝、架子上有資料夾、拿著紅杯子、喝水並放下、在鍵盤打字</a:t>
            </a:r>
            <a:endParaRPr lang="en-US" altLang="zh-TW" b="0" dirty="0"/>
          </a:p>
          <a:p>
            <a:r>
              <a:rPr lang="en-US" altLang="zh-TW" b="0" dirty="0"/>
              <a:t>ConsisID</a:t>
            </a:r>
            <a:r>
              <a:rPr lang="zh-TW" altLang="en-US" b="0" dirty="0"/>
              <a:t>也全都有做出來，</a:t>
            </a:r>
            <a:r>
              <a:rPr lang="en-US" altLang="zh-TW" b="0" dirty="0"/>
              <a:t>ID</a:t>
            </a:r>
            <a:r>
              <a:rPr lang="zh-TW" altLang="en-US" b="0" dirty="0"/>
              <a:t> </a:t>
            </a:r>
            <a:r>
              <a:rPr lang="en-US" altLang="zh-TW" b="0" dirty="0"/>
              <a:t>animator</a:t>
            </a:r>
            <a:r>
              <a:rPr lang="zh-TW" altLang="en-US" b="0" dirty="0"/>
              <a:t>一樣只有會動的臉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885FE0A-F811-30DB-B331-523EBFD49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AA684-A59A-417F-AA29-637A5A867B9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011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426F3-4E31-13F5-91B8-10B2EF36C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CC6C139-31BE-09A7-BCDB-2E9E2D662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15F36F4-DB71-6687-A456-595A705FF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量化評估下，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跟身份一致性有關的兩個</a:t>
            </a:r>
            <a:r>
              <a:rPr lang="en-US" altLang="zh-TW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facesim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指標</a:t>
            </a:r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還有跟文字相關性有關的 </a:t>
            </a:r>
            <a:r>
              <a:rPr lang="en-US" altLang="zh-TW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CLIPScore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ConsisID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在上述指標都優於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ID-Animator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Study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中，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ConsisID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一樣贏過了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ID-Animator</a:t>
            </a:r>
            <a:endParaRPr lang="zh-TW" altLang="en-US" dirty="0">
              <a:effectLst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b="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93AF6F6-4B02-4146-85E1-28BFFBE61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AA684-A59A-417F-AA29-637A5A867B9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47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296993-3543-7F59-0ED5-24C586325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6CAB00A-67ED-B3E6-1631-F6B2116C6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D18819-61DA-54AB-0417-2F22BA0A5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8DC8-4F90-4DFD-84CA-7633F88634D3}" type="datetimeFigureOut">
              <a:rPr lang="zh-TW" altLang="en-US" smtClean="0"/>
              <a:t>2026/3/4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D66FE8-212E-64EC-9D00-F736450D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3BA0B7-D54C-19E4-CF47-EAD2D365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7F94-3CBD-451F-AD76-66BD935D2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82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8663DF-B95C-5721-2780-3E0D324FC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D665C8F-0FB5-5403-F40F-612C27A7C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D0D9BC7-7F5A-93D9-789E-7279C1D15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8DC8-4F90-4DFD-84CA-7633F88634D3}" type="datetimeFigureOut">
              <a:rPr lang="zh-TW" altLang="en-US" smtClean="0"/>
              <a:t>2026/3/4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4B85E8-83B9-7142-8D0F-028B43284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4BB701-F742-2847-57EF-33A15459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7F94-3CBD-451F-AD76-66BD935D2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63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B93A284-9AA2-E62D-7384-E90CC62D4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0B9D4D9-04A9-ED12-90D3-D85B4E560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8B5311-7415-C624-DFF5-B4EA8C86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8DC8-4F90-4DFD-84CA-7633F88634D3}" type="datetimeFigureOut">
              <a:rPr lang="zh-TW" altLang="en-US" smtClean="0"/>
              <a:t>2026/3/4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3905B1-D64B-B0E9-A318-B424FCA1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A0DCE4-369E-3B81-7B59-727AA12D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7F94-3CBD-451F-AD76-66BD935D2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67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11DEC0-9E9A-8A85-591A-1517FBFEC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8789ED-2AF3-73BE-0DE9-B526E4F9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0C8C26-E9C0-6BA2-BBBF-DD2352CC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8DC8-4F90-4DFD-84CA-7633F88634D3}" type="datetimeFigureOut">
              <a:rPr lang="zh-TW" altLang="en-US" smtClean="0"/>
              <a:t>2026/3/4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1D559A-162D-E691-6DEB-DE3C6B4F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1A25F0-5333-7D25-EACA-36BFD31E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7F94-3CBD-451F-AD76-66BD935D2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864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A03E99-63E3-7D86-0972-165C56BA4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2EDD35-AAEA-B403-A8C2-FF2D1CC88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98B022-2FA5-BDD0-41AF-1B2671A2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8DC8-4F90-4DFD-84CA-7633F88634D3}" type="datetimeFigureOut">
              <a:rPr lang="zh-TW" altLang="en-US" smtClean="0"/>
              <a:t>2026/3/4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00578A-DB87-ADD1-2949-F93810E0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50A09B-835F-F770-C0C3-83881CD4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7F94-3CBD-451F-AD76-66BD935D2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123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FCDA82-78CD-79E7-671A-F1401545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2FEF84-0E5F-8023-2170-80E726783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7F3FA69-5E11-676F-2DF9-B851D7638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D93EC4-95F3-6EFA-523B-A12EE10F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8DC8-4F90-4DFD-84CA-7633F88634D3}" type="datetimeFigureOut">
              <a:rPr lang="zh-TW" altLang="en-US" smtClean="0"/>
              <a:t>2026/3/4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4B6F31B-3FA6-4039-C1BD-318EB5937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AF9EA6D-8F98-10A3-9036-179277AD8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7F94-3CBD-451F-AD76-66BD935D2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14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0863D2-52A7-8FF9-FDE1-1F7CA6C3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FA9E4D-F1DA-BDAB-4783-E3126560D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BEE98DA-57C2-97AE-4F88-B3196B93C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B86FA2E-AF50-65A8-B99D-6AB26C7F0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398E172-35E2-262A-3282-771C15426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500AF26-9772-6CFA-4C84-F8E3FA7B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8DC8-4F90-4DFD-84CA-7633F88634D3}" type="datetimeFigureOut">
              <a:rPr lang="zh-TW" altLang="en-US" smtClean="0"/>
              <a:t>2026/3/4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122C2DC-5278-0766-3069-9E6A58E0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7916886-F90C-86C0-1F28-59F4A8BF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7F94-3CBD-451F-AD76-66BD935D2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8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CA6761-3B97-2541-B1D6-A7D9A5D3E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7B3D0A2-435B-0696-0A97-BA5A3ABA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8DC8-4F90-4DFD-84CA-7633F88634D3}" type="datetimeFigureOut">
              <a:rPr lang="zh-TW" altLang="en-US" smtClean="0"/>
              <a:t>2026/3/4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C6791EF-BC29-7C0C-6CFC-46EDB054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40EEB31-C711-C233-013C-754043309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7F94-3CBD-451F-AD76-66BD935D2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76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E47DDA8-7334-2BA4-3C26-22347065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8DC8-4F90-4DFD-84CA-7633F88634D3}" type="datetimeFigureOut">
              <a:rPr lang="zh-TW" altLang="en-US" smtClean="0"/>
              <a:t>2026/3/4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2460EBB-5F10-0787-E7CF-AB7DCB4A0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4AF040-2565-3119-C11B-B5B74715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7F94-3CBD-451F-AD76-66BD935D2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54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630CEE-B7AA-CC00-6387-167BBB406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FFB423-FC0E-C437-CA28-5763E41D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3F65D74-72AC-02A5-51BB-201CD2868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8411C55-7668-1DF4-B8D7-36D2C6E5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8DC8-4F90-4DFD-84CA-7633F88634D3}" type="datetimeFigureOut">
              <a:rPr lang="zh-TW" altLang="en-US" smtClean="0"/>
              <a:t>2026/3/4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4E84800-6934-3966-8FE1-D5CFCA30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7DC7A38-785D-CE54-71FC-C5EABACF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7F94-3CBD-451F-AD76-66BD935D2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79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CC8897-39FF-B815-AE9B-BA15B2F6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759FCA0-7C4D-95B0-ED49-43308C6A0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1EBB603-7F87-94AD-9D1F-E4AB97778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B2028F8-D858-487C-4E02-B516408CF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8DC8-4F90-4DFD-84CA-7633F88634D3}" type="datetimeFigureOut">
              <a:rPr lang="zh-TW" altLang="en-US" smtClean="0"/>
              <a:t>2026/3/4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853CF1E-851C-9470-9749-DAC47B3F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BE8D162-A785-B9F2-00E3-08536681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7F94-3CBD-451F-AD76-66BD935D2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9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52A3B87-BC7F-55B4-5322-F12D70B4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6508C75-C14D-FE3A-1CCC-FC38CAABF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C5693A-B4EE-6098-36C2-B2DD27D1C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8DC8-4F90-4DFD-84CA-7633F88634D3}" type="datetimeFigureOut">
              <a:rPr lang="zh-TW" altLang="en-US" smtClean="0"/>
              <a:t>2026/3/4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BC2D61-8AB4-9FC3-DEB6-050169D1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3AFFBE-3A9D-BD3F-55D1-61137A006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7F94-3CBD-451F-AD76-66BD935D2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11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6F6290-CC64-39B4-837B-D98169042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8118"/>
            <a:ext cx="12192000" cy="1423156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latin typeface="Noto Sans TC" panose="020B0200000000000000" pitchFamily="34" charset="-120"/>
                <a:ea typeface="Noto Sans TC" panose="020B0200000000000000" pitchFamily="34" charset="-120"/>
              </a:rPr>
              <a:t>ConsisID:</a:t>
            </a:r>
            <a:r>
              <a:rPr lang="zh-TW" altLang="en-US" sz="3200" dirty="0">
                <a:latin typeface="Noto Sans TC" panose="020B0200000000000000" pitchFamily="34" charset="-120"/>
                <a:ea typeface="Noto Sans TC" panose="020B0200000000000000" pitchFamily="34" charset="-120"/>
              </a:rPr>
              <a:t> </a:t>
            </a:r>
            <a:r>
              <a:rPr lang="en-US" altLang="zh-TW" sz="3200" dirty="0">
                <a:latin typeface="Noto Sans TC" panose="020B0200000000000000" pitchFamily="34" charset="-120"/>
                <a:ea typeface="Noto Sans TC" panose="020B0200000000000000" pitchFamily="34" charset="-120"/>
              </a:rPr>
              <a:t>Identity-Preserving Text-to-Video Generation </a:t>
            </a:r>
            <a:br>
              <a:rPr lang="en-US" altLang="zh-TW" sz="3200" dirty="0">
                <a:latin typeface="Noto Sans TC" panose="020B0200000000000000" pitchFamily="34" charset="-120"/>
                <a:ea typeface="Noto Sans TC" panose="020B0200000000000000" pitchFamily="34" charset="-120"/>
              </a:rPr>
            </a:br>
            <a:r>
              <a:rPr lang="en-US" altLang="zh-TW" sz="3200" dirty="0">
                <a:latin typeface="Noto Sans TC" panose="020B0200000000000000" pitchFamily="34" charset="-120"/>
                <a:ea typeface="Noto Sans TC" panose="020B0200000000000000" pitchFamily="34" charset="-120"/>
              </a:rPr>
              <a:t>by Frequency Decomposition</a:t>
            </a:r>
            <a:endParaRPr lang="zh-TW" altLang="en-US" sz="3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4808AD3-342A-D917-12EE-927FD0FAF87F}"/>
              </a:ext>
            </a:extLst>
          </p:cNvPr>
          <p:cNvSpPr txBox="1"/>
          <p:nvPr/>
        </p:nvSpPr>
        <p:spPr>
          <a:xfrm>
            <a:off x="1178544" y="3897415"/>
            <a:ext cx="9834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Shenghai Yuan, </a:t>
            </a:r>
            <a:r>
              <a:rPr lang="en-US" altLang="zh-TW" sz="2400" dirty="0" err="1"/>
              <a:t>Jinfa</a:t>
            </a:r>
            <a:r>
              <a:rPr lang="en-US" altLang="zh-TW" sz="2400" dirty="0"/>
              <a:t> Huang, </a:t>
            </a:r>
            <a:r>
              <a:rPr lang="en-US" altLang="zh-TW" sz="2400" dirty="0" err="1"/>
              <a:t>Xianyi</a:t>
            </a:r>
            <a:r>
              <a:rPr lang="en-US" altLang="zh-TW" sz="2400" dirty="0"/>
              <a:t> He, </a:t>
            </a:r>
            <a:r>
              <a:rPr lang="en-US" altLang="zh-TW" sz="2400" dirty="0" err="1"/>
              <a:t>Yunyang</a:t>
            </a:r>
            <a:r>
              <a:rPr lang="en-US" altLang="zh-TW" sz="2400" dirty="0"/>
              <a:t> Ge,</a:t>
            </a:r>
          </a:p>
          <a:p>
            <a:pPr algn="ctr"/>
            <a:r>
              <a:rPr lang="en-US" altLang="zh-TW" sz="2400" dirty="0"/>
              <a:t>Yujun Shi, </a:t>
            </a:r>
            <a:r>
              <a:rPr lang="en-US" altLang="zh-TW" sz="2400" dirty="0" err="1"/>
              <a:t>Liuhan</a:t>
            </a:r>
            <a:r>
              <a:rPr lang="en-US" altLang="zh-TW" sz="2400" dirty="0"/>
              <a:t> Chen, </a:t>
            </a:r>
            <a:r>
              <a:rPr lang="en-US" altLang="zh-TW" sz="2400" dirty="0" err="1"/>
              <a:t>Jiebo</a:t>
            </a:r>
            <a:r>
              <a:rPr lang="en-US" altLang="zh-TW" sz="2400" dirty="0"/>
              <a:t> Luo, Li Yuan</a:t>
            </a:r>
          </a:p>
          <a:p>
            <a:pPr algn="ctr"/>
            <a:endParaRPr lang="en-US" altLang="zh-TW" sz="2400" dirty="0"/>
          </a:p>
          <a:p>
            <a:pPr algn="ctr"/>
            <a:r>
              <a:rPr lang="en-US" altLang="zh-TW" sz="2400" dirty="0"/>
              <a:t>CVPR 2025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809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6C744-9129-2CAF-671A-22969694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ACE88E4-EC43-68B7-E56F-557DCBF6B88F}"/>
              </a:ext>
            </a:extLst>
          </p:cNvPr>
          <p:cNvSpPr txBox="1">
            <a:spLocks/>
          </p:cNvSpPr>
          <p:nvPr/>
        </p:nvSpPr>
        <p:spPr>
          <a:xfrm>
            <a:off x="0" y="4928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7147CEC8-94F8-91FD-52BB-6872F3C5EA03}"/>
              </a:ext>
            </a:extLst>
          </p:cNvPr>
          <p:cNvSpPr txBox="1">
            <a:spLocks/>
          </p:cNvSpPr>
          <p:nvPr/>
        </p:nvSpPr>
        <p:spPr>
          <a:xfrm>
            <a:off x="513184" y="0"/>
            <a:ext cx="11678816" cy="1922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Noto Sans TC" panose="020B0200000000000000" pitchFamily="34" charset="-120"/>
                <a:ea typeface="Noto Sans TC" panose="020B0200000000000000" pitchFamily="34" charset="-120"/>
              </a:rPr>
              <a:t>Experiments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648EB50-2963-D80E-856C-97ACE7F36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40" y="1922106"/>
            <a:ext cx="7007115" cy="230643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DFDD2BE-A227-5E53-DA64-10C52BD98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828" y="1484006"/>
            <a:ext cx="4617189" cy="30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33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350A6-F097-3815-130F-4DDB4F296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67BD736-1FC5-EFD1-093A-0A76A0B26BFB}"/>
              </a:ext>
            </a:extLst>
          </p:cNvPr>
          <p:cNvSpPr txBox="1">
            <a:spLocks/>
          </p:cNvSpPr>
          <p:nvPr/>
        </p:nvSpPr>
        <p:spPr>
          <a:xfrm>
            <a:off x="0" y="4928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5768E66D-520C-82D6-BFBA-8AB275CD79BC}"/>
              </a:ext>
            </a:extLst>
          </p:cNvPr>
          <p:cNvSpPr txBox="1">
            <a:spLocks/>
          </p:cNvSpPr>
          <p:nvPr/>
        </p:nvSpPr>
        <p:spPr>
          <a:xfrm>
            <a:off x="513184" y="0"/>
            <a:ext cx="11678816" cy="1922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Noto Sans TC" panose="020B0200000000000000" pitchFamily="34" charset="-120"/>
                <a:ea typeface="Noto Sans TC" panose="020B0200000000000000" pitchFamily="34" charset="-120"/>
              </a:rPr>
              <a:t>Experiments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4E7D8EE-6704-0E9E-0EEC-6672A46BB23C}"/>
              </a:ext>
            </a:extLst>
          </p:cNvPr>
          <p:cNvSpPr txBox="1"/>
          <p:nvPr/>
        </p:nvSpPr>
        <p:spPr>
          <a:xfrm>
            <a:off x="629817" y="1718680"/>
            <a:ext cx="5722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Effect of Different Components via Qualitative Analysis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EF6E033-CF36-CA5D-8ACA-716DDB202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143" y="49288"/>
            <a:ext cx="4967546" cy="770551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77B14EA-A865-CEE1-49D2-0FBDCBEE0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6" y="3084903"/>
            <a:ext cx="5921827" cy="35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52D6C-D3E6-C444-B2B0-A02887D4B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92777938-FE42-FE10-F029-8BE335EF341D}"/>
              </a:ext>
            </a:extLst>
          </p:cNvPr>
          <p:cNvSpPr txBox="1">
            <a:spLocks/>
          </p:cNvSpPr>
          <p:nvPr/>
        </p:nvSpPr>
        <p:spPr>
          <a:xfrm>
            <a:off x="0" y="4928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FFDD7017-D72B-D5F0-8C67-BD3CC3A804FB}"/>
              </a:ext>
            </a:extLst>
          </p:cNvPr>
          <p:cNvSpPr txBox="1">
            <a:spLocks/>
          </p:cNvSpPr>
          <p:nvPr/>
        </p:nvSpPr>
        <p:spPr>
          <a:xfrm>
            <a:off x="513184" y="0"/>
            <a:ext cx="11678816" cy="1922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Noto Sans TC" panose="020B0200000000000000" pitchFamily="34" charset="-120"/>
                <a:ea typeface="Noto Sans TC" panose="020B0200000000000000" pitchFamily="34" charset="-120"/>
              </a:rPr>
              <a:t>Conclusion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4274EB0-6DDE-CA2C-000D-0CF37E6E17BF}"/>
              </a:ext>
            </a:extLst>
          </p:cNvPr>
          <p:cNvSpPr txBox="1"/>
          <p:nvPr/>
        </p:nvSpPr>
        <p:spPr>
          <a:xfrm>
            <a:off x="1026368" y="1639899"/>
            <a:ext cx="102512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Delivers a</a:t>
            </a:r>
            <a:r>
              <a:rPr lang="zh-TW" altLang="en-US" sz="2800" dirty="0"/>
              <a:t> </a:t>
            </a:r>
            <a:r>
              <a:rPr lang="en-US" altLang="zh-TW" sz="2800" dirty="0"/>
              <a:t>solution for identity-preserving video generation using frequency decomposition.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Enables the creation of realistic, consistent, and instruction-following videos without per-case fine-tuning.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Outperforms existing models, establishing an optimal control scheme for IPT2V tasks.</a:t>
            </a:r>
          </a:p>
        </p:txBody>
      </p:sp>
    </p:spTree>
    <p:extLst>
      <p:ext uri="{BB962C8B-B14F-4D97-AF65-F5344CB8AC3E}">
        <p14:creationId xmlns:p14="http://schemas.microsoft.com/office/powerpoint/2010/main" val="4249376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567C1-D44E-A45D-DC11-ED5136A8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2DD30B2-9D69-A00B-B9C1-A91F773D2CB5}"/>
              </a:ext>
            </a:extLst>
          </p:cNvPr>
          <p:cNvSpPr txBox="1">
            <a:spLocks/>
          </p:cNvSpPr>
          <p:nvPr/>
        </p:nvSpPr>
        <p:spPr>
          <a:xfrm>
            <a:off x="0" y="4928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03FC3762-DF70-48F1-EA31-CB59144189D2}"/>
              </a:ext>
            </a:extLst>
          </p:cNvPr>
          <p:cNvSpPr txBox="1">
            <a:spLocks/>
          </p:cNvSpPr>
          <p:nvPr/>
        </p:nvSpPr>
        <p:spPr>
          <a:xfrm>
            <a:off x="513184" y="0"/>
            <a:ext cx="11678816" cy="1922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Noto Sans TC" panose="020B0200000000000000" pitchFamily="34" charset="-120"/>
                <a:ea typeface="Noto Sans TC" panose="020B0200000000000000" pitchFamily="34" charset="-120"/>
              </a:rPr>
              <a:t>Limitations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9812A21-03F0-2008-E660-B440364DA627}"/>
              </a:ext>
            </a:extLst>
          </p:cNvPr>
          <p:cNvSpPr txBox="1"/>
          <p:nvPr/>
        </p:nvSpPr>
        <p:spPr>
          <a:xfrm>
            <a:off x="1026368" y="1639899"/>
            <a:ext cx="10251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Standard metrics (</a:t>
            </a:r>
            <a:r>
              <a:rPr lang="en-US" altLang="zh-TW" sz="2800" dirty="0" err="1"/>
              <a:t>CLIPScore</a:t>
            </a:r>
            <a:r>
              <a:rPr lang="zh-TW" altLang="en-US" sz="2800" dirty="0"/>
              <a:t> </a:t>
            </a:r>
            <a:r>
              <a:rPr lang="en-US" altLang="zh-TW" sz="2800" dirty="0"/>
              <a:t>/</a:t>
            </a:r>
            <a:r>
              <a:rPr lang="zh-TW" altLang="en-US" sz="2800"/>
              <a:t> </a:t>
            </a:r>
            <a:r>
              <a:rPr lang="en-US" altLang="zh-TW" sz="2800"/>
              <a:t>FID</a:t>
            </a:r>
            <a:r>
              <a:rPr lang="en-US" altLang="zh-TW" sz="2800" dirty="0"/>
              <a:t>) fail to accurately reflect human perception and ID consistency.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Limited to 8 FPS by hardware resources; requires frame interpolation for smooth (16+ FPS) playback.</a:t>
            </a:r>
          </a:p>
        </p:txBody>
      </p:sp>
    </p:spTree>
    <p:extLst>
      <p:ext uri="{BB962C8B-B14F-4D97-AF65-F5344CB8AC3E}">
        <p14:creationId xmlns:p14="http://schemas.microsoft.com/office/powerpoint/2010/main" val="310914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40EB8-1AEF-B812-4597-D6B2557D5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7228B90-DD19-C25A-A675-1FBC701176C6}"/>
              </a:ext>
            </a:extLst>
          </p:cNvPr>
          <p:cNvSpPr txBox="1">
            <a:spLocks/>
          </p:cNvSpPr>
          <p:nvPr/>
        </p:nvSpPr>
        <p:spPr>
          <a:xfrm>
            <a:off x="0" y="4928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EFF6CCDE-FE01-7D47-F7EE-5647473B98FF}"/>
              </a:ext>
            </a:extLst>
          </p:cNvPr>
          <p:cNvSpPr txBox="1">
            <a:spLocks/>
          </p:cNvSpPr>
          <p:nvPr/>
        </p:nvSpPr>
        <p:spPr>
          <a:xfrm>
            <a:off x="541176" y="0"/>
            <a:ext cx="11650824" cy="1639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Noto Sans TC" panose="020B0200000000000000" pitchFamily="34" charset="-120"/>
                <a:ea typeface="Noto Sans TC" panose="020B0200000000000000" pitchFamily="34" charset="-120"/>
              </a:rPr>
              <a:t>Introduction</a:t>
            </a:r>
            <a:endParaRPr lang="zh-TW" alt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C5BED31-8A6B-CC58-56EB-C92C72DD5C78}"/>
              </a:ext>
            </a:extLst>
          </p:cNvPr>
          <p:cNvSpPr txBox="1"/>
          <p:nvPr/>
        </p:nvSpPr>
        <p:spPr>
          <a:xfrm>
            <a:off x="1026368" y="1639899"/>
            <a:ext cx="103289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Problem</a:t>
            </a:r>
            <a:r>
              <a:rPr lang="zh-TW" altLang="en-US" sz="2800" dirty="0"/>
              <a:t> </a:t>
            </a:r>
            <a:r>
              <a:rPr lang="en-US" altLang="zh-TW" sz="2800" dirty="0"/>
              <a:t>with current</a:t>
            </a:r>
            <a:r>
              <a:rPr lang="zh-TW" altLang="en-US" sz="2800" dirty="0"/>
              <a:t> </a:t>
            </a:r>
            <a:r>
              <a:rPr lang="en-US" altLang="zh-TW" sz="2800" dirty="0"/>
              <a:t>video</a:t>
            </a:r>
            <a:r>
              <a:rPr lang="zh-TW" altLang="en-US" sz="2800" dirty="0"/>
              <a:t> </a:t>
            </a:r>
            <a:r>
              <a:rPr lang="en-US" altLang="zh-TW" sz="2800" dirty="0"/>
              <a:t>diffusion</a:t>
            </a:r>
            <a:r>
              <a:rPr lang="zh-TW" altLang="en-US" sz="2800" dirty="0"/>
              <a:t> </a:t>
            </a:r>
            <a:r>
              <a:rPr lang="en-US" altLang="zh-TW" sz="2800" dirty="0"/>
              <a:t>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Lack character consistency</a:t>
            </a:r>
            <a:r>
              <a:rPr lang="zh-TW" altLang="en-US" sz="2800" dirty="0"/>
              <a:t> </a:t>
            </a:r>
            <a:endParaRPr lang="en-US" altLang="zh-TW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Require</a:t>
            </a:r>
            <a:r>
              <a:rPr lang="zh-TW" altLang="en-US" sz="2800" dirty="0"/>
              <a:t> </a:t>
            </a:r>
            <a:r>
              <a:rPr lang="en-US" altLang="zh-TW" sz="2800" dirty="0"/>
              <a:t>finetuning</a:t>
            </a:r>
          </a:p>
          <a:p>
            <a:endParaRPr lang="en-US" altLang="zh-TW" sz="2800" dirty="0"/>
          </a:p>
          <a:p>
            <a:r>
              <a:rPr lang="en-US" altLang="zh-TW" sz="2800" dirty="0"/>
              <a:t>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Frequency Decomposition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Tuning-free Pipeline</a:t>
            </a:r>
          </a:p>
        </p:txBody>
      </p:sp>
    </p:spTree>
    <p:extLst>
      <p:ext uri="{BB962C8B-B14F-4D97-AF65-F5344CB8AC3E}">
        <p14:creationId xmlns:p14="http://schemas.microsoft.com/office/powerpoint/2010/main" val="226998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44AE4-62D7-D07F-FED6-613538A2A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A678EA5C-CBD3-2D00-EFC6-1D8E5C0BFE64}"/>
              </a:ext>
            </a:extLst>
          </p:cNvPr>
          <p:cNvSpPr txBox="1">
            <a:spLocks/>
          </p:cNvSpPr>
          <p:nvPr/>
        </p:nvSpPr>
        <p:spPr>
          <a:xfrm>
            <a:off x="0" y="4928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FDD8BEA9-221F-2B53-DA7C-5CDB1DB40DB7}"/>
              </a:ext>
            </a:extLst>
          </p:cNvPr>
          <p:cNvSpPr txBox="1">
            <a:spLocks/>
          </p:cNvSpPr>
          <p:nvPr/>
        </p:nvSpPr>
        <p:spPr>
          <a:xfrm>
            <a:off x="513184" y="0"/>
            <a:ext cx="11678816" cy="1639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Noto Sans TC" panose="020B0200000000000000" pitchFamily="34" charset="-120"/>
                <a:ea typeface="Noto Sans TC" panose="020B0200000000000000" pitchFamily="34" charset="-120"/>
              </a:rPr>
              <a:t>Related Works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E5511D1-C3C4-6F3E-A0B5-D5D0F0B43251}"/>
              </a:ext>
            </a:extLst>
          </p:cNvPr>
          <p:cNvSpPr txBox="1"/>
          <p:nvPr/>
        </p:nvSpPr>
        <p:spPr>
          <a:xfrm>
            <a:off x="1026368" y="1639899"/>
            <a:ext cx="103289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Tuning-based Identity-preserving T2V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Requires finetuning for each new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/>
          </a:p>
          <a:p>
            <a:r>
              <a:rPr lang="en-US" altLang="zh-TW" sz="2800" dirty="0"/>
              <a:t>Tuning-free Identity-preserving T2V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Do not require finetuning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Methodology similar to image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/>
          </a:p>
          <a:p>
            <a:r>
              <a:rPr lang="en-US" altLang="zh-TW" sz="2800" dirty="0"/>
              <a:t>Diffusion Transformer</a:t>
            </a:r>
            <a:r>
              <a:rPr lang="zh-TW" altLang="en-US" sz="2800" dirty="0"/>
              <a:t> </a:t>
            </a:r>
            <a:r>
              <a:rPr lang="en-US" altLang="zh-TW" sz="2800" dirty="0"/>
              <a:t>(</a:t>
            </a:r>
            <a:r>
              <a:rPr lang="en-US" altLang="zh-TW" sz="2800" dirty="0" err="1"/>
              <a:t>DiT</a:t>
            </a:r>
            <a:r>
              <a:rPr lang="en-US" altLang="zh-TW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Potential in simulating the physical world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Limited perception for high-frequency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31743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774C3-8CF1-9184-289B-A78F25892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BFD07AE-6239-D8E9-D420-897EC9442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5" y="1718585"/>
            <a:ext cx="10586689" cy="4486271"/>
          </a:xfrm>
          <a:prstGeom prst="rect">
            <a:avLst/>
          </a:prstGeom>
        </p:spPr>
      </p:pic>
      <p:sp>
        <p:nvSpPr>
          <p:cNvPr id="6" name="標題 2">
            <a:extLst>
              <a:ext uri="{FF2B5EF4-FFF2-40B4-BE49-F238E27FC236}">
                <a16:creationId xmlns:a16="http://schemas.microsoft.com/office/drawing/2014/main" id="{8C7C7C98-94CA-28EE-0942-B16ABA57D661}"/>
              </a:ext>
            </a:extLst>
          </p:cNvPr>
          <p:cNvSpPr txBox="1">
            <a:spLocks/>
          </p:cNvSpPr>
          <p:nvPr/>
        </p:nvSpPr>
        <p:spPr>
          <a:xfrm>
            <a:off x="513184" y="0"/>
            <a:ext cx="11678816" cy="1532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Noto Sans TC" panose="020B0200000000000000" pitchFamily="34" charset="-120"/>
                <a:ea typeface="Noto Sans TC" panose="020B0200000000000000" pitchFamily="34" charset="-120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165152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4A528-E25C-EBA6-3BDC-0347C51B3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ED02E1F6-B74E-1A80-32D7-32651EC16579}"/>
              </a:ext>
            </a:extLst>
          </p:cNvPr>
          <p:cNvSpPr txBox="1">
            <a:spLocks/>
          </p:cNvSpPr>
          <p:nvPr/>
        </p:nvSpPr>
        <p:spPr>
          <a:xfrm>
            <a:off x="0" y="4928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75032705-02BD-8917-DCDB-93661FF4D52B}"/>
              </a:ext>
            </a:extLst>
          </p:cNvPr>
          <p:cNvSpPr txBox="1">
            <a:spLocks/>
          </p:cNvSpPr>
          <p:nvPr/>
        </p:nvSpPr>
        <p:spPr>
          <a:xfrm>
            <a:off x="513184" y="0"/>
            <a:ext cx="11678816" cy="1532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Noto Sans TC" panose="020B0200000000000000" pitchFamily="34" charset="-120"/>
                <a:ea typeface="Noto Sans TC" panose="020B0200000000000000" pitchFamily="34" charset="-120"/>
              </a:rPr>
              <a:t>Method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605CF97-35B0-913F-33DE-A1DADC8C4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57" y="2919599"/>
            <a:ext cx="8705780" cy="36892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53BD278-CFA0-CF4D-9416-69D75392F3AC}"/>
              </a:ext>
            </a:extLst>
          </p:cNvPr>
          <p:cNvSpPr/>
          <p:nvPr/>
        </p:nvSpPr>
        <p:spPr>
          <a:xfrm>
            <a:off x="4757057" y="2712575"/>
            <a:ext cx="5739881" cy="3919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5848CC-E047-30CC-1FD4-20E75107DD80}"/>
              </a:ext>
            </a:extLst>
          </p:cNvPr>
          <p:cNvSpPr/>
          <p:nvPr/>
        </p:nvSpPr>
        <p:spPr>
          <a:xfrm>
            <a:off x="1166328" y="5075856"/>
            <a:ext cx="5187818" cy="1556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50B15AF-73EC-5491-34EF-4EC024EFD6E1}"/>
              </a:ext>
            </a:extLst>
          </p:cNvPr>
          <p:cNvSpPr txBox="1"/>
          <p:nvPr/>
        </p:nvSpPr>
        <p:spPr>
          <a:xfrm>
            <a:off x="722345" y="1304284"/>
            <a:ext cx="11260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Global Facial</a:t>
            </a:r>
            <a:r>
              <a:rPr lang="zh-TW" altLang="en-US" sz="2800" dirty="0"/>
              <a:t> </a:t>
            </a:r>
            <a:r>
              <a:rPr lang="en-US" altLang="zh-TW" sz="2800" dirty="0"/>
              <a:t>Extractor (GFE)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Extracts facial Key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Concatenates with</a:t>
            </a:r>
            <a:r>
              <a:rPr lang="zh-TW" altLang="en-US" sz="2800" dirty="0"/>
              <a:t> </a:t>
            </a:r>
            <a:r>
              <a:rPr lang="en-US" altLang="zh-TW" sz="2800" dirty="0"/>
              <a:t>reference image to generate Low-Freq Tokens</a:t>
            </a:r>
          </a:p>
        </p:txBody>
      </p:sp>
    </p:spTree>
    <p:extLst>
      <p:ext uri="{BB962C8B-B14F-4D97-AF65-F5344CB8AC3E}">
        <p14:creationId xmlns:p14="http://schemas.microsoft.com/office/powerpoint/2010/main" val="303903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29F3B-7BDB-CE4A-FC4D-A0ED1C84B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C08E7BD-1AD7-A50C-19F8-398D23D67EC4}"/>
              </a:ext>
            </a:extLst>
          </p:cNvPr>
          <p:cNvSpPr txBox="1">
            <a:spLocks/>
          </p:cNvSpPr>
          <p:nvPr/>
        </p:nvSpPr>
        <p:spPr>
          <a:xfrm>
            <a:off x="0" y="4928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FE21833-746B-5039-1889-B2E8E331F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57" y="2919599"/>
            <a:ext cx="8705780" cy="3689207"/>
          </a:xfrm>
          <a:prstGeom prst="rect">
            <a:avLst/>
          </a:prstGeom>
        </p:spPr>
      </p:pic>
      <p:sp>
        <p:nvSpPr>
          <p:cNvPr id="6" name="標題 2">
            <a:extLst>
              <a:ext uri="{FF2B5EF4-FFF2-40B4-BE49-F238E27FC236}">
                <a16:creationId xmlns:a16="http://schemas.microsoft.com/office/drawing/2014/main" id="{BFCA6BB6-7EE8-9ACE-5A09-34D5B84FA1ED}"/>
              </a:ext>
            </a:extLst>
          </p:cNvPr>
          <p:cNvSpPr txBox="1">
            <a:spLocks/>
          </p:cNvSpPr>
          <p:nvPr/>
        </p:nvSpPr>
        <p:spPr>
          <a:xfrm>
            <a:off x="513184" y="0"/>
            <a:ext cx="11678816" cy="1532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Noto Sans TC" panose="020B0200000000000000" pitchFamily="34" charset="-120"/>
                <a:ea typeface="Noto Sans TC" panose="020B0200000000000000" pitchFamily="34" charset="-120"/>
              </a:rPr>
              <a:t>Method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34E3165-C453-DF66-D7DF-2F2768875903}"/>
              </a:ext>
            </a:extLst>
          </p:cNvPr>
          <p:cNvSpPr txBox="1"/>
          <p:nvPr/>
        </p:nvSpPr>
        <p:spPr>
          <a:xfrm>
            <a:off x="774441" y="1238052"/>
            <a:ext cx="11156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Local Facial Extractor (LFE)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Fuses multi-scale facial and CLIP features via a Q-Former to produce High-Freq Tokens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preserving fine-grained identity details through Cross-Attention injection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B50F6B5-E7D6-3E66-52C9-7B3999BA3DE5}"/>
              </a:ext>
            </a:extLst>
          </p:cNvPr>
          <p:cNvSpPr/>
          <p:nvPr/>
        </p:nvSpPr>
        <p:spPr>
          <a:xfrm>
            <a:off x="4757057" y="2950029"/>
            <a:ext cx="5739881" cy="2122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0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D809B-A98D-74D3-713D-78A2F3A00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C66461E-99AA-B9D9-04E7-096490BBF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57" y="2919599"/>
            <a:ext cx="8705780" cy="3689207"/>
          </a:xfrm>
          <a:prstGeom prst="rect">
            <a:avLst/>
          </a:prstGeom>
        </p:spPr>
      </p:pic>
      <p:sp>
        <p:nvSpPr>
          <p:cNvPr id="6" name="標題 2">
            <a:extLst>
              <a:ext uri="{FF2B5EF4-FFF2-40B4-BE49-F238E27FC236}">
                <a16:creationId xmlns:a16="http://schemas.microsoft.com/office/drawing/2014/main" id="{F277A71E-4C1F-73DC-6BE2-7E68795F7F46}"/>
              </a:ext>
            </a:extLst>
          </p:cNvPr>
          <p:cNvSpPr txBox="1">
            <a:spLocks/>
          </p:cNvSpPr>
          <p:nvPr/>
        </p:nvSpPr>
        <p:spPr>
          <a:xfrm>
            <a:off x="513184" y="0"/>
            <a:ext cx="11678816" cy="1532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Noto Sans TC" panose="020B0200000000000000" pitchFamily="34" charset="-120"/>
                <a:ea typeface="Noto Sans TC" panose="020B0200000000000000" pitchFamily="34" charset="-120"/>
              </a:rPr>
              <a:t>Method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266793B-D106-2B81-59B5-877982E6E3CE}"/>
              </a:ext>
            </a:extLst>
          </p:cNvPr>
          <p:cNvSpPr txBox="1"/>
          <p:nvPr/>
        </p:nvSpPr>
        <p:spPr>
          <a:xfrm>
            <a:off x="774441" y="1238052"/>
            <a:ext cx="11156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MM-</a:t>
            </a:r>
            <a:r>
              <a:rPr lang="en-US" altLang="zh-TW" sz="2800" dirty="0" err="1"/>
              <a:t>DiT</a:t>
            </a:r>
            <a:r>
              <a:rPr lang="en-US" altLang="zh-TW" sz="2800" dirty="0"/>
              <a:t> Block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A series of Transformer blocks that synergize text, vision, and decoupled frequency tokens</a:t>
            </a:r>
          </a:p>
        </p:txBody>
      </p:sp>
    </p:spTree>
    <p:extLst>
      <p:ext uri="{BB962C8B-B14F-4D97-AF65-F5344CB8AC3E}">
        <p14:creationId xmlns:p14="http://schemas.microsoft.com/office/powerpoint/2010/main" val="583069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1DBF1-65D7-A04C-3282-87350D14C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1D11E3E-E409-9881-B14F-33B4A1F61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57" y="2919599"/>
            <a:ext cx="8705780" cy="3689207"/>
          </a:xfrm>
          <a:prstGeom prst="rect">
            <a:avLst/>
          </a:prstGeom>
        </p:spPr>
      </p:pic>
      <p:sp>
        <p:nvSpPr>
          <p:cNvPr id="6" name="標題 2">
            <a:extLst>
              <a:ext uri="{FF2B5EF4-FFF2-40B4-BE49-F238E27FC236}">
                <a16:creationId xmlns:a16="http://schemas.microsoft.com/office/drawing/2014/main" id="{EECD3634-B105-06A5-D49E-7A4636DB5053}"/>
              </a:ext>
            </a:extLst>
          </p:cNvPr>
          <p:cNvSpPr txBox="1">
            <a:spLocks/>
          </p:cNvSpPr>
          <p:nvPr/>
        </p:nvSpPr>
        <p:spPr>
          <a:xfrm>
            <a:off x="513184" y="0"/>
            <a:ext cx="11678816" cy="1532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Noto Sans TC" panose="020B0200000000000000" pitchFamily="34" charset="-120"/>
                <a:ea typeface="Noto Sans TC" panose="020B0200000000000000" pitchFamily="34" charset="-120"/>
              </a:rPr>
              <a:t>Method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A60D89C-D9D2-3A22-209D-A091393966C0}"/>
              </a:ext>
            </a:extLst>
          </p:cNvPr>
          <p:cNvSpPr txBox="1"/>
          <p:nvPr/>
        </p:nvSpPr>
        <p:spPr>
          <a:xfrm>
            <a:off x="774441" y="1238052"/>
            <a:ext cx="11156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Consistency Training Strategy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Coarse-to-Fine Training (CFT)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Dynamic Mask Loss (DML)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Dynamic Cross-Face Loss (DCL)</a:t>
            </a:r>
          </a:p>
        </p:txBody>
      </p:sp>
    </p:spTree>
    <p:extLst>
      <p:ext uri="{BB962C8B-B14F-4D97-AF65-F5344CB8AC3E}">
        <p14:creationId xmlns:p14="http://schemas.microsoft.com/office/powerpoint/2010/main" val="46014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FE08B-45B5-C238-1477-74E440B4B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923AE24-B2BA-AF83-F773-C7832E3F2DFA}"/>
              </a:ext>
            </a:extLst>
          </p:cNvPr>
          <p:cNvSpPr txBox="1">
            <a:spLocks/>
          </p:cNvSpPr>
          <p:nvPr/>
        </p:nvSpPr>
        <p:spPr>
          <a:xfrm>
            <a:off x="0" y="4928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EE492AD7-4000-9B1A-1DC1-9AB523998B2C}"/>
              </a:ext>
            </a:extLst>
          </p:cNvPr>
          <p:cNvSpPr txBox="1">
            <a:spLocks/>
          </p:cNvSpPr>
          <p:nvPr/>
        </p:nvSpPr>
        <p:spPr>
          <a:xfrm>
            <a:off x="513184" y="0"/>
            <a:ext cx="11678816" cy="1922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Noto Sans TC" panose="020B0200000000000000" pitchFamily="34" charset="-120"/>
                <a:ea typeface="Noto Sans TC" panose="020B0200000000000000" pitchFamily="34" charset="-120"/>
              </a:rPr>
              <a:t>Experiments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4CA2472-DC0C-4589-3C3D-BFE78BB67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16" y="1255935"/>
            <a:ext cx="11541967" cy="278540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5FC14EF-ED61-140D-E3A6-4BD4409CF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7" y="4629841"/>
            <a:ext cx="3029362" cy="201957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FE1AE33-96A8-75A4-5F40-931E166A9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45" y="4627548"/>
            <a:ext cx="2021868" cy="2021868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76F68B7D-029D-E653-8C61-56C9779B0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16" y="4188156"/>
            <a:ext cx="2766528" cy="2620556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92FDCE9F-271B-B94D-035E-295D266612A4}"/>
              </a:ext>
            </a:extLst>
          </p:cNvPr>
          <p:cNvSpPr txBox="1"/>
          <p:nvPr/>
        </p:nvSpPr>
        <p:spPr>
          <a:xfrm>
            <a:off x="4944461" y="4188156"/>
            <a:ext cx="150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ConsisID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205F6D4-405E-5D5A-11BB-158FD266AD71}"/>
              </a:ext>
            </a:extLst>
          </p:cNvPr>
          <p:cNvSpPr txBox="1"/>
          <p:nvPr/>
        </p:nvSpPr>
        <p:spPr>
          <a:xfrm>
            <a:off x="8864650" y="4188156"/>
            <a:ext cx="221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ID-Animator</a:t>
            </a:r>
          </a:p>
        </p:txBody>
      </p:sp>
    </p:spTree>
    <p:extLst>
      <p:ext uri="{BB962C8B-B14F-4D97-AF65-F5344CB8AC3E}">
        <p14:creationId xmlns:p14="http://schemas.microsoft.com/office/powerpoint/2010/main" val="116908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2742</TotalTime>
  <Words>1270</Words>
  <Application>Microsoft Office PowerPoint</Application>
  <PresentationFormat>寬螢幕</PresentationFormat>
  <Paragraphs>137</Paragraphs>
  <Slides>13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Noto Sans TC</vt:lpstr>
      <vt:lpstr>Arial</vt:lpstr>
      <vt:lpstr>Calibri</vt:lpstr>
      <vt:lpstr>Calibri Light</vt:lpstr>
      <vt:lpstr>Cambria Math</vt:lpstr>
      <vt:lpstr>Office 佈景主題</vt:lpstr>
      <vt:lpstr>ConsisID: Identity-Preserving Text-to-Video Generation  by Frequency Decomposition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Bait Master</dc:creator>
  <cp:lastModifiedBy>紹宇 曾</cp:lastModifiedBy>
  <cp:revision>41</cp:revision>
  <dcterms:created xsi:type="dcterms:W3CDTF">2025-11-05T01:38:30Z</dcterms:created>
  <dcterms:modified xsi:type="dcterms:W3CDTF">2026-03-04T06:13:33Z</dcterms:modified>
</cp:coreProperties>
</file>