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3" r:id="rId3"/>
    <p:sldId id="325" r:id="rId4"/>
    <p:sldId id="326" r:id="rId5"/>
    <p:sldId id="274" r:id="rId6"/>
    <p:sldId id="284" r:id="rId7"/>
    <p:sldId id="285" r:id="rId8"/>
    <p:sldId id="288" r:id="rId9"/>
    <p:sldId id="292" r:id="rId10"/>
    <p:sldId id="299" r:id="rId11"/>
    <p:sldId id="286" r:id="rId12"/>
    <p:sldId id="314" r:id="rId13"/>
    <p:sldId id="315" r:id="rId14"/>
    <p:sldId id="276" r:id="rId15"/>
    <p:sldId id="306" r:id="rId16"/>
    <p:sldId id="327" r:id="rId17"/>
    <p:sldId id="328" r:id="rId18"/>
    <p:sldId id="329" r:id="rId19"/>
    <p:sldId id="277" r:id="rId20"/>
    <p:sldId id="309" r:id="rId21"/>
    <p:sldId id="334" r:id="rId22"/>
    <p:sldId id="307" r:id="rId23"/>
    <p:sldId id="308" r:id="rId24"/>
    <p:sldId id="310" r:id="rId25"/>
    <p:sldId id="330" r:id="rId2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00"/>
    <a:srgbClr val="F6B8EA"/>
    <a:srgbClr val="FFFFFF"/>
    <a:srgbClr val="0083E0"/>
    <a:srgbClr val="3E5566"/>
    <a:srgbClr val="8EA2BB"/>
    <a:srgbClr val="A57E5A"/>
    <a:srgbClr val="96A081"/>
    <a:srgbClr val="C5AB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2" autoAdjust="0"/>
    <p:restoredTop sz="73891" autoAdjust="0"/>
  </p:normalViewPr>
  <p:slideViewPr>
    <p:cSldViewPr snapToGrid="0">
      <p:cViewPr varScale="1">
        <p:scale>
          <a:sx n="81" d="100"/>
          <a:sy n="81" d="100"/>
        </p:scale>
        <p:origin x="18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4A89AF-A4DF-4D8C-8387-F7B51E3530F9}" type="datetimeFigureOut">
              <a:rPr lang="zh-TW" altLang="en-US" smtClean="0"/>
              <a:t>2026/3/11</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E2278F-547B-4661-96CC-13C15AAB1F49}" type="slidenum">
              <a:rPr lang="zh-TW" altLang="en-US" smtClean="0"/>
              <a:t>‹#›</a:t>
            </a:fld>
            <a:endParaRPr lang="zh-TW" altLang="en-US"/>
          </a:p>
        </p:txBody>
      </p:sp>
    </p:spTree>
    <p:extLst>
      <p:ext uri="{BB962C8B-B14F-4D97-AF65-F5344CB8AC3E}">
        <p14:creationId xmlns:p14="http://schemas.microsoft.com/office/powerpoint/2010/main" val="4117477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RAGD</a:t>
            </a:r>
            <a:r>
              <a:rPr lang="zh-TW" altLang="en-US" dirty="0"/>
              <a:t>：具備區域感知能力的文字生圖擴散模型</a:t>
            </a:r>
          </a:p>
        </p:txBody>
      </p:sp>
      <p:sp>
        <p:nvSpPr>
          <p:cNvPr id="4" name="投影片編號版面配置區 3"/>
          <p:cNvSpPr>
            <a:spLocks noGrp="1"/>
          </p:cNvSpPr>
          <p:nvPr>
            <p:ph type="sldNum" sz="quarter" idx="5"/>
          </p:nvPr>
        </p:nvSpPr>
        <p:spPr/>
        <p:txBody>
          <a:bodyPr/>
          <a:lstStyle/>
          <a:p>
            <a:fld id="{ACE2278F-547B-4661-96CC-13C15AAB1F49}" type="slidenum">
              <a:rPr lang="zh-TW" altLang="en-US" smtClean="0"/>
              <a:t>1</a:t>
            </a:fld>
            <a:endParaRPr lang="zh-TW" altLang="en-US"/>
          </a:p>
        </p:txBody>
      </p:sp>
    </p:spTree>
    <p:extLst>
      <p:ext uri="{BB962C8B-B14F-4D97-AF65-F5344CB8AC3E}">
        <p14:creationId xmlns:p14="http://schemas.microsoft.com/office/powerpoint/2010/main" val="3728625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CE2278F-547B-4661-96CC-13C15AAB1F49}" type="slidenum">
              <a:rPr lang="zh-TW" altLang="en-US" smtClean="0"/>
              <a:t>12</a:t>
            </a:fld>
            <a:endParaRPr lang="zh-TW" altLang="en-US"/>
          </a:p>
        </p:txBody>
      </p:sp>
    </p:spTree>
    <p:extLst>
      <p:ext uri="{BB962C8B-B14F-4D97-AF65-F5344CB8AC3E}">
        <p14:creationId xmlns:p14="http://schemas.microsoft.com/office/powerpoint/2010/main" val="2409217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會為每個區域生成高度描述性的子提示詞以及全域提示詞，並促進相鄰區域之間的融合 。主要是在多模態注意力層 內實現區域局部條件與全域影像潛在特徵之間的互動 。</a:t>
            </a:r>
          </a:p>
        </p:txBody>
      </p:sp>
      <p:sp>
        <p:nvSpPr>
          <p:cNvPr id="4" name="投影片編號版面配置區 3"/>
          <p:cNvSpPr>
            <a:spLocks noGrp="1"/>
          </p:cNvSpPr>
          <p:nvPr>
            <p:ph type="sldNum" sz="quarter" idx="5"/>
          </p:nvPr>
        </p:nvSpPr>
        <p:spPr/>
        <p:txBody>
          <a:bodyPr/>
          <a:lstStyle/>
          <a:p>
            <a:fld id="{ACE2278F-547B-4661-96CC-13C15AAB1F49}" type="slidenum">
              <a:rPr lang="zh-TW" altLang="en-US" smtClean="0"/>
              <a:t>14</a:t>
            </a:fld>
            <a:endParaRPr lang="zh-TW" altLang="en-US"/>
          </a:p>
        </p:txBody>
      </p:sp>
    </p:spTree>
    <p:extLst>
      <p:ext uri="{BB962C8B-B14F-4D97-AF65-F5344CB8AC3E}">
        <p14:creationId xmlns:p14="http://schemas.microsoft.com/office/powerpoint/2010/main" val="3270906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B8436-9A05-22D9-B3EF-D83537D6ABD9}"/>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F4191029-0CB5-2D15-05FE-65F77515B03C}"/>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A7BB821F-4749-6017-7885-682844C51FBE}"/>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CADD01CA-69F4-F4D9-B4E6-5094D682C320}"/>
              </a:ext>
            </a:extLst>
          </p:cNvPr>
          <p:cNvSpPr>
            <a:spLocks noGrp="1"/>
          </p:cNvSpPr>
          <p:nvPr>
            <p:ph type="sldNum" sz="quarter" idx="5"/>
          </p:nvPr>
        </p:nvSpPr>
        <p:spPr/>
        <p:txBody>
          <a:bodyPr/>
          <a:lstStyle/>
          <a:p>
            <a:fld id="{ACE2278F-547B-4661-96CC-13C15AAB1F49}" type="slidenum">
              <a:rPr lang="zh-TW" altLang="en-US" smtClean="0"/>
              <a:t>15</a:t>
            </a:fld>
            <a:endParaRPr lang="zh-TW" altLang="en-US"/>
          </a:p>
        </p:txBody>
      </p:sp>
    </p:spTree>
    <p:extLst>
      <p:ext uri="{BB962C8B-B14F-4D97-AF65-F5344CB8AC3E}">
        <p14:creationId xmlns:p14="http://schemas.microsoft.com/office/powerpoint/2010/main" val="2271184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79C6B-F299-19BF-3BD3-342B229BB55C}"/>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522C22B6-7E1E-C583-60B9-811F18B82F9B}"/>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2CF6AFFA-5ED6-47E3-06D1-C2D8BB5AF53A}"/>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C4B29245-61E0-EDE7-E8F4-77A77EC15A0A}"/>
              </a:ext>
            </a:extLst>
          </p:cNvPr>
          <p:cNvSpPr>
            <a:spLocks noGrp="1"/>
          </p:cNvSpPr>
          <p:nvPr>
            <p:ph type="sldNum" sz="quarter" idx="5"/>
          </p:nvPr>
        </p:nvSpPr>
        <p:spPr/>
        <p:txBody>
          <a:bodyPr/>
          <a:lstStyle/>
          <a:p>
            <a:fld id="{ACE2278F-547B-4661-96CC-13C15AAB1F49}" type="slidenum">
              <a:rPr lang="zh-TW" altLang="en-US" smtClean="0"/>
              <a:t>16</a:t>
            </a:fld>
            <a:endParaRPr lang="zh-TW" altLang="en-US"/>
          </a:p>
        </p:txBody>
      </p:sp>
    </p:spTree>
    <p:extLst>
      <p:ext uri="{BB962C8B-B14F-4D97-AF65-F5344CB8AC3E}">
        <p14:creationId xmlns:p14="http://schemas.microsoft.com/office/powerpoint/2010/main" val="656670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D2A6B-3EB5-484D-7086-422D30B19B9F}"/>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87534FF-DD32-94B3-F02F-45CC840D8A78}"/>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6346C6E5-E016-A5C6-C059-5A4EC8739A09}"/>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5DA1B159-6274-F175-82D5-94630F1734AA}"/>
              </a:ext>
            </a:extLst>
          </p:cNvPr>
          <p:cNvSpPr>
            <a:spLocks noGrp="1"/>
          </p:cNvSpPr>
          <p:nvPr>
            <p:ph type="sldNum" sz="quarter" idx="5"/>
          </p:nvPr>
        </p:nvSpPr>
        <p:spPr/>
        <p:txBody>
          <a:bodyPr/>
          <a:lstStyle/>
          <a:p>
            <a:fld id="{ACE2278F-547B-4661-96CC-13C15AAB1F49}" type="slidenum">
              <a:rPr lang="zh-TW" altLang="en-US" smtClean="0"/>
              <a:t>17</a:t>
            </a:fld>
            <a:endParaRPr lang="zh-TW" altLang="en-US"/>
          </a:p>
        </p:txBody>
      </p:sp>
    </p:spTree>
    <p:extLst>
      <p:ext uri="{BB962C8B-B14F-4D97-AF65-F5344CB8AC3E}">
        <p14:creationId xmlns:p14="http://schemas.microsoft.com/office/powerpoint/2010/main" val="2613494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F02A9-6D39-1334-06B6-6E6E00225A41}"/>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4531813-ABF7-ABA6-ABA5-F26305B384C8}"/>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D60447E5-EFA8-A181-8C3D-760E72F60D8F}"/>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C68CD0C9-6826-2A3C-0E6C-DCE3D4C6677E}"/>
              </a:ext>
            </a:extLst>
          </p:cNvPr>
          <p:cNvSpPr>
            <a:spLocks noGrp="1"/>
          </p:cNvSpPr>
          <p:nvPr>
            <p:ph type="sldNum" sz="quarter" idx="5"/>
          </p:nvPr>
        </p:nvSpPr>
        <p:spPr/>
        <p:txBody>
          <a:bodyPr/>
          <a:lstStyle/>
          <a:p>
            <a:fld id="{ACE2278F-547B-4661-96CC-13C15AAB1F49}" type="slidenum">
              <a:rPr lang="zh-TW" altLang="en-US" smtClean="0"/>
              <a:t>18</a:t>
            </a:fld>
            <a:endParaRPr lang="zh-TW" altLang="en-US"/>
          </a:p>
        </p:txBody>
      </p:sp>
    </p:spTree>
    <p:extLst>
      <p:ext uri="{BB962C8B-B14F-4D97-AF65-F5344CB8AC3E}">
        <p14:creationId xmlns:p14="http://schemas.microsoft.com/office/powerpoint/2010/main" val="1359686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共用基礎雜訊 </a:t>
            </a:r>
            <a:r>
              <a:rPr lang="en-US" altLang="zh-TW" dirty="0"/>
              <a:t>+ </a:t>
            </a:r>
            <a:r>
              <a:rPr lang="zh-TW" altLang="en-US" dirty="0"/>
              <a:t>局部換新 </a:t>
            </a:r>
            <a:r>
              <a:rPr lang="en-US" altLang="zh-TW" dirty="0"/>
              <a:t>prompt + </a:t>
            </a:r>
            <a:r>
              <a:rPr lang="zh-TW" altLang="en-US" dirty="0"/>
              <a:t>原本的軟細化融合機制</a:t>
            </a:r>
          </a:p>
        </p:txBody>
      </p:sp>
      <p:sp>
        <p:nvSpPr>
          <p:cNvPr id="4" name="投影片編號版面配置區 3"/>
          <p:cNvSpPr>
            <a:spLocks noGrp="1"/>
          </p:cNvSpPr>
          <p:nvPr>
            <p:ph type="sldNum" sz="quarter" idx="5"/>
          </p:nvPr>
        </p:nvSpPr>
        <p:spPr/>
        <p:txBody>
          <a:bodyPr/>
          <a:lstStyle/>
          <a:p>
            <a:fld id="{ACE2278F-547B-4661-96CC-13C15AAB1F49}" type="slidenum">
              <a:rPr lang="zh-TW" altLang="en-US" smtClean="0"/>
              <a:t>19</a:t>
            </a:fld>
            <a:endParaRPr lang="zh-TW" altLang="en-US"/>
          </a:p>
        </p:txBody>
      </p:sp>
    </p:spTree>
    <p:extLst>
      <p:ext uri="{BB962C8B-B14F-4D97-AF65-F5344CB8AC3E}">
        <p14:creationId xmlns:p14="http://schemas.microsoft.com/office/powerpoint/2010/main" val="364701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AA329-6291-504B-978E-866E9B55DD58}"/>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A9D9E7BE-6CB7-ECA8-D787-A5A40D7EB275}"/>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620ED8ED-1678-A67D-6108-720061A38AB6}"/>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48591B84-B759-2316-AB2E-F0EF405BE39D}"/>
              </a:ext>
            </a:extLst>
          </p:cNvPr>
          <p:cNvSpPr>
            <a:spLocks noGrp="1"/>
          </p:cNvSpPr>
          <p:nvPr>
            <p:ph type="sldNum" sz="quarter" idx="5"/>
          </p:nvPr>
        </p:nvSpPr>
        <p:spPr/>
        <p:txBody>
          <a:bodyPr/>
          <a:lstStyle/>
          <a:p>
            <a:fld id="{ACE2278F-547B-4661-96CC-13C15AAB1F49}" type="slidenum">
              <a:rPr lang="zh-TW" altLang="en-US" smtClean="0"/>
              <a:t>21</a:t>
            </a:fld>
            <a:endParaRPr lang="zh-TW" altLang="en-US"/>
          </a:p>
        </p:txBody>
      </p:sp>
    </p:spTree>
    <p:extLst>
      <p:ext uri="{BB962C8B-B14F-4D97-AF65-F5344CB8AC3E}">
        <p14:creationId xmlns:p14="http://schemas.microsoft.com/office/powerpoint/2010/main" val="3709841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Geneval</a:t>
            </a:r>
            <a:r>
              <a:rPr lang="en-US" altLang="zh-TW" dirty="0"/>
              <a:t> </a:t>
            </a:r>
            <a:r>
              <a:rPr lang="zh-TW" altLang="en-US" dirty="0"/>
              <a:t>測試基準</a:t>
            </a:r>
            <a:endParaRPr lang="en-US" altLang="zh-TW" dirty="0"/>
          </a:p>
          <a:p>
            <a:r>
              <a:rPr lang="zh-TW" altLang="en-US" dirty="0"/>
              <a:t>這個基準主要測試模型對文字提示的基本邏輯理解與物件生成能力</a:t>
            </a:r>
            <a:endParaRPr lang="en-US" altLang="zh-TW" dirty="0"/>
          </a:p>
          <a:p>
            <a:endParaRPr lang="en-US" altLang="zh-TW" dirty="0"/>
          </a:p>
          <a:p>
            <a:r>
              <a:rPr lang="en-US" altLang="zh-TW" dirty="0"/>
              <a:t>T2ICompBench </a:t>
            </a:r>
            <a:r>
              <a:rPr lang="zh-TW" altLang="en-US" dirty="0"/>
              <a:t>測試基準</a:t>
            </a:r>
            <a:endParaRPr lang="en-US" altLang="zh-TW" dirty="0"/>
          </a:p>
          <a:p>
            <a:r>
              <a:rPr lang="zh-TW" altLang="en-US" dirty="0"/>
              <a:t>這個基準專注於測試模型在 組合性 上的表現</a:t>
            </a:r>
            <a:endParaRPr lang="en-US" altLang="zh-TW" dirty="0"/>
          </a:p>
          <a:p>
            <a:endParaRPr lang="en-US" altLang="zh-TW" dirty="0"/>
          </a:p>
          <a:p>
            <a:r>
              <a:rPr lang="en-US" altLang="zh-TW" dirty="0"/>
              <a:t>aesthetic quality</a:t>
            </a:r>
            <a:r>
              <a:rPr lang="zh-TW" altLang="en-US" dirty="0"/>
              <a:t> 視覺美感</a:t>
            </a:r>
            <a:endParaRPr lang="en-US" altLang="zh-TW" dirty="0"/>
          </a:p>
          <a:p>
            <a:r>
              <a:rPr lang="en-US" altLang="zh-TW" dirty="0"/>
              <a:t>text-image consistency</a:t>
            </a:r>
            <a:r>
              <a:rPr lang="zh-TW" altLang="en-US" dirty="0"/>
              <a:t> 圖文一致性</a:t>
            </a:r>
          </a:p>
        </p:txBody>
      </p:sp>
      <p:sp>
        <p:nvSpPr>
          <p:cNvPr id="4" name="投影片編號版面配置區 3"/>
          <p:cNvSpPr>
            <a:spLocks noGrp="1"/>
          </p:cNvSpPr>
          <p:nvPr>
            <p:ph type="sldNum" sz="quarter" idx="5"/>
          </p:nvPr>
        </p:nvSpPr>
        <p:spPr/>
        <p:txBody>
          <a:bodyPr/>
          <a:lstStyle/>
          <a:p>
            <a:fld id="{ACE2278F-547B-4661-96CC-13C15AAB1F49}" type="slidenum">
              <a:rPr lang="zh-TW" altLang="en-US" smtClean="0"/>
              <a:t>22</a:t>
            </a:fld>
            <a:endParaRPr lang="zh-TW" altLang="en-US"/>
          </a:p>
        </p:txBody>
      </p:sp>
    </p:spTree>
    <p:extLst>
      <p:ext uri="{BB962C8B-B14F-4D97-AF65-F5344CB8AC3E}">
        <p14:creationId xmlns:p14="http://schemas.microsoft.com/office/powerpoint/2010/main" val="1212443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HB</a:t>
            </a:r>
            <a:r>
              <a:rPr lang="zh-TW" altLang="en-US" dirty="0"/>
              <a:t> 實現了精確的物件定位，但導致屬性渲染較為粗糙，且物件間的融合度有限。</a:t>
            </a:r>
            <a:endParaRPr lang="en-US" altLang="zh-TW" dirty="0"/>
          </a:p>
          <a:p>
            <a:r>
              <a:rPr lang="en-US" altLang="zh-TW" dirty="0"/>
              <a:t>SB</a:t>
            </a:r>
            <a:r>
              <a:rPr lang="zh-TW" altLang="en-US" dirty="0"/>
              <a:t> 物件屬性具有豐富的細節且互動關係和諧，精確的定位可能會受到影響，有時可能會發生漏掉物件的情況。</a:t>
            </a:r>
          </a:p>
        </p:txBody>
      </p:sp>
      <p:sp>
        <p:nvSpPr>
          <p:cNvPr id="4" name="投影片編號版面配置區 3"/>
          <p:cNvSpPr>
            <a:spLocks noGrp="1"/>
          </p:cNvSpPr>
          <p:nvPr>
            <p:ph type="sldNum" sz="quarter" idx="5"/>
          </p:nvPr>
        </p:nvSpPr>
        <p:spPr/>
        <p:txBody>
          <a:bodyPr/>
          <a:lstStyle/>
          <a:p>
            <a:fld id="{ACE2278F-547B-4661-96CC-13C15AAB1F49}" type="slidenum">
              <a:rPr lang="zh-TW" altLang="en-US" smtClean="0"/>
              <a:t>24</a:t>
            </a:fld>
            <a:endParaRPr lang="zh-TW" altLang="en-US"/>
          </a:p>
        </p:txBody>
      </p:sp>
    </p:spTree>
    <p:extLst>
      <p:ext uri="{BB962C8B-B14F-4D97-AF65-F5344CB8AC3E}">
        <p14:creationId xmlns:p14="http://schemas.microsoft.com/office/powerpoint/2010/main" val="427519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近年來，擴散模型在</a:t>
            </a:r>
            <a:r>
              <a:rPr lang="en-US" altLang="zh-TW" dirty="0"/>
              <a:t>『</a:t>
            </a:r>
            <a:r>
              <a:rPr lang="zh-TW" altLang="en-US" dirty="0"/>
              <a:t>文字生成圖片</a:t>
            </a:r>
            <a:r>
              <a:rPr lang="en-US" altLang="zh-TW" dirty="0"/>
              <a:t>』</a:t>
            </a:r>
            <a:r>
              <a:rPr lang="zh-TW" altLang="en-US" dirty="0"/>
              <a:t>的美學表現與提示詞遵循能力上，取得了巨大的突破。一開始</a:t>
            </a:r>
            <a:r>
              <a:rPr lang="zh-TW" altLang="en-US" b="1" dirty="0"/>
              <a:t>的擴散模型大多依賴 </a:t>
            </a:r>
            <a:r>
              <a:rPr lang="en-US" altLang="zh-TW" b="1" dirty="0" err="1"/>
              <a:t>UNet</a:t>
            </a:r>
            <a:r>
              <a:rPr lang="en-US" altLang="zh-TW" b="1" dirty="0"/>
              <a:t> </a:t>
            </a:r>
            <a:r>
              <a:rPr lang="zh-TW" altLang="en-US" b="1" dirty="0"/>
              <a:t>架構，而目前的主流趨勢已經逐漸轉向了擴散 </a:t>
            </a:r>
            <a:r>
              <a:rPr lang="en-US" altLang="zh-TW" b="1" dirty="0"/>
              <a:t>Transformer</a:t>
            </a:r>
            <a:r>
              <a:rPr lang="zh-TW" altLang="en-US" b="1" dirty="0"/>
              <a:t>，也就是所謂的 </a:t>
            </a:r>
            <a:r>
              <a:rPr lang="en-US" altLang="zh-TW" b="1" dirty="0" err="1"/>
              <a:t>DiT</a:t>
            </a:r>
            <a:r>
              <a:rPr lang="zh-TW" altLang="en-US" b="1" dirty="0"/>
              <a:t>（</a:t>
            </a:r>
            <a:r>
              <a:rPr lang="en-US" altLang="zh-TW" b="1" dirty="0"/>
              <a:t>Diffusion Transformer</a:t>
            </a:r>
            <a:r>
              <a:rPr lang="zh-TW" altLang="en-US" b="1" dirty="0"/>
              <a:t>）架構</a:t>
            </a:r>
            <a:r>
              <a:rPr lang="zh-TW" altLang="en-US" dirty="0"/>
              <a:t>，這使得模型在處理龐大數據時具備更好的擴展性。</a:t>
            </a:r>
            <a:endParaRPr lang="en-US" altLang="zh-TW" dirty="0"/>
          </a:p>
        </p:txBody>
      </p:sp>
      <p:sp>
        <p:nvSpPr>
          <p:cNvPr id="4" name="投影片編號版面配置區 3"/>
          <p:cNvSpPr>
            <a:spLocks noGrp="1"/>
          </p:cNvSpPr>
          <p:nvPr>
            <p:ph type="sldNum" sz="quarter" idx="5"/>
          </p:nvPr>
        </p:nvSpPr>
        <p:spPr/>
        <p:txBody>
          <a:bodyPr/>
          <a:lstStyle/>
          <a:p>
            <a:fld id="{ACE2278F-547B-4661-96CC-13C15AAB1F49}" type="slidenum">
              <a:rPr lang="zh-TW" altLang="en-US" smtClean="0"/>
              <a:t>2</a:t>
            </a:fld>
            <a:endParaRPr lang="zh-TW" altLang="en-US"/>
          </a:p>
        </p:txBody>
      </p:sp>
    </p:spTree>
    <p:extLst>
      <p:ext uri="{BB962C8B-B14F-4D97-AF65-F5344CB8AC3E}">
        <p14:creationId xmlns:p14="http://schemas.microsoft.com/office/powerpoint/2010/main" val="3203246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0828C-BFDA-2FE5-3A84-F12A190B2E76}"/>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339436E0-A137-4074-1410-127F6FDD330F}"/>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F00AABAC-041F-66F2-25D6-42177C4ED1BD}"/>
              </a:ext>
            </a:extLst>
          </p:cNvPr>
          <p:cNvSpPr>
            <a:spLocks noGrp="1"/>
          </p:cNvSpPr>
          <p:nvPr>
            <p:ph type="body" idx="1"/>
          </p:nvPr>
        </p:nvSpPr>
        <p:spPr/>
        <p:txBody>
          <a:bodyPr/>
          <a:lstStyle/>
          <a:p>
            <a:r>
              <a:rPr lang="zh-TW" altLang="en-US" dirty="0"/>
              <a:t>除了影像架構的升級，現代模型更</a:t>
            </a:r>
            <a:r>
              <a:rPr lang="zh-TW" altLang="en-US" b="1" dirty="0"/>
              <a:t>結合了強大的文本編碼器（如 </a:t>
            </a:r>
            <a:r>
              <a:rPr lang="en-US" altLang="zh-TW" b="1" dirty="0"/>
              <a:t>T5</a:t>
            </a:r>
            <a:r>
              <a:rPr lang="zh-TW" altLang="en-US" b="1" dirty="0"/>
              <a:t>）與大型語言模型（</a:t>
            </a:r>
            <a:r>
              <a:rPr lang="en-US" altLang="zh-TW" b="1" dirty="0"/>
              <a:t>LLMs</a:t>
            </a:r>
            <a:r>
              <a:rPr lang="zh-TW" altLang="en-US" b="1" dirty="0"/>
              <a:t>）的輔助</a:t>
            </a:r>
            <a:r>
              <a:rPr lang="zh-TW" altLang="en-US" dirty="0"/>
              <a:t>。這些技術的結合，不僅讓生成出來的圖片能高度貼合複雜的文字輸入，大幅提升影像精細度。</a:t>
            </a:r>
          </a:p>
        </p:txBody>
      </p:sp>
      <p:sp>
        <p:nvSpPr>
          <p:cNvPr id="4" name="投影片編號版面配置區 3">
            <a:extLst>
              <a:ext uri="{FF2B5EF4-FFF2-40B4-BE49-F238E27FC236}">
                <a16:creationId xmlns:a16="http://schemas.microsoft.com/office/drawing/2014/main" id="{883F881B-97EE-D251-F11D-91C1ACC08ACB}"/>
              </a:ext>
            </a:extLst>
          </p:cNvPr>
          <p:cNvSpPr>
            <a:spLocks noGrp="1"/>
          </p:cNvSpPr>
          <p:nvPr>
            <p:ph type="sldNum" sz="quarter" idx="5"/>
          </p:nvPr>
        </p:nvSpPr>
        <p:spPr/>
        <p:txBody>
          <a:bodyPr/>
          <a:lstStyle/>
          <a:p>
            <a:fld id="{ACE2278F-547B-4661-96CC-13C15AAB1F49}" type="slidenum">
              <a:rPr lang="zh-TW" altLang="en-US" smtClean="0"/>
              <a:t>3</a:t>
            </a:fld>
            <a:endParaRPr lang="zh-TW" altLang="en-US"/>
          </a:p>
        </p:txBody>
      </p:sp>
    </p:spTree>
    <p:extLst>
      <p:ext uri="{BB962C8B-B14F-4D97-AF65-F5344CB8AC3E}">
        <p14:creationId xmlns:p14="http://schemas.microsoft.com/office/powerpoint/2010/main" val="3722784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D91B3-2179-4B6D-91E3-6542BAC4E62C}"/>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99EEB6A5-BC8B-A710-EA65-364878420F8B}"/>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510B58C1-E1E3-B7DF-B198-7FE79494CDF7}"/>
              </a:ext>
            </a:extLst>
          </p:cNvPr>
          <p:cNvSpPr>
            <a:spLocks noGrp="1"/>
          </p:cNvSpPr>
          <p:nvPr>
            <p:ph type="body" idx="1"/>
          </p:nvPr>
        </p:nvSpPr>
        <p:spPr/>
        <p:txBody>
          <a:bodyPr/>
          <a:lstStyle/>
          <a:p>
            <a:r>
              <a:rPr lang="zh-TW" altLang="en-US" dirty="0"/>
              <a:t>然而，儘管整體的生成品質令人驚豔，</a:t>
            </a:r>
            <a:r>
              <a:rPr lang="zh-TW" altLang="en-US" b="1" dirty="0"/>
              <a:t>目前的模型在</a:t>
            </a:r>
            <a:r>
              <a:rPr lang="en-US" altLang="zh-TW" b="1" dirty="0"/>
              <a:t>『</a:t>
            </a:r>
            <a:r>
              <a:rPr lang="zh-TW" altLang="en-US" b="1" dirty="0"/>
              <a:t>細粒度的空間控制</a:t>
            </a:r>
            <a:r>
              <a:rPr lang="en-US" altLang="zh-TW" b="1" dirty="0"/>
              <a:t>』</a:t>
            </a:r>
            <a:r>
              <a:rPr lang="zh-TW" altLang="en-US" b="1" dirty="0"/>
              <a:t>上仍然面臨極大的挑戰</a:t>
            </a:r>
            <a:r>
              <a:rPr lang="zh-TW" altLang="en-US" dirty="0"/>
              <a:t>。簡單來說，當遇到複雜場景時，</a:t>
            </a:r>
            <a:r>
              <a:rPr lang="en-US" altLang="zh-TW" dirty="0"/>
              <a:t>//</a:t>
            </a:r>
            <a:r>
              <a:rPr lang="zh-TW" altLang="en-US" b="1" dirty="0">
                <a:solidFill>
                  <a:srgbClr val="FF3300"/>
                </a:solidFill>
              </a:rPr>
              <a:t>***</a:t>
            </a:r>
            <a:r>
              <a:rPr lang="en-US" altLang="zh-TW" b="1" dirty="0">
                <a:solidFill>
                  <a:srgbClr val="FF3300"/>
                </a:solidFill>
              </a:rPr>
              <a:t>//</a:t>
            </a:r>
            <a:r>
              <a:rPr lang="zh-TW" altLang="en-US" dirty="0"/>
              <a:t>模型還是常常搞不懂物件的</a:t>
            </a:r>
            <a:r>
              <a:rPr lang="en-US" altLang="zh-TW" dirty="0"/>
              <a:t>『</a:t>
            </a:r>
            <a:r>
              <a:rPr lang="zh-TW" altLang="en-US" dirty="0"/>
              <a:t>正確數量</a:t>
            </a:r>
            <a:r>
              <a:rPr lang="en-US" altLang="zh-TW" dirty="0"/>
              <a:t>』</a:t>
            </a:r>
            <a:r>
              <a:rPr lang="zh-TW" altLang="en-US" dirty="0"/>
              <a:t>以及</a:t>
            </a:r>
            <a:r>
              <a:rPr lang="en-US" altLang="zh-TW" dirty="0"/>
              <a:t>『</a:t>
            </a:r>
            <a:r>
              <a:rPr lang="zh-TW" altLang="en-US" dirty="0"/>
              <a:t>空間排列位置</a:t>
            </a:r>
            <a:r>
              <a:rPr lang="en-US" altLang="zh-TW" dirty="0"/>
              <a:t>』</a:t>
            </a:r>
            <a:r>
              <a:rPr lang="zh-TW" altLang="en-US" dirty="0"/>
              <a:t>。</a:t>
            </a:r>
          </a:p>
        </p:txBody>
      </p:sp>
      <p:sp>
        <p:nvSpPr>
          <p:cNvPr id="4" name="投影片編號版面配置區 3">
            <a:extLst>
              <a:ext uri="{FF2B5EF4-FFF2-40B4-BE49-F238E27FC236}">
                <a16:creationId xmlns:a16="http://schemas.microsoft.com/office/drawing/2014/main" id="{30D8C2F2-B8DC-8499-AFA1-55C3AA9635F8}"/>
              </a:ext>
            </a:extLst>
          </p:cNvPr>
          <p:cNvSpPr>
            <a:spLocks noGrp="1"/>
          </p:cNvSpPr>
          <p:nvPr>
            <p:ph type="sldNum" sz="quarter" idx="5"/>
          </p:nvPr>
        </p:nvSpPr>
        <p:spPr/>
        <p:txBody>
          <a:bodyPr/>
          <a:lstStyle/>
          <a:p>
            <a:fld id="{ACE2278F-547B-4661-96CC-13C15AAB1F49}" type="slidenum">
              <a:rPr lang="zh-TW" altLang="en-US" smtClean="0"/>
              <a:t>4</a:t>
            </a:fld>
            <a:endParaRPr lang="zh-TW" altLang="en-US"/>
          </a:p>
        </p:txBody>
      </p:sp>
    </p:spTree>
    <p:extLst>
      <p:ext uri="{BB962C8B-B14F-4D97-AF65-F5344CB8AC3E}">
        <p14:creationId xmlns:p14="http://schemas.microsoft.com/office/powerpoint/2010/main" val="278202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Related Work</a:t>
            </a:r>
          </a:p>
          <a:p>
            <a:endParaRPr lang="en-US" altLang="zh-TW" dirty="0"/>
          </a:p>
          <a:p>
            <a:r>
              <a:rPr lang="zh-TW" altLang="en-US" b="1" dirty="0"/>
              <a:t>為了突破這個瓶頸，開始引入了</a:t>
            </a:r>
            <a:r>
              <a:rPr lang="en-US" altLang="zh-TW" b="1" dirty="0"/>
              <a:t>『</a:t>
            </a:r>
            <a:r>
              <a:rPr lang="zh-TW" altLang="en-US" b="1" dirty="0"/>
              <a:t>區域提示（</a:t>
            </a:r>
            <a:r>
              <a:rPr lang="en-US" altLang="zh-TW" b="1" dirty="0"/>
              <a:t>Regional Prompting</a:t>
            </a:r>
            <a:r>
              <a:rPr lang="zh-TW" altLang="en-US" b="1" dirty="0"/>
              <a:t>）</a:t>
            </a:r>
            <a:r>
              <a:rPr lang="en-US" altLang="zh-TW" b="1" dirty="0"/>
              <a:t>』</a:t>
            </a:r>
            <a:r>
              <a:rPr lang="zh-TW" altLang="en-US" b="1" dirty="0"/>
              <a:t>的概念</a:t>
            </a:r>
            <a:r>
              <a:rPr lang="en-US" altLang="zh-TW" dirty="0"/>
              <a:t>——</a:t>
            </a:r>
            <a:r>
              <a:rPr lang="zh-TW" altLang="en-US" dirty="0"/>
              <a:t>也就是讓使用者透過給定邊界框或遮罩，來精確控制不同區域的生成內容，這也正是我們接下來要探討的核心議題。</a:t>
            </a:r>
          </a:p>
        </p:txBody>
      </p:sp>
      <p:sp>
        <p:nvSpPr>
          <p:cNvPr id="4" name="投影片編號版面配置區 3"/>
          <p:cNvSpPr>
            <a:spLocks noGrp="1"/>
          </p:cNvSpPr>
          <p:nvPr>
            <p:ph type="sldNum" sz="quarter" idx="5"/>
          </p:nvPr>
        </p:nvSpPr>
        <p:spPr/>
        <p:txBody>
          <a:bodyPr/>
          <a:lstStyle/>
          <a:p>
            <a:fld id="{ACE2278F-547B-4661-96CC-13C15AAB1F49}" type="slidenum">
              <a:rPr lang="zh-TW" altLang="en-US" smtClean="0"/>
              <a:t>5</a:t>
            </a:fld>
            <a:endParaRPr lang="zh-TW" altLang="en-US"/>
          </a:p>
        </p:txBody>
      </p:sp>
    </p:spTree>
    <p:extLst>
      <p:ext uri="{BB962C8B-B14F-4D97-AF65-F5344CB8AC3E}">
        <p14:creationId xmlns:p14="http://schemas.microsoft.com/office/powerpoint/2010/main" val="198871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這類方法需要訓練額外的模組。雖然控制精準，但通常只能綁定在特定的基礎模型上，缺乏彈性。</a:t>
            </a:r>
            <a:endParaRPr lang="en-US" altLang="zh-TW" dirty="0"/>
          </a:p>
          <a:p>
            <a:r>
              <a:rPr lang="en-US" altLang="zh-TW"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1" dirty="0"/>
              <a:t>於微調的區域控制 </a:t>
            </a:r>
            <a:r>
              <a:rPr lang="en-US" altLang="zh-TW" b="1" dirty="0"/>
              <a:t>(Tuning-based Regional Control)</a:t>
            </a:r>
            <a:r>
              <a:rPr lang="en-US" altLang="zh-TW" dirty="0"/>
              <a:t> </a:t>
            </a:r>
            <a:r>
              <a:rPr lang="zh-TW" altLang="en-US" dirty="0"/>
              <a:t>傳統的文字生成圖片技術僅使用文字作為條件輸入，並透過注意力機制 注入控制訊號 。對於區域控制，引入了額外的模組來處理空間位置資訊，例如邊界框 </a:t>
            </a:r>
            <a:r>
              <a:rPr lang="en-US" altLang="zh-TW" dirty="0"/>
              <a:t>(</a:t>
            </a:r>
            <a:r>
              <a:rPr lang="zh-TW" altLang="en-US" dirty="0"/>
              <a:t>座標</a:t>
            </a:r>
            <a:r>
              <a:rPr lang="en-US" altLang="zh-TW" dirty="0"/>
              <a:t>) </a:t>
            </a:r>
            <a:r>
              <a:rPr lang="zh-TW" altLang="en-US" dirty="0"/>
              <a:t>或分割遮罩 。另外為了解決空間條件的問題，部分研究引入了額外的訓練模組 </a:t>
            </a:r>
            <a:r>
              <a:rPr lang="en-US" altLang="zh-TW" dirty="0"/>
              <a:t>(</a:t>
            </a:r>
            <a:r>
              <a:rPr lang="zh-TW" altLang="en-US" dirty="0"/>
              <a:t>例如 </a:t>
            </a:r>
            <a:r>
              <a:rPr lang="en-US" altLang="zh-TW" dirty="0"/>
              <a:t>ControlNet)</a:t>
            </a:r>
            <a:r>
              <a:rPr lang="zh-TW" altLang="en-US" dirty="0"/>
              <a:t>，以處理包含深度圖、草圖及人體姿勢等新的控制條件。</a:t>
            </a:r>
            <a:endParaRPr lang="en-US" altLang="zh-TW" dirty="0"/>
          </a:p>
          <a:p>
            <a:r>
              <a:rPr lang="en-US" altLang="zh-TW" dirty="0"/>
              <a:t>GLIGEN </a:t>
            </a:r>
            <a:r>
              <a:rPr lang="zh-TW" altLang="en-US" dirty="0"/>
              <a:t>採用傅立葉嵌入 </a:t>
            </a:r>
            <a:r>
              <a:rPr lang="en-US" altLang="zh-TW" dirty="0"/>
              <a:t>(Fourier embedding) </a:t>
            </a:r>
            <a:r>
              <a:rPr lang="zh-TW" altLang="en-US" dirty="0"/>
              <a:t>來編碼邊界框座標，並在每個 </a:t>
            </a:r>
            <a:r>
              <a:rPr lang="en-US" altLang="zh-TW" dirty="0"/>
              <a:t>Transformer </a:t>
            </a:r>
            <a:r>
              <a:rPr lang="zh-TW" altLang="en-US" dirty="0"/>
              <a:t>區塊中加入可訓練的門控自注意力層 </a:t>
            </a:r>
            <a:r>
              <a:rPr lang="en-US" altLang="zh-TW" dirty="0"/>
              <a:t>(gated self-attention layer) </a:t>
            </a:r>
            <a:r>
              <a:rPr lang="zh-TW" altLang="en-US" dirty="0"/>
              <a:t>來接收新的定位輸入 。</a:t>
            </a:r>
            <a:endParaRPr lang="en-US" altLang="zh-TW" dirty="0"/>
          </a:p>
          <a:p>
            <a:r>
              <a:rPr lang="en-US" altLang="zh-TW" dirty="0"/>
              <a:t>Instance Diffusion </a:t>
            </a:r>
            <a:r>
              <a:rPr lang="zh-TW" altLang="en-US" dirty="0"/>
              <a:t>進一步允許使用更多元的方式來指定區域位置，例如簡單的單點、塗鴉、邊界框或分割遮罩 。</a:t>
            </a:r>
            <a:endParaRPr lang="en-US" altLang="zh-TW" dirty="0"/>
          </a:p>
          <a:p>
            <a:r>
              <a:rPr lang="en-US" altLang="zh-TW" dirty="0" err="1"/>
              <a:t>Ms</a:t>
            </a:r>
            <a:r>
              <a:rPr lang="en-US" altLang="zh-TW" dirty="0"/>
              <a:t>-diffusion </a:t>
            </a:r>
            <a:r>
              <a:rPr lang="zh-TW" altLang="en-US" dirty="0"/>
              <a:t>將定位標記 </a:t>
            </a:r>
            <a:r>
              <a:rPr lang="en-US" altLang="zh-TW" dirty="0"/>
              <a:t>(grounding tokens) </a:t>
            </a:r>
            <a:r>
              <a:rPr lang="zh-TW" altLang="en-US" dirty="0"/>
              <a:t>與其定位重採樣器 </a:t>
            </a:r>
            <a:r>
              <a:rPr lang="en-US" altLang="zh-TW" dirty="0"/>
              <a:t>(grounding </a:t>
            </a:r>
            <a:r>
              <a:rPr lang="en-US" altLang="zh-TW" dirty="0" err="1"/>
              <a:t>resampler</a:t>
            </a:r>
            <a:r>
              <a:rPr lang="en-US" altLang="zh-TW" dirty="0"/>
              <a:t>) </a:t>
            </a:r>
            <a:r>
              <a:rPr lang="zh-TW" altLang="en-US" dirty="0"/>
              <a:t>結合，以關聯特定實體和空間限制 。</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dirty="0"/>
              <a:t>--------------------------------------------------------------------</a:t>
            </a:r>
          </a:p>
          <a:p>
            <a:r>
              <a:rPr lang="en-US" altLang="zh-TW" dirty="0" err="1"/>
              <a:t>Unet</a:t>
            </a:r>
            <a:endParaRPr lang="zh-TW" altLang="en-US" dirty="0"/>
          </a:p>
        </p:txBody>
      </p:sp>
      <p:sp>
        <p:nvSpPr>
          <p:cNvPr id="4" name="投影片編號版面配置區 3"/>
          <p:cNvSpPr>
            <a:spLocks noGrp="1"/>
          </p:cNvSpPr>
          <p:nvPr>
            <p:ph type="sldNum" sz="quarter" idx="5"/>
          </p:nvPr>
        </p:nvSpPr>
        <p:spPr/>
        <p:txBody>
          <a:bodyPr/>
          <a:lstStyle/>
          <a:p>
            <a:fld id="{ACE2278F-547B-4661-96CC-13C15AAB1F49}" type="slidenum">
              <a:rPr lang="zh-TW" altLang="en-US" smtClean="0"/>
              <a:t>6</a:t>
            </a:fld>
            <a:endParaRPr lang="zh-TW" altLang="en-US"/>
          </a:p>
        </p:txBody>
      </p:sp>
    </p:spTree>
    <p:extLst>
      <p:ext uri="{BB962C8B-B14F-4D97-AF65-F5344CB8AC3E}">
        <p14:creationId xmlns:p14="http://schemas.microsoft.com/office/powerpoint/2010/main" val="3055257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這類方法通常在去噪後的潛在表示（</a:t>
            </a:r>
            <a:r>
              <a:rPr lang="en-US" altLang="zh-TW" dirty="0"/>
              <a:t>latent space</a:t>
            </a:r>
            <a:r>
              <a:rPr lang="zh-TW" altLang="en-US" dirty="0"/>
              <a:t>）或注意力空間中施加區域遮罩，並採用</a:t>
            </a:r>
            <a:r>
              <a:rPr lang="en-US" altLang="zh-TW" dirty="0"/>
              <a:t>『</a:t>
            </a:r>
            <a:r>
              <a:rPr lang="zh-TW" altLang="en-US" dirty="0"/>
              <a:t>先分割後合併（</a:t>
            </a:r>
            <a:r>
              <a:rPr lang="en-US" altLang="zh-TW" dirty="0"/>
              <a:t>split-and-merge</a:t>
            </a:r>
            <a:r>
              <a:rPr lang="zh-TW" altLang="en-US" dirty="0"/>
              <a:t>）</a:t>
            </a:r>
            <a:r>
              <a:rPr lang="en-US" altLang="zh-TW" dirty="0"/>
              <a:t>』</a:t>
            </a:r>
            <a:r>
              <a:rPr lang="zh-TW" altLang="en-US" dirty="0"/>
              <a:t>的策略。雖然此方法不需要重新訓練模型，但隨著需要控制的區域數量增加，分割與合併過程會逐漸削弱對生成結果的精確控制能力。</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dirty="0"/>
              <a:t>--------------------------------------------------------------------</a:t>
            </a:r>
            <a:endParaRPr lang="en-US" altLang="zh-TW" dirty="0"/>
          </a:p>
          <a:p>
            <a:r>
              <a:rPr lang="zh-TW" altLang="en-US" dirty="0"/>
              <a:t>為了解決</a:t>
            </a:r>
            <a:r>
              <a:rPr lang="en-US" altLang="zh-TW" b="1" dirty="0"/>
              <a:t>Tuning-based Regional Control</a:t>
            </a:r>
            <a:r>
              <a:rPr lang="zh-TW" altLang="en-US" b="1" dirty="0"/>
              <a:t>的缺點</a:t>
            </a:r>
            <a:r>
              <a:rPr lang="zh-TW" altLang="en-US" dirty="0"/>
              <a:t>，學界提出了與模型無關 </a:t>
            </a:r>
            <a:r>
              <a:rPr lang="en-US" altLang="zh-TW" dirty="0"/>
              <a:t>(model-agnostic) </a:t>
            </a:r>
            <a:r>
              <a:rPr lang="zh-TW" altLang="en-US" dirty="0"/>
              <a:t>的方法 。</a:t>
            </a:r>
            <a:endParaRPr lang="en-US" altLang="zh-TW" dirty="0"/>
          </a:p>
          <a:p>
            <a:r>
              <a:rPr lang="en-US" altLang="zh-TW" dirty="0" err="1"/>
              <a:t>DenseDiffusion</a:t>
            </a:r>
            <a:r>
              <a:rPr lang="en-US" altLang="zh-TW" dirty="0"/>
              <a:t> </a:t>
            </a:r>
            <a:r>
              <a:rPr lang="zh-TW" altLang="en-US" dirty="0"/>
              <a:t>和 </a:t>
            </a:r>
            <a:r>
              <a:rPr lang="en-US" altLang="zh-TW" dirty="0" err="1"/>
              <a:t>Omost</a:t>
            </a:r>
            <a:r>
              <a:rPr lang="en-US" altLang="zh-TW" dirty="0"/>
              <a:t> </a:t>
            </a:r>
            <a:r>
              <a:rPr lang="zh-TW" altLang="en-US" dirty="0"/>
              <a:t>直接在交叉注意力層中調整注意力分數，以確保遮罩區域內的激活值 </a:t>
            </a:r>
            <a:r>
              <a:rPr lang="en-US" altLang="zh-TW" dirty="0"/>
              <a:t>(activations) </a:t>
            </a:r>
            <a:r>
              <a:rPr lang="zh-TW" altLang="en-US" dirty="0"/>
              <a:t>被提升 。</a:t>
            </a:r>
            <a:endParaRPr lang="en-US" altLang="zh-TW" dirty="0"/>
          </a:p>
          <a:p>
            <a:r>
              <a:rPr lang="en-US" altLang="zh-TW" dirty="0"/>
              <a:t>Mixture of Diffusers </a:t>
            </a:r>
            <a:r>
              <a:rPr lang="zh-TW" altLang="en-US" dirty="0"/>
              <a:t>和 </a:t>
            </a:r>
            <a:r>
              <a:rPr lang="en-US" altLang="zh-TW" dirty="0" err="1"/>
              <a:t>MultiDiffusion</a:t>
            </a:r>
            <a:r>
              <a:rPr lang="en-US" altLang="zh-TW" dirty="0"/>
              <a:t> </a:t>
            </a:r>
            <a:r>
              <a:rPr lang="zh-TW" altLang="en-US" dirty="0"/>
              <a:t>則是分別針對不同位置進行去噪，然後使用區域遮罩將去噪後的潛在特徵 </a:t>
            </a:r>
            <a:r>
              <a:rPr lang="en-US" altLang="zh-TW" dirty="0"/>
              <a:t>(</a:t>
            </a:r>
            <a:r>
              <a:rPr lang="en-US" altLang="zh-TW" dirty="0" err="1"/>
              <a:t>latents</a:t>
            </a:r>
            <a:r>
              <a:rPr lang="en-US" altLang="zh-TW" dirty="0"/>
              <a:t>) </a:t>
            </a:r>
            <a:r>
              <a:rPr lang="zh-TW" altLang="en-US" dirty="0"/>
              <a:t>結合起來 。</a:t>
            </a:r>
            <a:endParaRPr lang="en-US" altLang="zh-TW" dirty="0"/>
          </a:p>
          <a:p>
            <a:r>
              <a:rPr lang="en-US" altLang="zh-TW" dirty="0"/>
              <a:t>RPG </a:t>
            </a:r>
            <a:r>
              <a:rPr lang="zh-TW" altLang="en-US" dirty="0"/>
              <a:t>透過「調整大小並連接 </a:t>
            </a:r>
            <a:r>
              <a:rPr lang="en-US" altLang="zh-TW" dirty="0"/>
              <a:t>(resize-and-concatenate)</a:t>
            </a:r>
            <a:r>
              <a:rPr lang="zh-TW" altLang="en-US" dirty="0"/>
              <a:t>」的方法引入了互補的區域擴散，用於特定區域的組合生成，其中區域的去噪潛在特徵會在每個步驟中被調整大小並合併為單一的連接潛在特徵 。</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dirty="0"/>
              <a:t>--------------------------------------------------------------------</a:t>
            </a:r>
          </a:p>
          <a:p>
            <a:r>
              <a:rPr lang="en-US" altLang="zh-TW" dirty="0" err="1"/>
              <a:t>Unet</a:t>
            </a:r>
            <a:endParaRPr lang="zh-TW" altLang="en-US" dirty="0"/>
          </a:p>
        </p:txBody>
      </p:sp>
      <p:sp>
        <p:nvSpPr>
          <p:cNvPr id="4" name="投影片編號版面配置區 3"/>
          <p:cNvSpPr>
            <a:spLocks noGrp="1"/>
          </p:cNvSpPr>
          <p:nvPr>
            <p:ph type="sldNum" sz="quarter" idx="5"/>
          </p:nvPr>
        </p:nvSpPr>
        <p:spPr/>
        <p:txBody>
          <a:bodyPr/>
          <a:lstStyle/>
          <a:p>
            <a:fld id="{ACE2278F-547B-4661-96CC-13C15AAB1F49}" type="slidenum">
              <a:rPr lang="zh-TW" altLang="en-US" smtClean="0"/>
              <a:t>7</a:t>
            </a:fld>
            <a:endParaRPr lang="zh-TW" altLang="en-US"/>
          </a:p>
        </p:txBody>
      </p:sp>
    </p:spTree>
    <p:extLst>
      <p:ext uri="{BB962C8B-B14F-4D97-AF65-F5344CB8AC3E}">
        <p14:creationId xmlns:p14="http://schemas.microsoft.com/office/powerpoint/2010/main" val="2670405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為了解決上述</a:t>
            </a:r>
            <a:r>
              <a:rPr lang="en-US" altLang="zh-TW" dirty="0"/>
              <a:t>『</a:t>
            </a:r>
            <a:r>
              <a:rPr lang="zh-TW" altLang="en-US" dirty="0"/>
              <a:t>免微調方法</a:t>
            </a:r>
            <a:r>
              <a:rPr lang="en-US" altLang="zh-TW" dirty="0"/>
              <a:t>』</a:t>
            </a:r>
            <a:r>
              <a:rPr lang="zh-TW" altLang="en-US" dirty="0"/>
              <a:t>在多區域控制時的連貫性問題，我們提出了一個全新的框架：</a:t>
            </a:r>
            <a:r>
              <a:rPr lang="en-US" altLang="zh-TW" b="1" dirty="0"/>
              <a:t>RAGD</a:t>
            </a:r>
            <a:r>
              <a:rPr lang="zh-TW" altLang="en-US" b="1" dirty="0"/>
              <a:t>（區域感知文字轉圖片生成方法）</a:t>
            </a:r>
            <a:r>
              <a:rPr lang="zh-TW" altLang="en-US" dirty="0"/>
              <a:t>。</a:t>
            </a:r>
          </a:p>
          <a:p>
            <a:r>
              <a:rPr lang="en-US" altLang="zh-TW" dirty="0"/>
              <a:t>RAGD </a:t>
            </a:r>
            <a:r>
              <a:rPr lang="zh-TW" altLang="en-US" dirty="0"/>
              <a:t>是一個免微調的方法，它主要透過兩個核心子任務來實現精確且和諧的控制：</a:t>
            </a:r>
          </a:p>
          <a:p>
            <a:r>
              <a:rPr lang="zh-TW" altLang="en-US" b="1" dirty="0"/>
              <a:t>第一步是</a:t>
            </a:r>
            <a:r>
              <a:rPr lang="en-US" altLang="zh-TW" b="1" dirty="0"/>
              <a:t>『</a:t>
            </a:r>
            <a:r>
              <a:rPr lang="zh-TW" altLang="en-US" b="1" dirty="0"/>
              <a:t>區域硬綁定（</a:t>
            </a:r>
            <a:r>
              <a:rPr lang="en-US" altLang="zh-TW" b="1" dirty="0"/>
              <a:t>Regional Hard Binding</a:t>
            </a:r>
            <a:r>
              <a:rPr lang="zh-TW" altLang="en-US" b="1" dirty="0"/>
              <a:t>）</a:t>
            </a:r>
            <a:r>
              <a:rPr lang="en-US" altLang="zh-TW" b="1" dirty="0"/>
              <a:t>』</a:t>
            </a:r>
            <a:r>
              <a:rPr lang="zh-TW" altLang="en-US" b="1" dirty="0"/>
              <a:t>：</a:t>
            </a:r>
            <a:r>
              <a:rPr lang="zh-TW" altLang="en-US" dirty="0"/>
              <a:t> 在去噪過程的初期，我們將使用者的輸入拆解成多個區域的提示詞，並確保每個提示詞都被準確地綁定在各自的空間位置上，獨立進行去噪後再合併。這保證了語義的精確性。</a:t>
            </a:r>
          </a:p>
          <a:p>
            <a:r>
              <a:rPr lang="zh-TW" altLang="en-US" b="1" dirty="0"/>
              <a:t>第二步是</a:t>
            </a:r>
            <a:r>
              <a:rPr lang="en-US" altLang="zh-TW" b="1" dirty="0"/>
              <a:t>『</a:t>
            </a:r>
            <a:r>
              <a:rPr lang="zh-TW" altLang="en-US" b="1" dirty="0"/>
              <a:t>區域軟細化（</a:t>
            </a:r>
            <a:r>
              <a:rPr lang="en-US" altLang="zh-TW" b="1" dirty="0"/>
              <a:t>Regional Soft Refinement</a:t>
            </a:r>
            <a:r>
              <a:rPr lang="zh-TW" altLang="en-US" b="1" dirty="0"/>
              <a:t>）</a:t>
            </a:r>
            <a:r>
              <a:rPr lang="en-US" altLang="zh-TW" b="1" dirty="0"/>
              <a:t>』</a:t>
            </a:r>
            <a:r>
              <a:rPr lang="zh-TW" altLang="en-US" b="1" dirty="0"/>
              <a:t>：</a:t>
            </a:r>
            <a:r>
              <a:rPr lang="zh-TW" altLang="en-US" dirty="0"/>
              <a:t> 為了避免合併後產生生硬的視覺邊界，我們在後續步驟中加入了注意力層，讓相鄰區域產生互動與融合，使整張圖片看起來更加自然、連貫。</a:t>
            </a:r>
          </a:p>
        </p:txBody>
      </p:sp>
      <p:sp>
        <p:nvSpPr>
          <p:cNvPr id="4" name="投影片編號版面配置區 3"/>
          <p:cNvSpPr>
            <a:spLocks noGrp="1"/>
          </p:cNvSpPr>
          <p:nvPr>
            <p:ph type="sldNum" sz="quarter" idx="5"/>
          </p:nvPr>
        </p:nvSpPr>
        <p:spPr/>
        <p:txBody>
          <a:bodyPr/>
          <a:lstStyle/>
          <a:p>
            <a:fld id="{ACE2278F-547B-4661-96CC-13C15AAB1F49}" type="slidenum">
              <a:rPr lang="zh-TW" altLang="en-US" smtClean="0"/>
              <a:t>8</a:t>
            </a:fld>
            <a:endParaRPr lang="zh-TW" altLang="en-US"/>
          </a:p>
        </p:txBody>
      </p:sp>
    </p:spTree>
    <p:extLst>
      <p:ext uri="{BB962C8B-B14F-4D97-AF65-F5344CB8AC3E}">
        <p14:creationId xmlns:p14="http://schemas.microsoft.com/office/powerpoint/2010/main" val="1583499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硬綁定透過在獨立的</a:t>
            </a:r>
            <a:r>
              <a:rPr lang="en-US" altLang="zh-TW" dirty="0"/>
              <a:t>latent space</a:t>
            </a:r>
            <a:r>
              <a:rPr lang="zh-TW" altLang="en-US" dirty="0"/>
              <a:t>中生成特定物件，確保了屬性與實體的精確對應</a:t>
            </a:r>
            <a:endParaRPr lang="en-US" altLang="zh-TW" dirty="0"/>
          </a:p>
          <a:p>
            <a:endParaRPr lang="en-US" altLang="zh-TW" dirty="0"/>
          </a:p>
          <a:p>
            <a:r>
              <a:rPr lang="zh-TW" altLang="en-US" dirty="0"/>
              <a:t>物件遺漏</a:t>
            </a:r>
            <a:r>
              <a:rPr lang="en-US" altLang="zh-TW" dirty="0"/>
              <a:t>,</a:t>
            </a:r>
            <a:r>
              <a:rPr lang="zh-TW" altLang="en-US" dirty="0"/>
              <a:t>位置不受控與屬性錯亂</a:t>
            </a:r>
          </a:p>
        </p:txBody>
      </p:sp>
      <p:sp>
        <p:nvSpPr>
          <p:cNvPr id="4" name="投影片編號版面配置區 3"/>
          <p:cNvSpPr>
            <a:spLocks noGrp="1"/>
          </p:cNvSpPr>
          <p:nvPr>
            <p:ph type="sldNum" sz="quarter" idx="5"/>
          </p:nvPr>
        </p:nvSpPr>
        <p:spPr/>
        <p:txBody>
          <a:bodyPr/>
          <a:lstStyle/>
          <a:p>
            <a:fld id="{ACE2278F-547B-4661-96CC-13C15AAB1F49}" type="slidenum">
              <a:rPr lang="zh-TW" altLang="en-US" smtClean="0"/>
              <a:t>11</a:t>
            </a:fld>
            <a:endParaRPr lang="zh-TW" altLang="en-US"/>
          </a:p>
        </p:txBody>
      </p:sp>
    </p:spTree>
    <p:extLst>
      <p:ext uri="{BB962C8B-B14F-4D97-AF65-F5344CB8AC3E}">
        <p14:creationId xmlns:p14="http://schemas.microsoft.com/office/powerpoint/2010/main" val="3187205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3AA32A9-FF84-661F-AD09-CDD20B9F67DC}"/>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E83569A4-8C67-AAD0-DD5F-0CA9F11D0E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4C8CADC0-42FE-BE67-12DF-8FCBB0BD9602}"/>
              </a:ext>
            </a:extLst>
          </p:cNvPr>
          <p:cNvSpPr>
            <a:spLocks noGrp="1"/>
          </p:cNvSpPr>
          <p:nvPr>
            <p:ph type="dt" sz="half" idx="10"/>
          </p:nvPr>
        </p:nvSpPr>
        <p:spPr/>
        <p:txBody>
          <a:bodyPr/>
          <a:lstStyle/>
          <a:p>
            <a:fld id="{4DD6493C-7EAF-41F3-8BFB-F2ACC406F357}" type="datetimeFigureOut">
              <a:rPr lang="zh-TW" altLang="en-US" smtClean="0"/>
              <a:t>2026/3/11</a:t>
            </a:fld>
            <a:endParaRPr lang="zh-TW" altLang="en-US"/>
          </a:p>
        </p:txBody>
      </p:sp>
      <p:sp>
        <p:nvSpPr>
          <p:cNvPr id="5" name="頁尾版面配置區 4">
            <a:extLst>
              <a:ext uri="{FF2B5EF4-FFF2-40B4-BE49-F238E27FC236}">
                <a16:creationId xmlns:a16="http://schemas.microsoft.com/office/drawing/2014/main" id="{D9F65B8C-C668-131B-E097-6AB2D570AA4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FBF9429-273A-6E0F-2BE8-4D72A675CB1B}"/>
              </a:ext>
            </a:extLst>
          </p:cNvPr>
          <p:cNvSpPr>
            <a:spLocks noGrp="1"/>
          </p:cNvSpPr>
          <p:nvPr>
            <p:ph type="sldNum" sz="quarter" idx="12"/>
          </p:nvPr>
        </p:nvSpPr>
        <p:spPr/>
        <p:txBody>
          <a:bodyPr/>
          <a:lstStyle/>
          <a:p>
            <a:fld id="{EDDE104C-EADC-4177-B709-DDAE2CEF5B66}" type="slidenum">
              <a:rPr lang="zh-TW" altLang="en-US" smtClean="0"/>
              <a:t>‹#›</a:t>
            </a:fld>
            <a:endParaRPr lang="zh-TW" altLang="en-US"/>
          </a:p>
        </p:txBody>
      </p:sp>
    </p:spTree>
    <p:extLst>
      <p:ext uri="{BB962C8B-B14F-4D97-AF65-F5344CB8AC3E}">
        <p14:creationId xmlns:p14="http://schemas.microsoft.com/office/powerpoint/2010/main" val="4207882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F58A44-490A-FA4C-446E-65A270A6472A}"/>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C41EB4A1-9815-056E-7B0D-F3D20102B4FF}"/>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08171E6-59B0-69A7-2E44-6D2C46314551}"/>
              </a:ext>
            </a:extLst>
          </p:cNvPr>
          <p:cNvSpPr>
            <a:spLocks noGrp="1"/>
          </p:cNvSpPr>
          <p:nvPr>
            <p:ph type="dt" sz="half" idx="10"/>
          </p:nvPr>
        </p:nvSpPr>
        <p:spPr/>
        <p:txBody>
          <a:bodyPr/>
          <a:lstStyle/>
          <a:p>
            <a:fld id="{4DD6493C-7EAF-41F3-8BFB-F2ACC406F357}" type="datetimeFigureOut">
              <a:rPr lang="zh-TW" altLang="en-US" smtClean="0"/>
              <a:t>2026/3/11</a:t>
            </a:fld>
            <a:endParaRPr lang="zh-TW" altLang="en-US"/>
          </a:p>
        </p:txBody>
      </p:sp>
      <p:sp>
        <p:nvSpPr>
          <p:cNvPr id="5" name="頁尾版面配置區 4">
            <a:extLst>
              <a:ext uri="{FF2B5EF4-FFF2-40B4-BE49-F238E27FC236}">
                <a16:creationId xmlns:a16="http://schemas.microsoft.com/office/drawing/2014/main" id="{C5B3DE8D-C218-151F-3BDE-E788650F4BF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853189B-4108-2D89-CA81-9DAF08A1DE1D}"/>
              </a:ext>
            </a:extLst>
          </p:cNvPr>
          <p:cNvSpPr>
            <a:spLocks noGrp="1"/>
          </p:cNvSpPr>
          <p:nvPr>
            <p:ph type="sldNum" sz="quarter" idx="12"/>
          </p:nvPr>
        </p:nvSpPr>
        <p:spPr/>
        <p:txBody>
          <a:bodyPr/>
          <a:lstStyle/>
          <a:p>
            <a:fld id="{EDDE104C-EADC-4177-B709-DDAE2CEF5B66}" type="slidenum">
              <a:rPr lang="zh-TW" altLang="en-US" smtClean="0"/>
              <a:t>‹#›</a:t>
            </a:fld>
            <a:endParaRPr lang="zh-TW" altLang="en-US"/>
          </a:p>
        </p:txBody>
      </p:sp>
    </p:spTree>
    <p:extLst>
      <p:ext uri="{BB962C8B-B14F-4D97-AF65-F5344CB8AC3E}">
        <p14:creationId xmlns:p14="http://schemas.microsoft.com/office/powerpoint/2010/main" val="910519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E8786EAA-8D41-DB9B-F275-1188FDF9D7E2}"/>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004259C4-D8BB-9FBD-85F5-82D6F513BB39}"/>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5196DE1-17A2-9522-AFB0-5644B5C3A3DC}"/>
              </a:ext>
            </a:extLst>
          </p:cNvPr>
          <p:cNvSpPr>
            <a:spLocks noGrp="1"/>
          </p:cNvSpPr>
          <p:nvPr>
            <p:ph type="dt" sz="half" idx="10"/>
          </p:nvPr>
        </p:nvSpPr>
        <p:spPr/>
        <p:txBody>
          <a:bodyPr/>
          <a:lstStyle/>
          <a:p>
            <a:fld id="{4DD6493C-7EAF-41F3-8BFB-F2ACC406F357}" type="datetimeFigureOut">
              <a:rPr lang="zh-TW" altLang="en-US" smtClean="0"/>
              <a:t>2026/3/11</a:t>
            </a:fld>
            <a:endParaRPr lang="zh-TW" altLang="en-US"/>
          </a:p>
        </p:txBody>
      </p:sp>
      <p:sp>
        <p:nvSpPr>
          <p:cNvPr id="5" name="頁尾版面配置區 4">
            <a:extLst>
              <a:ext uri="{FF2B5EF4-FFF2-40B4-BE49-F238E27FC236}">
                <a16:creationId xmlns:a16="http://schemas.microsoft.com/office/drawing/2014/main" id="{6C56DEAB-BF41-8724-ABEF-DEE74C7C9A1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A936807-ECF0-83F5-9B5B-602A307FD275}"/>
              </a:ext>
            </a:extLst>
          </p:cNvPr>
          <p:cNvSpPr>
            <a:spLocks noGrp="1"/>
          </p:cNvSpPr>
          <p:nvPr>
            <p:ph type="sldNum" sz="quarter" idx="12"/>
          </p:nvPr>
        </p:nvSpPr>
        <p:spPr/>
        <p:txBody>
          <a:bodyPr/>
          <a:lstStyle/>
          <a:p>
            <a:fld id="{EDDE104C-EADC-4177-B709-DDAE2CEF5B66}" type="slidenum">
              <a:rPr lang="zh-TW" altLang="en-US" smtClean="0"/>
              <a:t>‹#›</a:t>
            </a:fld>
            <a:endParaRPr lang="zh-TW" altLang="en-US"/>
          </a:p>
        </p:txBody>
      </p:sp>
    </p:spTree>
    <p:extLst>
      <p:ext uri="{BB962C8B-B14F-4D97-AF65-F5344CB8AC3E}">
        <p14:creationId xmlns:p14="http://schemas.microsoft.com/office/powerpoint/2010/main" val="189654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C279B7-D5C1-7B9A-8C2D-1DAE32AE686E}"/>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3A9CD6E9-A826-C67A-B3C8-2F6EA36266B0}"/>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E477712-3030-7B4E-8048-A5BCDFD21F4C}"/>
              </a:ext>
            </a:extLst>
          </p:cNvPr>
          <p:cNvSpPr>
            <a:spLocks noGrp="1"/>
          </p:cNvSpPr>
          <p:nvPr>
            <p:ph type="dt" sz="half" idx="10"/>
          </p:nvPr>
        </p:nvSpPr>
        <p:spPr/>
        <p:txBody>
          <a:bodyPr/>
          <a:lstStyle/>
          <a:p>
            <a:fld id="{4DD6493C-7EAF-41F3-8BFB-F2ACC406F357}" type="datetimeFigureOut">
              <a:rPr lang="zh-TW" altLang="en-US" smtClean="0"/>
              <a:t>2026/3/11</a:t>
            </a:fld>
            <a:endParaRPr lang="zh-TW" altLang="en-US"/>
          </a:p>
        </p:txBody>
      </p:sp>
      <p:sp>
        <p:nvSpPr>
          <p:cNvPr id="5" name="頁尾版面配置區 4">
            <a:extLst>
              <a:ext uri="{FF2B5EF4-FFF2-40B4-BE49-F238E27FC236}">
                <a16:creationId xmlns:a16="http://schemas.microsoft.com/office/drawing/2014/main" id="{D43F1D74-262B-B027-A55D-5CCF7CF8033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F3495D5-9706-E27E-563D-68D212321AF2}"/>
              </a:ext>
            </a:extLst>
          </p:cNvPr>
          <p:cNvSpPr>
            <a:spLocks noGrp="1"/>
          </p:cNvSpPr>
          <p:nvPr>
            <p:ph type="sldNum" sz="quarter" idx="12"/>
          </p:nvPr>
        </p:nvSpPr>
        <p:spPr/>
        <p:txBody>
          <a:bodyPr/>
          <a:lstStyle/>
          <a:p>
            <a:fld id="{EDDE104C-EADC-4177-B709-DDAE2CEF5B66}" type="slidenum">
              <a:rPr lang="zh-TW" altLang="en-US" smtClean="0"/>
              <a:t>‹#›</a:t>
            </a:fld>
            <a:endParaRPr lang="zh-TW" altLang="en-US"/>
          </a:p>
        </p:txBody>
      </p:sp>
    </p:spTree>
    <p:extLst>
      <p:ext uri="{BB962C8B-B14F-4D97-AF65-F5344CB8AC3E}">
        <p14:creationId xmlns:p14="http://schemas.microsoft.com/office/powerpoint/2010/main" val="3338422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180787-1B56-B38F-9EB0-8161F0F3506D}"/>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60F22961-3CAF-3A5C-1BA5-A23F8A2679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2DB587BD-89C2-6376-1BD0-51C7A70D2B91}"/>
              </a:ext>
            </a:extLst>
          </p:cNvPr>
          <p:cNvSpPr>
            <a:spLocks noGrp="1"/>
          </p:cNvSpPr>
          <p:nvPr>
            <p:ph type="dt" sz="half" idx="10"/>
          </p:nvPr>
        </p:nvSpPr>
        <p:spPr/>
        <p:txBody>
          <a:bodyPr/>
          <a:lstStyle/>
          <a:p>
            <a:fld id="{4DD6493C-7EAF-41F3-8BFB-F2ACC406F357}" type="datetimeFigureOut">
              <a:rPr lang="zh-TW" altLang="en-US" smtClean="0"/>
              <a:t>2026/3/11</a:t>
            </a:fld>
            <a:endParaRPr lang="zh-TW" altLang="en-US"/>
          </a:p>
        </p:txBody>
      </p:sp>
      <p:sp>
        <p:nvSpPr>
          <p:cNvPr id="5" name="頁尾版面配置區 4">
            <a:extLst>
              <a:ext uri="{FF2B5EF4-FFF2-40B4-BE49-F238E27FC236}">
                <a16:creationId xmlns:a16="http://schemas.microsoft.com/office/drawing/2014/main" id="{9A4C37C7-07BC-7F2C-B57C-6C4E21A5FC4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FC00336-B74D-92DF-6D70-A07D3805A663}"/>
              </a:ext>
            </a:extLst>
          </p:cNvPr>
          <p:cNvSpPr>
            <a:spLocks noGrp="1"/>
          </p:cNvSpPr>
          <p:nvPr>
            <p:ph type="sldNum" sz="quarter" idx="12"/>
          </p:nvPr>
        </p:nvSpPr>
        <p:spPr/>
        <p:txBody>
          <a:bodyPr/>
          <a:lstStyle/>
          <a:p>
            <a:fld id="{EDDE104C-EADC-4177-B709-DDAE2CEF5B66}" type="slidenum">
              <a:rPr lang="zh-TW" altLang="en-US" smtClean="0"/>
              <a:t>‹#›</a:t>
            </a:fld>
            <a:endParaRPr lang="zh-TW" altLang="en-US"/>
          </a:p>
        </p:txBody>
      </p:sp>
    </p:spTree>
    <p:extLst>
      <p:ext uri="{BB962C8B-B14F-4D97-AF65-F5344CB8AC3E}">
        <p14:creationId xmlns:p14="http://schemas.microsoft.com/office/powerpoint/2010/main" val="3255150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8748F6-D7AC-C14D-EBC1-DBB4EB8764FD}"/>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80B1D2F-FC95-C85C-A47C-BB15115D8831}"/>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82455AC9-D878-2876-AA47-56A77AC29342}"/>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371B78A0-9C7B-3503-C72C-8C20639A9AB6}"/>
              </a:ext>
            </a:extLst>
          </p:cNvPr>
          <p:cNvSpPr>
            <a:spLocks noGrp="1"/>
          </p:cNvSpPr>
          <p:nvPr>
            <p:ph type="dt" sz="half" idx="10"/>
          </p:nvPr>
        </p:nvSpPr>
        <p:spPr/>
        <p:txBody>
          <a:bodyPr/>
          <a:lstStyle/>
          <a:p>
            <a:fld id="{4DD6493C-7EAF-41F3-8BFB-F2ACC406F357}" type="datetimeFigureOut">
              <a:rPr lang="zh-TW" altLang="en-US" smtClean="0"/>
              <a:t>2026/3/11</a:t>
            </a:fld>
            <a:endParaRPr lang="zh-TW" altLang="en-US"/>
          </a:p>
        </p:txBody>
      </p:sp>
      <p:sp>
        <p:nvSpPr>
          <p:cNvPr id="6" name="頁尾版面配置區 5">
            <a:extLst>
              <a:ext uri="{FF2B5EF4-FFF2-40B4-BE49-F238E27FC236}">
                <a16:creationId xmlns:a16="http://schemas.microsoft.com/office/drawing/2014/main" id="{6CFAC5C5-1A4D-B1FA-822D-1886448D4BD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926D86D-89A1-56B5-4C1A-1B6ED3C10C26}"/>
              </a:ext>
            </a:extLst>
          </p:cNvPr>
          <p:cNvSpPr>
            <a:spLocks noGrp="1"/>
          </p:cNvSpPr>
          <p:nvPr>
            <p:ph type="sldNum" sz="quarter" idx="12"/>
          </p:nvPr>
        </p:nvSpPr>
        <p:spPr/>
        <p:txBody>
          <a:bodyPr/>
          <a:lstStyle/>
          <a:p>
            <a:fld id="{EDDE104C-EADC-4177-B709-DDAE2CEF5B66}" type="slidenum">
              <a:rPr lang="zh-TW" altLang="en-US" smtClean="0"/>
              <a:t>‹#›</a:t>
            </a:fld>
            <a:endParaRPr lang="zh-TW" altLang="en-US"/>
          </a:p>
        </p:txBody>
      </p:sp>
    </p:spTree>
    <p:extLst>
      <p:ext uri="{BB962C8B-B14F-4D97-AF65-F5344CB8AC3E}">
        <p14:creationId xmlns:p14="http://schemas.microsoft.com/office/powerpoint/2010/main" val="371875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5DB01C-2D1B-578A-57DB-79E556FDDB92}"/>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21E5DC0-0EC7-E242-80B7-A429F558E8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AB5B38F5-B234-80FB-D73E-588400C07A62}"/>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D1BEE6AD-5C8C-39A6-0F5C-B4C45809FC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30011935-9DFC-9843-EA1C-DAF47CE7B124}"/>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10667492-BA42-EFB3-17B7-6B5441C826FD}"/>
              </a:ext>
            </a:extLst>
          </p:cNvPr>
          <p:cNvSpPr>
            <a:spLocks noGrp="1"/>
          </p:cNvSpPr>
          <p:nvPr>
            <p:ph type="dt" sz="half" idx="10"/>
          </p:nvPr>
        </p:nvSpPr>
        <p:spPr/>
        <p:txBody>
          <a:bodyPr/>
          <a:lstStyle/>
          <a:p>
            <a:fld id="{4DD6493C-7EAF-41F3-8BFB-F2ACC406F357}" type="datetimeFigureOut">
              <a:rPr lang="zh-TW" altLang="en-US" smtClean="0"/>
              <a:t>2026/3/11</a:t>
            </a:fld>
            <a:endParaRPr lang="zh-TW" altLang="en-US"/>
          </a:p>
        </p:txBody>
      </p:sp>
      <p:sp>
        <p:nvSpPr>
          <p:cNvPr id="8" name="頁尾版面配置區 7">
            <a:extLst>
              <a:ext uri="{FF2B5EF4-FFF2-40B4-BE49-F238E27FC236}">
                <a16:creationId xmlns:a16="http://schemas.microsoft.com/office/drawing/2014/main" id="{994CDEDE-CF16-8A22-59C5-E2F73E8A6E37}"/>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E49CB1DD-EFBA-80A0-C7EB-E59C7E02E12B}"/>
              </a:ext>
            </a:extLst>
          </p:cNvPr>
          <p:cNvSpPr>
            <a:spLocks noGrp="1"/>
          </p:cNvSpPr>
          <p:nvPr>
            <p:ph type="sldNum" sz="quarter" idx="12"/>
          </p:nvPr>
        </p:nvSpPr>
        <p:spPr/>
        <p:txBody>
          <a:bodyPr/>
          <a:lstStyle/>
          <a:p>
            <a:fld id="{EDDE104C-EADC-4177-B709-DDAE2CEF5B66}" type="slidenum">
              <a:rPr lang="zh-TW" altLang="en-US" smtClean="0"/>
              <a:t>‹#›</a:t>
            </a:fld>
            <a:endParaRPr lang="zh-TW" altLang="en-US"/>
          </a:p>
        </p:txBody>
      </p:sp>
    </p:spTree>
    <p:extLst>
      <p:ext uri="{BB962C8B-B14F-4D97-AF65-F5344CB8AC3E}">
        <p14:creationId xmlns:p14="http://schemas.microsoft.com/office/powerpoint/2010/main" val="1823390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3F27CA-D1DE-9B81-8C6A-244FBF77A70E}"/>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124C5761-2EA8-E898-7993-73F98DD273DA}"/>
              </a:ext>
            </a:extLst>
          </p:cNvPr>
          <p:cNvSpPr>
            <a:spLocks noGrp="1"/>
          </p:cNvSpPr>
          <p:nvPr>
            <p:ph type="dt" sz="half" idx="10"/>
          </p:nvPr>
        </p:nvSpPr>
        <p:spPr/>
        <p:txBody>
          <a:bodyPr/>
          <a:lstStyle/>
          <a:p>
            <a:fld id="{4DD6493C-7EAF-41F3-8BFB-F2ACC406F357}" type="datetimeFigureOut">
              <a:rPr lang="zh-TW" altLang="en-US" smtClean="0"/>
              <a:t>2026/3/11</a:t>
            </a:fld>
            <a:endParaRPr lang="zh-TW" altLang="en-US"/>
          </a:p>
        </p:txBody>
      </p:sp>
      <p:sp>
        <p:nvSpPr>
          <p:cNvPr id="4" name="頁尾版面配置區 3">
            <a:extLst>
              <a:ext uri="{FF2B5EF4-FFF2-40B4-BE49-F238E27FC236}">
                <a16:creationId xmlns:a16="http://schemas.microsoft.com/office/drawing/2014/main" id="{E6912BF6-99FA-E663-EFDB-48CE6B671292}"/>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E7E9AD4E-8D6F-7775-D306-B7EF3827F4EA}"/>
              </a:ext>
            </a:extLst>
          </p:cNvPr>
          <p:cNvSpPr>
            <a:spLocks noGrp="1"/>
          </p:cNvSpPr>
          <p:nvPr>
            <p:ph type="sldNum" sz="quarter" idx="12"/>
          </p:nvPr>
        </p:nvSpPr>
        <p:spPr/>
        <p:txBody>
          <a:bodyPr/>
          <a:lstStyle/>
          <a:p>
            <a:fld id="{EDDE104C-EADC-4177-B709-DDAE2CEF5B66}" type="slidenum">
              <a:rPr lang="zh-TW" altLang="en-US" smtClean="0"/>
              <a:t>‹#›</a:t>
            </a:fld>
            <a:endParaRPr lang="zh-TW" altLang="en-US"/>
          </a:p>
        </p:txBody>
      </p:sp>
    </p:spTree>
    <p:extLst>
      <p:ext uri="{BB962C8B-B14F-4D97-AF65-F5344CB8AC3E}">
        <p14:creationId xmlns:p14="http://schemas.microsoft.com/office/powerpoint/2010/main" val="3319925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338F02B3-B3C8-1B77-A361-F24CA4B8E237}"/>
              </a:ext>
            </a:extLst>
          </p:cNvPr>
          <p:cNvSpPr>
            <a:spLocks noGrp="1"/>
          </p:cNvSpPr>
          <p:nvPr>
            <p:ph type="dt" sz="half" idx="10"/>
          </p:nvPr>
        </p:nvSpPr>
        <p:spPr/>
        <p:txBody>
          <a:bodyPr/>
          <a:lstStyle/>
          <a:p>
            <a:fld id="{4DD6493C-7EAF-41F3-8BFB-F2ACC406F357}" type="datetimeFigureOut">
              <a:rPr lang="zh-TW" altLang="en-US" smtClean="0"/>
              <a:t>2026/3/11</a:t>
            </a:fld>
            <a:endParaRPr lang="zh-TW" altLang="en-US"/>
          </a:p>
        </p:txBody>
      </p:sp>
      <p:sp>
        <p:nvSpPr>
          <p:cNvPr id="3" name="頁尾版面配置區 2">
            <a:extLst>
              <a:ext uri="{FF2B5EF4-FFF2-40B4-BE49-F238E27FC236}">
                <a16:creationId xmlns:a16="http://schemas.microsoft.com/office/drawing/2014/main" id="{C2F47AF1-BB88-34BE-DC58-9B3FFDA50C39}"/>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B081D8FC-9824-0E6D-2A1F-06AF97619510}"/>
              </a:ext>
            </a:extLst>
          </p:cNvPr>
          <p:cNvSpPr>
            <a:spLocks noGrp="1"/>
          </p:cNvSpPr>
          <p:nvPr>
            <p:ph type="sldNum" sz="quarter" idx="12"/>
          </p:nvPr>
        </p:nvSpPr>
        <p:spPr/>
        <p:txBody>
          <a:bodyPr/>
          <a:lstStyle/>
          <a:p>
            <a:fld id="{EDDE104C-EADC-4177-B709-DDAE2CEF5B66}" type="slidenum">
              <a:rPr lang="zh-TW" altLang="en-US" smtClean="0"/>
              <a:t>‹#›</a:t>
            </a:fld>
            <a:endParaRPr lang="zh-TW" altLang="en-US"/>
          </a:p>
        </p:txBody>
      </p:sp>
    </p:spTree>
    <p:extLst>
      <p:ext uri="{BB962C8B-B14F-4D97-AF65-F5344CB8AC3E}">
        <p14:creationId xmlns:p14="http://schemas.microsoft.com/office/powerpoint/2010/main" val="125811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63EDC9-1780-CEDA-6FBE-2E952E2B24CB}"/>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0B415745-7D96-6673-B0F8-C87E18DB5C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F9DE4DA1-E27B-FA7F-4227-6312C4FC8F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FCBBE529-2DF9-2BB6-6894-E5B9BA233322}"/>
              </a:ext>
            </a:extLst>
          </p:cNvPr>
          <p:cNvSpPr>
            <a:spLocks noGrp="1"/>
          </p:cNvSpPr>
          <p:nvPr>
            <p:ph type="dt" sz="half" idx="10"/>
          </p:nvPr>
        </p:nvSpPr>
        <p:spPr/>
        <p:txBody>
          <a:bodyPr/>
          <a:lstStyle/>
          <a:p>
            <a:fld id="{4DD6493C-7EAF-41F3-8BFB-F2ACC406F357}" type="datetimeFigureOut">
              <a:rPr lang="zh-TW" altLang="en-US" smtClean="0"/>
              <a:t>2026/3/11</a:t>
            </a:fld>
            <a:endParaRPr lang="zh-TW" altLang="en-US"/>
          </a:p>
        </p:txBody>
      </p:sp>
      <p:sp>
        <p:nvSpPr>
          <p:cNvPr id="6" name="頁尾版面配置區 5">
            <a:extLst>
              <a:ext uri="{FF2B5EF4-FFF2-40B4-BE49-F238E27FC236}">
                <a16:creationId xmlns:a16="http://schemas.microsoft.com/office/drawing/2014/main" id="{0F6FC8A7-5A6F-9D2E-0DF0-582BE195AE2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63A59673-9EF0-C17E-3154-E4706CCBE0B2}"/>
              </a:ext>
            </a:extLst>
          </p:cNvPr>
          <p:cNvSpPr>
            <a:spLocks noGrp="1"/>
          </p:cNvSpPr>
          <p:nvPr>
            <p:ph type="sldNum" sz="quarter" idx="12"/>
          </p:nvPr>
        </p:nvSpPr>
        <p:spPr/>
        <p:txBody>
          <a:bodyPr/>
          <a:lstStyle/>
          <a:p>
            <a:fld id="{EDDE104C-EADC-4177-B709-DDAE2CEF5B66}" type="slidenum">
              <a:rPr lang="zh-TW" altLang="en-US" smtClean="0"/>
              <a:t>‹#›</a:t>
            </a:fld>
            <a:endParaRPr lang="zh-TW" altLang="en-US"/>
          </a:p>
        </p:txBody>
      </p:sp>
    </p:spTree>
    <p:extLst>
      <p:ext uri="{BB962C8B-B14F-4D97-AF65-F5344CB8AC3E}">
        <p14:creationId xmlns:p14="http://schemas.microsoft.com/office/powerpoint/2010/main" val="1794095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749DFF-06AF-C745-F62B-4AA1A1D08C66}"/>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DE9BFA7A-1509-C4D1-28E8-E633A5EB2B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3F5F090B-FEC6-C738-68D3-D541CE8A8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99FA87CB-2320-F7A7-5316-53D1D687D671}"/>
              </a:ext>
            </a:extLst>
          </p:cNvPr>
          <p:cNvSpPr>
            <a:spLocks noGrp="1"/>
          </p:cNvSpPr>
          <p:nvPr>
            <p:ph type="dt" sz="half" idx="10"/>
          </p:nvPr>
        </p:nvSpPr>
        <p:spPr/>
        <p:txBody>
          <a:bodyPr/>
          <a:lstStyle/>
          <a:p>
            <a:fld id="{4DD6493C-7EAF-41F3-8BFB-F2ACC406F357}" type="datetimeFigureOut">
              <a:rPr lang="zh-TW" altLang="en-US" smtClean="0"/>
              <a:t>2026/3/11</a:t>
            </a:fld>
            <a:endParaRPr lang="zh-TW" altLang="en-US"/>
          </a:p>
        </p:txBody>
      </p:sp>
      <p:sp>
        <p:nvSpPr>
          <p:cNvPr id="6" name="頁尾版面配置區 5">
            <a:extLst>
              <a:ext uri="{FF2B5EF4-FFF2-40B4-BE49-F238E27FC236}">
                <a16:creationId xmlns:a16="http://schemas.microsoft.com/office/drawing/2014/main" id="{1D84DAAD-797B-129C-7904-87628E56435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2ACBA10-2A3D-43A1-3A8B-4427885AB7C8}"/>
              </a:ext>
            </a:extLst>
          </p:cNvPr>
          <p:cNvSpPr>
            <a:spLocks noGrp="1"/>
          </p:cNvSpPr>
          <p:nvPr>
            <p:ph type="sldNum" sz="quarter" idx="12"/>
          </p:nvPr>
        </p:nvSpPr>
        <p:spPr/>
        <p:txBody>
          <a:bodyPr/>
          <a:lstStyle/>
          <a:p>
            <a:fld id="{EDDE104C-EADC-4177-B709-DDAE2CEF5B66}" type="slidenum">
              <a:rPr lang="zh-TW" altLang="en-US" smtClean="0"/>
              <a:t>‹#›</a:t>
            </a:fld>
            <a:endParaRPr lang="zh-TW" altLang="en-US"/>
          </a:p>
        </p:txBody>
      </p:sp>
    </p:spTree>
    <p:extLst>
      <p:ext uri="{BB962C8B-B14F-4D97-AF65-F5344CB8AC3E}">
        <p14:creationId xmlns:p14="http://schemas.microsoft.com/office/powerpoint/2010/main" val="4245151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F27827EB-FAC9-81BE-D225-0B54FC3B17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6A450620-0954-BFF3-51E2-9519F36EF1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472C9B9-C2AD-5249-DC96-5570483771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6493C-7EAF-41F3-8BFB-F2ACC406F357}" type="datetimeFigureOut">
              <a:rPr lang="zh-TW" altLang="en-US" smtClean="0"/>
              <a:t>2026/3/11</a:t>
            </a:fld>
            <a:endParaRPr lang="zh-TW" altLang="en-US"/>
          </a:p>
        </p:txBody>
      </p:sp>
      <p:sp>
        <p:nvSpPr>
          <p:cNvPr id="5" name="頁尾版面配置區 4">
            <a:extLst>
              <a:ext uri="{FF2B5EF4-FFF2-40B4-BE49-F238E27FC236}">
                <a16:creationId xmlns:a16="http://schemas.microsoft.com/office/drawing/2014/main" id="{FE4AD411-94D2-69FC-A29F-D2169A2AA0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E30D3922-EC3E-4373-8155-2DC599D4C5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DE104C-EADC-4177-B709-DDAE2CEF5B66}" type="slidenum">
              <a:rPr lang="zh-TW" altLang="en-US" smtClean="0"/>
              <a:t>‹#›</a:t>
            </a:fld>
            <a:endParaRPr lang="zh-TW" altLang="en-US"/>
          </a:p>
        </p:txBody>
      </p:sp>
    </p:spTree>
    <p:extLst>
      <p:ext uri="{BB962C8B-B14F-4D97-AF65-F5344CB8AC3E}">
        <p14:creationId xmlns:p14="http://schemas.microsoft.com/office/powerpoint/2010/main" val="4021306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2.png"/><Relationship Id="rId4" Type="http://schemas.openxmlformats.org/officeDocument/2006/relationships/image" Target="../media/image162.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7.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50.png"/></Relationships>
</file>

<file path=ppt/slides/_rels/slide16.xml.rels><?xml version="1.0" encoding="UTF-8" standalone="yes"?>
<Relationships xmlns="http://schemas.openxmlformats.org/package/2006/relationships"><Relationship Id="rId13" Type="http://schemas.openxmlformats.org/officeDocument/2006/relationships/image" Target="../media/image26.png"/><Relationship Id="rId3" Type="http://schemas.openxmlformats.org/officeDocument/2006/relationships/image" Target="../media/image27.png"/><Relationship Id="rId12"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11" Type="http://schemas.openxmlformats.org/officeDocument/2006/relationships/image" Target="../media/image29.png"/><Relationship Id="rId10" Type="http://schemas.openxmlformats.org/officeDocument/2006/relationships/image" Target="../media/image28.png"/><Relationship Id="rId9" Type="http://schemas.openxmlformats.org/officeDocument/2006/relationships/image" Target="../media/image250.png"/></Relationships>
</file>

<file path=ppt/slides/_rels/slide17.xml.rels><?xml version="1.0" encoding="UTF-8" standalone="yes"?>
<Relationships xmlns="http://schemas.openxmlformats.org/package/2006/relationships"><Relationship Id="rId13" Type="http://schemas.openxmlformats.org/officeDocument/2006/relationships/image" Target="../media/image26.png"/><Relationship Id="rId3" Type="http://schemas.openxmlformats.org/officeDocument/2006/relationships/image" Target="../media/image27.png"/><Relationship Id="rId12"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11" Type="http://schemas.openxmlformats.org/officeDocument/2006/relationships/image" Target="../media/image22.png"/><Relationship Id="rId10" Type="http://schemas.openxmlformats.org/officeDocument/2006/relationships/image" Target="../media/image17.png"/><Relationship Id="rId9" Type="http://schemas.openxmlformats.org/officeDocument/2006/relationships/image" Target="../media/image250.png"/></Relationships>
</file>

<file path=ppt/slides/_rels/slide18.xml.rels><?xml version="1.0" encoding="UTF-8" standalone="yes"?>
<Relationships xmlns="http://schemas.openxmlformats.org/package/2006/relationships"><Relationship Id="rId13" Type="http://schemas.openxmlformats.org/officeDocument/2006/relationships/image" Target="../media/image33.png"/><Relationship Id="rId3" Type="http://schemas.openxmlformats.org/officeDocument/2006/relationships/image" Target="../media/image31.png"/><Relationship Id="rId2" Type="http://schemas.openxmlformats.org/officeDocument/2006/relationships/notesSlide" Target="../notesSlides/notesSlide15.xml"/><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image" Target="../media/image35.png"/><Relationship Id="rId4" Type="http://schemas.openxmlformats.org/officeDocument/2006/relationships/image" Target="../media/image32.png"/><Relationship Id="rId1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41.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F3A29B4B-095F-B716-5BB2-C9C4A29E34D8}"/>
              </a:ext>
            </a:extLst>
          </p:cNvPr>
          <p:cNvSpPr txBox="1"/>
          <p:nvPr/>
        </p:nvSpPr>
        <p:spPr>
          <a:xfrm>
            <a:off x="2052320" y="1276763"/>
            <a:ext cx="8087360" cy="1754326"/>
          </a:xfrm>
          <a:prstGeom prst="rect">
            <a:avLst/>
          </a:prstGeom>
          <a:noFill/>
        </p:spPr>
        <p:txBody>
          <a:bodyPr wrap="square" rtlCol="0">
            <a:spAutoFit/>
          </a:bodyPr>
          <a:lstStyle/>
          <a:p>
            <a:pPr algn="ctr"/>
            <a:r>
              <a:rPr lang="en-US" altLang="zh-TW" sz="3600" b="1" dirty="0">
                <a:latin typeface="Times New Roman" panose="02020603050405020304" pitchFamily="18" charset="0"/>
                <a:cs typeface="Times New Roman" panose="02020603050405020304" pitchFamily="18" charset="0"/>
              </a:rPr>
              <a:t>RAGD</a:t>
            </a:r>
          </a:p>
          <a:p>
            <a:pPr algn="ctr"/>
            <a:r>
              <a:rPr lang="en-US" altLang="zh-TW" sz="3600" b="1" dirty="0">
                <a:latin typeface="Times New Roman" panose="02020603050405020304" pitchFamily="18" charset="0"/>
                <a:cs typeface="Times New Roman" panose="02020603050405020304" pitchFamily="18" charset="0"/>
              </a:rPr>
              <a:t>Regional-Aware Diffusion Model for Text-to-Image Generation</a:t>
            </a:r>
            <a:endParaRPr lang="zh-TW" altLang="en-US" sz="36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文字方塊 2">
            <a:extLst>
              <a:ext uri="{FF2B5EF4-FFF2-40B4-BE49-F238E27FC236}">
                <a16:creationId xmlns:a16="http://schemas.microsoft.com/office/drawing/2014/main" id="{D33E5820-640B-C615-30C3-E3F1B97401E1}"/>
              </a:ext>
            </a:extLst>
          </p:cNvPr>
          <p:cNvSpPr txBox="1"/>
          <p:nvPr/>
        </p:nvSpPr>
        <p:spPr>
          <a:xfrm>
            <a:off x="529827" y="3419386"/>
            <a:ext cx="11132345" cy="646331"/>
          </a:xfrm>
          <a:prstGeom prst="rect">
            <a:avLst/>
          </a:prstGeom>
          <a:noFill/>
        </p:spPr>
        <p:txBody>
          <a:bodyPr wrap="square">
            <a:spAutoFit/>
          </a:bodyPr>
          <a:lstStyle/>
          <a:p>
            <a:pPr algn="ctr"/>
            <a:r>
              <a:rPr lang="en-US" altLang="zh-TW" dirty="0" err="1">
                <a:latin typeface="Times New Roman" panose="02020603050405020304" pitchFamily="18" charset="0"/>
                <a:cs typeface="Times New Roman" panose="02020603050405020304" pitchFamily="18" charset="0"/>
              </a:rPr>
              <a:t>Zhennan</a:t>
            </a:r>
            <a:r>
              <a:rPr lang="en-US" altLang="zh-TW" dirty="0">
                <a:latin typeface="Times New Roman" panose="02020603050405020304" pitchFamily="18" charset="0"/>
                <a:cs typeface="Times New Roman" panose="02020603050405020304" pitchFamily="18" charset="0"/>
              </a:rPr>
              <a:t> Chen    </a:t>
            </a:r>
            <a:r>
              <a:rPr lang="en-US" altLang="zh-TW" dirty="0" err="1">
                <a:latin typeface="Times New Roman" panose="02020603050405020304" pitchFamily="18" charset="0"/>
                <a:cs typeface="Times New Roman" panose="02020603050405020304" pitchFamily="18" charset="0"/>
              </a:rPr>
              <a:t>Yajie</a:t>
            </a:r>
            <a:r>
              <a:rPr lang="en-US" altLang="zh-TW" dirty="0">
                <a:latin typeface="Times New Roman" panose="02020603050405020304" pitchFamily="18" charset="0"/>
                <a:cs typeface="Times New Roman" panose="02020603050405020304" pitchFamily="18" charset="0"/>
              </a:rPr>
              <a:t> Li    </a:t>
            </a:r>
            <a:r>
              <a:rPr lang="en-US" altLang="zh-TW" dirty="0" err="1">
                <a:latin typeface="Times New Roman" panose="02020603050405020304" pitchFamily="18" charset="0"/>
                <a:cs typeface="Times New Roman" panose="02020603050405020304" pitchFamily="18" charset="0"/>
              </a:rPr>
              <a:t>Haofan</a:t>
            </a:r>
            <a:r>
              <a:rPr lang="en-US" altLang="zh-TW" dirty="0">
                <a:latin typeface="Times New Roman" panose="02020603050405020304" pitchFamily="18" charset="0"/>
                <a:cs typeface="Times New Roman" panose="02020603050405020304" pitchFamily="18" charset="0"/>
              </a:rPr>
              <a:t> Wang   </a:t>
            </a:r>
            <a:r>
              <a:rPr lang="en-US" altLang="zh-TW" dirty="0" err="1">
                <a:latin typeface="Times New Roman" panose="02020603050405020304" pitchFamily="18" charset="0"/>
                <a:cs typeface="Times New Roman" panose="02020603050405020304" pitchFamily="18" charset="0"/>
              </a:rPr>
              <a:t>Zhibo</a:t>
            </a:r>
            <a:r>
              <a:rPr lang="en-US" altLang="zh-TW" dirty="0">
                <a:latin typeface="Times New Roman" panose="02020603050405020304" pitchFamily="18" charset="0"/>
                <a:cs typeface="Times New Roman" panose="02020603050405020304" pitchFamily="18" charset="0"/>
              </a:rPr>
              <a:t> Chen    </a:t>
            </a:r>
            <a:r>
              <a:rPr lang="en-US" altLang="zh-TW" dirty="0" err="1">
                <a:latin typeface="Times New Roman" panose="02020603050405020304" pitchFamily="18" charset="0"/>
                <a:cs typeface="Times New Roman" panose="02020603050405020304" pitchFamily="18" charset="0"/>
              </a:rPr>
              <a:t>Zhengkai</a:t>
            </a:r>
            <a:r>
              <a:rPr lang="en-US" altLang="zh-TW" dirty="0">
                <a:latin typeface="Times New Roman" panose="02020603050405020304" pitchFamily="18" charset="0"/>
                <a:cs typeface="Times New Roman" panose="02020603050405020304" pitchFamily="18" charset="0"/>
              </a:rPr>
              <a:t> Jiang    Jun Li    Qian Wang    Jian Yang    Ying Tai</a:t>
            </a:r>
          </a:p>
          <a:p>
            <a:pPr algn="ctr"/>
            <a:r>
              <a:rPr lang="en-US" altLang="zh-TW" dirty="0">
                <a:latin typeface="Times New Roman" panose="02020603050405020304" pitchFamily="18" charset="0"/>
                <a:cs typeface="Times New Roman" panose="02020603050405020304" pitchFamily="18" charset="0"/>
              </a:rPr>
              <a:t>Nanjing University   </a:t>
            </a:r>
            <a:r>
              <a:rPr lang="en-US" altLang="zh-TW" dirty="0" err="1">
                <a:latin typeface="Times New Roman" panose="02020603050405020304" pitchFamily="18" charset="0"/>
                <a:cs typeface="Times New Roman" panose="02020603050405020304" pitchFamily="18" charset="0"/>
              </a:rPr>
              <a:t>InstantX</a:t>
            </a:r>
            <a:r>
              <a:rPr lang="en-US" altLang="zh-TW" dirty="0">
                <a:latin typeface="Times New Roman" panose="02020603050405020304" pitchFamily="18" charset="0"/>
                <a:cs typeface="Times New Roman" panose="02020603050405020304" pitchFamily="18" charset="0"/>
              </a:rPr>
              <a:t> Team  </a:t>
            </a:r>
            <a:r>
              <a:rPr lang="en-US" altLang="zh-TW" dirty="0" err="1">
                <a:latin typeface="Times New Roman" panose="02020603050405020304" pitchFamily="18" charset="0"/>
                <a:cs typeface="Times New Roman" panose="02020603050405020304" pitchFamily="18" charset="0"/>
              </a:rPr>
              <a:t>Liblib</a:t>
            </a:r>
            <a:r>
              <a:rPr lang="en-US" altLang="zh-TW" dirty="0">
                <a:latin typeface="Times New Roman" panose="02020603050405020304" pitchFamily="18" charset="0"/>
                <a:cs typeface="Times New Roman" panose="02020603050405020304" pitchFamily="18" charset="0"/>
              </a:rPr>
              <a:t> AI  HKUST  China Mobile</a:t>
            </a:r>
            <a:endParaRPr lang="zh-TW" altLang="en-US" dirty="0">
              <a:latin typeface="Times New Roman" panose="02020603050405020304" pitchFamily="18" charset="0"/>
              <a:cs typeface="Times New Roman" panose="02020603050405020304" pitchFamily="18" charset="0"/>
            </a:endParaRPr>
          </a:p>
        </p:txBody>
      </p:sp>
      <p:sp>
        <p:nvSpPr>
          <p:cNvPr id="2" name="文字方塊 1">
            <a:extLst>
              <a:ext uri="{FF2B5EF4-FFF2-40B4-BE49-F238E27FC236}">
                <a16:creationId xmlns:a16="http://schemas.microsoft.com/office/drawing/2014/main" id="{59DA1E8F-88D3-250B-A0B8-9CCDBC199898}"/>
              </a:ext>
            </a:extLst>
          </p:cNvPr>
          <p:cNvSpPr txBox="1"/>
          <p:nvPr/>
        </p:nvSpPr>
        <p:spPr>
          <a:xfrm>
            <a:off x="529828" y="4704074"/>
            <a:ext cx="11132345" cy="369332"/>
          </a:xfrm>
          <a:prstGeom prst="rect">
            <a:avLst/>
          </a:prstGeom>
          <a:noFill/>
        </p:spPr>
        <p:txBody>
          <a:bodyPr wrap="square">
            <a:spAutoFit/>
          </a:bodyPr>
          <a:lstStyle/>
          <a:p>
            <a:pPr algn="ctr"/>
            <a:r>
              <a:rPr lang="en-US" altLang="zh-TW" dirty="0">
                <a:latin typeface="Times New Roman" panose="02020603050405020304" pitchFamily="18" charset="0"/>
                <a:cs typeface="Times New Roman" panose="02020603050405020304" pitchFamily="18" charset="0"/>
              </a:rPr>
              <a:t>2025 ICCV</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513040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95F1D-5C16-B120-61B1-BE5AB5270EF8}"/>
            </a:ext>
          </a:extLst>
        </p:cNvPr>
        <p:cNvGrpSpPr/>
        <p:nvPr/>
      </p:nvGrpSpPr>
      <p:grpSpPr>
        <a:xfrm>
          <a:off x="0" y="0"/>
          <a:ext cx="0" cy="0"/>
          <a:chOff x="0" y="0"/>
          <a:chExt cx="0" cy="0"/>
        </a:xfrm>
      </p:grpSpPr>
      <p:sp>
        <p:nvSpPr>
          <p:cNvPr id="4" name="文字方塊 3">
            <a:extLst>
              <a:ext uri="{FF2B5EF4-FFF2-40B4-BE49-F238E27FC236}">
                <a16:creationId xmlns:a16="http://schemas.microsoft.com/office/drawing/2014/main" id="{76EC6464-DFD7-655E-3096-AD0DAE7BFD3D}"/>
              </a:ext>
            </a:extLst>
          </p:cNvPr>
          <p:cNvSpPr txBox="1"/>
          <p:nvPr/>
        </p:nvSpPr>
        <p:spPr>
          <a:xfrm>
            <a:off x="4972646" y="195548"/>
            <a:ext cx="2246709" cy="830997"/>
          </a:xfrm>
          <a:prstGeom prst="rect">
            <a:avLst/>
          </a:prstGeom>
          <a:noFill/>
        </p:spPr>
        <p:txBody>
          <a:bodyPr wrap="square" rtlCol="0">
            <a:spAutoFit/>
          </a:bodyPr>
          <a:lstStyle>
            <a:defPPr>
              <a:defRPr lang="zh-TW"/>
            </a:defPPr>
            <a:lvl1pPr algn="ctr">
              <a:defRPr sz="4800" b="1">
                <a:latin typeface="Times New Roman" panose="02020603050405020304" pitchFamily="18" charset="0"/>
                <a:cs typeface="Times New Roman" panose="02020603050405020304" pitchFamily="18" charset="0"/>
              </a:defRPr>
            </a:lvl1pPr>
          </a:lstStyle>
          <a:p>
            <a:r>
              <a:rPr lang="en-US" altLang="zh-TW" dirty="0"/>
              <a:t>Method</a:t>
            </a:r>
            <a:endParaRPr lang="zh-TW" altLang="en-US" dirty="0"/>
          </a:p>
        </p:txBody>
      </p:sp>
      <p:pic>
        <p:nvPicPr>
          <p:cNvPr id="6" name="圖片 5" descr="一張含有 文字, 字型, 文件, 螢幕擷取畫面 的圖片&#10;&#10;AI 產生的內容可能不正確。">
            <a:extLst>
              <a:ext uri="{FF2B5EF4-FFF2-40B4-BE49-F238E27FC236}">
                <a16:creationId xmlns:a16="http://schemas.microsoft.com/office/drawing/2014/main" id="{DA8603F9-6039-A149-6A88-008D3EB80DBC}"/>
              </a:ext>
            </a:extLst>
          </p:cNvPr>
          <p:cNvPicPr>
            <a:picLocks noChangeAspect="1"/>
          </p:cNvPicPr>
          <p:nvPr/>
        </p:nvPicPr>
        <p:blipFill>
          <a:blip r:embed="rId2"/>
          <a:srcRect t="-752" b="58575"/>
          <a:stretch>
            <a:fillRect/>
          </a:stretch>
        </p:blipFill>
        <p:spPr>
          <a:xfrm>
            <a:off x="250813" y="688877"/>
            <a:ext cx="4126100" cy="2447611"/>
          </a:xfrm>
          <a:prstGeom prst="rect">
            <a:avLst/>
          </a:prstGeom>
        </p:spPr>
      </p:pic>
      <p:pic>
        <p:nvPicPr>
          <p:cNvPr id="11" name="圖片 10" descr="一張含有 文字, 樣式, 螢幕擷取畫面, 布 的圖片&#10;&#10;AI 產生的內容可能不正確。">
            <a:extLst>
              <a:ext uri="{FF2B5EF4-FFF2-40B4-BE49-F238E27FC236}">
                <a16:creationId xmlns:a16="http://schemas.microsoft.com/office/drawing/2014/main" id="{6EC5EFF2-FAF4-FE3E-70A8-DA174FA7278A}"/>
              </a:ext>
            </a:extLst>
          </p:cNvPr>
          <p:cNvPicPr>
            <a:picLocks noChangeAspect="1"/>
          </p:cNvPicPr>
          <p:nvPr/>
        </p:nvPicPr>
        <p:blipFill>
          <a:blip r:embed="rId3"/>
          <a:stretch>
            <a:fillRect/>
          </a:stretch>
        </p:blipFill>
        <p:spPr>
          <a:xfrm>
            <a:off x="7227961" y="1075311"/>
            <a:ext cx="1713918" cy="1674742"/>
          </a:xfrm>
          <a:prstGeom prst="rect">
            <a:avLst/>
          </a:prstGeom>
        </p:spPr>
      </p:pic>
      <p:pic>
        <p:nvPicPr>
          <p:cNvPr id="24" name="圖片 23" descr="一張含有 文字, 字型, 文件, 螢幕擷取畫面 的圖片&#10;&#10;AI 產生的內容可能不正確。">
            <a:extLst>
              <a:ext uri="{FF2B5EF4-FFF2-40B4-BE49-F238E27FC236}">
                <a16:creationId xmlns:a16="http://schemas.microsoft.com/office/drawing/2014/main" id="{DE752E0E-AE12-C279-D365-36F3507D9745}"/>
              </a:ext>
            </a:extLst>
          </p:cNvPr>
          <p:cNvPicPr>
            <a:picLocks noChangeAspect="1"/>
          </p:cNvPicPr>
          <p:nvPr/>
        </p:nvPicPr>
        <p:blipFill>
          <a:blip r:embed="rId2"/>
          <a:srcRect t="96295"/>
          <a:stretch>
            <a:fillRect/>
          </a:stretch>
        </p:blipFill>
        <p:spPr>
          <a:xfrm>
            <a:off x="250813" y="6654978"/>
            <a:ext cx="4126100" cy="214999"/>
          </a:xfrm>
          <a:prstGeom prst="rect">
            <a:avLst/>
          </a:prstGeom>
        </p:spPr>
      </p:pic>
      <p:grpSp>
        <p:nvGrpSpPr>
          <p:cNvPr id="25" name="群組 24">
            <a:extLst>
              <a:ext uri="{FF2B5EF4-FFF2-40B4-BE49-F238E27FC236}">
                <a16:creationId xmlns:a16="http://schemas.microsoft.com/office/drawing/2014/main" id="{01B5CD8C-D8E9-8491-F75A-01D51CB3459F}"/>
              </a:ext>
            </a:extLst>
          </p:cNvPr>
          <p:cNvGrpSpPr/>
          <p:nvPr/>
        </p:nvGrpSpPr>
        <p:grpSpPr>
          <a:xfrm>
            <a:off x="96844" y="4623115"/>
            <a:ext cx="11999167" cy="2001053"/>
            <a:chOff x="96416" y="4500607"/>
            <a:chExt cx="11999167" cy="2001053"/>
          </a:xfrm>
        </p:grpSpPr>
        <p:pic>
          <p:nvPicPr>
            <p:cNvPr id="13" name="圖片 12" descr="一張含有 螢幕擷取畫面, 藝術 的圖片&#10;&#10;AI 產生的內容可能不正確。">
              <a:extLst>
                <a:ext uri="{FF2B5EF4-FFF2-40B4-BE49-F238E27FC236}">
                  <a16:creationId xmlns:a16="http://schemas.microsoft.com/office/drawing/2014/main" id="{E6377ECB-B2EE-BB07-F2A6-CC4A4318FB63}"/>
                </a:ext>
              </a:extLst>
            </p:cNvPr>
            <p:cNvPicPr>
              <a:picLocks noChangeAspect="1"/>
            </p:cNvPicPr>
            <p:nvPr/>
          </p:nvPicPr>
          <p:blipFill>
            <a:blip r:embed="rId4"/>
            <a:stretch>
              <a:fillRect/>
            </a:stretch>
          </p:blipFill>
          <p:spPr>
            <a:xfrm>
              <a:off x="4376913" y="4867543"/>
              <a:ext cx="7597068" cy="1439555"/>
            </a:xfrm>
            <a:prstGeom prst="rect">
              <a:avLst/>
            </a:prstGeom>
          </p:spPr>
        </p:pic>
        <p:pic>
          <p:nvPicPr>
            <p:cNvPr id="21" name="圖片 20" descr="一張含有 文字, 字型, 文件, 螢幕擷取畫面 的圖片&#10;&#10;AI 產生的內容可能不正確。">
              <a:extLst>
                <a:ext uri="{FF2B5EF4-FFF2-40B4-BE49-F238E27FC236}">
                  <a16:creationId xmlns:a16="http://schemas.microsoft.com/office/drawing/2014/main" id="{D1564AEB-5793-4685-387F-1CC518CCE234}"/>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Lst>
            </a:blip>
            <a:srcRect t="63396" b="4267"/>
            <a:stretch>
              <a:fillRect/>
            </a:stretch>
          </p:blipFill>
          <p:spPr>
            <a:xfrm>
              <a:off x="250813" y="4570779"/>
              <a:ext cx="4126100" cy="1876673"/>
            </a:xfrm>
            <a:prstGeom prst="rect">
              <a:avLst/>
            </a:prstGeom>
          </p:spPr>
        </p:pic>
        <p:sp>
          <p:nvSpPr>
            <p:cNvPr id="19" name="矩形: 圓角 18">
              <a:extLst>
                <a:ext uri="{FF2B5EF4-FFF2-40B4-BE49-F238E27FC236}">
                  <a16:creationId xmlns:a16="http://schemas.microsoft.com/office/drawing/2014/main" id="{CAA1E9C6-F74A-8BE1-0911-CAB8128B36E0}"/>
                </a:ext>
              </a:extLst>
            </p:cNvPr>
            <p:cNvSpPr/>
            <p:nvPr/>
          </p:nvSpPr>
          <p:spPr>
            <a:xfrm>
              <a:off x="96416" y="4500607"/>
              <a:ext cx="11999167" cy="2001053"/>
            </a:xfrm>
            <a:prstGeom prst="round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6" name="圖片 15" descr="一張含有 藝術, 樣式, 小地毯 的圖片&#10;&#10;AI 產生的內容可能不正確。">
            <a:extLst>
              <a:ext uri="{FF2B5EF4-FFF2-40B4-BE49-F238E27FC236}">
                <a16:creationId xmlns:a16="http://schemas.microsoft.com/office/drawing/2014/main" id="{FA23EC10-1F9D-1364-9EB5-50FFAF09C308}"/>
              </a:ext>
            </a:extLst>
          </p:cNvPr>
          <p:cNvPicPr>
            <a:picLocks noChangeAspect="1"/>
          </p:cNvPicPr>
          <p:nvPr/>
        </p:nvPicPr>
        <p:blipFill>
          <a:blip r:embed="rId7"/>
          <a:srcRect l="2709" r="63378" b="15903"/>
          <a:stretch>
            <a:fillRect/>
          </a:stretch>
        </p:blipFill>
        <p:spPr>
          <a:xfrm>
            <a:off x="4376913" y="3220856"/>
            <a:ext cx="2705022" cy="1268527"/>
          </a:xfrm>
          <a:prstGeom prst="rect">
            <a:avLst/>
          </a:prstGeom>
        </p:spPr>
      </p:pic>
      <p:pic>
        <p:nvPicPr>
          <p:cNvPr id="17" name="圖片 16" descr="一張含有 藝術, 樣式, 小地毯 的圖片&#10;&#10;AI 產生的內容可能不正確。">
            <a:extLst>
              <a:ext uri="{FF2B5EF4-FFF2-40B4-BE49-F238E27FC236}">
                <a16:creationId xmlns:a16="http://schemas.microsoft.com/office/drawing/2014/main" id="{28736360-6C28-2444-0E5D-013DE7A6EB6A}"/>
              </a:ext>
            </a:extLst>
          </p:cNvPr>
          <p:cNvPicPr>
            <a:picLocks noChangeAspect="1"/>
          </p:cNvPicPr>
          <p:nvPr/>
        </p:nvPicPr>
        <p:blipFill>
          <a:blip r:embed="rId7"/>
          <a:srcRect l="37065" r="35445"/>
          <a:stretch>
            <a:fillRect/>
          </a:stretch>
        </p:blipFill>
        <p:spPr>
          <a:xfrm>
            <a:off x="7081935" y="3148767"/>
            <a:ext cx="2005970" cy="1379956"/>
          </a:xfrm>
          <a:prstGeom prst="rect">
            <a:avLst/>
          </a:prstGeom>
        </p:spPr>
      </p:pic>
      <p:pic>
        <p:nvPicPr>
          <p:cNvPr id="18" name="圖片 17" descr="一張含有 藝術, 樣式, 小地毯 的圖片&#10;&#10;AI 產生的內容可能不正確。">
            <a:extLst>
              <a:ext uri="{FF2B5EF4-FFF2-40B4-BE49-F238E27FC236}">
                <a16:creationId xmlns:a16="http://schemas.microsoft.com/office/drawing/2014/main" id="{F792E0AA-65D3-A362-7AB0-8C2767FFA111}"/>
              </a:ext>
            </a:extLst>
          </p:cNvPr>
          <p:cNvPicPr>
            <a:picLocks noChangeAspect="1"/>
          </p:cNvPicPr>
          <p:nvPr/>
        </p:nvPicPr>
        <p:blipFill>
          <a:blip r:embed="rId7"/>
          <a:srcRect l="77365" t="5767" r="2370" b="9927"/>
          <a:stretch>
            <a:fillRect/>
          </a:stretch>
        </p:blipFill>
        <p:spPr>
          <a:xfrm>
            <a:off x="10341429" y="3208363"/>
            <a:ext cx="1616454" cy="1271689"/>
          </a:xfrm>
          <a:prstGeom prst="rect">
            <a:avLst/>
          </a:prstGeom>
        </p:spPr>
      </p:pic>
      <p:pic>
        <p:nvPicPr>
          <p:cNvPr id="20" name="圖片 19" descr="一張含有 文字, 字型, 文件, 螢幕擷取畫面 的圖片&#10;&#10;AI 產生的內容可能不正確。">
            <a:extLst>
              <a:ext uri="{FF2B5EF4-FFF2-40B4-BE49-F238E27FC236}">
                <a16:creationId xmlns:a16="http://schemas.microsoft.com/office/drawing/2014/main" id="{C0D24C08-A5DB-324A-397C-2DDCB31AA239}"/>
              </a:ext>
            </a:extLst>
          </p:cNvPr>
          <p:cNvPicPr>
            <a:picLocks noChangeAspect="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Lst>
          </a:blip>
          <a:srcRect t="40983" b="37252"/>
          <a:stretch>
            <a:fillRect/>
          </a:stretch>
        </p:blipFill>
        <p:spPr>
          <a:xfrm>
            <a:off x="250813" y="3222009"/>
            <a:ext cx="4126100" cy="1263059"/>
          </a:xfrm>
          <a:prstGeom prst="rect">
            <a:avLst/>
          </a:prstGeom>
        </p:spPr>
      </p:pic>
      <p:sp>
        <p:nvSpPr>
          <p:cNvPr id="15" name="矩形: 圓角 14">
            <a:extLst>
              <a:ext uri="{FF2B5EF4-FFF2-40B4-BE49-F238E27FC236}">
                <a16:creationId xmlns:a16="http://schemas.microsoft.com/office/drawing/2014/main" id="{D17C7F27-6D4F-9754-6552-20F6A7C5A1BA}"/>
              </a:ext>
            </a:extLst>
          </p:cNvPr>
          <p:cNvSpPr/>
          <p:nvPr/>
        </p:nvSpPr>
        <p:spPr>
          <a:xfrm>
            <a:off x="96416" y="3157605"/>
            <a:ext cx="11999167" cy="1379956"/>
          </a:xfrm>
          <a:prstGeom prst="round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2" name="圖片 21" descr="一張含有 藝術, 樣式, 小地毯 的圖片&#10;&#10;AI 產生的內容可能不正確。">
            <a:extLst>
              <a:ext uri="{FF2B5EF4-FFF2-40B4-BE49-F238E27FC236}">
                <a16:creationId xmlns:a16="http://schemas.microsoft.com/office/drawing/2014/main" id="{75510F6B-3C00-9F12-ABEC-2CAD971116A4}"/>
              </a:ext>
            </a:extLst>
          </p:cNvPr>
          <p:cNvPicPr>
            <a:picLocks noChangeAspect="1"/>
          </p:cNvPicPr>
          <p:nvPr/>
        </p:nvPicPr>
        <p:blipFill>
          <a:blip r:embed="rId7"/>
          <a:srcRect l="66982" t="41524" r="25769" b="40538"/>
          <a:stretch>
            <a:fillRect/>
          </a:stretch>
        </p:blipFill>
        <p:spPr>
          <a:xfrm>
            <a:off x="9425544" y="3810752"/>
            <a:ext cx="578246" cy="270588"/>
          </a:xfrm>
          <a:prstGeom prst="rect">
            <a:avLst/>
          </a:prstGeom>
        </p:spPr>
      </p:pic>
    </p:spTree>
    <p:extLst>
      <p:ext uri="{BB962C8B-B14F-4D97-AF65-F5344CB8AC3E}">
        <p14:creationId xmlns:p14="http://schemas.microsoft.com/office/powerpoint/2010/main" val="4134922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C4F84-55FA-7891-FAB5-DD5B72F3D10C}"/>
            </a:ext>
          </a:extLst>
        </p:cNvPr>
        <p:cNvGrpSpPr/>
        <p:nvPr/>
      </p:nvGrpSpPr>
      <p:grpSpPr>
        <a:xfrm>
          <a:off x="0" y="0"/>
          <a:ext cx="0" cy="0"/>
          <a:chOff x="0" y="0"/>
          <a:chExt cx="0" cy="0"/>
        </a:xfrm>
      </p:grpSpPr>
      <p:sp>
        <p:nvSpPr>
          <p:cNvPr id="5" name="文字方塊 4">
            <a:extLst>
              <a:ext uri="{FF2B5EF4-FFF2-40B4-BE49-F238E27FC236}">
                <a16:creationId xmlns:a16="http://schemas.microsoft.com/office/drawing/2014/main" id="{8289A7AE-11B4-2F4E-5153-F70CE401C441}"/>
              </a:ext>
            </a:extLst>
          </p:cNvPr>
          <p:cNvSpPr txBox="1"/>
          <p:nvPr/>
        </p:nvSpPr>
        <p:spPr>
          <a:xfrm>
            <a:off x="2671744" y="195548"/>
            <a:ext cx="6848511" cy="830997"/>
          </a:xfrm>
          <a:prstGeom prst="rect">
            <a:avLst/>
          </a:prstGeom>
          <a:noFill/>
        </p:spPr>
        <p:txBody>
          <a:bodyPr wrap="square" rtlCol="0">
            <a:spAutoFit/>
          </a:bodyPr>
          <a:lstStyle>
            <a:defPPr>
              <a:defRPr lang="zh-TW"/>
            </a:defPPr>
            <a:lvl1pPr algn="ctr">
              <a:defRPr sz="4800" b="1">
                <a:latin typeface="Times New Roman" panose="02020603050405020304" pitchFamily="18" charset="0"/>
                <a:cs typeface="Times New Roman" panose="02020603050405020304" pitchFamily="18" charset="0"/>
              </a:defRPr>
            </a:lvl1pPr>
          </a:lstStyle>
          <a:p>
            <a:r>
              <a:rPr lang="en-US" altLang="zh-TW" dirty="0"/>
              <a:t>Method</a:t>
            </a:r>
            <a:r>
              <a:rPr lang="zh-TW" altLang="en-US" dirty="0"/>
              <a:t> </a:t>
            </a:r>
            <a:r>
              <a:rPr lang="en-US" altLang="zh-TW" dirty="0"/>
              <a:t>: Hard Binding</a:t>
            </a:r>
            <a:endParaRPr lang="zh-TW" altLang="en-US" dirty="0"/>
          </a:p>
        </p:txBody>
      </p:sp>
      <p:grpSp>
        <p:nvGrpSpPr>
          <p:cNvPr id="4" name="群組 3">
            <a:extLst>
              <a:ext uri="{FF2B5EF4-FFF2-40B4-BE49-F238E27FC236}">
                <a16:creationId xmlns:a16="http://schemas.microsoft.com/office/drawing/2014/main" id="{334C58C1-2402-CC0D-C396-5E061B3A91EE}"/>
              </a:ext>
            </a:extLst>
          </p:cNvPr>
          <p:cNvGrpSpPr/>
          <p:nvPr/>
        </p:nvGrpSpPr>
        <p:grpSpPr>
          <a:xfrm>
            <a:off x="1850113" y="2361695"/>
            <a:ext cx="8491774" cy="2134611"/>
            <a:chOff x="1423989" y="4375508"/>
            <a:chExt cx="5795366" cy="1409986"/>
          </a:xfrm>
        </p:grpSpPr>
        <p:pic>
          <p:nvPicPr>
            <p:cNvPr id="3" name="圖片 2" descr="一張含有 文字, 字型, 文件, 螢幕擷取畫面 的圖片&#10;&#10;AI 產生的內容可能不正確。">
              <a:extLst>
                <a:ext uri="{FF2B5EF4-FFF2-40B4-BE49-F238E27FC236}">
                  <a16:creationId xmlns:a16="http://schemas.microsoft.com/office/drawing/2014/main" id="{FA58B176-9810-89D4-2EC2-0D94BCAD3AB3}"/>
                </a:ext>
              </a:extLst>
            </p:cNvPr>
            <p:cNvPicPr>
              <a:picLocks noChangeAspect="1"/>
            </p:cNvPicPr>
            <p:nvPr/>
          </p:nvPicPr>
          <p:blipFill>
            <a:blip r:embed="rId3"/>
            <a:srcRect t="40913" r="51169" b="55051"/>
            <a:stretch>
              <a:fillRect/>
            </a:stretch>
          </p:blipFill>
          <p:spPr>
            <a:xfrm>
              <a:off x="1423989" y="4375508"/>
              <a:ext cx="3272704" cy="341965"/>
            </a:xfrm>
            <a:prstGeom prst="rect">
              <a:avLst/>
            </a:prstGeom>
          </p:spPr>
        </p:pic>
        <p:pic>
          <p:nvPicPr>
            <p:cNvPr id="6" name="圖片 5" descr="一張含有 文字, 字型, 文件, 螢幕擷取畫面 的圖片&#10;&#10;AI 產生的內容可能不正確。">
              <a:extLst>
                <a:ext uri="{FF2B5EF4-FFF2-40B4-BE49-F238E27FC236}">
                  <a16:creationId xmlns:a16="http://schemas.microsoft.com/office/drawing/2014/main" id="{EBA0860D-2CEB-763D-13E1-7016BEAB3468}"/>
                </a:ext>
              </a:extLst>
            </p:cNvPr>
            <p:cNvPicPr>
              <a:picLocks noChangeAspect="1"/>
            </p:cNvPicPr>
            <p:nvPr/>
          </p:nvPicPr>
          <p:blipFill>
            <a:blip r:embed="rId3"/>
            <a:srcRect l="6557" t="49895" r="14374" b="37719"/>
            <a:stretch>
              <a:fillRect/>
            </a:stretch>
          </p:blipFill>
          <p:spPr>
            <a:xfrm>
              <a:off x="1919991" y="4736011"/>
              <a:ext cx="5299364" cy="1049483"/>
            </a:xfrm>
            <a:prstGeom prst="rect">
              <a:avLst/>
            </a:prstGeom>
          </p:spPr>
        </p:pic>
      </p:grpSp>
      <p:sp>
        <p:nvSpPr>
          <p:cNvPr id="2" name="矩形: 圓角 1">
            <a:extLst>
              <a:ext uri="{FF2B5EF4-FFF2-40B4-BE49-F238E27FC236}">
                <a16:creationId xmlns:a16="http://schemas.microsoft.com/office/drawing/2014/main" id="{264E22AA-B5DE-F248-C474-05E6526CE936}"/>
              </a:ext>
            </a:extLst>
          </p:cNvPr>
          <p:cNvSpPr/>
          <p:nvPr/>
        </p:nvSpPr>
        <p:spPr>
          <a:xfrm>
            <a:off x="1426785" y="4720445"/>
            <a:ext cx="9338430" cy="1861457"/>
          </a:xfrm>
          <a:prstGeom prst="roundRect">
            <a:avLst/>
          </a:prstGeom>
          <a:solidFill>
            <a:schemeClr val="accent5">
              <a:lumMod val="20000"/>
              <a:lumOff val="80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tx1"/>
                </a:solidFill>
                <a:latin typeface="Times New Roman" panose="02020603050405020304" pitchFamily="18" charset="0"/>
                <a:cs typeface="Times New Roman" panose="02020603050405020304" pitchFamily="18" charset="0"/>
              </a:rPr>
              <a:t>each region is processed individually with its fundamental description and bound only at the early stage of denoising to </a:t>
            </a:r>
            <a:r>
              <a:rPr lang="en-US" altLang="zh-TW" sz="2800" dirty="0">
                <a:solidFill>
                  <a:srgbClr val="FF0000"/>
                </a:solidFill>
                <a:latin typeface="Times New Roman" panose="02020603050405020304" pitchFamily="18" charset="0"/>
                <a:cs typeface="Times New Roman" panose="02020603050405020304" pitchFamily="18" charset="0"/>
              </a:rPr>
              <a:t>ensure accurate attribute representation and entity localization</a:t>
            </a:r>
            <a:r>
              <a:rPr lang="en-US" altLang="zh-TW" sz="2800" dirty="0">
                <a:solidFill>
                  <a:schemeClr val="tx1"/>
                </a:solidFill>
                <a:latin typeface="Times New Roman" panose="02020603050405020304" pitchFamily="18" charset="0"/>
                <a:cs typeface="Times New Roman" panose="02020603050405020304" pitchFamily="18" charset="0"/>
              </a:rPr>
              <a:t>.</a:t>
            </a:r>
            <a:endParaRPr lang="zh-TW" alt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3738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群組 40">
            <a:extLst>
              <a:ext uri="{FF2B5EF4-FFF2-40B4-BE49-F238E27FC236}">
                <a16:creationId xmlns:a16="http://schemas.microsoft.com/office/drawing/2014/main" id="{F64096B0-848F-4FB3-F6E3-4A407F704AE5}"/>
              </a:ext>
            </a:extLst>
          </p:cNvPr>
          <p:cNvGrpSpPr/>
          <p:nvPr/>
        </p:nvGrpSpPr>
        <p:grpSpPr>
          <a:xfrm>
            <a:off x="7149864" y="958913"/>
            <a:ext cx="5091238" cy="5840616"/>
            <a:chOff x="7219340" y="958913"/>
            <a:chExt cx="5091238" cy="5840616"/>
          </a:xfrm>
        </p:grpSpPr>
        <p:sp>
          <p:nvSpPr>
            <p:cNvPr id="37" name="等腰三角形 36">
              <a:extLst>
                <a:ext uri="{FF2B5EF4-FFF2-40B4-BE49-F238E27FC236}">
                  <a16:creationId xmlns:a16="http://schemas.microsoft.com/office/drawing/2014/main" id="{E2EE38AC-CCA6-99AD-6221-5DB6F162CA08}"/>
                </a:ext>
              </a:extLst>
            </p:cNvPr>
            <p:cNvSpPr/>
            <p:nvPr/>
          </p:nvSpPr>
          <p:spPr>
            <a:xfrm rot="5400000">
              <a:off x="8720320" y="3209270"/>
              <a:ext cx="5840616" cy="1339901"/>
            </a:xfrm>
            <a:prstGeom prst="triangle">
              <a:avLst>
                <a:gd name="adj" fmla="val 51190"/>
              </a:avLst>
            </a:prstGeom>
            <a:solidFill>
              <a:schemeClr val="accent5">
                <a:lumMod val="20000"/>
                <a:lumOff val="80000"/>
              </a:schemeClr>
            </a:solidFill>
            <a:ln w="152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圓角 2">
              <a:extLst>
                <a:ext uri="{FF2B5EF4-FFF2-40B4-BE49-F238E27FC236}">
                  <a16:creationId xmlns:a16="http://schemas.microsoft.com/office/drawing/2014/main" id="{A36B96B1-2817-C185-C6C1-05ACE8D948DF}"/>
                </a:ext>
              </a:extLst>
            </p:cNvPr>
            <p:cNvSpPr/>
            <p:nvPr/>
          </p:nvSpPr>
          <p:spPr>
            <a:xfrm>
              <a:off x="7219340" y="1026544"/>
              <a:ext cx="3943324" cy="5732065"/>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grpSp>
        <p:nvGrpSpPr>
          <p:cNvPr id="34" name="群組 33">
            <a:extLst>
              <a:ext uri="{FF2B5EF4-FFF2-40B4-BE49-F238E27FC236}">
                <a16:creationId xmlns:a16="http://schemas.microsoft.com/office/drawing/2014/main" id="{D267655F-E6A8-912F-1E55-BC37795460A7}"/>
              </a:ext>
            </a:extLst>
          </p:cNvPr>
          <p:cNvGrpSpPr/>
          <p:nvPr/>
        </p:nvGrpSpPr>
        <p:grpSpPr>
          <a:xfrm>
            <a:off x="228697" y="972269"/>
            <a:ext cx="7544268" cy="5840616"/>
            <a:chOff x="218661" y="771897"/>
            <a:chExt cx="6787954" cy="6147303"/>
          </a:xfrm>
        </p:grpSpPr>
        <p:sp>
          <p:nvSpPr>
            <p:cNvPr id="10" name="等腰三角形 9">
              <a:extLst>
                <a:ext uri="{FF2B5EF4-FFF2-40B4-BE49-F238E27FC236}">
                  <a16:creationId xmlns:a16="http://schemas.microsoft.com/office/drawing/2014/main" id="{79B2B6A1-DB73-D99D-2E51-B2F0BB2C5A7B}"/>
                </a:ext>
              </a:extLst>
            </p:cNvPr>
            <p:cNvSpPr/>
            <p:nvPr/>
          </p:nvSpPr>
          <p:spPr>
            <a:xfrm rot="5400000">
              <a:off x="3330175" y="3242761"/>
              <a:ext cx="6147303" cy="1205576"/>
            </a:xfrm>
            <a:prstGeom prst="triangle">
              <a:avLst>
                <a:gd name="adj" fmla="val 51190"/>
              </a:avLst>
            </a:prstGeom>
            <a:solidFill>
              <a:schemeClr val="accent5">
                <a:lumMod val="20000"/>
                <a:lumOff val="80000"/>
              </a:schemeClr>
            </a:solidFill>
            <a:ln w="152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圓角 5">
              <a:extLst>
                <a:ext uri="{FF2B5EF4-FFF2-40B4-BE49-F238E27FC236}">
                  <a16:creationId xmlns:a16="http://schemas.microsoft.com/office/drawing/2014/main" id="{920517F3-33BC-D27B-1106-5578794EC839}"/>
                </a:ext>
              </a:extLst>
            </p:cNvPr>
            <p:cNvSpPr/>
            <p:nvPr/>
          </p:nvSpPr>
          <p:spPr>
            <a:xfrm>
              <a:off x="218661" y="829022"/>
              <a:ext cx="5768418" cy="6033052"/>
            </a:xfrm>
            <a:prstGeom prst="roundRect">
              <a:avLst>
                <a:gd name="adj" fmla="val 12506"/>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8" name="群組 37">
            <a:extLst>
              <a:ext uri="{FF2B5EF4-FFF2-40B4-BE49-F238E27FC236}">
                <a16:creationId xmlns:a16="http://schemas.microsoft.com/office/drawing/2014/main" id="{733D067E-62C6-3361-AF00-3896F58CC9D6}"/>
              </a:ext>
            </a:extLst>
          </p:cNvPr>
          <p:cNvGrpSpPr/>
          <p:nvPr/>
        </p:nvGrpSpPr>
        <p:grpSpPr>
          <a:xfrm>
            <a:off x="7907896" y="940829"/>
            <a:ext cx="2886478" cy="5372946"/>
            <a:chOff x="7850047" y="940829"/>
            <a:chExt cx="2886478" cy="5372946"/>
          </a:xfrm>
        </p:grpSpPr>
        <p:pic>
          <p:nvPicPr>
            <p:cNvPr id="5" name="圖片 4">
              <a:extLst>
                <a:ext uri="{FF2B5EF4-FFF2-40B4-BE49-F238E27FC236}">
                  <a16:creationId xmlns:a16="http://schemas.microsoft.com/office/drawing/2014/main" id="{648862A3-636D-B2DB-2CB5-D6253EAAA751}"/>
                </a:ext>
              </a:extLst>
            </p:cNvPr>
            <p:cNvPicPr>
              <a:picLocks noChangeAspect="1"/>
            </p:cNvPicPr>
            <p:nvPr/>
          </p:nvPicPr>
          <p:blipFill>
            <a:blip r:embed="rId3">
              <a:duotone>
                <a:schemeClr val="accent2">
                  <a:shade val="45000"/>
                  <a:satMod val="135000"/>
                </a:schemeClr>
                <a:prstClr val="white"/>
              </a:duotone>
            </a:blip>
            <a:srcRect l="-1" r="73610"/>
            <a:stretch>
              <a:fillRect/>
            </a:stretch>
          </p:blipFill>
          <p:spPr>
            <a:xfrm>
              <a:off x="8153317" y="4484278"/>
              <a:ext cx="512082" cy="1829497"/>
            </a:xfrm>
            <a:prstGeom prst="rect">
              <a:avLst/>
            </a:prstGeom>
          </p:spPr>
        </p:pic>
        <p:pic>
          <p:nvPicPr>
            <p:cNvPr id="7" name="圖片 6">
              <a:extLst>
                <a:ext uri="{FF2B5EF4-FFF2-40B4-BE49-F238E27FC236}">
                  <a16:creationId xmlns:a16="http://schemas.microsoft.com/office/drawing/2014/main" id="{07C4824B-9B0A-4FCF-8962-2791EF846567}"/>
                </a:ext>
              </a:extLst>
            </p:cNvPr>
            <p:cNvPicPr>
              <a:picLocks noChangeAspect="1"/>
            </p:cNvPicPr>
            <p:nvPr/>
          </p:nvPicPr>
          <p:blipFill>
            <a:blip r:embed="rId3">
              <a:duotone>
                <a:schemeClr val="accent6">
                  <a:shade val="45000"/>
                  <a:satMod val="135000"/>
                </a:schemeClr>
                <a:prstClr val="white"/>
              </a:duotone>
            </a:blip>
            <a:srcRect l="-1" r="73610"/>
            <a:stretch>
              <a:fillRect/>
            </a:stretch>
          </p:blipFill>
          <p:spPr>
            <a:xfrm>
              <a:off x="8742602" y="4484278"/>
              <a:ext cx="512082" cy="1829497"/>
            </a:xfrm>
            <a:prstGeom prst="rect">
              <a:avLst/>
            </a:prstGeom>
          </p:spPr>
        </p:pic>
        <p:pic>
          <p:nvPicPr>
            <p:cNvPr id="8" name="圖片 7">
              <a:extLst>
                <a:ext uri="{FF2B5EF4-FFF2-40B4-BE49-F238E27FC236}">
                  <a16:creationId xmlns:a16="http://schemas.microsoft.com/office/drawing/2014/main" id="{E613942E-1D5E-79DE-99FC-22EC604351ED}"/>
                </a:ext>
              </a:extLst>
            </p:cNvPr>
            <p:cNvPicPr>
              <a:picLocks noChangeAspect="1"/>
            </p:cNvPicPr>
            <p:nvPr/>
          </p:nvPicPr>
          <p:blipFill>
            <a:blip r:embed="rId3">
              <a:duotone>
                <a:schemeClr val="accent4">
                  <a:shade val="45000"/>
                  <a:satMod val="135000"/>
                </a:schemeClr>
                <a:prstClr val="white"/>
              </a:duotone>
            </a:blip>
            <a:srcRect l="-1" r="73610"/>
            <a:stretch>
              <a:fillRect/>
            </a:stretch>
          </p:blipFill>
          <p:spPr>
            <a:xfrm>
              <a:off x="9331887" y="4484277"/>
              <a:ext cx="512082" cy="1829497"/>
            </a:xfrm>
            <a:prstGeom prst="rect">
              <a:avLst/>
            </a:prstGeom>
          </p:spPr>
        </p:pic>
        <p:pic>
          <p:nvPicPr>
            <p:cNvPr id="9" name="圖片 8">
              <a:extLst>
                <a:ext uri="{FF2B5EF4-FFF2-40B4-BE49-F238E27FC236}">
                  <a16:creationId xmlns:a16="http://schemas.microsoft.com/office/drawing/2014/main" id="{148CEBEB-CEFB-C24B-813C-C0C48099CB0D}"/>
                </a:ext>
              </a:extLst>
            </p:cNvPr>
            <p:cNvPicPr>
              <a:picLocks noChangeAspect="1"/>
            </p:cNvPicPr>
            <p:nvPr/>
          </p:nvPicPr>
          <p:blipFill>
            <a:blip r:embed="rId3">
              <a:duotone>
                <a:schemeClr val="accent5">
                  <a:shade val="45000"/>
                  <a:satMod val="135000"/>
                </a:schemeClr>
                <a:prstClr val="white"/>
              </a:duotone>
            </a:blip>
            <a:srcRect l="-1" r="73610"/>
            <a:stretch>
              <a:fillRect/>
            </a:stretch>
          </p:blipFill>
          <p:spPr>
            <a:xfrm>
              <a:off x="9921172" y="4484277"/>
              <a:ext cx="512082" cy="1829497"/>
            </a:xfrm>
            <a:prstGeom prst="rect">
              <a:avLst/>
            </a:prstGeom>
          </p:spPr>
        </p:pic>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C1F59B43-740A-E44C-DDEA-46134484DEF0}"/>
                    </a:ext>
                  </a:extLst>
                </p:cNvPr>
                <p:cNvSpPr txBox="1"/>
                <p:nvPr/>
              </p:nvSpPr>
              <p:spPr>
                <a:xfrm>
                  <a:off x="8734714" y="940829"/>
                  <a:ext cx="119434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2800" i="1" dirty="0" smtClean="0">
                                <a:latin typeface="Cambria Math" panose="02040503050406030204" pitchFamily="18" charset="0"/>
                              </a:rPr>
                            </m:ctrlPr>
                          </m:sSubPr>
                          <m:e>
                            <m:r>
                              <a:rPr lang="zh-TW" altLang="en-US" sz="2800" i="1" dirty="0">
                                <a:latin typeface="Cambria Math" panose="02040503050406030204" pitchFamily="18" charset="0"/>
                              </a:rPr>
                              <m:t>𝑥</m:t>
                            </m:r>
                          </m:e>
                          <m:sub>
                            <m:r>
                              <a:rPr lang="zh-TW" altLang="en-US" sz="2800" i="1" dirty="0">
                                <a:latin typeface="Cambria Math" panose="02040503050406030204" pitchFamily="18" charset="0"/>
                              </a:rPr>
                              <m:t>𝑡</m:t>
                            </m:r>
                            <m:r>
                              <a:rPr lang="zh-TW" altLang="en-US" sz="2800" i="0" dirty="0">
                                <a:latin typeface="Cambria Math" panose="02040503050406030204" pitchFamily="18" charset="0"/>
                              </a:rPr>
                              <m:t>−</m:t>
                            </m:r>
                            <m:r>
                              <a:rPr lang="zh-TW" altLang="en-US" sz="2800" i="1" dirty="0">
                                <a:latin typeface="Cambria Math" panose="02040503050406030204" pitchFamily="18" charset="0"/>
                              </a:rPr>
                              <m:t>𝑟</m:t>
                            </m:r>
                          </m:sub>
                        </m:sSub>
                      </m:oMath>
                    </m:oMathPara>
                  </a14:m>
                  <a:endParaRPr lang="zh-TW" altLang="en-US" sz="2800" dirty="0">
                    <a:latin typeface="Times New Roman" panose="02020603050405020304" pitchFamily="18" charset="0"/>
                    <a:cs typeface="Times New Roman" panose="02020603050405020304" pitchFamily="18" charset="0"/>
                  </a:endParaRPr>
                </a:p>
              </p:txBody>
            </p:sp>
          </mc:Choice>
          <mc:Fallback xmlns="">
            <p:sp>
              <p:nvSpPr>
                <p:cNvPr id="18" name="文字方塊 17">
                  <a:extLst>
                    <a:ext uri="{FF2B5EF4-FFF2-40B4-BE49-F238E27FC236}">
                      <a16:creationId xmlns:a16="http://schemas.microsoft.com/office/drawing/2014/main" id="{C1F59B43-740A-E44C-DDEA-46134484DEF0}"/>
                    </a:ext>
                  </a:extLst>
                </p:cNvPr>
                <p:cNvSpPr txBox="1">
                  <a:spLocks noRot="1" noChangeAspect="1" noMove="1" noResize="1" noEditPoints="1" noAdjustHandles="1" noChangeArrowheads="1" noChangeShapeType="1" noTextEdit="1"/>
                </p:cNvSpPr>
                <p:nvPr/>
              </p:nvSpPr>
              <p:spPr>
                <a:xfrm>
                  <a:off x="8734714" y="940829"/>
                  <a:ext cx="1194346" cy="523220"/>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2CB280C2-E6D9-DFED-DE41-1B9211652AFF}"/>
                    </a:ext>
                  </a:extLst>
                </p:cNvPr>
                <p:cNvSpPr txBox="1"/>
                <p:nvPr/>
              </p:nvSpPr>
              <p:spPr>
                <a:xfrm>
                  <a:off x="8761006" y="3879727"/>
                  <a:ext cx="1141761" cy="5479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zh-TW" altLang="en-US" sz="2800" i="1" dirty="0" smtClean="0">
                                <a:latin typeface="Cambria Math" panose="02040503050406030204" pitchFamily="18" charset="0"/>
                              </a:rPr>
                            </m:ctrlPr>
                          </m:sSubSupPr>
                          <m:e>
                            <m:acc>
                              <m:accPr>
                                <m:chr m:val="̂"/>
                                <m:ctrlPr>
                                  <a:rPr lang="zh-TW" altLang="en-US" sz="2800" i="1" dirty="0">
                                    <a:latin typeface="Cambria Math" panose="02040503050406030204" pitchFamily="18" charset="0"/>
                                  </a:rPr>
                                </m:ctrlPr>
                              </m:accPr>
                              <m:e>
                                <m:r>
                                  <a:rPr lang="zh-TW" altLang="en-US" sz="2800" i="1" dirty="0">
                                    <a:latin typeface="Cambria Math" panose="02040503050406030204" pitchFamily="18" charset="0"/>
                                  </a:rPr>
                                  <m:t>𝑥</m:t>
                                </m:r>
                              </m:e>
                            </m:acc>
                          </m:e>
                          <m:sub>
                            <m:r>
                              <m:rPr>
                                <m:sty m:val="p"/>
                              </m:rPr>
                              <a:rPr lang="en-US" altLang="zh-TW" sz="2800" b="0" i="0" dirty="0" smtClean="0">
                                <a:latin typeface="Cambria Math" panose="02040503050406030204" pitchFamily="18" charset="0"/>
                              </a:rPr>
                              <m:t>t</m:t>
                            </m:r>
                            <m:r>
                              <a:rPr lang="zh-TW" altLang="en-US" sz="2800" i="0" dirty="0">
                                <a:latin typeface="Cambria Math" panose="02040503050406030204" pitchFamily="18" charset="0"/>
                              </a:rPr>
                              <m:t>−</m:t>
                            </m:r>
                            <m:r>
                              <a:rPr lang="zh-TW" altLang="en-US" sz="2800" i="1" dirty="0">
                                <a:latin typeface="Cambria Math" panose="02040503050406030204" pitchFamily="18" charset="0"/>
                              </a:rPr>
                              <m:t>𝑟</m:t>
                            </m:r>
                          </m:sub>
                          <m:sup>
                            <m:r>
                              <a:rPr lang="zh-TW" altLang="en-US" sz="2800" i="1" dirty="0">
                                <a:latin typeface="Cambria Math" panose="02040503050406030204" pitchFamily="18" charset="0"/>
                              </a:rPr>
                              <m:t>𝑖</m:t>
                            </m:r>
                          </m:sup>
                        </m:sSubSup>
                      </m:oMath>
                    </m:oMathPara>
                  </a14:m>
                  <a:endParaRPr lang="zh-TW" altLang="en-US" sz="2800" dirty="0">
                    <a:latin typeface="Times New Roman" panose="02020603050405020304" pitchFamily="18" charset="0"/>
                    <a:cs typeface="Times New Roman" panose="02020603050405020304" pitchFamily="18" charset="0"/>
                  </a:endParaRPr>
                </a:p>
              </p:txBody>
            </p:sp>
          </mc:Choice>
          <mc:Fallback xmlns="">
            <p:sp>
              <p:nvSpPr>
                <p:cNvPr id="19" name="文字方塊 18">
                  <a:extLst>
                    <a:ext uri="{FF2B5EF4-FFF2-40B4-BE49-F238E27FC236}">
                      <a16:creationId xmlns:a16="http://schemas.microsoft.com/office/drawing/2014/main" id="{2CB280C2-E6D9-DFED-DE41-1B9211652AFF}"/>
                    </a:ext>
                  </a:extLst>
                </p:cNvPr>
                <p:cNvSpPr txBox="1">
                  <a:spLocks noRot="1" noChangeAspect="1" noMove="1" noResize="1" noEditPoints="1" noAdjustHandles="1" noChangeArrowheads="1" noChangeShapeType="1" noTextEdit="1"/>
                </p:cNvSpPr>
                <p:nvPr/>
              </p:nvSpPr>
              <p:spPr>
                <a:xfrm>
                  <a:off x="8761006" y="3879727"/>
                  <a:ext cx="1141761" cy="547907"/>
                </a:xfrm>
                <a:prstGeom prst="rect">
                  <a:avLst/>
                </a:prstGeom>
                <a:blipFill>
                  <a:blip r:embed="rId5"/>
                  <a:stretch>
                    <a:fillRect/>
                  </a:stretch>
                </a:blipFill>
              </p:spPr>
              <p:txBody>
                <a:bodyPr/>
                <a:lstStyle/>
                <a:p>
                  <a:r>
                    <a:rPr lang="zh-TW" altLang="en-US">
                      <a:noFill/>
                    </a:rPr>
                    <a:t> </a:t>
                  </a:r>
                </a:p>
              </p:txBody>
            </p:sp>
          </mc:Fallback>
        </mc:AlternateContent>
        <p:pic>
          <p:nvPicPr>
            <p:cNvPr id="29" name="圖片 28">
              <a:extLst>
                <a:ext uri="{FF2B5EF4-FFF2-40B4-BE49-F238E27FC236}">
                  <a16:creationId xmlns:a16="http://schemas.microsoft.com/office/drawing/2014/main" id="{7DAE9C32-089A-23A5-9843-72AFDEBE87DB}"/>
                </a:ext>
              </a:extLst>
            </p:cNvPr>
            <p:cNvPicPr>
              <a:picLocks noChangeAspect="1"/>
            </p:cNvPicPr>
            <p:nvPr/>
          </p:nvPicPr>
          <p:blipFill>
            <a:blip r:embed="rId3"/>
            <a:stretch>
              <a:fillRect/>
            </a:stretch>
          </p:blipFill>
          <p:spPr>
            <a:xfrm>
              <a:off x="7850047" y="1515780"/>
              <a:ext cx="2886478" cy="2143424"/>
            </a:xfrm>
            <a:prstGeom prst="rect">
              <a:avLst/>
            </a:prstGeom>
          </p:spPr>
        </p:pic>
      </p:grpSp>
      <p:sp>
        <p:nvSpPr>
          <p:cNvPr id="11" name="矩形: 圓角 10">
            <a:extLst>
              <a:ext uri="{FF2B5EF4-FFF2-40B4-BE49-F238E27FC236}">
                <a16:creationId xmlns:a16="http://schemas.microsoft.com/office/drawing/2014/main" id="{049D35CE-BAE7-FA39-938B-C8FA663DF837}"/>
              </a:ext>
            </a:extLst>
          </p:cNvPr>
          <p:cNvSpPr/>
          <p:nvPr/>
        </p:nvSpPr>
        <p:spPr>
          <a:xfrm>
            <a:off x="527880" y="4327256"/>
            <a:ext cx="2520000" cy="513624"/>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FF0000"/>
                </a:solidFill>
                <a:latin typeface="Times New Roman" panose="02020603050405020304" pitchFamily="18" charset="0"/>
                <a:cs typeface="Times New Roman" panose="02020603050405020304" pitchFamily="18" charset="0"/>
              </a:rPr>
              <a:t>Region Prompt 1</a:t>
            </a:r>
            <a:endParaRPr lang="zh-TW" altLang="en-US" sz="2400" dirty="0">
              <a:solidFill>
                <a:srgbClr val="FF0000"/>
              </a:solidFill>
              <a:latin typeface="Times New Roman" panose="02020603050405020304" pitchFamily="18" charset="0"/>
              <a:cs typeface="Times New Roman" panose="02020603050405020304" pitchFamily="18" charset="0"/>
            </a:endParaRPr>
          </a:p>
        </p:txBody>
      </p:sp>
      <p:sp>
        <p:nvSpPr>
          <p:cNvPr id="12" name="矩形: 圓角 11">
            <a:extLst>
              <a:ext uri="{FF2B5EF4-FFF2-40B4-BE49-F238E27FC236}">
                <a16:creationId xmlns:a16="http://schemas.microsoft.com/office/drawing/2014/main" id="{C52B3FF6-80C3-C8F9-DD7F-223C4B47F584}"/>
              </a:ext>
            </a:extLst>
          </p:cNvPr>
          <p:cNvSpPr/>
          <p:nvPr/>
        </p:nvSpPr>
        <p:spPr>
          <a:xfrm>
            <a:off x="527257" y="4885403"/>
            <a:ext cx="2520000" cy="513624"/>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00B050"/>
                </a:solidFill>
                <a:latin typeface="Times New Roman" panose="02020603050405020304" pitchFamily="18" charset="0"/>
                <a:cs typeface="Times New Roman" panose="02020603050405020304" pitchFamily="18" charset="0"/>
              </a:rPr>
              <a:t>Region Prompt 2</a:t>
            </a:r>
            <a:endParaRPr lang="zh-TW" altLang="en-US" sz="2400" dirty="0">
              <a:solidFill>
                <a:srgbClr val="00B050"/>
              </a:solidFill>
              <a:latin typeface="Times New Roman" panose="02020603050405020304" pitchFamily="18" charset="0"/>
              <a:cs typeface="Times New Roman" panose="02020603050405020304" pitchFamily="18" charset="0"/>
            </a:endParaRPr>
          </a:p>
        </p:txBody>
      </p:sp>
      <p:sp>
        <p:nvSpPr>
          <p:cNvPr id="13" name="矩形: 圓角 12">
            <a:extLst>
              <a:ext uri="{FF2B5EF4-FFF2-40B4-BE49-F238E27FC236}">
                <a16:creationId xmlns:a16="http://schemas.microsoft.com/office/drawing/2014/main" id="{F86C6F29-5153-92F7-3AC5-F6D740EFF7A6}"/>
              </a:ext>
            </a:extLst>
          </p:cNvPr>
          <p:cNvSpPr/>
          <p:nvPr/>
        </p:nvSpPr>
        <p:spPr>
          <a:xfrm>
            <a:off x="527257" y="5443550"/>
            <a:ext cx="2520000" cy="513624"/>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4">
                    <a:lumMod val="75000"/>
                  </a:schemeClr>
                </a:solidFill>
                <a:latin typeface="Times New Roman" panose="02020603050405020304" pitchFamily="18" charset="0"/>
                <a:cs typeface="Times New Roman" panose="02020603050405020304" pitchFamily="18" charset="0"/>
              </a:rPr>
              <a:t>Region Prompt 3</a:t>
            </a:r>
            <a:endParaRPr lang="zh-TW" altLang="en-US" sz="24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4" name="矩形: 圓角 13">
            <a:extLst>
              <a:ext uri="{FF2B5EF4-FFF2-40B4-BE49-F238E27FC236}">
                <a16:creationId xmlns:a16="http://schemas.microsoft.com/office/drawing/2014/main" id="{F5F9BA83-B0B3-C84F-3A50-01B9FB30D981}"/>
              </a:ext>
            </a:extLst>
          </p:cNvPr>
          <p:cNvSpPr/>
          <p:nvPr/>
        </p:nvSpPr>
        <p:spPr>
          <a:xfrm>
            <a:off x="527257" y="6001697"/>
            <a:ext cx="2520000" cy="513624"/>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0070C0"/>
                </a:solidFill>
                <a:latin typeface="Times New Roman" panose="02020603050405020304" pitchFamily="18" charset="0"/>
                <a:cs typeface="Times New Roman" panose="02020603050405020304" pitchFamily="18" charset="0"/>
              </a:rPr>
              <a:t>Region Prompt 4</a:t>
            </a:r>
            <a:endParaRPr lang="zh-TW" altLang="en-US" sz="2400" dirty="0">
              <a:solidFill>
                <a:srgbClr val="0070C0"/>
              </a:solidFill>
              <a:latin typeface="Times New Roman" panose="02020603050405020304" pitchFamily="18" charset="0"/>
              <a:cs typeface="Times New Roman" panose="02020603050405020304" pitchFamily="18" charset="0"/>
            </a:endParaRPr>
          </a:p>
        </p:txBody>
      </p:sp>
      <p:sp>
        <p:nvSpPr>
          <p:cNvPr id="15" name="矩形: 圓角 14">
            <a:extLst>
              <a:ext uri="{FF2B5EF4-FFF2-40B4-BE49-F238E27FC236}">
                <a16:creationId xmlns:a16="http://schemas.microsoft.com/office/drawing/2014/main" id="{DF4AD8A5-F38C-76E8-93CE-3810381ECF24}"/>
              </a:ext>
            </a:extLst>
          </p:cNvPr>
          <p:cNvSpPr/>
          <p:nvPr/>
        </p:nvSpPr>
        <p:spPr>
          <a:xfrm>
            <a:off x="559562" y="1793457"/>
            <a:ext cx="2519377" cy="159125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3200" dirty="0">
                <a:solidFill>
                  <a:schemeClr val="tx1"/>
                </a:solidFill>
                <a:latin typeface="Times New Roman" panose="02020603050405020304" pitchFamily="18" charset="0"/>
                <a:cs typeface="Times New Roman" panose="02020603050405020304" pitchFamily="18" charset="0"/>
              </a:rPr>
              <a:t>Input Prompt</a:t>
            </a:r>
            <a:endParaRPr lang="zh-TW" altLang="en-US" sz="3200" dirty="0">
              <a:solidFill>
                <a:schemeClr val="tx1"/>
              </a:solidFill>
              <a:latin typeface="Times New Roman" panose="02020603050405020304" pitchFamily="18" charset="0"/>
              <a:cs typeface="Times New Roman" panose="02020603050405020304" pitchFamily="18" charset="0"/>
            </a:endParaRPr>
          </a:p>
        </p:txBody>
      </p:sp>
      <p:sp>
        <p:nvSpPr>
          <p:cNvPr id="16" name="箭號: 向下 15">
            <a:extLst>
              <a:ext uri="{FF2B5EF4-FFF2-40B4-BE49-F238E27FC236}">
                <a16:creationId xmlns:a16="http://schemas.microsoft.com/office/drawing/2014/main" id="{A166786A-860D-9624-F07D-6B6630074F17}"/>
              </a:ext>
            </a:extLst>
          </p:cNvPr>
          <p:cNvSpPr/>
          <p:nvPr/>
        </p:nvSpPr>
        <p:spPr>
          <a:xfrm>
            <a:off x="1606276" y="3384714"/>
            <a:ext cx="426221" cy="952214"/>
          </a:xfrm>
          <a:prstGeom prst="downArrow">
            <a:avLst>
              <a:gd name="adj1" fmla="val 50000"/>
              <a:gd name="adj2" fmla="val 8041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20" name="文字方塊 19">
                <a:extLst>
                  <a:ext uri="{FF2B5EF4-FFF2-40B4-BE49-F238E27FC236}">
                    <a16:creationId xmlns:a16="http://schemas.microsoft.com/office/drawing/2014/main" id="{63A50A5A-EC90-9717-D870-2B069F165703}"/>
                  </a:ext>
                </a:extLst>
              </p:cNvPr>
              <p:cNvSpPr txBox="1"/>
              <p:nvPr/>
            </p:nvSpPr>
            <p:spPr>
              <a:xfrm>
                <a:off x="668134" y="3825672"/>
                <a:ext cx="411651" cy="444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zh-TW" altLang="en-US" sz="2800" i="1">
                              <a:latin typeface="Cambria Math" panose="02040503050406030204" pitchFamily="18" charset="0"/>
                            </a:rPr>
                          </m:ctrlPr>
                        </m:sSupPr>
                        <m:e>
                          <m:acc>
                            <m:accPr>
                              <m:chr m:val="̂"/>
                              <m:ctrlPr>
                                <a:rPr lang="zh-TW" altLang="en-US" sz="2800" i="1">
                                  <a:latin typeface="Cambria Math" panose="02040503050406030204" pitchFamily="18" charset="0"/>
                                </a:rPr>
                              </m:ctrlPr>
                            </m:accPr>
                            <m:e>
                              <m:r>
                                <a:rPr lang="zh-TW" altLang="en-US" sz="2800" i="1">
                                  <a:latin typeface="Cambria Math" panose="02040503050406030204" pitchFamily="18" charset="0"/>
                                </a:rPr>
                                <m:t>𝑦</m:t>
                              </m:r>
                            </m:e>
                          </m:acc>
                        </m:e>
                        <m:sup>
                          <m:r>
                            <a:rPr lang="zh-TW" altLang="en-US" sz="2800" i="1">
                              <a:latin typeface="Cambria Math" panose="02040503050406030204" pitchFamily="18" charset="0"/>
                            </a:rPr>
                            <m:t>ⅈ</m:t>
                          </m:r>
                        </m:sup>
                      </m:sSup>
                    </m:oMath>
                  </m:oMathPara>
                </a14:m>
                <a:endParaRPr lang="zh-TW" altLang="en-US" sz="2800" i="1" dirty="0">
                  <a:latin typeface="Cambria Math" panose="02040503050406030204" pitchFamily="18" charset="0"/>
                </a:endParaRPr>
              </a:p>
            </p:txBody>
          </p:sp>
        </mc:Choice>
        <mc:Fallback xmlns="">
          <p:sp>
            <p:nvSpPr>
              <p:cNvPr id="20" name="文字方塊 19">
                <a:extLst>
                  <a:ext uri="{FF2B5EF4-FFF2-40B4-BE49-F238E27FC236}">
                    <a16:creationId xmlns:a16="http://schemas.microsoft.com/office/drawing/2014/main" id="{63A50A5A-EC90-9717-D870-2B069F165703}"/>
                  </a:ext>
                </a:extLst>
              </p:cNvPr>
              <p:cNvSpPr txBox="1">
                <a:spLocks noRot="1" noChangeAspect="1" noMove="1" noResize="1" noEditPoints="1" noAdjustHandles="1" noChangeArrowheads="1" noChangeShapeType="1" noTextEdit="1"/>
              </p:cNvSpPr>
              <p:nvPr/>
            </p:nvSpPr>
            <p:spPr>
              <a:xfrm>
                <a:off x="668134" y="3825672"/>
                <a:ext cx="411651" cy="444802"/>
              </a:xfrm>
              <a:prstGeom prst="rect">
                <a:avLst/>
              </a:prstGeom>
              <a:blipFill>
                <a:blip r:embed="rId6"/>
                <a:stretch>
                  <a:fillRect/>
                </a:stretch>
              </a:blipFill>
            </p:spPr>
            <p:txBody>
              <a:bodyPr/>
              <a:lstStyle/>
              <a:p>
                <a:r>
                  <a:rPr lang="zh-TW" altLang="en-US">
                    <a:noFill/>
                  </a:rPr>
                  <a:t> </a:t>
                </a:r>
              </a:p>
            </p:txBody>
          </p:sp>
        </mc:Fallback>
      </mc:AlternateContent>
      <p:sp>
        <p:nvSpPr>
          <p:cNvPr id="27" name="加號 26">
            <a:extLst>
              <a:ext uri="{FF2B5EF4-FFF2-40B4-BE49-F238E27FC236}">
                <a16:creationId xmlns:a16="http://schemas.microsoft.com/office/drawing/2014/main" id="{447DED63-0F48-03C0-46AF-B7BFFAC1133B}"/>
              </a:ext>
            </a:extLst>
          </p:cNvPr>
          <p:cNvSpPr/>
          <p:nvPr/>
        </p:nvSpPr>
        <p:spPr>
          <a:xfrm>
            <a:off x="3123359" y="5180201"/>
            <a:ext cx="437650" cy="437650"/>
          </a:xfrm>
          <a:prstGeom prst="mathPlu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箭號: 向下 29">
            <a:extLst>
              <a:ext uri="{FF2B5EF4-FFF2-40B4-BE49-F238E27FC236}">
                <a16:creationId xmlns:a16="http://schemas.microsoft.com/office/drawing/2014/main" id="{826B000C-FBE1-B724-6F32-EE1554A497B9}"/>
              </a:ext>
            </a:extLst>
          </p:cNvPr>
          <p:cNvSpPr/>
          <p:nvPr/>
        </p:nvSpPr>
        <p:spPr>
          <a:xfrm rot="17276696">
            <a:off x="2940933" y="2464997"/>
            <a:ext cx="420716" cy="2664057"/>
          </a:xfrm>
          <a:prstGeom prst="downArrow">
            <a:avLst>
              <a:gd name="adj1" fmla="val 50000"/>
              <a:gd name="adj2" fmla="val 8041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31" name="文字方塊 30">
                <a:extLst>
                  <a:ext uri="{FF2B5EF4-FFF2-40B4-BE49-F238E27FC236}">
                    <a16:creationId xmlns:a16="http://schemas.microsoft.com/office/drawing/2014/main" id="{EB2FA8F4-88C8-CB33-A725-B15463067B24}"/>
                  </a:ext>
                </a:extLst>
              </p:cNvPr>
              <p:cNvSpPr txBox="1"/>
              <p:nvPr/>
            </p:nvSpPr>
            <p:spPr>
              <a:xfrm>
                <a:off x="723490" y="1270237"/>
                <a:ext cx="356295" cy="523220"/>
              </a:xfrm>
              <a:prstGeom prst="rect">
                <a:avLst/>
              </a:prstGeom>
              <a:noFill/>
            </p:spPr>
            <p:txBody>
              <a:bodyPr wrap="square" rtlCol="0">
                <a:spAutoFit/>
              </a:bodyPr>
              <a:lstStyle>
                <a:defPPr>
                  <a:defRPr lang="zh-TW"/>
                </a:defPPr>
                <a:lvl1pPr>
                  <a:defRPr sz="2800">
                    <a:latin typeface="Cambria Math" panose="02040503050406030204" pitchFamily="18" charset="0"/>
                  </a:defRPr>
                </a:lvl1pPr>
              </a:lstStyle>
              <a:p>
                <a:pPr/>
                <a14:m>
                  <m:oMathPara xmlns:m="http://schemas.openxmlformats.org/officeDocument/2006/math">
                    <m:oMathParaPr>
                      <m:jc m:val="center"/>
                    </m:oMathParaPr>
                    <m:oMath xmlns:m="http://schemas.openxmlformats.org/officeDocument/2006/math">
                      <m:r>
                        <a:rPr lang="zh-TW" altLang="en-US">
                          <a:latin typeface="Cambria Math" panose="02040503050406030204" pitchFamily="18" charset="0"/>
                        </a:rPr>
                        <m:t>𝑦</m:t>
                      </m:r>
                    </m:oMath>
                  </m:oMathPara>
                </a14:m>
                <a:endParaRPr lang="zh-TW" altLang="en-US" dirty="0"/>
              </a:p>
            </p:txBody>
          </p:sp>
        </mc:Choice>
        <mc:Fallback xmlns="">
          <p:sp>
            <p:nvSpPr>
              <p:cNvPr id="31" name="文字方塊 30">
                <a:extLst>
                  <a:ext uri="{FF2B5EF4-FFF2-40B4-BE49-F238E27FC236}">
                    <a16:creationId xmlns:a16="http://schemas.microsoft.com/office/drawing/2014/main" id="{EB2FA8F4-88C8-CB33-A725-B15463067B24}"/>
                  </a:ext>
                </a:extLst>
              </p:cNvPr>
              <p:cNvSpPr txBox="1">
                <a:spLocks noRot="1" noChangeAspect="1" noMove="1" noResize="1" noEditPoints="1" noAdjustHandles="1" noChangeArrowheads="1" noChangeShapeType="1" noTextEdit="1"/>
              </p:cNvSpPr>
              <p:nvPr/>
            </p:nvSpPr>
            <p:spPr>
              <a:xfrm>
                <a:off x="723490" y="1270237"/>
                <a:ext cx="356295" cy="523220"/>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2" name="文字方塊 31">
                <a:extLst>
                  <a:ext uri="{FF2B5EF4-FFF2-40B4-BE49-F238E27FC236}">
                    <a16:creationId xmlns:a16="http://schemas.microsoft.com/office/drawing/2014/main" id="{F09AA89C-923C-9EFC-AF63-3389020DDB28}"/>
                  </a:ext>
                </a:extLst>
              </p:cNvPr>
              <p:cNvSpPr txBox="1"/>
              <p:nvPr/>
            </p:nvSpPr>
            <p:spPr>
              <a:xfrm>
                <a:off x="4451932" y="938283"/>
                <a:ext cx="119434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2800" i="1" dirty="0" smtClean="0">
                              <a:latin typeface="Cambria Math" panose="02040503050406030204" pitchFamily="18" charset="0"/>
                            </a:rPr>
                          </m:ctrlPr>
                        </m:sSubPr>
                        <m:e>
                          <m:r>
                            <a:rPr lang="zh-TW" altLang="en-US" sz="2800" i="1" dirty="0">
                              <a:latin typeface="Cambria Math" panose="02040503050406030204" pitchFamily="18" charset="0"/>
                            </a:rPr>
                            <m:t>𝑥</m:t>
                          </m:r>
                        </m:e>
                        <m:sub>
                          <m:r>
                            <a:rPr lang="zh-TW" altLang="en-US" sz="2800" i="1" dirty="0">
                              <a:latin typeface="Cambria Math" panose="02040503050406030204" pitchFamily="18" charset="0"/>
                            </a:rPr>
                            <m:t>𝑡</m:t>
                          </m:r>
                          <m:r>
                            <a:rPr lang="zh-TW" altLang="en-US" sz="2800" i="0" dirty="0">
                              <a:latin typeface="Cambria Math" panose="02040503050406030204" pitchFamily="18" charset="0"/>
                            </a:rPr>
                            <m:t>−</m:t>
                          </m:r>
                          <m:r>
                            <a:rPr lang="zh-TW" altLang="en-US" sz="2800" i="1" dirty="0">
                              <a:latin typeface="Cambria Math" panose="02040503050406030204" pitchFamily="18" charset="0"/>
                            </a:rPr>
                            <m:t>𝑟</m:t>
                          </m:r>
                          <m:r>
                            <a:rPr lang="zh-TW" altLang="en-US" sz="2800" i="0" dirty="0">
                              <a:latin typeface="Cambria Math" panose="02040503050406030204" pitchFamily="18" charset="0"/>
                            </a:rPr>
                            <m:t>+1</m:t>
                          </m:r>
                        </m:sub>
                      </m:sSub>
                    </m:oMath>
                  </m:oMathPara>
                </a14:m>
                <a:endParaRPr lang="zh-TW" altLang="en-US" sz="2800" dirty="0">
                  <a:latin typeface="Times New Roman" panose="02020603050405020304" pitchFamily="18" charset="0"/>
                  <a:cs typeface="Times New Roman" panose="02020603050405020304" pitchFamily="18" charset="0"/>
                </a:endParaRPr>
              </a:p>
            </p:txBody>
          </p:sp>
        </mc:Choice>
        <mc:Fallback xmlns="">
          <p:sp>
            <p:nvSpPr>
              <p:cNvPr id="32" name="文字方塊 31">
                <a:extLst>
                  <a:ext uri="{FF2B5EF4-FFF2-40B4-BE49-F238E27FC236}">
                    <a16:creationId xmlns:a16="http://schemas.microsoft.com/office/drawing/2014/main" id="{F09AA89C-923C-9EFC-AF63-3389020DDB28}"/>
                  </a:ext>
                </a:extLst>
              </p:cNvPr>
              <p:cNvSpPr txBox="1">
                <a:spLocks noRot="1" noChangeAspect="1" noMove="1" noResize="1" noEditPoints="1" noAdjustHandles="1" noChangeArrowheads="1" noChangeShapeType="1" noTextEdit="1"/>
              </p:cNvSpPr>
              <p:nvPr/>
            </p:nvSpPr>
            <p:spPr>
              <a:xfrm>
                <a:off x="4451932" y="938283"/>
                <a:ext cx="1194346" cy="523220"/>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3" name="文字方塊 32">
                <a:extLst>
                  <a:ext uri="{FF2B5EF4-FFF2-40B4-BE49-F238E27FC236}">
                    <a16:creationId xmlns:a16="http://schemas.microsoft.com/office/drawing/2014/main" id="{B5C51C96-702C-AF9D-E7C4-433323A4EB79}"/>
                  </a:ext>
                </a:extLst>
              </p:cNvPr>
              <p:cNvSpPr txBox="1"/>
              <p:nvPr/>
            </p:nvSpPr>
            <p:spPr>
              <a:xfrm>
                <a:off x="4478225" y="3889746"/>
                <a:ext cx="1141761" cy="5479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zh-TW" altLang="en-US" sz="2800" i="1" dirty="0" smtClean="0">
                              <a:latin typeface="Cambria Math" panose="02040503050406030204" pitchFamily="18" charset="0"/>
                            </a:rPr>
                          </m:ctrlPr>
                        </m:sSubSupPr>
                        <m:e>
                          <m:acc>
                            <m:accPr>
                              <m:chr m:val="̂"/>
                              <m:ctrlPr>
                                <a:rPr lang="zh-TW" altLang="en-US" sz="2800" i="1" dirty="0">
                                  <a:latin typeface="Cambria Math" panose="02040503050406030204" pitchFamily="18" charset="0"/>
                                </a:rPr>
                              </m:ctrlPr>
                            </m:accPr>
                            <m:e>
                              <m:r>
                                <a:rPr lang="zh-TW" altLang="en-US" sz="2800" i="1" dirty="0">
                                  <a:latin typeface="Cambria Math" panose="02040503050406030204" pitchFamily="18" charset="0"/>
                                </a:rPr>
                                <m:t>𝑥</m:t>
                              </m:r>
                            </m:e>
                          </m:acc>
                        </m:e>
                        <m:sub>
                          <m:r>
                            <m:rPr>
                              <m:sty m:val="p"/>
                            </m:rPr>
                            <a:rPr lang="en-US" altLang="zh-TW" sz="2800" b="0" i="0" dirty="0" smtClean="0">
                              <a:latin typeface="Cambria Math" panose="02040503050406030204" pitchFamily="18" charset="0"/>
                            </a:rPr>
                            <m:t>t</m:t>
                          </m:r>
                          <m:r>
                            <a:rPr lang="zh-TW" altLang="en-US" sz="2800" i="0" dirty="0">
                              <a:latin typeface="Cambria Math" panose="02040503050406030204" pitchFamily="18" charset="0"/>
                            </a:rPr>
                            <m:t>−</m:t>
                          </m:r>
                          <m:r>
                            <a:rPr lang="zh-TW" altLang="en-US" sz="2800" i="1" dirty="0">
                              <a:latin typeface="Cambria Math" panose="02040503050406030204" pitchFamily="18" charset="0"/>
                            </a:rPr>
                            <m:t>𝑟</m:t>
                          </m:r>
                          <m:r>
                            <a:rPr lang="en-US" altLang="zh-TW" sz="2800" i="1" dirty="0">
                              <a:latin typeface="Cambria Math" panose="02040503050406030204" pitchFamily="18" charset="0"/>
                            </a:rPr>
                            <m:t>+</m:t>
                          </m:r>
                          <m:r>
                            <a:rPr lang="en-US" altLang="zh-TW" sz="2800" b="0" i="1" dirty="0" smtClean="0">
                              <a:latin typeface="Cambria Math" panose="02040503050406030204" pitchFamily="18" charset="0"/>
                            </a:rPr>
                            <m:t>1</m:t>
                          </m:r>
                        </m:sub>
                        <m:sup>
                          <m:r>
                            <a:rPr lang="zh-TW" altLang="en-US" sz="2800" i="1" dirty="0">
                              <a:latin typeface="Cambria Math" panose="02040503050406030204" pitchFamily="18" charset="0"/>
                            </a:rPr>
                            <m:t>𝑖</m:t>
                          </m:r>
                        </m:sup>
                      </m:sSubSup>
                    </m:oMath>
                  </m:oMathPara>
                </a14:m>
                <a:endParaRPr lang="zh-TW" altLang="en-US" sz="2800" dirty="0">
                  <a:latin typeface="Times New Roman" panose="02020603050405020304" pitchFamily="18" charset="0"/>
                  <a:cs typeface="Times New Roman" panose="02020603050405020304" pitchFamily="18" charset="0"/>
                </a:endParaRPr>
              </a:p>
            </p:txBody>
          </p:sp>
        </mc:Choice>
        <mc:Fallback xmlns="">
          <p:sp>
            <p:nvSpPr>
              <p:cNvPr id="33" name="文字方塊 32">
                <a:extLst>
                  <a:ext uri="{FF2B5EF4-FFF2-40B4-BE49-F238E27FC236}">
                    <a16:creationId xmlns:a16="http://schemas.microsoft.com/office/drawing/2014/main" id="{B5C51C96-702C-AF9D-E7C4-433323A4EB79}"/>
                  </a:ext>
                </a:extLst>
              </p:cNvPr>
              <p:cNvSpPr txBox="1">
                <a:spLocks noRot="1" noChangeAspect="1" noMove="1" noResize="1" noEditPoints="1" noAdjustHandles="1" noChangeArrowheads="1" noChangeShapeType="1" noTextEdit="1"/>
              </p:cNvSpPr>
              <p:nvPr/>
            </p:nvSpPr>
            <p:spPr>
              <a:xfrm>
                <a:off x="4478225" y="3889746"/>
                <a:ext cx="1141761" cy="547907"/>
              </a:xfrm>
              <a:prstGeom prst="rect">
                <a:avLst/>
              </a:prstGeom>
              <a:blipFill>
                <a:blip r:embed="rId9"/>
                <a:stretch>
                  <a:fillRect/>
                </a:stretch>
              </a:blipFill>
            </p:spPr>
            <p:txBody>
              <a:bodyPr/>
              <a:lstStyle/>
              <a:p>
                <a:r>
                  <a:rPr lang="zh-TW" altLang="en-US">
                    <a:noFill/>
                  </a:rPr>
                  <a:t> </a:t>
                </a:r>
              </a:p>
            </p:txBody>
          </p:sp>
        </mc:Fallback>
      </mc:AlternateContent>
      <p:sp>
        <p:nvSpPr>
          <p:cNvPr id="35" name="文字方塊 34">
            <a:extLst>
              <a:ext uri="{FF2B5EF4-FFF2-40B4-BE49-F238E27FC236}">
                <a16:creationId xmlns:a16="http://schemas.microsoft.com/office/drawing/2014/main" id="{43DBD997-B155-082A-2EDB-D2FBF7DC08DC}"/>
              </a:ext>
            </a:extLst>
          </p:cNvPr>
          <p:cNvSpPr txBox="1"/>
          <p:nvPr/>
        </p:nvSpPr>
        <p:spPr>
          <a:xfrm>
            <a:off x="2671744" y="195548"/>
            <a:ext cx="6848511" cy="830997"/>
          </a:xfrm>
          <a:prstGeom prst="rect">
            <a:avLst/>
          </a:prstGeom>
          <a:noFill/>
        </p:spPr>
        <p:txBody>
          <a:bodyPr wrap="square" rtlCol="0">
            <a:spAutoFit/>
          </a:bodyPr>
          <a:lstStyle>
            <a:defPPr>
              <a:defRPr lang="zh-TW"/>
            </a:defPPr>
            <a:lvl1pPr algn="ctr">
              <a:defRPr sz="4800" b="1">
                <a:latin typeface="Times New Roman" panose="02020603050405020304" pitchFamily="18" charset="0"/>
                <a:cs typeface="Times New Roman" panose="02020603050405020304" pitchFamily="18" charset="0"/>
              </a:defRPr>
            </a:lvl1pPr>
          </a:lstStyle>
          <a:p>
            <a:r>
              <a:rPr lang="en-US" altLang="zh-TW" dirty="0"/>
              <a:t>Method</a:t>
            </a:r>
            <a:r>
              <a:rPr lang="zh-TW" altLang="en-US" dirty="0"/>
              <a:t> </a:t>
            </a:r>
            <a:r>
              <a:rPr lang="en-US" altLang="zh-TW" dirty="0"/>
              <a:t>: Hard Binding</a:t>
            </a:r>
            <a:endParaRPr lang="zh-TW" altLang="en-US" dirty="0"/>
          </a:p>
        </p:txBody>
      </p:sp>
      <p:sp>
        <p:nvSpPr>
          <p:cNvPr id="26" name="加號 25">
            <a:extLst>
              <a:ext uri="{FF2B5EF4-FFF2-40B4-BE49-F238E27FC236}">
                <a16:creationId xmlns:a16="http://schemas.microsoft.com/office/drawing/2014/main" id="{6FED68D7-52DD-C885-BB2C-520AA55222D5}"/>
              </a:ext>
            </a:extLst>
          </p:cNvPr>
          <p:cNvSpPr/>
          <p:nvPr/>
        </p:nvSpPr>
        <p:spPr>
          <a:xfrm>
            <a:off x="3123359" y="2370260"/>
            <a:ext cx="437650" cy="437650"/>
          </a:xfrm>
          <a:prstGeom prst="mathPlu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 name="圖片 1">
            <a:extLst>
              <a:ext uri="{FF2B5EF4-FFF2-40B4-BE49-F238E27FC236}">
                <a16:creationId xmlns:a16="http://schemas.microsoft.com/office/drawing/2014/main" id="{2D37758A-CD22-3B9F-1973-7F58519D5EE8}"/>
              </a:ext>
            </a:extLst>
          </p:cNvPr>
          <p:cNvPicPr>
            <a:picLocks noChangeAspect="1"/>
          </p:cNvPicPr>
          <p:nvPr/>
        </p:nvPicPr>
        <p:blipFill>
          <a:blip r:embed="rId3"/>
          <a:stretch>
            <a:fillRect/>
          </a:stretch>
        </p:blipFill>
        <p:spPr>
          <a:xfrm>
            <a:off x="3632590" y="1515780"/>
            <a:ext cx="2886478" cy="2143424"/>
          </a:xfrm>
          <a:prstGeom prst="rect">
            <a:avLst/>
          </a:prstGeom>
        </p:spPr>
      </p:pic>
      <p:grpSp>
        <p:nvGrpSpPr>
          <p:cNvPr id="17" name="群組 16">
            <a:extLst>
              <a:ext uri="{FF2B5EF4-FFF2-40B4-BE49-F238E27FC236}">
                <a16:creationId xmlns:a16="http://schemas.microsoft.com/office/drawing/2014/main" id="{0E5988FA-C0CA-18BD-B4FB-658296F01F92}"/>
              </a:ext>
            </a:extLst>
          </p:cNvPr>
          <p:cNvGrpSpPr/>
          <p:nvPr/>
        </p:nvGrpSpPr>
        <p:grpSpPr>
          <a:xfrm>
            <a:off x="3796762" y="4541640"/>
            <a:ext cx="2504686" cy="1823312"/>
            <a:chOff x="3415676" y="4722394"/>
            <a:chExt cx="2504686" cy="1823312"/>
          </a:xfrm>
        </p:grpSpPr>
        <p:pic>
          <p:nvPicPr>
            <p:cNvPr id="28" name="圖片 27">
              <a:extLst>
                <a:ext uri="{FF2B5EF4-FFF2-40B4-BE49-F238E27FC236}">
                  <a16:creationId xmlns:a16="http://schemas.microsoft.com/office/drawing/2014/main" id="{C5C0B8F7-5BD0-3CCE-6D97-23C50D4988D5}"/>
                </a:ext>
              </a:extLst>
            </p:cNvPr>
            <p:cNvPicPr>
              <a:picLocks noChangeAspect="1"/>
            </p:cNvPicPr>
            <p:nvPr/>
          </p:nvPicPr>
          <p:blipFill>
            <a:blip r:embed="rId3"/>
            <a:srcRect l="-1" r="73610"/>
            <a:stretch>
              <a:fillRect/>
            </a:stretch>
          </p:blipFill>
          <p:spPr>
            <a:xfrm>
              <a:off x="3415676" y="4722395"/>
              <a:ext cx="504427" cy="1823311"/>
            </a:xfrm>
            <a:prstGeom prst="rect">
              <a:avLst/>
            </a:prstGeom>
            <a:ln w="57150">
              <a:solidFill>
                <a:srgbClr val="FF3300"/>
              </a:solidFill>
            </a:ln>
          </p:spPr>
        </p:pic>
        <p:pic>
          <p:nvPicPr>
            <p:cNvPr id="36" name="圖片 35">
              <a:extLst>
                <a:ext uri="{FF2B5EF4-FFF2-40B4-BE49-F238E27FC236}">
                  <a16:creationId xmlns:a16="http://schemas.microsoft.com/office/drawing/2014/main" id="{45691831-4F57-1DEA-FFB4-68EE1EB76828}"/>
                </a:ext>
              </a:extLst>
            </p:cNvPr>
            <p:cNvPicPr>
              <a:picLocks noChangeAspect="1"/>
            </p:cNvPicPr>
            <p:nvPr/>
          </p:nvPicPr>
          <p:blipFill>
            <a:blip r:embed="rId3"/>
            <a:srcRect l="-1" r="73610"/>
            <a:stretch>
              <a:fillRect/>
            </a:stretch>
          </p:blipFill>
          <p:spPr>
            <a:xfrm>
              <a:off x="4082429" y="4722395"/>
              <a:ext cx="504427" cy="1823311"/>
            </a:xfrm>
            <a:prstGeom prst="rect">
              <a:avLst/>
            </a:prstGeom>
            <a:ln w="57150">
              <a:solidFill>
                <a:srgbClr val="00B050"/>
              </a:solidFill>
            </a:ln>
          </p:spPr>
        </p:pic>
        <p:pic>
          <p:nvPicPr>
            <p:cNvPr id="39" name="圖片 38">
              <a:extLst>
                <a:ext uri="{FF2B5EF4-FFF2-40B4-BE49-F238E27FC236}">
                  <a16:creationId xmlns:a16="http://schemas.microsoft.com/office/drawing/2014/main" id="{4D920A1A-E35E-493A-6F4E-E2DBC7709A5A}"/>
                </a:ext>
              </a:extLst>
            </p:cNvPr>
            <p:cNvPicPr>
              <a:picLocks noChangeAspect="1"/>
            </p:cNvPicPr>
            <p:nvPr/>
          </p:nvPicPr>
          <p:blipFill>
            <a:blip r:embed="rId3"/>
            <a:srcRect l="-1" r="73610"/>
            <a:stretch>
              <a:fillRect/>
            </a:stretch>
          </p:blipFill>
          <p:spPr>
            <a:xfrm>
              <a:off x="4749182" y="4722395"/>
              <a:ext cx="504427" cy="1823311"/>
            </a:xfrm>
            <a:prstGeom prst="rect">
              <a:avLst/>
            </a:prstGeom>
            <a:ln w="57150">
              <a:solidFill>
                <a:schemeClr val="accent4">
                  <a:lumMod val="60000"/>
                  <a:lumOff val="40000"/>
                </a:schemeClr>
              </a:solidFill>
            </a:ln>
          </p:spPr>
        </p:pic>
        <p:pic>
          <p:nvPicPr>
            <p:cNvPr id="40" name="圖片 39">
              <a:extLst>
                <a:ext uri="{FF2B5EF4-FFF2-40B4-BE49-F238E27FC236}">
                  <a16:creationId xmlns:a16="http://schemas.microsoft.com/office/drawing/2014/main" id="{19AAC546-F2AE-0274-C933-8A1FE5BA7F3E}"/>
                </a:ext>
              </a:extLst>
            </p:cNvPr>
            <p:cNvPicPr>
              <a:picLocks noChangeAspect="1"/>
            </p:cNvPicPr>
            <p:nvPr/>
          </p:nvPicPr>
          <p:blipFill>
            <a:blip r:embed="rId3"/>
            <a:srcRect l="-1" r="73610"/>
            <a:stretch>
              <a:fillRect/>
            </a:stretch>
          </p:blipFill>
          <p:spPr>
            <a:xfrm>
              <a:off x="5415935" y="4722394"/>
              <a:ext cx="504427" cy="1823311"/>
            </a:xfrm>
            <a:prstGeom prst="rect">
              <a:avLst/>
            </a:prstGeom>
            <a:ln w="57150">
              <a:solidFill>
                <a:srgbClr val="0070C0"/>
              </a:solidFill>
            </a:ln>
          </p:spPr>
        </p:pic>
      </p:grpSp>
    </p:spTree>
    <p:extLst>
      <p:ext uri="{BB962C8B-B14F-4D97-AF65-F5344CB8AC3E}">
        <p14:creationId xmlns:p14="http://schemas.microsoft.com/office/powerpoint/2010/main" val="1553979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CA76A-F81A-3014-2B70-C5C60AD31A1B}"/>
            </a:ext>
          </a:extLst>
        </p:cNvPr>
        <p:cNvGrpSpPr/>
        <p:nvPr/>
      </p:nvGrpSpPr>
      <p:grpSpPr>
        <a:xfrm>
          <a:off x="0" y="0"/>
          <a:ext cx="0" cy="0"/>
          <a:chOff x="0" y="0"/>
          <a:chExt cx="0" cy="0"/>
        </a:xfrm>
      </p:grpSpPr>
      <p:grpSp>
        <p:nvGrpSpPr>
          <p:cNvPr id="51" name="群組 50">
            <a:extLst>
              <a:ext uri="{FF2B5EF4-FFF2-40B4-BE49-F238E27FC236}">
                <a16:creationId xmlns:a16="http://schemas.microsoft.com/office/drawing/2014/main" id="{B9AAE4DF-FE41-BE28-24CB-B00295DCE45F}"/>
              </a:ext>
            </a:extLst>
          </p:cNvPr>
          <p:cNvGrpSpPr/>
          <p:nvPr/>
        </p:nvGrpSpPr>
        <p:grpSpPr>
          <a:xfrm>
            <a:off x="5784078" y="958913"/>
            <a:ext cx="4952339" cy="5840616"/>
            <a:chOff x="7219340" y="958913"/>
            <a:chExt cx="4952339" cy="5840616"/>
          </a:xfrm>
        </p:grpSpPr>
        <p:sp>
          <p:nvSpPr>
            <p:cNvPr id="52" name="等腰三角形 51">
              <a:extLst>
                <a:ext uri="{FF2B5EF4-FFF2-40B4-BE49-F238E27FC236}">
                  <a16:creationId xmlns:a16="http://schemas.microsoft.com/office/drawing/2014/main" id="{1FD47045-49FB-F246-66E4-A7E74A4BC32A}"/>
                </a:ext>
              </a:extLst>
            </p:cNvPr>
            <p:cNvSpPr/>
            <p:nvPr/>
          </p:nvSpPr>
          <p:spPr>
            <a:xfrm rot="5400000">
              <a:off x="8581421" y="3209270"/>
              <a:ext cx="5840616" cy="1339901"/>
            </a:xfrm>
            <a:prstGeom prst="triangle">
              <a:avLst>
                <a:gd name="adj" fmla="val 51190"/>
              </a:avLst>
            </a:prstGeom>
            <a:solidFill>
              <a:schemeClr val="accent5">
                <a:lumMod val="20000"/>
                <a:lumOff val="80000"/>
              </a:schemeClr>
            </a:solidFill>
            <a:ln w="152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圓角 52">
              <a:extLst>
                <a:ext uri="{FF2B5EF4-FFF2-40B4-BE49-F238E27FC236}">
                  <a16:creationId xmlns:a16="http://schemas.microsoft.com/office/drawing/2014/main" id="{409B0FCF-22A4-9A95-754F-8048D808F941}"/>
                </a:ext>
              </a:extLst>
            </p:cNvPr>
            <p:cNvSpPr/>
            <p:nvPr/>
          </p:nvSpPr>
          <p:spPr>
            <a:xfrm>
              <a:off x="7219340" y="1026544"/>
              <a:ext cx="3786334" cy="5732065"/>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pic>
        <p:nvPicPr>
          <p:cNvPr id="24" name="圖片 23">
            <a:extLst>
              <a:ext uri="{FF2B5EF4-FFF2-40B4-BE49-F238E27FC236}">
                <a16:creationId xmlns:a16="http://schemas.microsoft.com/office/drawing/2014/main" id="{7D154E19-F287-853D-A1EF-A1531C0F902A}"/>
              </a:ext>
            </a:extLst>
          </p:cNvPr>
          <p:cNvPicPr>
            <a:picLocks noChangeAspect="1"/>
          </p:cNvPicPr>
          <p:nvPr/>
        </p:nvPicPr>
        <p:blipFill>
          <a:blip r:embed="rId2"/>
          <a:stretch>
            <a:fillRect/>
          </a:stretch>
        </p:blipFill>
        <p:spPr>
          <a:xfrm>
            <a:off x="6622423" y="2655865"/>
            <a:ext cx="3339513" cy="2496313"/>
          </a:xfrm>
          <a:prstGeom prst="rect">
            <a:avLst/>
          </a:prstGeom>
        </p:spPr>
      </p:pic>
      <mc:AlternateContent xmlns:mc="http://schemas.openxmlformats.org/markup-compatibility/2006" xmlns:a14="http://schemas.microsoft.com/office/drawing/2010/main">
        <mc:Choice Requires="a14">
          <p:sp>
            <p:nvSpPr>
              <p:cNvPr id="26" name="文字方塊 25">
                <a:extLst>
                  <a:ext uri="{FF2B5EF4-FFF2-40B4-BE49-F238E27FC236}">
                    <a16:creationId xmlns:a16="http://schemas.microsoft.com/office/drawing/2014/main" id="{F70516BE-EC5E-CF45-3D0E-1D4B7B792B9D}"/>
                  </a:ext>
                </a:extLst>
              </p:cNvPr>
              <p:cNvSpPr txBox="1"/>
              <p:nvPr/>
            </p:nvSpPr>
            <p:spPr>
              <a:xfrm>
                <a:off x="7803424" y="2051140"/>
                <a:ext cx="97750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2800" i="1" dirty="0" smtClean="0">
                              <a:latin typeface="Cambria Math" panose="02040503050406030204" pitchFamily="18" charset="0"/>
                            </a:rPr>
                          </m:ctrlPr>
                        </m:sSubPr>
                        <m:e>
                          <m:r>
                            <a:rPr lang="zh-TW" altLang="en-US" sz="2800" i="1" dirty="0">
                              <a:latin typeface="Cambria Math" panose="02040503050406030204" pitchFamily="18" charset="0"/>
                            </a:rPr>
                            <m:t>𝑥</m:t>
                          </m:r>
                        </m:e>
                        <m:sub>
                          <m:r>
                            <a:rPr lang="zh-TW" altLang="en-US" sz="2800" i="1" dirty="0">
                              <a:latin typeface="Cambria Math" panose="02040503050406030204" pitchFamily="18" charset="0"/>
                            </a:rPr>
                            <m:t>𝑡</m:t>
                          </m:r>
                          <m:r>
                            <a:rPr lang="zh-TW" altLang="en-US" sz="2800" i="0" dirty="0">
                              <a:latin typeface="Cambria Math" panose="02040503050406030204" pitchFamily="18" charset="0"/>
                            </a:rPr>
                            <m:t>−</m:t>
                          </m:r>
                          <m:r>
                            <a:rPr lang="zh-TW" altLang="en-US" sz="2800" i="1" dirty="0">
                              <a:latin typeface="Cambria Math" panose="02040503050406030204" pitchFamily="18" charset="0"/>
                            </a:rPr>
                            <m:t>𝑟</m:t>
                          </m:r>
                        </m:sub>
                      </m:sSub>
                    </m:oMath>
                  </m:oMathPara>
                </a14:m>
                <a:endParaRPr lang="zh-TW" altLang="en-US" sz="2800" dirty="0">
                  <a:latin typeface="Times New Roman" panose="02020603050405020304" pitchFamily="18" charset="0"/>
                  <a:cs typeface="Times New Roman" panose="02020603050405020304" pitchFamily="18" charset="0"/>
                </a:endParaRPr>
              </a:p>
            </p:txBody>
          </p:sp>
        </mc:Choice>
        <mc:Fallback xmlns="">
          <p:sp>
            <p:nvSpPr>
              <p:cNvPr id="26" name="文字方塊 25">
                <a:extLst>
                  <a:ext uri="{FF2B5EF4-FFF2-40B4-BE49-F238E27FC236}">
                    <a16:creationId xmlns:a16="http://schemas.microsoft.com/office/drawing/2014/main" id="{F70516BE-EC5E-CF45-3D0E-1D4B7B792B9D}"/>
                  </a:ext>
                </a:extLst>
              </p:cNvPr>
              <p:cNvSpPr txBox="1">
                <a:spLocks noRot="1" noChangeAspect="1" noMove="1" noResize="1" noEditPoints="1" noAdjustHandles="1" noChangeArrowheads="1" noChangeShapeType="1" noTextEdit="1"/>
              </p:cNvSpPr>
              <p:nvPr/>
            </p:nvSpPr>
            <p:spPr>
              <a:xfrm>
                <a:off x="7803424" y="2051140"/>
                <a:ext cx="977509" cy="523220"/>
              </a:xfrm>
              <a:prstGeom prst="rect">
                <a:avLst/>
              </a:prstGeom>
              <a:blipFill>
                <a:blip r:embed="rId3"/>
                <a:stretch>
                  <a:fillRect/>
                </a:stretch>
              </a:blipFill>
            </p:spPr>
            <p:txBody>
              <a:bodyPr/>
              <a:lstStyle/>
              <a:p>
                <a:r>
                  <a:rPr lang="zh-TW" altLang="en-US">
                    <a:noFill/>
                  </a:rPr>
                  <a:t> </a:t>
                </a:r>
              </a:p>
            </p:txBody>
          </p:sp>
        </mc:Fallback>
      </mc:AlternateContent>
      <p:grpSp>
        <p:nvGrpSpPr>
          <p:cNvPr id="54" name="群組 53">
            <a:extLst>
              <a:ext uri="{FF2B5EF4-FFF2-40B4-BE49-F238E27FC236}">
                <a16:creationId xmlns:a16="http://schemas.microsoft.com/office/drawing/2014/main" id="{68B02D7C-9F1F-C60F-F840-17BAC8787BB4}"/>
              </a:ext>
            </a:extLst>
          </p:cNvPr>
          <p:cNvGrpSpPr/>
          <p:nvPr/>
        </p:nvGrpSpPr>
        <p:grpSpPr>
          <a:xfrm>
            <a:off x="-30251" y="928583"/>
            <a:ext cx="6529286" cy="5872598"/>
            <a:chOff x="-142101" y="972270"/>
            <a:chExt cx="6529286" cy="5872598"/>
          </a:xfrm>
        </p:grpSpPr>
        <p:grpSp>
          <p:nvGrpSpPr>
            <p:cNvPr id="13" name="群組 12">
              <a:extLst>
                <a:ext uri="{FF2B5EF4-FFF2-40B4-BE49-F238E27FC236}">
                  <a16:creationId xmlns:a16="http://schemas.microsoft.com/office/drawing/2014/main" id="{E58838E7-6D93-F38A-525F-4451F38AACEC}"/>
                </a:ext>
              </a:extLst>
            </p:cNvPr>
            <p:cNvGrpSpPr/>
            <p:nvPr/>
          </p:nvGrpSpPr>
          <p:grpSpPr>
            <a:xfrm>
              <a:off x="574367" y="1004252"/>
              <a:ext cx="5812818" cy="5840616"/>
              <a:chOff x="7219339" y="958913"/>
              <a:chExt cx="5812818" cy="5840616"/>
            </a:xfrm>
          </p:grpSpPr>
          <p:sp>
            <p:nvSpPr>
              <p:cNvPr id="14" name="等腰三角形 13">
                <a:extLst>
                  <a:ext uri="{FF2B5EF4-FFF2-40B4-BE49-F238E27FC236}">
                    <a16:creationId xmlns:a16="http://schemas.microsoft.com/office/drawing/2014/main" id="{388E01E8-61CB-F914-72A3-A22B1F223E52}"/>
                  </a:ext>
                </a:extLst>
              </p:cNvPr>
              <p:cNvSpPr/>
              <p:nvPr/>
            </p:nvSpPr>
            <p:spPr>
              <a:xfrm rot="5400000">
                <a:off x="9441899" y="3209270"/>
                <a:ext cx="5840616" cy="1339901"/>
              </a:xfrm>
              <a:prstGeom prst="triangle">
                <a:avLst>
                  <a:gd name="adj" fmla="val 51190"/>
                </a:avLst>
              </a:prstGeom>
              <a:solidFill>
                <a:schemeClr val="accent5">
                  <a:lumMod val="20000"/>
                  <a:lumOff val="80000"/>
                </a:schemeClr>
              </a:solidFill>
              <a:ln w="152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 name="矩形: 圓角 14">
                <a:extLst>
                  <a:ext uri="{FF2B5EF4-FFF2-40B4-BE49-F238E27FC236}">
                    <a16:creationId xmlns:a16="http://schemas.microsoft.com/office/drawing/2014/main" id="{B51B72A9-BEE3-C77E-F9CD-A6370FE71A51}"/>
                  </a:ext>
                </a:extLst>
              </p:cNvPr>
              <p:cNvSpPr/>
              <p:nvPr/>
            </p:nvSpPr>
            <p:spPr>
              <a:xfrm>
                <a:off x="7219339" y="1026544"/>
                <a:ext cx="4713521" cy="5732065"/>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36" name="等腰三角形 35">
              <a:extLst>
                <a:ext uri="{FF2B5EF4-FFF2-40B4-BE49-F238E27FC236}">
                  <a16:creationId xmlns:a16="http://schemas.microsoft.com/office/drawing/2014/main" id="{3974EF21-9012-5FA7-EC72-207329152ADF}"/>
                </a:ext>
              </a:extLst>
            </p:cNvPr>
            <p:cNvSpPr/>
            <p:nvPr/>
          </p:nvSpPr>
          <p:spPr>
            <a:xfrm rot="5400000">
              <a:off x="-2392458" y="3222627"/>
              <a:ext cx="5840616" cy="1339901"/>
            </a:xfrm>
            <a:prstGeom prst="triangle">
              <a:avLst>
                <a:gd name="adj" fmla="val 51190"/>
              </a:avLst>
            </a:prstGeom>
            <a:solidFill>
              <a:schemeClr val="accent5">
                <a:lumMod val="20000"/>
                <a:lumOff val="80000"/>
              </a:schemeClr>
            </a:solidFill>
            <a:ln w="152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 name="文字方塊 3">
            <a:extLst>
              <a:ext uri="{FF2B5EF4-FFF2-40B4-BE49-F238E27FC236}">
                <a16:creationId xmlns:a16="http://schemas.microsoft.com/office/drawing/2014/main" id="{C1E95BCD-8F17-92EA-0109-D3272401523B}"/>
              </a:ext>
            </a:extLst>
          </p:cNvPr>
          <p:cNvSpPr txBox="1"/>
          <p:nvPr/>
        </p:nvSpPr>
        <p:spPr>
          <a:xfrm>
            <a:off x="2671744" y="195548"/>
            <a:ext cx="6848511" cy="830997"/>
          </a:xfrm>
          <a:prstGeom prst="rect">
            <a:avLst/>
          </a:prstGeom>
          <a:noFill/>
        </p:spPr>
        <p:txBody>
          <a:bodyPr wrap="square" rtlCol="0">
            <a:spAutoFit/>
          </a:bodyPr>
          <a:lstStyle>
            <a:defPPr>
              <a:defRPr lang="zh-TW"/>
            </a:defPPr>
            <a:lvl1pPr algn="ctr">
              <a:defRPr sz="4800" b="1">
                <a:latin typeface="Times New Roman" panose="02020603050405020304" pitchFamily="18" charset="0"/>
                <a:cs typeface="Times New Roman" panose="02020603050405020304" pitchFamily="18" charset="0"/>
              </a:defRPr>
            </a:lvl1pPr>
          </a:lstStyle>
          <a:p>
            <a:r>
              <a:rPr lang="en-US" altLang="zh-TW" dirty="0"/>
              <a:t>Method</a:t>
            </a:r>
            <a:r>
              <a:rPr lang="zh-TW" altLang="en-US" dirty="0"/>
              <a:t> </a:t>
            </a:r>
            <a:r>
              <a:rPr lang="en-US" altLang="zh-TW" dirty="0"/>
              <a:t>: Hard Binding</a:t>
            </a:r>
            <a:endParaRPr lang="zh-TW" altLang="en-US" dirty="0"/>
          </a:p>
        </p:txBody>
      </p:sp>
      <p:grpSp>
        <p:nvGrpSpPr>
          <p:cNvPr id="55" name="群組 54">
            <a:extLst>
              <a:ext uri="{FF2B5EF4-FFF2-40B4-BE49-F238E27FC236}">
                <a16:creationId xmlns:a16="http://schemas.microsoft.com/office/drawing/2014/main" id="{B528DEE1-1608-148B-757C-93B13AED2DD7}"/>
              </a:ext>
            </a:extLst>
          </p:cNvPr>
          <p:cNvGrpSpPr/>
          <p:nvPr/>
        </p:nvGrpSpPr>
        <p:grpSpPr>
          <a:xfrm>
            <a:off x="1804490" y="1049877"/>
            <a:ext cx="2889169" cy="5623394"/>
            <a:chOff x="1692640" y="1081989"/>
            <a:chExt cx="2889169" cy="5623394"/>
          </a:xfrm>
        </p:grpSpPr>
        <p:sp>
          <p:nvSpPr>
            <p:cNvPr id="50" name="矩形: 圓角 49">
              <a:extLst>
                <a:ext uri="{FF2B5EF4-FFF2-40B4-BE49-F238E27FC236}">
                  <a16:creationId xmlns:a16="http://schemas.microsoft.com/office/drawing/2014/main" id="{9FC88718-6DC7-3501-2492-366DC7B30AAD}"/>
                </a:ext>
              </a:extLst>
            </p:cNvPr>
            <p:cNvSpPr/>
            <p:nvPr/>
          </p:nvSpPr>
          <p:spPr>
            <a:xfrm>
              <a:off x="1692640" y="4195458"/>
              <a:ext cx="2867425" cy="250545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7" name="文字方塊 26">
                  <a:extLst>
                    <a:ext uri="{FF2B5EF4-FFF2-40B4-BE49-F238E27FC236}">
                      <a16:creationId xmlns:a16="http://schemas.microsoft.com/office/drawing/2014/main" id="{27D062CB-D5E7-F2E3-EC70-768924A48C11}"/>
                    </a:ext>
                  </a:extLst>
                </p:cNvPr>
                <p:cNvSpPr txBox="1"/>
                <p:nvPr/>
              </p:nvSpPr>
              <p:spPr>
                <a:xfrm>
                  <a:off x="2579998" y="1081989"/>
                  <a:ext cx="119434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2800" i="1" dirty="0" smtClean="0">
                                <a:latin typeface="Cambria Math" panose="02040503050406030204" pitchFamily="18" charset="0"/>
                              </a:rPr>
                            </m:ctrlPr>
                          </m:sSubPr>
                          <m:e>
                            <m:r>
                              <a:rPr lang="zh-TW" altLang="en-US" sz="2800" i="1" dirty="0">
                                <a:latin typeface="Cambria Math" panose="02040503050406030204" pitchFamily="18" charset="0"/>
                              </a:rPr>
                              <m:t>𝑥</m:t>
                            </m:r>
                          </m:e>
                          <m:sub>
                            <m:r>
                              <a:rPr lang="zh-TW" altLang="en-US" sz="2800" i="1" dirty="0">
                                <a:latin typeface="Cambria Math" panose="02040503050406030204" pitchFamily="18" charset="0"/>
                              </a:rPr>
                              <m:t>𝑡</m:t>
                            </m:r>
                            <m:r>
                              <a:rPr lang="zh-TW" altLang="en-US" sz="2800" i="0" dirty="0">
                                <a:latin typeface="Cambria Math" panose="02040503050406030204" pitchFamily="18" charset="0"/>
                              </a:rPr>
                              <m:t>−</m:t>
                            </m:r>
                            <m:r>
                              <a:rPr lang="zh-TW" altLang="en-US" sz="2800" i="1" dirty="0">
                                <a:latin typeface="Cambria Math" panose="02040503050406030204" pitchFamily="18" charset="0"/>
                              </a:rPr>
                              <m:t>𝑟</m:t>
                            </m:r>
                          </m:sub>
                        </m:sSub>
                      </m:oMath>
                    </m:oMathPara>
                  </a14:m>
                  <a:endParaRPr lang="zh-TW" altLang="en-US" sz="2800" dirty="0">
                    <a:latin typeface="Times New Roman" panose="02020603050405020304" pitchFamily="18" charset="0"/>
                    <a:cs typeface="Times New Roman" panose="02020603050405020304" pitchFamily="18" charset="0"/>
                  </a:endParaRPr>
                </a:p>
              </p:txBody>
            </p:sp>
          </mc:Choice>
          <mc:Fallback xmlns="">
            <p:sp>
              <p:nvSpPr>
                <p:cNvPr id="27" name="文字方塊 26">
                  <a:extLst>
                    <a:ext uri="{FF2B5EF4-FFF2-40B4-BE49-F238E27FC236}">
                      <a16:creationId xmlns:a16="http://schemas.microsoft.com/office/drawing/2014/main" id="{27D062CB-D5E7-F2E3-EC70-768924A48C11}"/>
                    </a:ext>
                  </a:extLst>
                </p:cNvPr>
                <p:cNvSpPr txBox="1">
                  <a:spLocks noRot="1" noChangeAspect="1" noMove="1" noResize="1" noEditPoints="1" noAdjustHandles="1" noChangeArrowheads="1" noChangeShapeType="1" noTextEdit="1"/>
                </p:cNvSpPr>
                <p:nvPr/>
              </p:nvSpPr>
              <p:spPr>
                <a:xfrm>
                  <a:off x="2579998" y="1081989"/>
                  <a:ext cx="1194346" cy="523220"/>
                </a:xfrm>
                <a:prstGeom prst="rect">
                  <a:avLst/>
                </a:prstGeom>
                <a:blipFill>
                  <a:blip r:embed="rId4"/>
                  <a:stretch>
                    <a:fillRect/>
                  </a:stretch>
                </a:blipFill>
              </p:spPr>
              <p:txBody>
                <a:bodyPr/>
                <a:lstStyle/>
                <a:p>
                  <a:r>
                    <a:rPr lang="zh-TW" altLang="en-US">
                      <a:noFill/>
                    </a:rPr>
                    <a:t> </a:t>
                  </a:r>
                </a:p>
              </p:txBody>
            </p:sp>
          </mc:Fallback>
        </mc:AlternateContent>
        <p:pic>
          <p:nvPicPr>
            <p:cNvPr id="29" name="圖片 28">
              <a:extLst>
                <a:ext uri="{FF2B5EF4-FFF2-40B4-BE49-F238E27FC236}">
                  <a16:creationId xmlns:a16="http://schemas.microsoft.com/office/drawing/2014/main" id="{B18F9CCE-3107-7D10-9B2E-C741D2622575}"/>
                </a:ext>
              </a:extLst>
            </p:cNvPr>
            <p:cNvPicPr>
              <a:picLocks noChangeAspect="1"/>
            </p:cNvPicPr>
            <p:nvPr/>
          </p:nvPicPr>
          <p:blipFill>
            <a:blip r:embed="rId5"/>
            <a:stretch>
              <a:fillRect/>
            </a:stretch>
          </p:blipFill>
          <p:spPr>
            <a:xfrm>
              <a:off x="1695331" y="1656940"/>
              <a:ext cx="2886478" cy="2143424"/>
            </a:xfrm>
            <a:prstGeom prst="rect">
              <a:avLst/>
            </a:prstGeom>
          </p:spPr>
        </p:pic>
        <p:sp>
          <p:nvSpPr>
            <p:cNvPr id="49" name="箭號: 向右 48">
              <a:extLst>
                <a:ext uri="{FF2B5EF4-FFF2-40B4-BE49-F238E27FC236}">
                  <a16:creationId xmlns:a16="http://schemas.microsoft.com/office/drawing/2014/main" id="{A61997DF-A244-D469-A390-8E50E67EA83C}"/>
                </a:ext>
              </a:extLst>
            </p:cNvPr>
            <p:cNvSpPr/>
            <p:nvPr/>
          </p:nvSpPr>
          <p:spPr>
            <a:xfrm rot="16200000">
              <a:off x="2782246" y="3548301"/>
              <a:ext cx="688214" cy="693239"/>
            </a:xfrm>
            <a:prstGeom prst="rightArrow">
              <a:avLst>
                <a:gd name="adj1" fmla="val 36296"/>
                <a:gd name="adj2" fmla="val 5960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dirty="0">
                <a:solidFill>
                  <a:schemeClr val="tx1"/>
                </a:solidFill>
                <a:latin typeface="Times New Roman" panose="02020603050405020304" pitchFamily="18" charset="0"/>
                <a:cs typeface="Times New Roman" panose="02020603050405020304" pitchFamily="18" charset="0"/>
              </a:endParaRPr>
            </a:p>
          </p:txBody>
        </p:sp>
        <p:pic>
          <p:nvPicPr>
            <p:cNvPr id="21" name="圖片 20">
              <a:extLst>
                <a:ext uri="{FF2B5EF4-FFF2-40B4-BE49-F238E27FC236}">
                  <a16:creationId xmlns:a16="http://schemas.microsoft.com/office/drawing/2014/main" id="{AE6B0226-8652-0283-98D3-81153D169086}"/>
                </a:ext>
              </a:extLst>
            </p:cNvPr>
            <p:cNvPicPr>
              <a:picLocks noChangeAspect="1"/>
            </p:cNvPicPr>
            <p:nvPr/>
          </p:nvPicPr>
          <p:blipFill>
            <a:blip r:embed="rId5">
              <a:duotone>
                <a:schemeClr val="accent2">
                  <a:shade val="45000"/>
                  <a:satMod val="135000"/>
                </a:schemeClr>
                <a:prstClr val="white"/>
              </a:duotone>
            </a:blip>
            <a:srcRect l="-1" r="73610"/>
            <a:stretch>
              <a:fillRect/>
            </a:stretch>
          </p:blipFill>
          <p:spPr>
            <a:xfrm>
              <a:off x="1998601" y="4359221"/>
              <a:ext cx="512082" cy="1829497"/>
            </a:xfrm>
            <a:prstGeom prst="rect">
              <a:avLst/>
            </a:prstGeom>
          </p:spPr>
        </p:pic>
        <p:pic>
          <p:nvPicPr>
            <p:cNvPr id="22" name="圖片 21">
              <a:extLst>
                <a:ext uri="{FF2B5EF4-FFF2-40B4-BE49-F238E27FC236}">
                  <a16:creationId xmlns:a16="http://schemas.microsoft.com/office/drawing/2014/main" id="{3C922120-995A-FA6B-BB90-60D6FA3E81E0}"/>
                </a:ext>
              </a:extLst>
            </p:cNvPr>
            <p:cNvPicPr>
              <a:picLocks noChangeAspect="1"/>
            </p:cNvPicPr>
            <p:nvPr/>
          </p:nvPicPr>
          <p:blipFill>
            <a:blip r:embed="rId5">
              <a:duotone>
                <a:schemeClr val="accent6">
                  <a:shade val="45000"/>
                  <a:satMod val="135000"/>
                </a:schemeClr>
                <a:prstClr val="white"/>
              </a:duotone>
            </a:blip>
            <a:srcRect l="-1" r="73610"/>
            <a:stretch>
              <a:fillRect/>
            </a:stretch>
          </p:blipFill>
          <p:spPr>
            <a:xfrm>
              <a:off x="2587886" y="4359221"/>
              <a:ext cx="512082" cy="1829497"/>
            </a:xfrm>
            <a:prstGeom prst="rect">
              <a:avLst/>
            </a:prstGeom>
          </p:spPr>
        </p:pic>
        <p:pic>
          <p:nvPicPr>
            <p:cNvPr id="23" name="圖片 22">
              <a:extLst>
                <a:ext uri="{FF2B5EF4-FFF2-40B4-BE49-F238E27FC236}">
                  <a16:creationId xmlns:a16="http://schemas.microsoft.com/office/drawing/2014/main" id="{AE32FB27-9034-1865-87EE-BEC3A45BE47F}"/>
                </a:ext>
              </a:extLst>
            </p:cNvPr>
            <p:cNvPicPr>
              <a:picLocks noChangeAspect="1"/>
            </p:cNvPicPr>
            <p:nvPr/>
          </p:nvPicPr>
          <p:blipFill>
            <a:blip r:embed="rId5">
              <a:duotone>
                <a:schemeClr val="accent4">
                  <a:shade val="45000"/>
                  <a:satMod val="135000"/>
                </a:schemeClr>
                <a:prstClr val="white"/>
              </a:duotone>
            </a:blip>
            <a:srcRect l="-1" r="73610"/>
            <a:stretch>
              <a:fillRect/>
            </a:stretch>
          </p:blipFill>
          <p:spPr>
            <a:xfrm>
              <a:off x="3177171" y="4359220"/>
              <a:ext cx="512082" cy="1829497"/>
            </a:xfrm>
            <a:prstGeom prst="rect">
              <a:avLst/>
            </a:prstGeom>
          </p:spPr>
        </p:pic>
        <p:pic>
          <p:nvPicPr>
            <p:cNvPr id="25" name="圖片 24">
              <a:extLst>
                <a:ext uri="{FF2B5EF4-FFF2-40B4-BE49-F238E27FC236}">
                  <a16:creationId xmlns:a16="http://schemas.microsoft.com/office/drawing/2014/main" id="{EA1CD915-08F4-B4BD-6EE2-B5ED86C0F29E}"/>
                </a:ext>
              </a:extLst>
            </p:cNvPr>
            <p:cNvPicPr>
              <a:picLocks noChangeAspect="1"/>
            </p:cNvPicPr>
            <p:nvPr/>
          </p:nvPicPr>
          <p:blipFill>
            <a:blip r:embed="rId5">
              <a:duotone>
                <a:schemeClr val="accent5">
                  <a:shade val="45000"/>
                  <a:satMod val="135000"/>
                </a:schemeClr>
                <a:prstClr val="white"/>
              </a:duotone>
            </a:blip>
            <a:srcRect l="-1" r="73610"/>
            <a:stretch>
              <a:fillRect/>
            </a:stretch>
          </p:blipFill>
          <p:spPr>
            <a:xfrm>
              <a:off x="3766456" y="4359220"/>
              <a:ext cx="512082" cy="1829497"/>
            </a:xfrm>
            <a:prstGeom prst="rect">
              <a:avLst/>
            </a:prstGeom>
          </p:spPr>
        </p:pic>
        <mc:AlternateContent xmlns:mc="http://schemas.openxmlformats.org/markup-compatibility/2006" xmlns:a14="http://schemas.microsoft.com/office/drawing/2010/main">
          <mc:Choice Requires="a14">
            <p:sp>
              <p:nvSpPr>
                <p:cNvPr id="28" name="文字方塊 27">
                  <a:extLst>
                    <a:ext uri="{FF2B5EF4-FFF2-40B4-BE49-F238E27FC236}">
                      <a16:creationId xmlns:a16="http://schemas.microsoft.com/office/drawing/2014/main" id="{89381F33-8D59-0F24-6352-B9C38D0741A8}"/>
                    </a:ext>
                  </a:extLst>
                </p:cNvPr>
                <p:cNvSpPr txBox="1"/>
                <p:nvPr/>
              </p:nvSpPr>
              <p:spPr>
                <a:xfrm>
                  <a:off x="2567880" y="6157476"/>
                  <a:ext cx="1141761" cy="5479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zh-TW" altLang="en-US" sz="2800" i="1" dirty="0" smtClean="0">
                                <a:latin typeface="Cambria Math" panose="02040503050406030204" pitchFamily="18" charset="0"/>
                              </a:rPr>
                            </m:ctrlPr>
                          </m:sSubSupPr>
                          <m:e>
                            <m:acc>
                              <m:accPr>
                                <m:chr m:val="̂"/>
                                <m:ctrlPr>
                                  <a:rPr lang="zh-TW" altLang="en-US" sz="2800" i="1" dirty="0">
                                    <a:latin typeface="Cambria Math" panose="02040503050406030204" pitchFamily="18" charset="0"/>
                                  </a:rPr>
                                </m:ctrlPr>
                              </m:accPr>
                              <m:e>
                                <m:r>
                                  <a:rPr lang="zh-TW" altLang="en-US" sz="2800" i="1" dirty="0">
                                    <a:latin typeface="Cambria Math" panose="02040503050406030204" pitchFamily="18" charset="0"/>
                                  </a:rPr>
                                  <m:t>𝑥</m:t>
                                </m:r>
                              </m:e>
                            </m:acc>
                          </m:e>
                          <m:sub>
                            <m:r>
                              <m:rPr>
                                <m:sty m:val="p"/>
                              </m:rPr>
                              <a:rPr lang="en-US" altLang="zh-TW" sz="2800" b="0" i="0" dirty="0" smtClean="0">
                                <a:latin typeface="Cambria Math" panose="02040503050406030204" pitchFamily="18" charset="0"/>
                              </a:rPr>
                              <m:t>t</m:t>
                            </m:r>
                            <m:r>
                              <a:rPr lang="zh-TW" altLang="en-US" sz="2800" i="0" dirty="0">
                                <a:latin typeface="Cambria Math" panose="02040503050406030204" pitchFamily="18" charset="0"/>
                              </a:rPr>
                              <m:t>−</m:t>
                            </m:r>
                            <m:r>
                              <a:rPr lang="zh-TW" altLang="en-US" sz="2800" i="1" dirty="0">
                                <a:latin typeface="Cambria Math" panose="02040503050406030204" pitchFamily="18" charset="0"/>
                              </a:rPr>
                              <m:t>𝑟</m:t>
                            </m:r>
                          </m:sub>
                          <m:sup>
                            <m:r>
                              <a:rPr lang="zh-TW" altLang="en-US" sz="2800" i="1" dirty="0">
                                <a:latin typeface="Cambria Math" panose="02040503050406030204" pitchFamily="18" charset="0"/>
                              </a:rPr>
                              <m:t>𝑖</m:t>
                            </m:r>
                          </m:sup>
                        </m:sSubSup>
                      </m:oMath>
                    </m:oMathPara>
                  </a14:m>
                  <a:endParaRPr lang="zh-TW" altLang="en-US" sz="2800" dirty="0">
                    <a:latin typeface="Times New Roman" panose="02020603050405020304" pitchFamily="18" charset="0"/>
                    <a:cs typeface="Times New Roman" panose="02020603050405020304" pitchFamily="18" charset="0"/>
                  </a:endParaRPr>
                </a:p>
              </p:txBody>
            </p:sp>
          </mc:Choice>
          <mc:Fallback xmlns="">
            <p:sp>
              <p:nvSpPr>
                <p:cNvPr id="28" name="文字方塊 27">
                  <a:extLst>
                    <a:ext uri="{FF2B5EF4-FFF2-40B4-BE49-F238E27FC236}">
                      <a16:creationId xmlns:a16="http://schemas.microsoft.com/office/drawing/2014/main" id="{89381F33-8D59-0F24-6352-B9C38D0741A8}"/>
                    </a:ext>
                  </a:extLst>
                </p:cNvPr>
                <p:cNvSpPr txBox="1">
                  <a:spLocks noRot="1" noChangeAspect="1" noMove="1" noResize="1" noEditPoints="1" noAdjustHandles="1" noChangeArrowheads="1" noChangeShapeType="1" noTextEdit="1"/>
                </p:cNvSpPr>
                <p:nvPr/>
              </p:nvSpPr>
              <p:spPr>
                <a:xfrm>
                  <a:off x="2567880" y="6157476"/>
                  <a:ext cx="1141761" cy="547907"/>
                </a:xfrm>
                <a:prstGeom prst="rect">
                  <a:avLst/>
                </a:prstGeom>
                <a:blipFill>
                  <a:blip r:embed="rId6"/>
                  <a:stretch>
                    <a:fillRect/>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1183100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A8BD3-A48F-3B75-7D19-A7AF7177DDAD}"/>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4EC99116-2001-4A70-3CDB-54D6B7A7BC3C}"/>
              </a:ext>
            </a:extLst>
          </p:cNvPr>
          <p:cNvSpPr txBox="1"/>
          <p:nvPr/>
        </p:nvSpPr>
        <p:spPr>
          <a:xfrm>
            <a:off x="2576946" y="195548"/>
            <a:ext cx="6943310" cy="830997"/>
          </a:xfrm>
          <a:prstGeom prst="rect">
            <a:avLst/>
          </a:prstGeom>
          <a:noFill/>
        </p:spPr>
        <p:txBody>
          <a:bodyPr wrap="square" rtlCol="0">
            <a:spAutoFit/>
          </a:bodyPr>
          <a:lstStyle>
            <a:defPPr>
              <a:defRPr lang="zh-TW"/>
            </a:defPPr>
            <a:lvl1pPr algn="ctr">
              <a:defRPr sz="4800" b="1">
                <a:latin typeface="Times New Roman" panose="02020603050405020304" pitchFamily="18" charset="0"/>
                <a:cs typeface="Times New Roman" panose="02020603050405020304" pitchFamily="18" charset="0"/>
              </a:defRPr>
            </a:lvl1pPr>
          </a:lstStyle>
          <a:p>
            <a:r>
              <a:rPr lang="en-US" altLang="zh-TW" dirty="0"/>
              <a:t>Method</a:t>
            </a:r>
            <a:r>
              <a:rPr lang="zh-TW" altLang="en-US" dirty="0"/>
              <a:t> </a:t>
            </a:r>
            <a:r>
              <a:rPr lang="en-US" altLang="zh-TW" dirty="0"/>
              <a:t>: Soft Refinement</a:t>
            </a:r>
            <a:endParaRPr lang="zh-TW" altLang="en-US" dirty="0"/>
          </a:p>
        </p:txBody>
      </p:sp>
      <p:grpSp>
        <p:nvGrpSpPr>
          <p:cNvPr id="11" name="群組 10">
            <a:extLst>
              <a:ext uri="{FF2B5EF4-FFF2-40B4-BE49-F238E27FC236}">
                <a16:creationId xmlns:a16="http://schemas.microsoft.com/office/drawing/2014/main" id="{061A86F2-E262-7C4B-D4D8-561A7D4BF861}"/>
              </a:ext>
            </a:extLst>
          </p:cNvPr>
          <p:cNvGrpSpPr/>
          <p:nvPr/>
        </p:nvGrpSpPr>
        <p:grpSpPr>
          <a:xfrm>
            <a:off x="1479410" y="1574218"/>
            <a:ext cx="9233179" cy="3350478"/>
            <a:chOff x="1203023" y="1739709"/>
            <a:chExt cx="10828940" cy="3840730"/>
          </a:xfrm>
        </p:grpSpPr>
        <p:pic>
          <p:nvPicPr>
            <p:cNvPr id="3" name="圖片 2" descr="一張含有 文字, 字型, 文件, 螢幕擷取畫面 的圖片&#10;&#10;AI 產生的內容可能不正確。">
              <a:extLst>
                <a:ext uri="{FF2B5EF4-FFF2-40B4-BE49-F238E27FC236}">
                  <a16:creationId xmlns:a16="http://schemas.microsoft.com/office/drawing/2014/main" id="{24339FC6-A67F-C259-9E8C-3F6AC5BA953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t="63396" b="13398"/>
            <a:stretch>
              <a:fillRect/>
            </a:stretch>
          </p:blipFill>
          <p:spPr>
            <a:xfrm>
              <a:off x="1203024" y="1739709"/>
              <a:ext cx="9785953" cy="3194241"/>
            </a:xfrm>
            <a:prstGeom prst="rect">
              <a:avLst/>
            </a:prstGeom>
          </p:spPr>
        </p:pic>
        <p:pic>
          <p:nvPicPr>
            <p:cNvPr id="7" name="圖片 6" descr="一張含有 文字, 字型, 文件, 螢幕擷取畫面 的圖片&#10;&#10;AI 產生的內容可能不正確。">
              <a:extLst>
                <a:ext uri="{FF2B5EF4-FFF2-40B4-BE49-F238E27FC236}">
                  <a16:creationId xmlns:a16="http://schemas.microsoft.com/office/drawing/2014/main" id="{09DC56C8-C23E-5B37-DC9C-1C727F5F45E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l="10678" t="86187" r="68006" b="9661"/>
            <a:stretch>
              <a:fillRect/>
            </a:stretch>
          </p:blipFill>
          <p:spPr>
            <a:xfrm>
              <a:off x="9945988" y="4200525"/>
              <a:ext cx="2085975" cy="571500"/>
            </a:xfrm>
            <a:prstGeom prst="rect">
              <a:avLst/>
            </a:prstGeom>
          </p:spPr>
        </p:pic>
        <p:pic>
          <p:nvPicPr>
            <p:cNvPr id="10" name="圖片 9" descr="一張含有 文字, 字型, 文件, 螢幕擷取畫面 的圖片&#10;&#10;AI 產生的內容可能不正確。">
              <a:extLst>
                <a:ext uri="{FF2B5EF4-FFF2-40B4-BE49-F238E27FC236}">
                  <a16:creationId xmlns:a16="http://schemas.microsoft.com/office/drawing/2014/main" id="{358DCD51-D0EC-E292-768A-0BE4E022FDC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t="91036" b="4267"/>
            <a:stretch>
              <a:fillRect/>
            </a:stretch>
          </p:blipFill>
          <p:spPr>
            <a:xfrm>
              <a:off x="1203023" y="4933950"/>
              <a:ext cx="9785953" cy="646489"/>
            </a:xfrm>
            <a:prstGeom prst="rect">
              <a:avLst/>
            </a:prstGeom>
          </p:spPr>
        </p:pic>
      </p:grpSp>
      <p:sp>
        <p:nvSpPr>
          <p:cNvPr id="8" name="矩形: 圓角 7">
            <a:extLst>
              <a:ext uri="{FF2B5EF4-FFF2-40B4-BE49-F238E27FC236}">
                <a16:creationId xmlns:a16="http://schemas.microsoft.com/office/drawing/2014/main" id="{1FC93D36-73CD-AA23-DB1A-E3B7DACFF4B5}"/>
              </a:ext>
            </a:extLst>
          </p:cNvPr>
          <p:cNvSpPr/>
          <p:nvPr/>
        </p:nvSpPr>
        <p:spPr>
          <a:xfrm>
            <a:off x="800290" y="5088234"/>
            <a:ext cx="10591418" cy="1574218"/>
          </a:xfrm>
          <a:prstGeom prst="roundRect">
            <a:avLst/>
          </a:prstGeom>
          <a:solidFill>
            <a:schemeClr val="accent6">
              <a:lumMod val="20000"/>
              <a:lumOff val="80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tx1"/>
                </a:solidFill>
                <a:latin typeface="Times New Roman" panose="02020603050405020304" pitchFamily="18" charset="0"/>
                <a:cs typeface="Times New Roman" panose="02020603050405020304" pitchFamily="18" charset="0"/>
              </a:rPr>
              <a:t>the refinement step achieves the interaction of regional local conditions and global image latent within the multi-modal attention layers.</a:t>
            </a:r>
            <a:endParaRPr lang="zh-TW" alt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4737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5D199-2787-DBD4-6A01-5465AFFFEA78}"/>
            </a:ext>
          </a:extLst>
        </p:cNvPr>
        <p:cNvGrpSpPr/>
        <p:nvPr/>
      </p:nvGrpSpPr>
      <p:grpSpPr>
        <a:xfrm>
          <a:off x="0" y="0"/>
          <a:ext cx="0" cy="0"/>
          <a:chOff x="0" y="0"/>
          <a:chExt cx="0" cy="0"/>
        </a:xfrm>
      </p:grpSpPr>
      <p:grpSp>
        <p:nvGrpSpPr>
          <p:cNvPr id="13" name="群組 12">
            <a:extLst>
              <a:ext uri="{FF2B5EF4-FFF2-40B4-BE49-F238E27FC236}">
                <a16:creationId xmlns:a16="http://schemas.microsoft.com/office/drawing/2014/main" id="{BC0075BF-C2F1-A26F-6613-BC4E61A2E07E}"/>
              </a:ext>
            </a:extLst>
          </p:cNvPr>
          <p:cNvGrpSpPr/>
          <p:nvPr/>
        </p:nvGrpSpPr>
        <p:grpSpPr>
          <a:xfrm>
            <a:off x="8286388" y="958913"/>
            <a:ext cx="4252020" cy="5840616"/>
            <a:chOff x="7344804" y="958913"/>
            <a:chExt cx="4866619" cy="5840616"/>
          </a:xfrm>
        </p:grpSpPr>
        <p:sp>
          <p:nvSpPr>
            <p:cNvPr id="15" name="等腰三角形 14">
              <a:extLst>
                <a:ext uri="{FF2B5EF4-FFF2-40B4-BE49-F238E27FC236}">
                  <a16:creationId xmlns:a16="http://schemas.microsoft.com/office/drawing/2014/main" id="{75424732-C9FD-BBDB-94FD-468543794FB6}"/>
                </a:ext>
              </a:extLst>
            </p:cNvPr>
            <p:cNvSpPr/>
            <p:nvPr/>
          </p:nvSpPr>
          <p:spPr>
            <a:xfrm rot="5400000">
              <a:off x="8621165" y="3209270"/>
              <a:ext cx="5840616" cy="1339901"/>
            </a:xfrm>
            <a:prstGeom prst="triangle">
              <a:avLst>
                <a:gd name="adj" fmla="val 51190"/>
              </a:avLst>
            </a:prstGeom>
            <a:solidFill>
              <a:schemeClr val="accent6">
                <a:lumMod val="20000"/>
                <a:lumOff val="80000"/>
              </a:schemeClr>
            </a:solidFill>
            <a:ln w="152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圓角 15">
              <a:extLst>
                <a:ext uri="{FF2B5EF4-FFF2-40B4-BE49-F238E27FC236}">
                  <a16:creationId xmlns:a16="http://schemas.microsoft.com/office/drawing/2014/main" id="{14E6B37F-786E-6378-0620-3987632FB9D3}"/>
                </a:ext>
              </a:extLst>
            </p:cNvPr>
            <p:cNvSpPr/>
            <p:nvPr/>
          </p:nvSpPr>
          <p:spPr>
            <a:xfrm>
              <a:off x="7344804" y="1026544"/>
              <a:ext cx="3660870" cy="5732065"/>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grpSp>
        <p:nvGrpSpPr>
          <p:cNvPr id="28" name="群組 27">
            <a:extLst>
              <a:ext uri="{FF2B5EF4-FFF2-40B4-BE49-F238E27FC236}">
                <a16:creationId xmlns:a16="http://schemas.microsoft.com/office/drawing/2014/main" id="{8A44F671-6CE4-D715-0437-3DCFE9A7374B}"/>
              </a:ext>
            </a:extLst>
          </p:cNvPr>
          <p:cNvGrpSpPr/>
          <p:nvPr/>
        </p:nvGrpSpPr>
        <p:grpSpPr>
          <a:xfrm>
            <a:off x="775502" y="960565"/>
            <a:ext cx="8057662" cy="5840616"/>
            <a:chOff x="775502" y="960565"/>
            <a:chExt cx="8057662" cy="5840616"/>
          </a:xfrm>
        </p:grpSpPr>
        <p:sp>
          <p:nvSpPr>
            <p:cNvPr id="8" name="等腰三角形 7">
              <a:extLst>
                <a:ext uri="{FF2B5EF4-FFF2-40B4-BE49-F238E27FC236}">
                  <a16:creationId xmlns:a16="http://schemas.microsoft.com/office/drawing/2014/main" id="{67491123-2216-197B-B251-A9860C088375}"/>
                </a:ext>
              </a:extLst>
            </p:cNvPr>
            <p:cNvSpPr/>
            <p:nvPr/>
          </p:nvSpPr>
          <p:spPr>
            <a:xfrm rot="5400000">
              <a:off x="5242906" y="3210922"/>
              <a:ext cx="5840616" cy="1339901"/>
            </a:xfrm>
            <a:prstGeom prst="triangle">
              <a:avLst>
                <a:gd name="adj" fmla="val 51190"/>
              </a:avLst>
            </a:prstGeom>
            <a:solidFill>
              <a:schemeClr val="accent6">
                <a:lumMod val="20000"/>
                <a:lumOff val="80000"/>
              </a:schemeClr>
            </a:solidFill>
            <a:ln w="152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圓角 11">
              <a:extLst>
                <a:ext uri="{FF2B5EF4-FFF2-40B4-BE49-F238E27FC236}">
                  <a16:creationId xmlns:a16="http://schemas.microsoft.com/office/drawing/2014/main" id="{88B73622-962C-9944-2758-BFCB594D0AC4}"/>
                </a:ext>
              </a:extLst>
            </p:cNvPr>
            <p:cNvSpPr/>
            <p:nvPr/>
          </p:nvSpPr>
          <p:spPr>
            <a:xfrm>
              <a:off x="775502" y="1028196"/>
              <a:ext cx="7040803" cy="5732065"/>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7" name="等腰三角形 6">
            <a:extLst>
              <a:ext uri="{FF2B5EF4-FFF2-40B4-BE49-F238E27FC236}">
                <a16:creationId xmlns:a16="http://schemas.microsoft.com/office/drawing/2014/main" id="{12E33883-9FC0-8468-3921-7A0B68DE2D9E}"/>
              </a:ext>
            </a:extLst>
          </p:cNvPr>
          <p:cNvSpPr/>
          <p:nvPr/>
        </p:nvSpPr>
        <p:spPr>
          <a:xfrm rot="5400000">
            <a:off x="-2280608" y="3178940"/>
            <a:ext cx="5840616" cy="1339901"/>
          </a:xfrm>
          <a:prstGeom prst="triangle">
            <a:avLst>
              <a:gd name="adj" fmla="val 51190"/>
            </a:avLst>
          </a:prstGeom>
          <a:solidFill>
            <a:schemeClr val="accent5">
              <a:lumMod val="20000"/>
              <a:lumOff val="80000"/>
            </a:schemeClr>
          </a:solidFill>
          <a:ln w="152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7" name="群組 26">
            <a:extLst>
              <a:ext uri="{FF2B5EF4-FFF2-40B4-BE49-F238E27FC236}">
                <a16:creationId xmlns:a16="http://schemas.microsoft.com/office/drawing/2014/main" id="{DE5E573D-FB5F-4635-4969-A2F9C123A2DD}"/>
              </a:ext>
            </a:extLst>
          </p:cNvPr>
          <p:cNvGrpSpPr/>
          <p:nvPr/>
        </p:nvGrpSpPr>
        <p:grpSpPr>
          <a:xfrm>
            <a:off x="2862190" y="952788"/>
            <a:ext cx="2867425" cy="2770695"/>
            <a:chOff x="2666559" y="1001195"/>
            <a:chExt cx="2867425" cy="2770695"/>
          </a:xfrm>
        </p:grpSpPr>
        <p:pic>
          <p:nvPicPr>
            <p:cNvPr id="10" name="圖片 9">
              <a:extLst>
                <a:ext uri="{FF2B5EF4-FFF2-40B4-BE49-F238E27FC236}">
                  <a16:creationId xmlns:a16="http://schemas.microsoft.com/office/drawing/2014/main" id="{249E593C-B849-292E-14F8-2A8EB747B5A9}"/>
                </a:ext>
              </a:extLst>
            </p:cNvPr>
            <p:cNvPicPr>
              <a:picLocks noChangeAspect="1"/>
            </p:cNvPicPr>
            <p:nvPr/>
          </p:nvPicPr>
          <p:blipFill>
            <a:blip r:embed="rId3"/>
            <a:stretch>
              <a:fillRect/>
            </a:stretch>
          </p:blipFill>
          <p:spPr>
            <a:xfrm>
              <a:off x="2666559" y="1628466"/>
              <a:ext cx="2867425" cy="2143424"/>
            </a:xfrm>
            <a:prstGeom prst="rect">
              <a:avLst/>
            </a:prstGeom>
          </p:spPr>
        </p:pic>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728A135C-B405-181B-8620-98478D485F4C}"/>
                    </a:ext>
                  </a:extLst>
                </p:cNvPr>
                <p:cNvSpPr txBox="1"/>
                <p:nvPr/>
              </p:nvSpPr>
              <p:spPr>
                <a:xfrm>
                  <a:off x="3420092" y="1001195"/>
                  <a:ext cx="1360357" cy="5647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2800" i="1" dirty="0" smtClean="0">
                                <a:latin typeface="Cambria Math" panose="02040503050406030204" pitchFamily="18" charset="0"/>
                              </a:rPr>
                            </m:ctrlPr>
                          </m:sSubPr>
                          <m:e>
                            <m:r>
                              <a:rPr lang="zh-TW" altLang="en-US" sz="2800" i="1" dirty="0">
                                <a:latin typeface="Cambria Math" panose="02040503050406030204" pitchFamily="18" charset="0"/>
                              </a:rPr>
                              <m:t>𝑥</m:t>
                            </m:r>
                          </m:e>
                          <m:sub>
                            <m:r>
                              <a:rPr lang="zh-TW" altLang="en-US" sz="2800" i="1" dirty="0">
                                <a:latin typeface="Cambria Math" panose="02040503050406030204" pitchFamily="18" charset="0"/>
                              </a:rPr>
                              <m:t>𝑡</m:t>
                            </m:r>
                            <m:r>
                              <a:rPr lang="zh-TW" altLang="en-US" sz="2800" i="0" dirty="0">
                                <a:latin typeface="Cambria Math" panose="02040503050406030204" pitchFamily="18" charset="0"/>
                              </a:rPr>
                              <m:t>−</m:t>
                            </m:r>
                            <m:r>
                              <a:rPr lang="en-US" altLang="zh-TW" sz="2800" b="0" i="0" dirty="0" smtClean="0">
                                <a:latin typeface="Cambria Math" panose="02040503050406030204" pitchFamily="18" charset="0"/>
                              </a:rPr>
                              <m:t>(</m:t>
                            </m:r>
                            <m:r>
                              <a:rPr lang="zh-TW" altLang="en-US" sz="2800" i="1" dirty="0">
                                <a:latin typeface="Cambria Math" panose="02040503050406030204" pitchFamily="18" charset="0"/>
                              </a:rPr>
                              <m:t>𝑟</m:t>
                            </m:r>
                            <m:r>
                              <a:rPr lang="en-US" altLang="zh-TW" sz="2800" b="0" i="1" dirty="0" smtClean="0">
                                <a:latin typeface="Cambria Math" panose="02040503050406030204" pitchFamily="18" charset="0"/>
                              </a:rPr>
                              <m:t>+1)</m:t>
                            </m:r>
                          </m:sub>
                        </m:sSub>
                      </m:oMath>
                    </m:oMathPara>
                  </a14:m>
                  <a:endParaRPr lang="zh-TW" altLang="en-US" sz="2800" dirty="0">
                    <a:latin typeface="Times New Roman" panose="02020603050405020304" pitchFamily="18" charset="0"/>
                    <a:cs typeface="Times New Roman" panose="02020603050405020304" pitchFamily="18" charset="0"/>
                  </a:endParaRPr>
                </a:p>
              </p:txBody>
            </p:sp>
          </mc:Choice>
          <mc:Fallback xmlns="">
            <p:sp>
              <p:nvSpPr>
                <p:cNvPr id="14" name="文字方塊 13">
                  <a:extLst>
                    <a:ext uri="{FF2B5EF4-FFF2-40B4-BE49-F238E27FC236}">
                      <a16:creationId xmlns:a16="http://schemas.microsoft.com/office/drawing/2014/main" id="{728A135C-B405-181B-8620-98478D485F4C}"/>
                    </a:ext>
                  </a:extLst>
                </p:cNvPr>
                <p:cNvSpPr txBox="1">
                  <a:spLocks noRot="1" noChangeAspect="1" noMove="1" noResize="1" noEditPoints="1" noAdjustHandles="1" noChangeArrowheads="1" noChangeShapeType="1" noTextEdit="1"/>
                </p:cNvSpPr>
                <p:nvPr/>
              </p:nvSpPr>
              <p:spPr>
                <a:xfrm>
                  <a:off x="3420092" y="1001195"/>
                  <a:ext cx="1360357" cy="564706"/>
                </a:xfrm>
                <a:prstGeom prst="rect">
                  <a:avLst/>
                </a:prstGeom>
                <a:blipFill>
                  <a:blip r:embed="rId4"/>
                  <a:stretch>
                    <a:fillRect/>
                  </a:stretch>
                </a:blipFill>
              </p:spPr>
              <p:txBody>
                <a:bodyPr/>
                <a:lstStyle/>
                <a:p>
                  <a:r>
                    <a:rPr lang="zh-TW" altLang="en-US">
                      <a:noFill/>
                    </a:rPr>
                    <a:t> </a:t>
                  </a:r>
                </a:p>
              </p:txBody>
            </p:sp>
          </mc:Fallback>
        </mc:AlternateContent>
      </p:grpSp>
      <p:sp>
        <p:nvSpPr>
          <p:cNvPr id="34" name="矩形: 圓角 33">
            <a:extLst>
              <a:ext uri="{FF2B5EF4-FFF2-40B4-BE49-F238E27FC236}">
                <a16:creationId xmlns:a16="http://schemas.microsoft.com/office/drawing/2014/main" id="{3ACAAD55-2771-CF49-29F5-6E9E5A0ABCCE}"/>
              </a:ext>
            </a:extLst>
          </p:cNvPr>
          <p:cNvSpPr/>
          <p:nvPr/>
        </p:nvSpPr>
        <p:spPr>
          <a:xfrm>
            <a:off x="894648" y="4592107"/>
            <a:ext cx="2564172" cy="159125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3200" dirty="0">
                <a:solidFill>
                  <a:schemeClr val="tx1"/>
                </a:solidFill>
                <a:latin typeface="Times New Roman" panose="02020603050405020304" pitchFamily="18" charset="0"/>
                <a:cs typeface="Times New Roman" panose="02020603050405020304" pitchFamily="18" charset="0"/>
              </a:rPr>
              <a:t>Input Prompt</a:t>
            </a:r>
            <a:endParaRPr lang="zh-TW" altLang="en-US" sz="32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文字方塊 34">
                <a:extLst>
                  <a:ext uri="{FF2B5EF4-FFF2-40B4-BE49-F238E27FC236}">
                    <a16:creationId xmlns:a16="http://schemas.microsoft.com/office/drawing/2014/main" id="{AA14E7B5-C276-1678-A1C5-106E27B539C1}"/>
                  </a:ext>
                </a:extLst>
              </p:cNvPr>
              <p:cNvSpPr txBox="1"/>
              <p:nvPr/>
            </p:nvSpPr>
            <p:spPr>
              <a:xfrm>
                <a:off x="1927207" y="4040519"/>
                <a:ext cx="356295" cy="523220"/>
              </a:xfrm>
              <a:prstGeom prst="rect">
                <a:avLst/>
              </a:prstGeom>
              <a:noFill/>
            </p:spPr>
            <p:txBody>
              <a:bodyPr wrap="square" rtlCol="0">
                <a:spAutoFit/>
              </a:bodyPr>
              <a:lstStyle>
                <a:defPPr>
                  <a:defRPr lang="zh-TW"/>
                </a:defPPr>
                <a:lvl1pPr>
                  <a:defRPr sz="2800">
                    <a:latin typeface="Cambria Math" panose="02040503050406030204" pitchFamily="18" charset="0"/>
                  </a:defRPr>
                </a:lvl1pPr>
              </a:lstStyle>
              <a:p>
                <a:pPr/>
                <a14:m>
                  <m:oMathPara xmlns:m="http://schemas.openxmlformats.org/officeDocument/2006/math">
                    <m:oMathParaPr>
                      <m:jc m:val="center"/>
                    </m:oMathParaPr>
                    <m:oMath xmlns:m="http://schemas.openxmlformats.org/officeDocument/2006/math">
                      <m:r>
                        <a:rPr lang="zh-TW" altLang="en-US">
                          <a:latin typeface="Cambria Math" panose="02040503050406030204" pitchFamily="18" charset="0"/>
                        </a:rPr>
                        <m:t>𝑦</m:t>
                      </m:r>
                    </m:oMath>
                  </m:oMathPara>
                </a14:m>
                <a:endParaRPr lang="zh-TW" altLang="en-US" dirty="0"/>
              </a:p>
            </p:txBody>
          </p:sp>
        </mc:Choice>
        <mc:Fallback xmlns="">
          <p:sp>
            <p:nvSpPr>
              <p:cNvPr id="35" name="文字方塊 34">
                <a:extLst>
                  <a:ext uri="{FF2B5EF4-FFF2-40B4-BE49-F238E27FC236}">
                    <a16:creationId xmlns:a16="http://schemas.microsoft.com/office/drawing/2014/main" id="{AA14E7B5-C276-1678-A1C5-106E27B539C1}"/>
                  </a:ext>
                </a:extLst>
              </p:cNvPr>
              <p:cNvSpPr txBox="1">
                <a:spLocks noRot="1" noChangeAspect="1" noMove="1" noResize="1" noEditPoints="1" noAdjustHandles="1" noChangeArrowheads="1" noChangeShapeType="1" noTextEdit="1"/>
              </p:cNvSpPr>
              <p:nvPr/>
            </p:nvSpPr>
            <p:spPr>
              <a:xfrm>
                <a:off x="1927207" y="4040519"/>
                <a:ext cx="356295" cy="523220"/>
              </a:xfrm>
              <a:prstGeom prst="rect">
                <a:avLst/>
              </a:prstGeom>
              <a:blipFill>
                <a:blip r:embed="rId5"/>
                <a:stretch>
                  <a:fillRect/>
                </a:stretch>
              </a:blipFill>
            </p:spPr>
            <p:txBody>
              <a:bodyPr/>
              <a:lstStyle/>
              <a:p>
                <a:r>
                  <a:rPr lang="zh-TW" altLang="en-US">
                    <a:noFill/>
                  </a:rPr>
                  <a:t> </a:t>
                </a:r>
              </a:p>
            </p:txBody>
          </p:sp>
        </mc:Fallback>
      </mc:AlternateContent>
      <p:grpSp>
        <p:nvGrpSpPr>
          <p:cNvPr id="43" name="群組 42">
            <a:extLst>
              <a:ext uri="{FF2B5EF4-FFF2-40B4-BE49-F238E27FC236}">
                <a16:creationId xmlns:a16="http://schemas.microsoft.com/office/drawing/2014/main" id="{C63DF15A-B021-1475-FE76-15227D907EAC}"/>
              </a:ext>
            </a:extLst>
          </p:cNvPr>
          <p:cNvGrpSpPr/>
          <p:nvPr/>
        </p:nvGrpSpPr>
        <p:grpSpPr>
          <a:xfrm>
            <a:off x="4078507" y="3818118"/>
            <a:ext cx="3420172" cy="2677390"/>
            <a:chOff x="3335893" y="3973294"/>
            <a:chExt cx="3420172" cy="2677390"/>
          </a:xfrm>
        </p:grpSpPr>
        <p:sp>
          <p:nvSpPr>
            <p:cNvPr id="45" name="矩形: 圓角 44">
              <a:extLst>
                <a:ext uri="{FF2B5EF4-FFF2-40B4-BE49-F238E27FC236}">
                  <a16:creationId xmlns:a16="http://schemas.microsoft.com/office/drawing/2014/main" id="{D15FFD6F-5589-A761-6AD1-D1787F97F43C}"/>
                </a:ext>
              </a:extLst>
            </p:cNvPr>
            <p:cNvSpPr/>
            <p:nvPr/>
          </p:nvSpPr>
          <p:spPr>
            <a:xfrm>
              <a:off x="3335893" y="4462619"/>
              <a:ext cx="3420172" cy="513624"/>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FF0000"/>
                  </a:solidFill>
                  <a:latin typeface="Times New Roman" panose="02020603050405020304" pitchFamily="18" charset="0"/>
                  <a:cs typeface="Times New Roman" panose="02020603050405020304" pitchFamily="18" charset="0"/>
                </a:rPr>
                <a:t>highly descriptive prompt</a:t>
              </a:r>
              <a:endParaRPr lang="zh-TW" altLang="en-US" sz="2400" dirty="0">
                <a:solidFill>
                  <a:srgbClr val="FF0000"/>
                </a:solidFill>
                <a:latin typeface="Times New Roman" panose="02020603050405020304" pitchFamily="18" charset="0"/>
                <a:cs typeface="Times New Roman" panose="02020603050405020304" pitchFamily="18" charset="0"/>
              </a:endParaRPr>
            </a:p>
          </p:txBody>
        </p:sp>
        <p:sp>
          <p:nvSpPr>
            <p:cNvPr id="46" name="矩形: 圓角 45">
              <a:extLst>
                <a:ext uri="{FF2B5EF4-FFF2-40B4-BE49-F238E27FC236}">
                  <a16:creationId xmlns:a16="http://schemas.microsoft.com/office/drawing/2014/main" id="{8FACDAB5-E1B0-2876-09A4-0B55325C7998}"/>
                </a:ext>
              </a:extLst>
            </p:cNvPr>
            <p:cNvSpPr/>
            <p:nvPr/>
          </p:nvSpPr>
          <p:spPr>
            <a:xfrm>
              <a:off x="3335893" y="5020766"/>
              <a:ext cx="3420172" cy="513624"/>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00B050"/>
                  </a:solidFill>
                  <a:latin typeface="Times New Roman" panose="02020603050405020304" pitchFamily="18" charset="0"/>
                  <a:cs typeface="Times New Roman" panose="02020603050405020304" pitchFamily="18" charset="0"/>
                </a:rPr>
                <a:t>highly descriptive prompt</a:t>
              </a:r>
              <a:endParaRPr lang="zh-TW" altLang="en-US" sz="2400" dirty="0">
                <a:solidFill>
                  <a:srgbClr val="00B050"/>
                </a:solidFill>
                <a:latin typeface="Times New Roman" panose="02020603050405020304" pitchFamily="18" charset="0"/>
                <a:cs typeface="Times New Roman" panose="02020603050405020304" pitchFamily="18" charset="0"/>
              </a:endParaRPr>
            </a:p>
          </p:txBody>
        </p:sp>
        <p:sp>
          <p:nvSpPr>
            <p:cNvPr id="50" name="矩形: 圓角 49">
              <a:extLst>
                <a:ext uri="{FF2B5EF4-FFF2-40B4-BE49-F238E27FC236}">
                  <a16:creationId xmlns:a16="http://schemas.microsoft.com/office/drawing/2014/main" id="{50283310-9E46-F9E2-07A0-DCA97B7AE72D}"/>
                </a:ext>
              </a:extLst>
            </p:cNvPr>
            <p:cNvSpPr/>
            <p:nvPr/>
          </p:nvSpPr>
          <p:spPr>
            <a:xfrm>
              <a:off x="3335893" y="5578913"/>
              <a:ext cx="3420172" cy="513624"/>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4">
                      <a:lumMod val="75000"/>
                    </a:schemeClr>
                  </a:solidFill>
                  <a:latin typeface="Times New Roman" panose="02020603050405020304" pitchFamily="18" charset="0"/>
                  <a:cs typeface="Times New Roman" panose="02020603050405020304" pitchFamily="18" charset="0"/>
                </a:rPr>
                <a:t>highly descriptive prompt</a:t>
              </a:r>
              <a:endParaRPr lang="zh-TW" altLang="en-US" sz="24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51" name="矩形: 圓角 50">
              <a:extLst>
                <a:ext uri="{FF2B5EF4-FFF2-40B4-BE49-F238E27FC236}">
                  <a16:creationId xmlns:a16="http://schemas.microsoft.com/office/drawing/2014/main" id="{0E7F6B72-796E-60B9-BD90-DE18186488C6}"/>
                </a:ext>
              </a:extLst>
            </p:cNvPr>
            <p:cNvSpPr/>
            <p:nvPr/>
          </p:nvSpPr>
          <p:spPr>
            <a:xfrm>
              <a:off x="3335893" y="6137060"/>
              <a:ext cx="3420172" cy="513624"/>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0070C0"/>
                  </a:solidFill>
                  <a:latin typeface="Times New Roman" panose="02020603050405020304" pitchFamily="18" charset="0"/>
                  <a:cs typeface="Times New Roman" panose="02020603050405020304" pitchFamily="18" charset="0"/>
                </a:rPr>
                <a:t>highly descriptive prompt</a:t>
              </a:r>
              <a:endParaRPr lang="zh-TW" altLang="en-US" sz="2400" dirty="0">
                <a:solidFill>
                  <a:srgbClr val="0070C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5" name="文字方塊 54">
                  <a:extLst>
                    <a:ext uri="{FF2B5EF4-FFF2-40B4-BE49-F238E27FC236}">
                      <a16:creationId xmlns:a16="http://schemas.microsoft.com/office/drawing/2014/main" id="{0D8D6937-1F38-0FA4-680D-DBE627D77250}"/>
                    </a:ext>
                  </a:extLst>
                </p:cNvPr>
                <p:cNvSpPr txBox="1"/>
                <p:nvPr/>
              </p:nvSpPr>
              <p:spPr>
                <a:xfrm>
                  <a:off x="4849824" y="3973294"/>
                  <a:ext cx="411651" cy="444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zh-TW" altLang="en-US" sz="2800" i="1" dirty="0" smtClean="0">
                                <a:latin typeface="Cambria Math" panose="02040503050406030204" pitchFamily="18" charset="0"/>
                              </a:rPr>
                            </m:ctrlPr>
                          </m:sSupPr>
                          <m:e>
                            <m:acc>
                              <m:accPr>
                                <m:chr m:val="̃"/>
                                <m:ctrlPr>
                                  <a:rPr lang="zh-TW" altLang="en-US" sz="2800" i="1" dirty="0">
                                    <a:latin typeface="Cambria Math" panose="02040503050406030204" pitchFamily="18" charset="0"/>
                                  </a:rPr>
                                </m:ctrlPr>
                              </m:accPr>
                              <m:e>
                                <m:r>
                                  <a:rPr lang="zh-TW" altLang="en-US" sz="2800" i="1" dirty="0">
                                    <a:latin typeface="Cambria Math" panose="02040503050406030204" pitchFamily="18" charset="0"/>
                                  </a:rPr>
                                  <m:t>𝑦</m:t>
                                </m:r>
                              </m:e>
                            </m:acc>
                          </m:e>
                          <m:sup>
                            <m:r>
                              <a:rPr lang="zh-TW" altLang="en-US" sz="2800" i="1" dirty="0">
                                <a:latin typeface="Cambria Math" panose="02040503050406030204" pitchFamily="18" charset="0"/>
                              </a:rPr>
                              <m:t>ⅈ</m:t>
                            </m:r>
                          </m:sup>
                        </m:sSup>
                      </m:oMath>
                    </m:oMathPara>
                  </a14:m>
                  <a:endParaRPr lang="zh-TW" altLang="en-US" sz="2800" i="1" dirty="0">
                    <a:latin typeface="Cambria Math" panose="02040503050406030204" pitchFamily="18" charset="0"/>
                  </a:endParaRPr>
                </a:p>
              </p:txBody>
            </p:sp>
          </mc:Choice>
          <mc:Fallback xmlns="">
            <p:sp>
              <p:nvSpPr>
                <p:cNvPr id="55" name="文字方塊 54">
                  <a:extLst>
                    <a:ext uri="{FF2B5EF4-FFF2-40B4-BE49-F238E27FC236}">
                      <a16:creationId xmlns:a16="http://schemas.microsoft.com/office/drawing/2014/main" id="{0D8D6937-1F38-0FA4-680D-DBE627D77250}"/>
                    </a:ext>
                  </a:extLst>
                </p:cNvPr>
                <p:cNvSpPr txBox="1">
                  <a:spLocks noRot="1" noChangeAspect="1" noMove="1" noResize="1" noEditPoints="1" noAdjustHandles="1" noChangeArrowheads="1" noChangeShapeType="1" noTextEdit="1"/>
                </p:cNvSpPr>
                <p:nvPr/>
              </p:nvSpPr>
              <p:spPr>
                <a:xfrm>
                  <a:off x="4849824" y="3973294"/>
                  <a:ext cx="411651" cy="444802"/>
                </a:xfrm>
                <a:prstGeom prst="rect">
                  <a:avLst/>
                </a:prstGeom>
                <a:blipFill>
                  <a:blip r:embed="rId9"/>
                  <a:stretch>
                    <a:fillRect/>
                  </a:stretch>
                </a:blipFill>
              </p:spPr>
              <p:txBody>
                <a:bodyPr/>
                <a:lstStyle/>
                <a:p>
                  <a:r>
                    <a:rPr lang="zh-TW" altLang="en-US">
                      <a:noFill/>
                    </a:rPr>
                    <a:t> </a:t>
                  </a:r>
                </a:p>
              </p:txBody>
            </p:sp>
          </mc:Fallback>
        </mc:AlternateContent>
      </p:grpSp>
      <p:sp>
        <p:nvSpPr>
          <p:cNvPr id="26" name="文字方塊 25">
            <a:extLst>
              <a:ext uri="{FF2B5EF4-FFF2-40B4-BE49-F238E27FC236}">
                <a16:creationId xmlns:a16="http://schemas.microsoft.com/office/drawing/2014/main" id="{A3CC9D61-95A0-9F0A-1BC5-DFCC24147E4F}"/>
              </a:ext>
            </a:extLst>
          </p:cNvPr>
          <p:cNvSpPr txBox="1"/>
          <p:nvPr/>
        </p:nvSpPr>
        <p:spPr>
          <a:xfrm>
            <a:off x="8949971" y="3569410"/>
            <a:ext cx="3154257" cy="646331"/>
          </a:xfrm>
          <a:prstGeom prst="rect">
            <a:avLst/>
          </a:prstGeom>
          <a:noFill/>
        </p:spPr>
        <p:txBody>
          <a:bodyPr wrap="square" rtlCol="0">
            <a:spAutoFit/>
          </a:bodyPr>
          <a:lstStyle/>
          <a:p>
            <a:pPr algn="ctr"/>
            <a:r>
              <a:rPr lang="en-US" altLang="zh-TW" sz="3600" b="1" dirty="0">
                <a:solidFill>
                  <a:srgbClr val="FF3300"/>
                </a:solidFill>
                <a:latin typeface="Times New Roman" panose="02020603050405020304" pitchFamily="18" charset="0"/>
                <a:cs typeface="Times New Roman" panose="02020603050405020304" pitchFamily="18" charset="0"/>
              </a:rPr>
              <a:t>Joint Attention</a:t>
            </a:r>
            <a:endParaRPr lang="zh-TW" altLang="en-US" sz="3600" b="1" dirty="0">
              <a:solidFill>
                <a:srgbClr val="FF3300"/>
              </a:solidFill>
              <a:latin typeface="Times New Roman" panose="02020603050405020304" pitchFamily="18" charset="0"/>
              <a:cs typeface="Times New Roman" panose="02020603050405020304" pitchFamily="18" charset="0"/>
            </a:endParaRPr>
          </a:p>
        </p:txBody>
      </p:sp>
      <p:sp>
        <p:nvSpPr>
          <p:cNvPr id="3" name="箭號: 向下 2">
            <a:extLst>
              <a:ext uri="{FF2B5EF4-FFF2-40B4-BE49-F238E27FC236}">
                <a16:creationId xmlns:a16="http://schemas.microsoft.com/office/drawing/2014/main" id="{E12BFBBC-35A4-B8D2-9E3F-8F25132DD6AD}"/>
              </a:ext>
            </a:extLst>
          </p:cNvPr>
          <p:cNvSpPr/>
          <p:nvPr/>
        </p:nvSpPr>
        <p:spPr>
          <a:xfrm rot="16200000">
            <a:off x="3541957" y="5084496"/>
            <a:ext cx="440204" cy="606477"/>
          </a:xfrm>
          <a:prstGeom prst="downArrow">
            <a:avLst>
              <a:gd name="adj1" fmla="val 39209"/>
              <a:gd name="adj2" fmla="val 6009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文字方塊 1">
            <a:extLst>
              <a:ext uri="{FF2B5EF4-FFF2-40B4-BE49-F238E27FC236}">
                <a16:creationId xmlns:a16="http://schemas.microsoft.com/office/drawing/2014/main" id="{6006C0C7-37FE-16C0-834D-C5FF157E53A3}"/>
              </a:ext>
            </a:extLst>
          </p:cNvPr>
          <p:cNvSpPr txBox="1"/>
          <p:nvPr/>
        </p:nvSpPr>
        <p:spPr>
          <a:xfrm>
            <a:off x="2576946" y="195548"/>
            <a:ext cx="6943310" cy="830997"/>
          </a:xfrm>
          <a:prstGeom prst="rect">
            <a:avLst/>
          </a:prstGeom>
          <a:noFill/>
        </p:spPr>
        <p:txBody>
          <a:bodyPr wrap="square" rtlCol="0">
            <a:spAutoFit/>
          </a:bodyPr>
          <a:lstStyle>
            <a:defPPr>
              <a:defRPr lang="zh-TW"/>
            </a:defPPr>
            <a:lvl1pPr algn="ctr">
              <a:defRPr sz="4800" b="1">
                <a:latin typeface="Times New Roman" panose="02020603050405020304" pitchFamily="18" charset="0"/>
                <a:cs typeface="Times New Roman" panose="02020603050405020304" pitchFamily="18" charset="0"/>
              </a:defRPr>
            </a:lvl1pPr>
          </a:lstStyle>
          <a:p>
            <a:r>
              <a:rPr lang="en-US" altLang="zh-TW" dirty="0"/>
              <a:t>Method</a:t>
            </a:r>
            <a:r>
              <a:rPr lang="zh-TW" altLang="en-US" dirty="0"/>
              <a:t> </a:t>
            </a:r>
            <a:r>
              <a:rPr lang="en-US" altLang="zh-TW" dirty="0"/>
              <a:t>: Soft Refinement</a:t>
            </a:r>
            <a:endParaRPr lang="zh-TW" altLang="en-US" dirty="0"/>
          </a:p>
        </p:txBody>
      </p:sp>
    </p:spTree>
    <p:extLst>
      <p:ext uri="{BB962C8B-B14F-4D97-AF65-F5344CB8AC3E}">
        <p14:creationId xmlns:p14="http://schemas.microsoft.com/office/powerpoint/2010/main" val="242624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6740F-0F34-0D3D-FC52-9F25C6483B0B}"/>
            </a:ext>
          </a:extLst>
        </p:cNvPr>
        <p:cNvGrpSpPr/>
        <p:nvPr/>
      </p:nvGrpSpPr>
      <p:grpSpPr>
        <a:xfrm>
          <a:off x="0" y="0"/>
          <a:ext cx="0" cy="0"/>
          <a:chOff x="0" y="0"/>
          <a:chExt cx="0" cy="0"/>
        </a:xfrm>
      </p:grpSpPr>
      <p:grpSp>
        <p:nvGrpSpPr>
          <p:cNvPr id="9" name="群組 8">
            <a:extLst>
              <a:ext uri="{FF2B5EF4-FFF2-40B4-BE49-F238E27FC236}">
                <a16:creationId xmlns:a16="http://schemas.microsoft.com/office/drawing/2014/main" id="{337519D9-BDAA-EA0D-E6D3-93D76E1D658F}"/>
              </a:ext>
            </a:extLst>
          </p:cNvPr>
          <p:cNvGrpSpPr/>
          <p:nvPr/>
        </p:nvGrpSpPr>
        <p:grpSpPr>
          <a:xfrm>
            <a:off x="8286388" y="958913"/>
            <a:ext cx="4252020" cy="5840616"/>
            <a:chOff x="7344804" y="958913"/>
            <a:chExt cx="4866619" cy="5840616"/>
          </a:xfrm>
        </p:grpSpPr>
        <p:sp>
          <p:nvSpPr>
            <p:cNvPr id="17" name="等腰三角形 16">
              <a:extLst>
                <a:ext uri="{FF2B5EF4-FFF2-40B4-BE49-F238E27FC236}">
                  <a16:creationId xmlns:a16="http://schemas.microsoft.com/office/drawing/2014/main" id="{CEA95A52-DB56-FA1D-4477-B28FF49C7505}"/>
                </a:ext>
              </a:extLst>
            </p:cNvPr>
            <p:cNvSpPr/>
            <p:nvPr/>
          </p:nvSpPr>
          <p:spPr>
            <a:xfrm rot="5400000">
              <a:off x="8621165" y="3209270"/>
              <a:ext cx="5840616" cy="1339901"/>
            </a:xfrm>
            <a:prstGeom prst="triangle">
              <a:avLst>
                <a:gd name="adj" fmla="val 51190"/>
              </a:avLst>
            </a:prstGeom>
            <a:solidFill>
              <a:schemeClr val="accent6">
                <a:lumMod val="20000"/>
                <a:lumOff val="80000"/>
              </a:schemeClr>
            </a:solidFill>
            <a:ln w="152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圓角 17">
              <a:extLst>
                <a:ext uri="{FF2B5EF4-FFF2-40B4-BE49-F238E27FC236}">
                  <a16:creationId xmlns:a16="http://schemas.microsoft.com/office/drawing/2014/main" id="{2AFA9C13-46AE-1B2D-4C5D-BCBD292C10AE}"/>
                </a:ext>
              </a:extLst>
            </p:cNvPr>
            <p:cNvSpPr/>
            <p:nvPr/>
          </p:nvSpPr>
          <p:spPr>
            <a:xfrm>
              <a:off x="7344804" y="1026544"/>
              <a:ext cx="3660870" cy="5732065"/>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grpSp>
        <p:nvGrpSpPr>
          <p:cNvPr id="5" name="群組 4">
            <a:extLst>
              <a:ext uri="{FF2B5EF4-FFF2-40B4-BE49-F238E27FC236}">
                <a16:creationId xmlns:a16="http://schemas.microsoft.com/office/drawing/2014/main" id="{B782FE4D-9AD7-C60F-89F5-9B21A5620DC5}"/>
              </a:ext>
            </a:extLst>
          </p:cNvPr>
          <p:cNvGrpSpPr/>
          <p:nvPr/>
        </p:nvGrpSpPr>
        <p:grpSpPr>
          <a:xfrm>
            <a:off x="775502" y="960565"/>
            <a:ext cx="8057662" cy="5840616"/>
            <a:chOff x="7621141" y="958913"/>
            <a:chExt cx="8057662" cy="5840616"/>
          </a:xfrm>
        </p:grpSpPr>
        <p:sp>
          <p:nvSpPr>
            <p:cNvPr id="8" name="等腰三角形 7">
              <a:extLst>
                <a:ext uri="{FF2B5EF4-FFF2-40B4-BE49-F238E27FC236}">
                  <a16:creationId xmlns:a16="http://schemas.microsoft.com/office/drawing/2014/main" id="{84EB20AF-AC7C-388E-1127-F107EFF05722}"/>
                </a:ext>
              </a:extLst>
            </p:cNvPr>
            <p:cNvSpPr/>
            <p:nvPr/>
          </p:nvSpPr>
          <p:spPr>
            <a:xfrm rot="5400000">
              <a:off x="12088545" y="3209270"/>
              <a:ext cx="5840616" cy="1339901"/>
            </a:xfrm>
            <a:prstGeom prst="triangle">
              <a:avLst>
                <a:gd name="adj" fmla="val 51190"/>
              </a:avLst>
            </a:prstGeom>
            <a:solidFill>
              <a:schemeClr val="accent6">
                <a:lumMod val="20000"/>
                <a:lumOff val="80000"/>
              </a:schemeClr>
            </a:solidFill>
            <a:ln w="152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圓角 11">
              <a:extLst>
                <a:ext uri="{FF2B5EF4-FFF2-40B4-BE49-F238E27FC236}">
                  <a16:creationId xmlns:a16="http://schemas.microsoft.com/office/drawing/2014/main" id="{6AB52C19-FD64-F66E-FBDB-A7D8BD106D7B}"/>
                </a:ext>
              </a:extLst>
            </p:cNvPr>
            <p:cNvSpPr/>
            <p:nvPr/>
          </p:nvSpPr>
          <p:spPr>
            <a:xfrm>
              <a:off x="7621141" y="1026544"/>
              <a:ext cx="7040803" cy="5732065"/>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7" name="等腰三角形 6">
            <a:extLst>
              <a:ext uri="{FF2B5EF4-FFF2-40B4-BE49-F238E27FC236}">
                <a16:creationId xmlns:a16="http://schemas.microsoft.com/office/drawing/2014/main" id="{B8D4AE7C-D4AA-513E-83B4-B3D932932A75}"/>
              </a:ext>
            </a:extLst>
          </p:cNvPr>
          <p:cNvSpPr/>
          <p:nvPr/>
        </p:nvSpPr>
        <p:spPr>
          <a:xfrm rot="5400000">
            <a:off x="-2280608" y="3178940"/>
            <a:ext cx="5840616" cy="1339901"/>
          </a:xfrm>
          <a:prstGeom prst="triangle">
            <a:avLst>
              <a:gd name="adj" fmla="val 51190"/>
            </a:avLst>
          </a:prstGeom>
          <a:solidFill>
            <a:schemeClr val="accent5">
              <a:lumMod val="20000"/>
              <a:lumOff val="80000"/>
            </a:schemeClr>
          </a:solidFill>
          <a:ln w="152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圓角 33">
            <a:extLst>
              <a:ext uri="{FF2B5EF4-FFF2-40B4-BE49-F238E27FC236}">
                <a16:creationId xmlns:a16="http://schemas.microsoft.com/office/drawing/2014/main" id="{34DDA7A3-8F4B-432A-9624-08658AAAC271}"/>
              </a:ext>
            </a:extLst>
          </p:cNvPr>
          <p:cNvSpPr/>
          <p:nvPr/>
        </p:nvSpPr>
        <p:spPr>
          <a:xfrm>
            <a:off x="894648" y="4592107"/>
            <a:ext cx="2564172" cy="159125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3200" dirty="0">
                <a:solidFill>
                  <a:schemeClr val="tx1"/>
                </a:solidFill>
                <a:latin typeface="Times New Roman" panose="02020603050405020304" pitchFamily="18" charset="0"/>
                <a:cs typeface="Times New Roman" panose="02020603050405020304" pitchFamily="18" charset="0"/>
              </a:rPr>
              <a:t>Input Prompt</a:t>
            </a:r>
            <a:endParaRPr lang="zh-TW" altLang="en-US" sz="32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文字方塊 34">
                <a:extLst>
                  <a:ext uri="{FF2B5EF4-FFF2-40B4-BE49-F238E27FC236}">
                    <a16:creationId xmlns:a16="http://schemas.microsoft.com/office/drawing/2014/main" id="{1636744D-9EAC-6A45-5E27-1D47A9D6EB43}"/>
                  </a:ext>
                </a:extLst>
              </p:cNvPr>
              <p:cNvSpPr txBox="1"/>
              <p:nvPr/>
            </p:nvSpPr>
            <p:spPr>
              <a:xfrm>
                <a:off x="1927207" y="4040519"/>
                <a:ext cx="356295" cy="523220"/>
              </a:xfrm>
              <a:prstGeom prst="rect">
                <a:avLst/>
              </a:prstGeom>
              <a:noFill/>
            </p:spPr>
            <p:txBody>
              <a:bodyPr wrap="square" rtlCol="0">
                <a:spAutoFit/>
              </a:bodyPr>
              <a:lstStyle>
                <a:defPPr>
                  <a:defRPr lang="zh-TW"/>
                </a:defPPr>
                <a:lvl1pPr>
                  <a:defRPr sz="2800">
                    <a:latin typeface="Cambria Math" panose="02040503050406030204" pitchFamily="18" charset="0"/>
                  </a:defRPr>
                </a:lvl1pPr>
              </a:lstStyle>
              <a:p>
                <a:pPr/>
                <a14:m>
                  <m:oMathPara xmlns:m="http://schemas.openxmlformats.org/officeDocument/2006/math">
                    <m:oMathParaPr>
                      <m:jc m:val="center"/>
                    </m:oMathParaPr>
                    <m:oMath xmlns:m="http://schemas.openxmlformats.org/officeDocument/2006/math">
                      <m:r>
                        <a:rPr lang="zh-TW" altLang="en-US">
                          <a:latin typeface="Cambria Math" panose="02040503050406030204" pitchFamily="18" charset="0"/>
                        </a:rPr>
                        <m:t>𝑦</m:t>
                      </m:r>
                    </m:oMath>
                  </m:oMathPara>
                </a14:m>
                <a:endParaRPr lang="zh-TW" altLang="en-US" dirty="0"/>
              </a:p>
            </p:txBody>
          </p:sp>
        </mc:Choice>
        <mc:Fallback xmlns="">
          <p:sp>
            <p:nvSpPr>
              <p:cNvPr id="35" name="文字方塊 34">
                <a:extLst>
                  <a:ext uri="{FF2B5EF4-FFF2-40B4-BE49-F238E27FC236}">
                    <a16:creationId xmlns:a16="http://schemas.microsoft.com/office/drawing/2014/main" id="{1636744D-9EAC-6A45-5E27-1D47A9D6EB43}"/>
                  </a:ext>
                </a:extLst>
              </p:cNvPr>
              <p:cNvSpPr txBox="1">
                <a:spLocks noRot="1" noChangeAspect="1" noMove="1" noResize="1" noEditPoints="1" noAdjustHandles="1" noChangeArrowheads="1" noChangeShapeType="1" noTextEdit="1"/>
              </p:cNvSpPr>
              <p:nvPr/>
            </p:nvSpPr>
            <p:spPr>
              <a:xfrm>
                <a:off x="1927207" y="4040519"/>
                <a:ext cx="356295" cy="523220"/>
              </a:xfrm>
              <a:prstGeom prst="rect">
                <a:avLst/>
              </a:prstGeom>
              <a:blipFill>
                <a:blip r:embed="rId3"/>
                <a:stretch>
                  <a:fillRect/>
                </a:stretch>
              </a:blipFill>
            </p:spPr>
            <p:txBody>
              <a:bodyPr/>
              <a:lstStyle/>
              <a:p>
                <a:r>
                  <a:rPr lang="zh-TW" altLang="en-US">
                    <a:noFill/>
                  </a:rPr>
                  <a:t> </a:t>
                </a:r>
              </a:p>
            </p:txBody>
          </p:sp>
        </mc:Fallback>
      </mc:AlternateContent>
      <p:grpSp>
        <p:nvGrpSpPr>
          <p:cNvPr id="43" name="群組 42">
            <a:extLst>
              <a:ext uri="{FF2B5EF4-FFF2-40B4-BE49-F238E27FC236}">
                <a16:creationId xmlns:a16="http://schemas.microsoft.com/office/drawing/2014/main" id="{E922A5B0-075A-BEA0-8999-978D63A4472A}"/>
              </a:ext>
            </a:extLst>
          </p:cNvPr>
          <p:cNvGrpSpPr/>
          <p:nvPr/>
        </p:nvGrpSpPr>
        <p:grpSpPr>
          <a:xfrm>
            <a:off x="4078507" y="3818118"/>
            <a:ext cx="3420172" cy="2677390"/>
            <a:chOff x="3335893" y="3973294"/>
            <a:chExt cx="3420172" cy="2677390"/>
          </a:xfrm>
        </p:grpSpPr>
        <p:sp>
          <p:nvSpPr>
            <p:cNvPr id="45" name="矩形: 圓角 44">
              <a:extLst>
                <a:ext uri="{FF2B5EF4-FFF2-40B4-BE49-F238E27FC236}">
                  <a16:creationId xmlns:a16="http://schemas.microsoft.com/office/drawing/2014/main" id="{6D5DC73A-D345-FD47-5E5B-7EBF31126757}"/>
                </a:ext>
              </a:extLst>
            </p:cNvPr>
            <p:cNvSpPr/>
            <p:nvPr/>
          </p:nvSpPr>
          <p:spPr>
            <a:xfrm>
              <a:off x="3335893" y="4462619"/>
              <a:ext cx="3420172" cy="513624"/>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FF0000"/>
                  </a:solidFill>
                  <a:latin typeface="Times New Roman" panose="02020603050405020304" pitchFamily="18" charset="0"/>
                  <a:cs typeface="Times New Roman" panose="02020603050405020304" pitchFamily="18" charset="0"/>
                </a:rPr>
                <a:t>highly descriptive prompt</a:t>
              </a:r>
              <a:endParaRPr lang="zh-TW" altLang="en-US" sz="2400" dirty="0">
                <a:solidFill>
                  <a:srgbClr val="FF0000"/>
                </a:solidFill>
                <a:latin typeface="Times New Roman" panose="02020603050405020304" pitchFamily="18" charset="0"/>
                <a:cs typeface="Times New Roman" panose="02020603050405020304" pitchFamily="18" charset="0"/>
              </a:endParaRPr>
            </a:p>
          </p:txBody>
        </p:sp>
        <p:sp>
          <p:nvSpPr>
            <p:cNvPr id="46" name="矩形: 圓角 45">
              <a:extLst>
                <a:ext uri="{FF2B5EF4-FFF2-40B4-BE49-F238E27FC236}">
                  <a16:creationId xmlns:a16="http://schemas.microsoft.com/office/drawing/2014/main" id="{F98239A2-7932-CF6B-D026-323A469A82D2}"/>
                </a:ext>
              </a:extLst>
            </p:cNvPr>
            <p:cNvSpPr/>
            <p:nvPr/>
          </p:nvSpPr>
          <p:spPr>
            <a:xfrm>
              <a:off x="3335893" y="5020766"/>
              <a:ext cx="3420172" cy="513624"/>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00B050"/>
                  </a:solidFill>
                  <a:latin typeface="Times New Roman" panose="02020603050405020304" pitchFamily="18" charset="0"/>
                  <a:cs typeface="Times New Roman" panose="02020603050405020304" pitchFamily="18" charset="0"/>
                </a:rPr>
                <a:t>highly descriptive prompt</a:t>
              </a:r>
              <a:endParaRPr lang="zh-TW" altLang="en-US" sz="2400" dirty="0">
                <a:solidFill>
                  <a:srgbClr val="00B050"/>
                </a:solidFill>
                <a:latin typeface="Times New Roman" panose="02020603050405020304" pitchFamily="18" charset="0"/>
                <a:cs typeface="Times New Roman" panose="02020603050405020304" pitchFamily="18" charset="0"/>
              </a:endParaRPr>
            </a:p>
          </p:txBody>
        </p:sp>
        <p:sp>
          <p:nvSpPr>
            <p:cNvPr id="50" name="矩形: 圓角 49">
              <a:extLst>
                <a:ext uri="{FF2B5EF4-FFF2-40B4-BE49-F238E27FC236}">
                  <a16:creationId xmlns:a16="http://schemas.microsoft.com/office/drawing/2014/main" id="{BAB1FA8B-ED7B-9D50-1E24-D632F8391459}"/>
                </a:ext>
              </a:extLst>
            </p:cNvPr>
            <p:cNvSpPr/>
            <p:nvPr/>
          </p:nvSpPr>
          <p:spPr>
            <a:xfrm>
              <a:off x="3335893" y="5578913"/>
              <a:ext cx="3420172" cy="513624"/>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4">
                      <a:lumMod val="75000"/>
                    </a:schemeClr>
                  </a:solidFill>
                  <a:latin typeface="Times New Roman" panose="02020603050405020304" pitchFamily="18" charset="0"/>
                  <a:cs typeface="Times New Roman" panose="02020603050405020304" pitchFamily="18" charset="0"/>
                </a:rPr>
                <a:t>highly descriptive prompt</a:t>
              </a:r>
              <a:endParaRPr lang="zh-TW" altLang="en-US" sz="24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51" name="矩形: 圓角 50">
              <a:extLst>
                <a:ext uri="{FF2B5EF4-FFF2-40B4-BE49-F238E27FC236}">
                  <a16:creationId xmlns:a16="http://schemas.microsoft.com/office/drawing/2014/main" id="{F5D5683B-516C-7682-3530-ADEB74011146}"/>
                </a:ext>
              </a:extLst>
            </p:cNvPr>
            <p:cNvSpPr/>
            <p:nvPr/>
          </p:nvSpPr>
          <p:spPr>
            <a:xfrm>
              <a:off x="3335893" y="6137060"/>
              <a:ext cx="3420172" cy="513624"/>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0070C0"/>
                  </a:solidFill>
                  <a:latin typeface="Times New Roman" panose="02020603050405020304" pitchFamily="18" charset="0"/>
                  <a:cs typeface="Times New Roman" panose="02020603050405020304" pitchFamily="18" charset="0"/>
                </a:rPr>
                <a:t>highly descriptive prompt</a:t>
              </a:r>
              <a:endParaRPr lang="zh-TW" altLang="en-US" sz="2400" dirty="0">
                <a:solidFill>
                  <a:srgbClr val="0070C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5" name="文字方塊 54">
                  <a:extLst>
                    <a:ext uri="{FF2B5EF4-FFF2-40B4-BE49-F238E27FC236}">
                      <a16:creationId xmlns:a16="http://schemas.microsoft.com/office/drawing/2014/main" id="{22658417-ABD6-769E-17EC-1DD7E804055F}"/>
                    </a:ext>
                  </a:extLst>
                </p:cNvPr>
                <p:cNvSpPr txBox="1"/>
                <p:nvPr/>
              </p:nvSpPr>
              <p:spPr>
                <a:xfrm>
                  <a:off x="4849824" y="3973294"/>
                  <a:ext cx="411651" cy="444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zh-TW" altLang="en-US" sz="2800" i="1" dirty="0" smtClean="0">
                                <a:latin typeface="Cambria Math" panose="02040503050406030204" pitchFamily="18" charset="0"/>
                              </a:rPr>
                            </m:ctrlPr>
                          </m:sSupPr>
                          <m:e>
                            <m:acc>
                              <m:accPr>
                                <m:chr m:val="̃"/>
                                <m:ctrlPr>
                                  <a:rPr lang="zh-TW" altLang="en-US" sz="2800" i="1" dirty="0">
                                    <a:latin typeface="Cambria Math" panose="02040503050406030204" pitchFamily="18" charset="0"/>
                                  </a:rPr>
                                </m:ctrlPr>
                              </m:accPr>
                              <m:e>
                                <m:r>
                                  <a:rPr lang="zh-TW" altLang="en-US" sz="2800" i="1" dirty="0">
                                    <a:latin typeface="Cambria Math" panose="02040503050406030204" pitchFamily="18" charset="0"/>
                                  </a:rPr>
                                  <m:t>𝑦</m:t>
                                </m:r>
                              </m:e>
                            </m:acc>
                          </m:e>
                          <m:sup>
                            <m:r>
                              <a:rPr lang="zh-TW" altLang="en-US" sz="2800" i="1" dirty="0">
                                <a:latin typeface="Cambria Math" panose="02040503050406030204" pitchFamily="18" charset="0"/>
                              </a:rPr>
                              <m:t>ⅈ</m:t>
                            </m:r>
                          </m:sup>
                        </m:sSup>
                      </m:oMath>
                    </m:oMathPara>
                  </a14:m>
                  <a:endParaRPr lang="zh-TW" altLang="en-US" sz="2800" i="1" dirty="0">
                    <a:latin typeface="Cambria Math" panose="02040503050406030204" pitchFamily="18" charset="0"/>
                  </a:endParaRPr>
                </a:p>
              </p:txBody>
            </p:sp>
          </mc:Choice>
          <mc:Fallback xmlns="">
            <p:sp>
              <p:nvSpPr>
                <p:cNvPr id="55" name="文字方塊 54">
                  <a:extLst>
                    <a:ext uri="{FF2B5EF4-FFF2-40B4-BE49-F238E27FC236}">
                      <a16:creationId xmlns:a16="http://schemas.microsoft.com/office/drawing/2014/main" id="{0D8D6937-1F38-0FA4-680D-DBE627D77250}"/>
                    </a:ext>
                  </a:extLst>
                </p:cNvPr>
                <p:cNvSpPr txBox="1">
                  <a:spLocks noRot="1" noChangeAspect="1" noMove="1" noResize="1" noEditPoints="1" noAdjustHandles="1" noChangeArrowheads="1" noChangeShapeType="1" noTextEdit="1"/>
                </p:cNvSpPr>
                <p:nvPr/>
              </p:nvSpPr>
              <p:spPr>
                <a:xfrm>
                  <a:off x="4849824" y="3973294"/>
                  <a:ext cx="411651" cy="444802"/>
                </a:xfrm>
                <a:prstGeom prst="rect">
                  <a:avLst/>
                </a:prstGeom>
                <a:blipFill>
                  <a:blip r:embed="rId9"/>
                  <a:stretch>
                    <a:fillRect/>
                  </a:stretch>
                </a:blipFill>
              </p:spPr>
              <p:txBody>
                <a:bodyPr/>
                <a:lstStyle/>
                <a:p>
                  <a:r>
                    <a:rPr lang="zh-TW" altLang="en-US">
                      <a:noFill/>
                    </a:rPr>
                    <a:t> </a:t>
                  </a:r>
                </a:p>
              </p:txBody>
            </p:sp>
          </mc:Fallback>
        </mc:AlternateContent>
      </p:grpSp>
      <p:sp>
        <p:nvSpPr>
          <p:cNvPr id="2" name="箭號: 向下 1">
            <a:extLst>
              <a:ext uri="{FF2B5EF4-FFF2-40B4-BE49-F238E27FC236}">
                <a16:creationId xmlns:a16="http://schemas.microsoft.com/office/drawing/2014/main" id="{432952AB-AEB4-19A7-F0C6-915A7AE50917}"/>
              </a:ext>
            </a:extLst>
          </p:cNvPr>
          <p:cNvSpPr/>
          <p:nvPr/>
        </p:nvSpPr>
        <p:spPr>
          <a:xfrm rot="16200000">
            <a:off x="3541957" y="5084496"/>
            <a:ext cx="440204" cy="606477"/>
          </a:xfrm>
          <a:prstGeom prst="downArrow">
            <a:avLst>
              <a:gd name="adj1" fmla="val 39209"/>
              <a:gd name="adj2" fmla="val 6009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4E648CD0-4DE2-503E-4D9A-88C20AA59753}"/>
                  </a:ext>
                </a:extLst>
              </p:cNvPr>
              <p:cNvSpPr txBox="1"/>
              <p:nvPr/>
            </p:nvSpPr>
            <p:spPr>
              <a:xfrm>
                <a:off x="8286388" y="2174520"/>
                <a:ext cx="3679063" cy="7280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zh-TW" altLang="en-US" sz="3600" b="1" i="1" smtClean="0">
                              <a:solidFill>
                                <a:schemeClr val="accent6">
                                  <a:lumMod val="75000"/>
                                </a:schemeClr>
                              </a:solidFill>
                              <a:latin typeface="Cambria Math" panose="02040503050406030204" pitchFamily="18" charset="0"/>
                            </a:rPr>
                          </m:ctrlPr>
                        </m:sSupPr>
                        <m:e>
                          <m:r>
                            <a:rPr lang="zh-TW" altLang="en-US" sz="3600" b="1" i="1">
                              <a:solidFill>
                                <a:schemeClr val="accent6">
                                  <a:lumMod val="75000"/>
                                </a:schemeClr>
                              </a:solidFill>
                              <a:latin typeface="Cambria Math" panose="02040503050406030204" pitchFamily="18" charset="0"/>
                            </a:rPr>
                            <m:t>𝑸</m:t>
                          </m:r>
                        </m:e>
                        <m:sup>
                          <m:r>
                            <a:rPr lang="zh-TW" altLang="en-US" sz="3600" b="1" i="1">
                              <a:solidFill>
                                <a:schemeClr val="accent6">
                                  <a:lumMod val="75000"/>
                                </a:schemeClr>
                              </a:solidFill>
                              <a:latin typeface="Cambria Math" panose="02040503050406030204" pitchFamily="18" charset="0"/>
                            </a:rPr>
                            <m:t>ⅈ</m:t>
                          </m:r>
                        </m:sup>
                      </m:sSup>
                      <m:r>
                        <a:rPr lang="zh-TW" altLang="en-US" sz="3600" b="1">
                          <a:solidFill>
                            <a:schemeClr val="accent6">
                              <a:lumMod val="75000"/>
                            </a:schemeClr>
                          </a:solidFill>
                          <a:latin typeface="Cambria Math" panose="02040503050406030204" pitchFamily="18" charset="0"/>
                        </a:rPr>
                        <m:t>=</m:t>
                      </m:r>
                      <m:sSub>
                        <m:sSubPr>
                          <m:ctrlPr>
                            <a:rPr lang="zh-TW" altLang="en-US" sz="3600" b="1" i="1">
                              <a:solidFill>
                                <a:schemeClr val="accent6">
                                  <a:lumMod val="75000"/>
                                </a:schemeClr>
                              </a:solidFill>
                              <a:latin typeface="Cambria Math" panose="02040503050406030204" pitchFamily="18" charset="0"/>
                            </a:rPr>
                          </m:ctrlPr>
                        </m:sSubPr>
                        <m:e>
                          <m:r>
                            <a:rPr lang="zh-TW" altLang="en-US" sz="3600" b="1" i="1">
                              <a:solidFill>
                                <a:schemeClr val="accent6">
                                  <a:lumMod val="75000"/>
                                </a:schemeClr>
                              </a:solidFill>
                              <a:latin typeface="Cambria Math" panose="02040503050406030204" pitchFamily="18" charset="0"/>
                            </a:rPr>
                            <m:t>𝒍</m:t>
                          </m:r>
                        </m:e>
                        <m:sub>
                          <m:r>
                            <a:rPr lang="zh-TW" altLang="en-US" sz="3600" b="1" i="1">
                              <a:solidFill>
                                <a:schemeClr val="accent6">
                                  <a:lumMod val="75000"/>
                                </a:schemeClr>
                              </a:solidFill>
                              <a:latin typeface="Cambria Math" panose="02040503050406030204" pitchFamily="18" charset="0"/>
                            </a:rPr>
                            <m:t>𝑸</m:t>
                          </m:r>
                        </m:sub>
                      </m:sSub>
                      <m:d>
                        <m:dPr>
                          <m:ctrlPr>
                            <a:rPr lang="zh-TW" altLang="en-US" sz="3600" b="1" i="1">
                              <a:solidFill>
                                <a:schemeClr val="accent6">
                                  <a:lumMod val="75000"/>
                                </a:schemeClr>
                              </a:solidFill>
                              <a:latin typeface="Cambria Math" panose="02040503050406030204" pitchFamily="18" charset="0"/>
                            </a:rPr>
                          </m:ctrlPr>
                        </m:dPr>
                        <m:e>
                          <m:sSub>
                            <m:sSubPr>
                              <m:ctrlPr>
                                <a:rPr lang="zh-TW" altLang="en-US" sz="3600" b="1" i="1">
                                  <a:solidFill>
                                    <a:schemeClr val="accent6">
                                      <a:lumMod val="75000"/>
                                    </a:schemeClr>
                                  </a:solidFill>
                                  <a:latin typeface="Cambria Math" panose="02040503050406030204" pitchFamily="18" charset="0"/>
                                </a:rPr>
                              </m:ctrlPr>
                            </m:sSubPr>
                            <m:e>
                              <m:r>
                                <a:rPr lang="zh-TW" altLang="en-US" sz="3600" b="1" i="1">
                                  <a:solidFill>
                                    <a:schemeClr val="accent6">
                                      <a:lumMod val="75000"/>
                                    </a:schemeClr>
                                  </a:solidFill>
                                  <a:latin typeface="Cambria Math" panose="02040503050406030204" pitchFamily="18" charset="0"/>
                                </a:rPr>
                                <m:t>𝒙</m:t>
                              </m:r>
                            </m:e>
                            <m:sub>
                              <m:r>
                                <a:rPr lang="zh-TW" altLang="en-US" sz="3600" b="1" i="1">
                                  <a:solidFill>
                                    <a:schemeClr val="accent6">
                                      <a:lumMod val="75000"/>
                                    </a:schemeClr>
                                  </a:solidFill>
                                  <a:latin typeface="Cambria Math" panose="02040503050406030204" pitchFamily="18" charset="0"/>
                                </a:rPr>
                                <m:t>𝒕</m:t>
                              </m:r>
                              <m:r>
                                <a:rPr lang="zh-TW" altLang="en-US" sz="3600" b="1">
                                  <a:solidFill>
                                    <a:schemeClr val="accent6">
                                      <a:lumMod val="75000"/>
                                    </a:schemeClr>
                                  </a:solidFill>
                                  <a:latin typeface="Cambria Math" panose="02040503050406030204" pitchFamily="18" charset="0"/>
                                </a:rPr>
                                <m:t>−</m:t>
                              </m:r>
                              <m:d>
                                <m:dPr>
                                  <m:ctrlPr>
                                    <a:rPr lang="zh-TW" altLang="en-US" sz="3600" b="1" i="1">
                                      <a:solidFill>
                                        <a:schemeClr val="accent6">
                                          <a:lumMod val="75000"/>
                                        </a:schemeClr>
                                      </a:solidFill>
                                      <a:latin typeface="Cambria Math" panose="02040503050406030204" pitchFamily="18" charset="0"/>
                                    </a:rPr>
                                  </m:ctrlPr>
                                </m:dPr>
                                <m:e>
                                  <m:r>
                                    <a:rPr lang="zh-TW" altLang="en-US" sz="3600" b="1" i="1">
                                      <a:solidFill>
                                        <a:schemeClr val="accent6">
                                          <a:lumMod val="75000"/>
                                        </a:schemeClr>
                                      </a:solidFill>
                                      <a:latin typeface="Cambria Math" panose="02040503050406030204" pitchFamily="18" charset="0"/>
                                    </a:rPr>
                                    <m:t>𝒓</m:t>
                                  </m:r>
                                  <m:r>
                                    <a:rPr lang="zh-TW" altLang="en-US" sz="3600" b="1">
                                      <a:solidFill>
                                        <a:schemeClr val="accent6">
                                          <a:lumMod val="75000"/>
                                        </a:schemeClr>
                                      </a:solidFill>
                                      <a:latin typeface="Cambria Math" panose="02040503050406030204" pitchFamily="18" charset="0"/>
                                    </a:rPr>
                                    <m:t>+</m:t>
                                  </m:r>
                                  <m:r>
                                    <a:rPr lang="zh-TW" altLang="en-US" sz="3600" b="1" i="1">
                                      <a:solidFill>
                                        <a:schemeClr val="accent6">
                                          <a:lumMod val="75000"/>
                                        </a:schemeClr>
                                      </a:solidFill>
                                      <a:latin typeface="Cambria Math" panose="02040503050406030204" pitchFamily="18" charset="0"/>
                                    </a:rPr>
                                    <m:t>𝟏</m:t>
                                  </m:r>
                                </m:e>
                              </m:d>
                            </m:sub>
                          </m:sSub>
                        </m:e>
                      </m:d>
                    </m:oMath>
                  </m:oMathPara>
                </a14:m>
                <a:endParaRPr lang="zh-TW" altLang="en-US" sz="3600" b="1" dirty="0">
                  <a:solidFill>
                    <a:srgbClr val="0070C0"/>
                  </a:solidFill>
                </a:endParaRPr>
              </a:p>
            </p:txBody>
          </p:sp>
        </mc:Choice>
        <mc:Fallback xmlns="">
          <p:sp>
            <p:nvSpPr>
              <p:cNvPr id="3" name="文字方塊 2">
                <a:extLst>
                  <a:ext uri="{FF2B5EF4-FFF2-40B4-BE49-F238E27FC236}">
                    <a16:creationId xmlns:a16="http://schemas.microsoft.com/office/drawing/2014/main" id="{4E648CD0-4DE2-503E-4D9A-88C20AA59753}"/>
                  </a:ext>
                </a:extLst>
              </p:cNvPr>
              <p:cNvSpPr txBox="1">
                <a:spLocks noRot="1" noChangeAspect="1" noMove="1" noResize="1" noEditPoints="1" noAdjustHandles="1" noChangeArrowheads="1" noChangeShapeType="1" noTextEdit="1"/>
              </p:cNvSpPr>
              <p:nvPr/>
            </p:nvSpPr>
            <p:spPr>
              <a:xfrm>
                <a:off x="8286388" y="2174520"/>
                <a:ext cx="3679063" cy="728020"/>
              </a:xfrm>
              <a:prstGeom prst="rect">
                <a:avLst/>
              </a:prstGeom>
              <a:blipFill>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73C0543B-1B53-8282-7DF8-F3E4BEEE3837}"/>
                  </a:ext>
                </a:extLst>
              </p:cNvPr>
              <p:cNvSpPr txBox="1"/>
              <p:nvPr/>
            </p:nvSpPr>
            <p:spPr>
              <a:xfrm>
                <a:off x="8303661" y="4764479"/>
                <a:ext cx="2720219" cy="1343060"/>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p>
                        <m:sSupPr>
                          <m:ctrlPr>
                            <a:rPr lang="zh-TW" altLang="en-US" sz="3600" b="1" i="1" smtClean="0">
                              <a:solidFill>
                                <a:schemeClr val="accent6">
                                  <a:lumMod val="75000"/>
                                </a:schemeClr>
                              </a:solidFill>
                              <a:latin typeface="Cambria Math" panose="02040503050406030204" pitchFamily="18" charset="0"/>
                            </a:rPr>
                          </m:ctrlPr>
                        </m:sSupPr>
                        <m:e>
                          <m:r>
                            <a:rPr lang="en-US" altLang="zh-TW" sz="3600" b="1" i="1">
                              <a:solidFill>
                                <a:schemeClr val="accent6">
                                  <a:lumMod val="75000"/>
                                </a:schemeClr>
                              </a:solidFill>
                              <a:latin typeface="Cambria Math" panose="02040503050406030204" pitchFamily="18" charset="0"/>
                            </a:rPr>
                            <m:t>𝑲</m:t>
                          </m:r>
                        </m:e>
                        <m:sup>
                          <m:r>
                            <a:rPr lang="zh-TW" altLang="en-US" sz="3600" b="1" i="1">
                              <a:solidFill>
                                <a:schemeClr val="accent6">
                                  <a:lumMod val="75000"/>
                                </a:schemeClr>
                              </a:solidFill>
                              <a:latin typeface="Cambria Math" panose="02040503050406030204" pitchFamily="18" charset="0"/>
                            </a:rPr>
                            <m:t>ⅈ</m:t>
                          </m:r>
                        </m:sup>
                      </m:sSup>
                      <m:r>
                        <a:rPr lang="zh-TW" altLang="en-US" sz="3600" b="1" i="1">
                          <a:solidFill>
                            <a:schemeClr val="accent6">
                              <a:lumMod val="75000"/>
                            </a:schemeClr>
                          </a:solidFill>
                          <a:latin typeface="Cambria Math" panose="02040503050406030204" pitchFamily="18" charset="0"/>
                        </a:rPr>
                        <m:t>=</m:t>
                      </m:r>
                      <m:sSub>
                        <m:sSubPr>
                          <m:ctrlPr>
                            <a:rPr lang="zh-TW" altLang="en-US" sz="3600" b="1" i="1">
                              <a:solidFill>
                                <a:schemeClr val="accent6">
                                  <a:lumMod val="75000"/>
                                </a:schemeClr>
                              </a:solidFill>
                              <a:latin typeface="Cambria Math" panose="02040503050406030204" pitchFamily="18" charset="0"/>
                            </a:rPr>
                          </m:ctrlPr>
                        </m:sSubPr>
                        <m:e>
                          <m:r>
                            <a:rPr lang="zh-TW" altLang="en-US" sz="3600" b="1" i="1">
                              <a:solidFill>
                                <a:schemeClr val="accent6">
                                  <a:lumMod val="75000"/>
                                </a:schemeClr>
                              </a:solidFill>
                              <a:latin typeface="Cambria Math" panose="02040503050406030204" pitchFamily="18" charset="0"/>
                            </a:rPr>
                            <m:t>𝒍</m:t>
                          </m:r>
                        </m:e>
                        <m:sub>
                          <m:r>
                            <a:rPr lang="en-US" altLang="zh-TW" sz="3600" b="1" i="1">
                              <a:solidFill>
                                <a:schemeClr val="accent6">
                                  <a:lumMod val="75000"/>
                                </a:schemeClr>
                              </a:solidFill>
                              <a:latin typeface="Cambria Math" panose="02040503050406030204" pitchFamily="18" charset="0"/>
                            </a:rPr>
                            <m:t>𝑲</m:t>
                          </m:r>
                        </m:sub>
                      </m:sSub>
                      <m:d>
                        <m:dPr>
                          <m:ctrlPr>
                            <a:rPr lang="zh-TW" altLang="en-US" sz="3600" b="1" i="1">
                              <a:solidFill>
                                <a:schemeClr val="accent6">
                                  <a:lumMod val="75000"/>
                                </a:schemeClr>
                              </a:solidFill>
                              <a:latin typeface="Cambria Math" panose="02040503050406030204" pitchFamily="18" charset="0"/>
                            </a:rPr>
                          </m:ctrlPr>
                        </m:dPr>
                        <m:e>
                          <m:sSup>
                            <m:sSupPr>
                              <m:ctrlPr>
                                <a:rPr lang="zh-TW" altLang="en-US" sz="3600" b="1" i="1" dirty="0">
                                  <a:solidFill>
                                    <a:schemeClr val="accent6">
                                      <a:lumMod val="75000"/>
                                    </a:schemeClr>
                                  </a:solidFill>
                                  <a:latin typeface="Cambria Math" panose="02040503050406030204" pitchFamily="18" charset="0"/>
                                </a:rPr>
                              </m:ctrlPr>
                            </m:sSupPr>
                            <m:e>
                              <m:acc>
                                <m:accPr>
                                  <m:chr m:val="̃"/>
                                  <m:ctrlPr>
                                    <a:rPr lang="zh-TW" altLang="en-US" sz="3600" b="1" i="1" dirty="0">
                                      <a:solidFill>
                                        <a:schemeClr val="accent6">
                                          <a:lumMod val="75000"/>
                                        </a:schemeClr>
                                      </a:solidFill>
                                      <a:latin typeface="Cambria Math" panose="02040503050406030204" pitchFamily="18" charset="0"/>
                                    </a:rPr>
                                  </m:ctrlPr>
                                </m:accPr>
                                <m:e>
                                  <m:r>
                                    <a:rPr lang="zh-TW" altLang="en-US" sz="3600" b="1" i="1" dirty="0">
                                      <a:solidFill>
                                        <a:schemeClr val="accent6">
                                          <a:lumMod val="75000"/>
                                        </a:schemeClr>
                                      </a:solidFill>
                                      <a:latin typeface="Cambria Math" panose="02040503050406030204" pitchFamily="18" charset="0"/>
                                    </a:rPr>
                                    <m:t>𝒚</m:t>
                                  </m:r>
                                </m:e>
                              </m:acc>
                            </m:e>
                            <m:sup>
                              <m:r>
                                <a:rPr lang="zh-TW" altLang="en-US" sz="3600" b="1" i="1" dirty="0">
                                  <a:solidFill>
                                    <a:schemeClr val="accent6">
                                      <a:lumMod val="75000"/>
                                    </a:schemeClr>
                                  </a:solidFill>
                                  <a:latin typeface="Cambria Math" panose="02040503050406030204" pitchFamily="18" charset="0"/>
                                </a:rPr>
                                <m:t>ⅈ</m:t>
                              </m:r>
                            </m:sup>
                          </m:sSup>
                        </m:e>
                      </m:d>
                      <m:r>
                        <a:rPr lang="en-US" altLang="zh-TW" sz="3600" b="1" i="1" dirty="0">
                          <a:solidFill>
                            <a:schemeClr val="accent6">
                              <a:lumMod val="75000"/>
                            </a:schemeClr>
                          </a:solidFill>
                          <a:latin typeface="Cambria Math" panose="02040503050406030204" pitchFamily="18" charset="0"/>
                        </a:rPr>
                        <m:t> </m:t>
                      </m:r>
                    </m:oMath>
                  </m:oMathPara>
                </a14:m>
                <a:endParaRPr lang="en-US" altLang="zh-TW" sz="3600" b="1" i="1" dirty="0">
                  <a:solidFill>
                    <a:schemeClr val="accent6">
                      <a:lumMod val="75000"/>
                    </a:schemeClr>
                  </a:solidFill>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sSup>
                        <m:sSupPr>
                          <m:ctrlPr>
                            <a:rPr lang="zh-TW" altLang="en-US" sz="3600" b="1" i="1">
                              <a:solidFill>
                                <a:schemeClr val="accent6">
                                  <a:lumMod val="75000"/>
                                </a:schemeClr>
                              </a:solidFill>
                              <a:latin typeface="Cambria Math" panose="02040503050406030204" pitchFamily="18" charset="0"/>
                            </a:rPr>
                          </m:ctrlPr>
                        </m:sSupPr>
                        <m:e>
                          <m:r>
                            <a:rPr lang="en-US" altLang="zh-TW" sz="3600" b="1" i="1">
                              <a:solidFill>
                                <a:schemeClr val="accent6">
                                  <a:lumMod val="75000"/>
                                </a:schemeClr>
                              </a:solidFill>
                              <a:latin typeface="Cambria Math" panose="02040503050406030204" pitchFamily="18" charset="0"/>
                            </a:rPr>
                            <m:t>𝑽</m:t>
                          </m:r>
                        </m:e>
                        <m:sup>
                          <m:r>
                            <a:rPr lang="zh-TW" altLang="en-US" sz="3600" b="1" i="1">
                              <a:solidFill>
                                <a:schemeClr val="accent6">
                                  <a:lumMod val="75000"/>
                                </a:schemeClr>
                              </a:solidFill>
                              <a:latin typeface="Cambria Math" panose="02040503050406030204" pitchFamily="18" charset="0"/>
                            </a:rPr>
                            <m:t>ⅈ</m:t>
                          </m:r>
                        </m:sup>
                      </m:sSup>
                      <m:r>
                        <a:rPr lang="zh-TW" altLang="en-US" sz="3600" b="1" i="1">
                          <a:solidFill>
                            <a:schemeClr val="accent6">
                              <a:lumMod val="75000"/>
                            </a:schemeClr>
                          </a:solidFill>
                          <a:latin typeface="Cambria Math" panose="02040503050406030204" pitchFamily="18" charset="0"/>
                        </a:rPr>
                        <m:t>=</m:t>
                      </m:r>
                      <m:sSub>
                        <m:sSubPr>
                          <m:ctrlPr>
                            <a:rPr lang="zh-TW" altLang="en-US" sz="3600" b="1" i="1">
                              <a:solidFill>
                                <a:schemeClr val="accent6">
                                  <a:lumMod val="75000"/>
                                </a:schemeClr>
                              </a:solidFill>
                              <a:latin typeface="Cambria Math" panose="02040503050406030204" pitchFamily="18" charset="0"/>
                            </a:rPr>
                          </m:ctrlPr>
                        </m:sSubPr>
                        <m:e>
                          <m:r>
                            <a:rPr lang="zh-TW" altLang="en-US" sz="3600" b="1" i="1">
                              <a:solidFill>
                                <a:schemeClr val="accent6">
                                  <a:lumMod val="75000"/>
                                </a:schemeClr>
                              </a:solidFill>
                              <a:latin typeface="Cambria Math" panose="02040503050406030204" pitchFamily="18" charset="0"/>
                            </a:rPr>
                            <m:t>𝒍</m:t>
                          </m:r>
                        </m:e>
                        <m:sub>
                          <m:r>
                            <a:rPr lang="en-US" altLang="zh-TW" sz="3600" b="1" i="1">
                              <a:solidFill>
                                <a:schemeClr val="accent6">
                                  <a:lumMod val="75000"/>
                                </a:schemeClr>
                              </a:solidFill>
                              <a:latin typeface="Cambria Math" panose="02040503050406030204" pitchFamily="18" charset="0"/>
                            </a:rPr>
                            <m:t>𝑽</m:t>
                          </m:r>
                        </m:sub>
                      </m:sSub>
                      <m:d>
                        <m:dPr>
                          <m:ctrlPr>
                            <a:rPr lang="zh-TW" altLang="en-US" sz="3600" b="1" i="1">
                              <a:solidFill>
                                <a:schemeClr val="accent6">
                                  <a:lumMod val="75000"/>
                                </a:schemeClr>
                              </a:solidFill>
                              <a:latin typeface="Cambria Math" panose="02040503050406030204" pitchFamily="18" charset="0"/>
                            </a:rPr>
                          </m:ctrlPr>
                        </m:dPr>
                        <m:e>
                          <m:sSup>
                            <m:sSupPr>
                              <m:ctrlPr>
                                <a:rPr lang="zh-TW" altLang="en-US" sz="3600" b="1" i="1" dirty="0">
                                  <a:solidFill>
                                    <a:schemeClr val="accent6">
                                      <a:lumMod val="75000"/>
                                    </a:schemeClr>
                                  </a:solidFill>
                                  <a:latin typeface="Cambria Math" panose="02040503050406030204" pitchFamily="18" charset="0"/>
                                </a:rPr>
                              </m:ctrlPr>
                            </m:sSupPr>
                            <m:e>
                              <m:acc>
                                <m:accPr>
                                  <m:chr m:val="̃"/>
                                  <m:ctrlPr>
                                    <a:rPr lang="zh-TW" altLang="en-US" sz="3600" b="1" i="1" dirty="0">
                                      <a:solidFill>
                                        <a:schemeClr val="accent6">
                                          <a:lumMod val="75000"/>
                                        </a:schemeClr>
                                      </a:solidFill>
                                      <a:latin typeface="Cambria Math" panose="02040503050406030204" pitchFamily="18" charset="0"/>
                                    </a:rPr>
                                  </m:ctrlPr>
                                </m:accPr>
                                <m:e>
                                  <m:r>
                                    <a:rPr lang="zh-TW" altLang="en-US" sz="3600" b="1" i="1" dirty="0">
                                      <a:solidFill>
                                        <a:schemeClr val="accent6">
                                          <a:lumMod val="75000"/>
                                        </a:schemeClr>
                                      </a:solidFill>
                                      <a:latin typeface="Cambria Math" panose="02040503050406030204" pitchFamily="18" charset="0"/>
                                    </a:rPr>
                                    <m:t>𝒚</m:t>
                                  </m:r>
                                </m:e>
                              </m:acc>
                            </m:e>
                            <m:sup>
                              <m:r>
                                <a:rPr lang="zh-TW" altLang="en-US" sz="3600" b="1" i="1" dirty="0">
                                  <a:solidFill>
                                    <a:schemeClr val="accent6">
                                      <a:lumMod val="75000"/>
                                    </a:schemeClr>
                                  </a:solidFill>
                                  <a:latin typeface="Cambria Math" panose="02040503050406030204" pitchFamily="18" charset="0"/>
                                </a:rPr>
                                <m:t>ⅈ</m:t>
                              </m:r>
                            </m:sup>
                          </m:sSup>
                        </m:e>
                      </m:d>
                    </m:oMath>
                  </m:oMathPara>
                </a14:m>
                <a:endParaRPr lang="zh-TW" altLang="en-US" sz="3600" b="1" i="1" dirty="0">
                  <a:solidFill>
                    <a:srgbClr val="0070C0"/>
                  </a:solidFill>
                  <a:latin typeface="Cambria Math" panose="02040503050406030204" pitchFamily="18" charset="0"/>
                </a:endParaRPr>
              </a:p>
            </p:txBody>
          </p:sp>
        </mc:Choice>
        <mc:Fallback xmlns="">
          <p:sp>
            <p:nvSpPr>
              <p:cNvPr id="6" name="文字方塊 5">
                <a:extLst>
                  <a:ext uri="{FF2B5EF4-FFF2-40B4-BE49-F238E27FC236}">
                    <a16:creationId xmlns:a16="http://schemas.microsoft.com/office/drawing/2014/main" id="{73C0543B-1B53-8282-7DF8-F3E4BEEE3837}"/>
                  </a:ext>
                </a:extLst>
              </p:cNvPr>
              <p:cNvSpPr txBox="1">
                <a:spLocks noRot="1" noChangeAspect="1" noMove="1" noResize="1" noEditPoints="1" noAdjustHandles="1" noChangeArrowheads="1" noChangeShapeType="1" noTextEdit="1"/>
              </p:cNvSpPr>
              <p:nvPr/>
            </p:nvSpPr>
            <p:spPr>
              <a:xfrm>
                <a:off x="8303661" y="4764479"/>
                <a:ext cx="2720219" cy="1343060"/>
              </a:xfrm>
              <a:prstGeom prst="rect">
                <a:avLst/>
              </a:prstGeom>
              <a:blipFill>
                <a:blip r:embed="rId11"/>
                <a:stretch>
                  <a:fillRect/>
                </a:stretch>
              </a:blipFill>
            </p:spPr>
            <p:txBody>
              <a:bodyPr/>
              <a:lstStyle/>
              <a:p>
                <a:r>
                  <a:rPr lang="zh-TW" altLang="en-US">
                    <a:noFill/>
                  </a:rPr>
                  <a:t> </a:t>
                </a:r>
              </a:p>
            </p:txBody>
          </p:sp>
        </mc:Fallback>
      </mc:AlternateContent>
      <p:grpSp>
        <p:nvGrpSpPr>
          <p:cNvPr id="20" name="群組 19">
            <a:extLst>
              <a:ext uri="{FF2B5EF4-FFF2-40B4-BE49-F238E27FC236}">
                <a16:creationId xmlns:a16="http://schemas.microsoft.com/office/drawing/2014/main" id="{7D94751A-B721-93CD-E4E6-37CB625FFAD0}"/>
              </a:ext>
            </a:extLst>
          </p:cNvPr>
          <p:cNvGrpSpPr/>
          <p:nvPr/>
        </p:nvGrpSpPr>
        <p:grpSpPr>
          <a:xfrm>
            <a:off x="2862190" y="952788"/>
            <a:ext cx="2867425" cy="2770695"/>
            <a:chOff x="2666559" y="1001195"/>
            <a:chExt cx="2867425" cy="2770695"/>
          </a:xfrm>
        </p:grpSpPr>
        <p:pic>
          <p:nvPicPr>
            <p:cNvPr id="21" name="圖片 20">
              <a:extLst>
                <a:ext uri="{FF2B5EF4-FFF2-40B4-BE49-F238E27FC236}">
                  <a16:creationId xmlns:a16="http://schemas.microsoft.com/office/drawing/2014/main" id="{6B57A4D7-6CCD-4202-551A-8437DABFA1C6}"/>
                </a:ext>
              </a:extLst>
            </p:cNvPr>
            <p:cNvPicPr>
              <a:picLocks noChangeAspect="1"/>
            </p:cNvPicPr>
            <p:nvPr/>
          </p:nvPicPr>
          <p:blipFill>
            <a:blip r:embed="rId12"/>
            <a:stretch>
              <a:fillRect/>
            </a:stretch>
          </p:blipFill>
          <p:spPr>
            <a:xfrm>
              <a:off x="2666559" y="1628466"/>
              <a:ext cx="2867425" cy="2143424"/>
            </a:xfrm>
            <a:prstGeom prst="rect">
              <a:avLst/>
            </a:prstGeom>
          </p:spPr>
        </p:pic>
        <mc:AlternateContent xmlns:mc="http://schemas.openxmlformats.org/markup-compatibility/2006" xmlns:a14="http://schemas.microsoft.com/office/drawing/2010/main">
          <mc:Choice Requires="a14">
            <p:sp>
              <p:nvSpPr>
                <p:cNvPr id="22" name="文字方塊 21">
                  <a:extLst>
                    <a:ext uri="{FF2B5EF4-FFF2-40B4-BE49-F238E27FC236}">
                      <a16:creationId xmlns:a16="http://schemas.microsoft.com/office/drawing/2014/main" id="{7FE9A9AB-521A-6444-FCE2-312B08F75B35}"/>
                    </a:ext>
                  </a:extLst>
                </p:cNvPr>
                <p:cNvSpPr txBox="1"/>
                <p:nvPr/>
              </p:nvSpPr>
              <p:spPr>
                <a:xfrm>
                  <a:off x="3420092" y="1001195"/>
                  <a:ext cx="1360357" cy="5647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2800" i="1" dirty="0" smtClean="0">
                                <a:latin typeface="Cambria Math" panose="02040503050406030204" pitchFamily="18" charset="0"/>
                              </a:rPr>
                            </m:ctrlPr>
                          </m:sSubPr>
                          <m:e>
                            <m:r>
                              <a:rPr lang="zh-TW" altLang="en-US" sz="2800" i="1" dirty="0">
                                <a:latin typeface="Cambria Math" panose="02040503050406030204" pitchFamily="18" charset="0"/>
                              </a:rPr>
                              <m:t>𝑥</m:t>
                            </m:r>
                          </m:e>
                          <m:sub>
                            <m:r>
                              <a:rPr lang="zh-TW" altLang="en-US" sz="2800" i="1" dirty="0">
                                <a:latin typeface="Cambria Math" panose="02040503050406030204" pitchFamily="18" charset="0"/>
                              </a:rPr>
                              <m:t>𝑡</m:t>
                            </m:r>
                            <m:r>
                              <a:rPr lang="zh-TW" altLang="en-US" sz="2800" i="0" dirty="0">
                                <a:latin typeface="Cambria Math" panose="02040503050406030204" pitchFamily="18" charset="0"/>
                              </a:rPr>
                              <m:t>−</m:t>
                            </m:r>
                            <m:r>
                              <a:rPr lang="en-US" altLang="zh-TW" sz="2800" b="0" i="0" dirty="0" smtClean="0">
                                <a:latin typeface="Cambria Math" panose="02040503050406030204" pitchFamily="18" charset="0"/>
                              </a:rPr>
                              <m:t>(</m:t>
                            </m:r>
                            <m:r>
                              <a:rPr lang="zh-TW" altLang="en-US" sz="2800" i="1" dirty="0">
                                <a:latin typeface="Cambria Math" panose="02040503050406030204" pitchFamily="18" charset="0"/>
                              </a:rPr>
                              <m:t>𝑟</m:t>
                            </m:r>
                            <m:r>
                              <a:rPr lang="en-US" altLang="zh-TW" sz="2800" b="0" i="1" dirty="0" smtClean="0">
                                <a:latin typeface="Cambria Math" panose="02040503050406030204" pitchFamily="18" charset="0"/>
                              </a:rPr>
                              <m:t>+1)</m:t>
                            </m:r>
                          </m:sub>
                        </m:sSub>
                      </m:oMath>
                    </m:oMathPara>
                  </a14:m>
                  <a:endParaRPr lang="zh-TW" altLang="en-US" sz="2800" dirty="0">
                    <a:latin typeface="Times New Roman" panose="02020603050405020304" pitchFamily="18" charset="0"/>
                    <a:cs typeface="Times New Roman" panose="02020603050405020304" pitchFamily="18" charset="0"/>
                  </a:endParaRPr>
                </a:p>
              </p:txBody>
            </p:sp>
          </mc:Choice>
          <mc:Fallback xmlns="">
            <p:sp>
              <p:nvSpPr>
                <p:cNvPr id="22" name="文字方塊 21">
                  <a:extLst>
                    <a:ext uri="{FF2B5EF4-FFF2-40B4-BE49-F238E27FC236}">
                      <a16:creationId xmlns:a16="http://schemas.microsoft.com/office/drawing/2014/main" id="{7FE9A9AB-521A-6444-FCE2-312B08F75B35}"/>
                    </a:ext>
                  </a:extLst>
                </p:cNvPr>
                <p:cNvSpPr txBox="1">
                  <a:spLocks noRot="1" noChangeAspect="1" noMove="1" noResize="1" noEditPoints="1" noAdjustHandles="1" noChangeArrowheads="1" noChangeShapeType="1" noTextEdit="1"/>
                </p:cNvSpPr>
                <p:nvPr/>
              </p:nvSpPr>
              <p:spPr>
                <a:xfrm>
                  <a:off x="3420092" y="1001195"/>
                  <a:ext cx="1360357" cy="564706"/>
                </a:xfrm>
                <a:prstGeom prst="rect">
                  <a:avLst/>
                </a:prstGeom>
                <a:blipFill>
                  <a:blip r:embed="rId13"/>
                  <a:stretch>
                    <a:fillRect/>
                  </a:stretch>
                </a:blipFill>
              </p:spPr>
              <p:txBody>
                <a:bodyPr/>
                <a:lstStyle/>
                <a:p>
                  <a:r>
                    <a:rPr lang="zh-TW" altLang="en-US">
                      <a:noFill/>
                    </a:rPr>
                    <a:t> </a:t>
                  </a:r>
                </a:p>
              </p:txBody>
            </p:sp>
          </mc:Fallback>
        </mc:AlternateContent>
      </p:grpSp>
      <p:sp>
        <p:nvSpPr>
          <p:cNvPr id="23" name="文字方塊 22">
            <a:extLst>
              <a:ext uri="{FF2B5EF4-FFF2-40B4-BE49-F238E27FC236}">
                <a16:creationId xmlns:a16="http://schemas.microsoft.com/office/drawing/2014/main" id="{2656977C-6C23-29A9-A924-61DAF4BB91BC}"/>
              </a:ext>
            </a:extLst>
          </p:cNvPr>
          <p:cNvSpPr txBox="1"/>
          <p:nvPr/>
        </p:nvSpPr>
        <p:spPr>
          <a:xfrm>
            <a:off x="8949971" y="3569410"/>
            <a:ext cx="3154257" cy="646331"/>
          </a:xfrm>
          <a:prstGeom prst="rect">
            <a:avLst/>
          </a:prstGeom>
          <a:noFill/>
        </p:spPr>
        <p:txBody>
          <a:bodyPr wrap="square" rtlCol="0">
            <a:spAutoFit/>
          </a:bodyPr>
          <a:lstStyle/>
          <a:p>
            <a:pPr algn="ctr"/>
            <a:r>
              <a:rPr lang="en-US" altLang="zh-TW" sz="3600" b="1" dirty="0">
                <a:solidFill>
                  <a:srgbClr val="FF3300"/>
                </a:solidFill>
                <a:latin typeface="Times New Roman" panose="02020603050405020304" pitchFamily="18" charset="0"/>
                <a:cs typeface="Times New Roman" panose="02020603050405020304" pitchFamily="18" charset="0"/>
              </a:rPr>
              <a:t>Joint Attention</a:t>
            </a:r>
            <a:endParaRPr lang="zh-TW" altLang="en-US" sz="3600" b="1" dirty="0">
              <a:solidFill>
                <a:srgbClr val="FF3300"/>
              </a:solidFill>
              <a:latin typeface="Times New Roman" panose="02020603050405020304" pitchFamily="18" charset="0"/>
              <a:cs typeface="Times New Roman" panose="02020603050405020304" pitchFamily="18" charset="0"/>
            </a:endParaRPr>
          </a:p>
        </p:txBody>
      </p:sp>
      <p:sp>
        <p:nvSpPr>
          <p:cNvPr id="10" name="文字方塊 9">
            <a:extLst>
              <a:ext uri="{FF2B5EF4-FFF2-40B4-BE49-F238E27FC236}">
                <a16:creationId xmlns:a16="http://schemas.microsoft.com/office/drawing/2014/main" id="{ED9D48D3-AC8C-7CB5-1293-03E9EEA1755D}"/>
              </a:ext>
            </a:extLst>
          </p:cNvPr>
          <p:cNvSpPr txBox="1"/>
          <p:nvPr/>
        </p:nvSpPr>
        <p:spPr>
          <a:xfrm>
            <a:off x="2576946" y="195548"/>
            <a:ext cx="6943310" cy="830997"/>
          </a:xfrm>
          <a:prstGeom prst="rect">
            <a:avLst/>
          </a:prstGeom>
          <a:noFill/>
        </p:spPr>
        <p:txBody>
          <a:bodyPr wrap="square" rtlCol="0">
            <a:spAutoFit/>
          </a:bodyPr>
          <a:lstStyle>
            <a:defPPr>
              <a:defRPr lang="zh-TW"/>
            </a:defPPr>
            <a:lvl1pPr algn="ctr">
              <a:defRPr sz="4800" b="1">
                <a:latin typeface="Times New Roman" panose="02020603050405020304" pitchFamily="18" charset="0"/>
                <a:cs typeface="Times New Roman" panose="02020603050405020304" pitchFamily="18" charset="0"/>
              </a:defRPr>
            </a:lvl1pPr>
          </a:lstStyle>
          <a:p>
            <a:r>
              <a:rPr lang="en-US" altLang="zh-TW" dirty="0"/>
              <a:t>Method</a:t>
            </a:r>
            <a:r>
              <a:rPr lang="zh-TW" altLang="en-US" dirty="0"/>
              <a:t> </a:t>
            </a:r>
            <a:r>
              <a:rPr lang="en-US" altLang="zh-TW" dirty="0"/>
              <a:t>: Soft Refinement</a:t>
            </a:r>
            <a:endParaRPr lang="zh-TW" altLang="en-US" dirty="0"/>
          </a:p>
        </p:txBody>
      </p:sp>
    </p:spTree>
    <p:extLst>
      <p:ext uri="{BB962C8B-B14F-4D97-AF65-F5344CB8AC3E}">
        <p14:creationId xmlns:p14="http://schemas.microsoft.com/office/powerpoint/2010/main" val="3863027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D9EC9-2B08-934E-4373-19E889F4B77A}"/>
            </a:ext>
          </a:extLst>
        </p:cNvPr>
        <p:cNvGrpSpPr/>
        <p:nvPr/>
      </p:nvGrpSpPr>
      <p:grpSpPr>
        <a:xfrm>
          <a:off x="0" y="0"/>
          <a:ext cx="0" cy="0"/>
          <a:chOff x="0" y="0"/>
          <a:chExt cx="0" cy="0"/>
        </a:xfrm>
      </p:grpSpPr>
      <p:grpSp>
        <p:nvGrpSpPr>
          <p:cNvPr id="33" name="群組 32">
            <a:extLst>
              <a:ext uri="{FF2B5EF4-FFF2-40B4-BE49-F238E27FC236}">
                <a16:creationId xmlns:a16="http://schemas.microsoft.com/office/drawing/2014/main" id="{59A63C41-A8FC-FC2C-5E72-0A841B149577}"/>
              </a:ext>
            </a:extLst>
          </p:cNvPr>
          <p:cNvGrpSpPr/>
          <p:nvPr/>
        </p:nvGrpSpPr>
        <p:grpSpPr>
          <a:xfrm>
            <a:off x="8286388" y="958913"/>
            <a:ext cx="4252020" cy="5840616"/>
            <a:chOff x="7344804" y="958913"/>
            <a:chExt cx="4866619" cy="5840616"/>
          </a:xfrm>
        </p:grpSpPr>
        <p:sp>
          <p:nvSpPr>
            <p:cNvPr id="36" name="等腰三角形 35">
              <a:extLst>
                <a:ext uri="{FF2B5EF4-FFF2-40B4-BE49-F238E27FC236}">
                  <a16:creationId xmlns:a16="http://schemas.microsoft.com/office/drawing/2014/main" id="{0B609339-ECBA-405C-CE43-973AC4B13BCB}"/>
                </a:ext>
              </a:extLst>
            </p:cNvPr>
            <p:cNvSpPr/>
            <p:nvPr/>
          </p:nvSpPr>
          <p:spPr>
            <a:xfrm rot="5400000">
              <a:off x="8621165" y="3209270"/>
              <a:ext cx="5840616" cy="1339901"/>
            </a:xfrm>
            <a:prstGeom prst="triangle">
              <a:avLst>
                <a:gd name="adj" fmla="val 51190"/>
              </a:avLst>
            </a:prstGeom>
            <a:solidFill>
              <a:schemeClr val="accent6">
                <a:lumMod val="20000"/>
                <a:lumOff val="80000"/>
              </a:schemeClr>
            </a:solidFill>
            <a:ln w="152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圓角 36">
              <a:extLst>
                <a:ext uri="{FF2B5EF4-FFF2-40B4-BE49-F238E27FC236}">
                  <a16:creationId xmlns:a16="http://schemas.microsoft.com/office/drawing/2014/main" id="{4ADA73DB-5E7E-97BB-C7B2-CE8159F4B2D8}"/>
                </a:ext>
              </a:extLst>
            </p:cNvPr>
            <p:cNvSpPr/>
            <p:nvPr/>
          </p:nvSpPr>
          <p:spPr>
            <a:xfrm>
              <a:off x="7344804" y="1026544"/>
              <a:ext cx="3660870" cy="5732065"/>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grpSp>
        <p:nvGrpSpPr>
          <p:cNvPr id="5" name="群組 4">
            <a:extLst>
              <a:ext uri="{FF2B5EF4-FFF2-40B4-BE49-F238E27FC236}">
                <a16:creationId xmlns:a16="http://schemas.microsoft.com/office/drawing/2014/main" id="{6A7FBDC0-B67B-0C0B-F151-230281B0E1BF}"/>
              </a:ext>
            </a:extLst>
          </p:cNvPr>
          <p:cNvGrpSpPr/>
          <p:nvPr/>
        </p:nvGrpSpPr>
        <p:grpSpPr>
          <a:xfrm>
            <a:off x="775502" y="960565"/>
            <a:ext cx="8057662" cy="5840616"/>
            <a:chOff x="7621141" y="958913"/>
            <a:chExt cx="8057662" cy="5840616"/>
          </a:xfrm>
        </p:grpSpPr>
        <p:sp>
          <p:nvSpPr>
            <p:cNvPr id="8" name="等腰三角形 7">
              <a:extLst>
                <a:ext uri="{FF2B5EF4-FFF2-40B4-BE49-F238E27FC236}">
                  <a16:creationId xmlns:a16="http://schemas.microsoft.com/office/drawing/2014/main" id="{F1D71963-3873-EE10-5DD4-A2BC6DFE1C6E}"/>
                </a:ext>
              </a:extLst>
            </p:cNvPr>
            <p:cNvSpPr/>
            <p:nvPr/>
          </p:nvSpPr>
          <p:spPr>
            <a:xfrm rot="5400000">
              <a:off x="12088545" y="3209270"/>
              <a:ext cx="5840616" cy="1339901"/>
            </a:xfrm>
            <a:prstGeom prst="triangle">
              <a:avLst>
                <a:gd name="adj" fmla="val 51190"/>
              </a:avLst>
            </a:prstGeom>
            <a:solidFill>
              <a:schemeClr val="accent6">
                <a:lumMod val="20000"/>
                <a:lumOff val="80000"/>
              </a:schemeClr>
            </a:solidFill>
            <a:ln w="152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圓角 11">
              <a:extLst>
                <a:ext uri="{FF2B5EF4-FFF2-40B4-BE49-F238E27FC236}">
                  <a16:creationId xmlns:a16="http://schemas.microsoft.com/office/drawing/2014/main" id="{B03462CA-465E-9652-3100-7C2F6B199164}"/>
                </a:ext>
              </a:extLst>
            </p:cNvPr>
            <p:cNvSpPr/>
            <p:nvPr/>
          </p:nvSpPr>
          <p:spPr>
            <a:xfrm>
              <a:off x="7621141" y="1026544"/>
              <a:ext cx="7040803" cy="5732065"/>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7" name="等腰三角形 6">
            <a:extLst>
              <a:ext uri="{FF2B5EF4-FFF2-40B4-BE49-F238E27FC236}">
                <a16:creationId xmlns:a16="http://schemas.microsoft.com/office/drawing/2014/main" id="{EAC267FB-7100-8380-B363-8E869F3FBCA4}"/>
              </a:ext>
            </a:extLst>
          </p:cNvPr>
          <p:cNvSpPr/>
          <p:nvPr/>
        </p:nvSpPr>
        <p:spPr>
          <a:xfrm rot="5400000">
            <a:off x="-2280608" y="3178940"/>
            <a:ext cx="5840616" cy="1339901"/>
          </a:xfrm>
          <a:prstGeom prst="triangle">
            <a:avLst>
              <a:gd name="adj" fmla="val 51190"/>
            </a:avLst>
          </a:prstGeom>
          <a:solidFill>
            <a:schemeClr val="accent5">
              <a:lumMod val="20000"/>
              <a:lumOff val="80000"/>
            </a:schemeClr>
          </a:solidFill>
          <a:ln w="152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圓角 33">
            <a:extLst>
              <a:ext uri="{FF2B5EF4-FFF2-40B4-BE49-F238E27FC236}">
                <a16:creationId xmlns:a16="http://schemas.microsoft.com/office/drawing/2014/main" id="{53064E82-01EE-68D7-5C9E-FA2439F97B41}"/>
              </a:ext>
            </a:extLst>
          </p:cNvPr>
          <p:cNvSpPr/>
          <p:nvPr/>
        </p:nvSpPr>
        <p:spPr>
          <a:xfrm>
            <a:off x="894648" y="4592107"/>
            <a:ext cx="2564172" cy="159125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3200" dirty="0">
                <a:solidFill>
                  <a:schemeClr val="tx1"/>
                </a:solidFill>
                <a:latin typeface="Times New Roman" panose="02020603050405020304" pitchFamily="18" charset="0"/>
                <a:cs typeface="Times New Roman" panose="02020603050405020304" pitchFamily="18" charset="0"/>
              </a:rPr>
              <a:t>Input Prompt</a:t>
            </a:r>
            <a:endParaRPr lang="zh-TW" altLang="en-US" sz="32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文字方塊 34">
                <a:extLst>
                  <a:ext uri="{FF2B5EF4-FFF2-40B4-BE49-F238E27FC236}">
                    <a16:creationId xmlns:a16="http://schemas.microsoft.com/office/drawing/2014/main" id="{9B221625-1C30-93DE-68F0-38FE30AB0616}"/>
                  </a:ext>
                </a:extLst>
              </p:cNvPr>
              <p:cNvSpPr txBox="1"/>
              <p:nvPr/>
            </p:nvSpPr>
            <p:spPr>
              <a:xfrm>
                <a:off x="1927207" y="4040519"/>
                <a:ext cx="356295" cy="523220"/>
              </a:xfrm>
              <a:prstGeom prst="rect">
                <a:avLst/>
              </a:prstGeom>
              <a:noFill/>
            </p:spPr>
            <p:txBody>
              <a:bodyPr wrap="square" rtlCol="0">
                <a:spAutoFit/>
              </a:bodyPr>
              <a:lstStyle>
                <a:defPPr>
                  <a:defRPr lang="zh-TW"/>
                </a:defPPr>
                <a:lvl1pPr>
                  <a:defRPr sz="2800">
                    <a:latin typeface="Cambria Math" panose="02040503050406030204" pitchFamily="18" charset="0"/>
                  </a:defRPr>
                </a:lvl1pPr>
              </a:lstStyle>
              <a:p>
                <a:pPr/>
                <a14:m>
                  <m:oMathPara xmlns:m="http://schemas.openxmlformats.org/officeDocument/2006/math">
                    <m:oMathParaPr>
                      <m:jc m:val="center"/>
                    </m:oMathParaPr>
                    <m:oMath xmlns:m="http://schemas.openxmlformats.org/officeDocument/2006/math">
                      <m:r>
                        <a:rPr lang="zh-TW" altLang="en-US">
                          <a:latin typeface="Cambria Math" panose="02040503050406030204" pitchFamily="18" charset="0"/>
                        </a:rPr>
                        <m:t>𝑦</m:t>
                      </m:r>
                    </m:oMath>
                  </m:oMathPara>
                </a14:m>
                <a:endParaRPr lang="zh-TW" altLang="en-US" dirty="0"/>
              </a:p>
            </p:txBody>
          </p:sp>
        </mc:Choice>
        <mc:Fallback xmlns="">
          <p:sp>
            <p:nvSpPr>
              <p:cNvPr id="35" name="文字方塊 34">
                <a:extLst>
                  <a:ext uri="{FF2B5EF4-FFF2-40B4-BE49-F238E27FC236}">
                    <a16:creationId xmlns:a16="http://schemas.microsoft.com/office/drawing/2014/main" id="{9B221625-1C30-93DE-68F0-38FE30AB0616}"/>
                  </a:ext>
                </a:extLst>
              </p:cNvPr>
              <p:cNvSpPr txBox="1">
                <a:spLocks noRot="1" noChangeAspect="1" noMove="1" noResize="1" noEditPoints="1" noAdjustHandles="1" noChangeArrowheads="1" noChangeShapeType="1" noTextEdit="1"/>
              </p:cNvSpPr>
              <p:nvPr/>
            </p:nvSpPr>
            <p:spPr>
              <a:xfrm>
                <a:off x="1927207" y="4040519"/>
                <a:ext cx="356295" cy="523220"/>
              </a:xfrm>
              <a:prstGeom prst="rect">
                <a:avLst/>
              </a:prstGeom>
              <a:blipFill>
                <a:blip r:embed="rId3"/>
                <a:stretch>
                  <a:fillRect/>
                </a:stretch>
              </a:blipFill>
            </p:spPr>
            <p:txBody>
              <a:bodyPr/>
              <a:lstStyle/>
              <a:p>
                <a:r>
                  <a:rPr lang="zh-TW" altLang="en-US">
                    <a:noFill/>
                  </a:rPr>
                  <a:t> </a:t>
                </a:r>
              </a:p>
            </p:txBody>
          </p:sp>
        </mc:Fallback>
      </mc:AlternateContent>
      <p:grpSp>
        <p:nvGrpSpPr>
          <p:cNvPr id="43" name="群組 42">
            <a:extLst>
              <a:ext uri="{FF2B5EF4-FFF2-40B4-BE49-F238E27FC236}">
                <a16:creationId xmlns:a16="http://schemas.microsoft.com/office/drawing/2014/main" id="{0993F411-DA5D-4343-4D8C-C2358E00A7EE}"/>
              </a:ext>
            </a:extLst>
          </p:cNvPr>
          <p:cNvGrpSpPr/>
          <p:nvPr/>
        </p:nvGrpSpPr>
        <p:grpSpPr>
          <a:xfrm>
            <a:off x="4078507" y="3818118"/>
            <a:ext cx="3420172" cy="2677390"/>
            <a:chOff x="3335893" y="3973294"/>
            <a:chExt cx="3420172" cy="2677390"/>
          </a:xfrm>
        </p:grpSpPr>
        <p:sp>
          <p:nvSpPr>
            <p:cNvPr id="45" name="矩形: 圓角 44">
              <a:extLst>
                <a:ext uri="{FF2B5EF4-FFF2-40B4-BE49-F238E27FC236}">
                  <a16:creationId xmlns:a16="http://schemas.microsoft.com/office/drawing/2014/main" id="{4CD4B398-F284-EAB2-15C9-1C07D5B7BE27}"/>
                </a:ext>
              </a:extLst>
            </p:cNvPr>
            <p:cNvSpPr/>
            <p:nvPr/>
          </p:nvSpPr>
          <p:spPr>
            <a:xfrm>
              <a:off x="3335893" y="4462619"/>
              <a:ext cx="3420172" cy="513624"/>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FF0000"/>
                  </a:solidFill>
                  <a:latin typeface="Times New Roman" panose="02020603050405020304" pitchFamily="18" charset="0"/>
                  <a:cs typeface="Times New Roman" panose="02020603050405020304" pitchFamily="18" charset="0"/>
                </a:rPr>
                <a:t>highly descriptive prompt</a:t>
              </a:r>
              <a:endParaRPr lang="zh-TW" altLang="en-US" sz="2400" dirty="0">
                <a:solidFill>
                  <a:srgbClr val="FF0000"/>
                </a:solidFill>
                <a:latin typeface="Times New Roman" panose="02020603050405020304" pitchFamily="18" charset="0"/>
                <a:cs typeface="Times New Roman" panose="02020603050405020304" pitchFamily="18" charset="0"/>
              </a:endParaRPr>
            </a:p>
          </p:txBody>
        </p:sp>
        <p:sp>
          <p:nvSpPr>
            <p:cNvPr id="46" name="矩形: 圓角 45">
              <a:extLst>
                <a:ext uri="{FF2B5EF4-FFF2-40B4-BE49-F238E27FC236}">
                  <a16:creationId xmlns:a16="http://schemas.microsoft.com/office/drawing/2014/main" id="{C9FF3C31-13E9-7EEF-B944-BAA70E0A4B9F}"/>
                </a:ext>
              </a:extLst>
            </p:cNvPr>
            <p:cNvSpPr/>
            <p:nvPr/>
          </p:nvSpPr>
          <p:spPr>
            <a:xfrm>
              <a:off x="3335893" y="5020766"/>
              <a:ext cx="3420172" cy="513624"/>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00B050"/>
                  </a:solidFill>
                  <a:latin typeface="Times New Roman" panose="02020603050405020304" pitchFamily="18" charset="0"/>
                  <a:cs typeface="Times New Roman" panose="02020603050405020304" pitchFamily="18" charset="0"/>
                </a:rPr>
                <a:t>highly descriptive prompt</a:t>
              </a:r>
              <a:endParaRPr lang="zh-TW" altLang="en-US" sz="2400" dirty="0">
                <a:solidFill>
                  <a:srgbClr val="00B050"/>
                </a:solidFill>
                <a:latin typeface="Times New Roman" panose="02020603050405020304" pitchFamily="18" charset="0"/>
                <a:cs typeface="Times New Roman" panose="02020603050405020304" pitchFamily="18" charset="0"/>
              </a:endParaRPr>
            </a:p>
          </p:txBody>
        </p:sp>
        <p:sp>
          <p:nvSpPr>
            <p:cNvPr id="50" name="矩形: 圓角 49">
              <a:extLst>
                <a:ext uri="{FF2B5EF4-FFF2-40B4-BE49-F238E27FC236}">
                  <a16:creationId xmlns:a16="http://schemas.microsoft.com/office/drawing/2014/main" id="{462A2A6B-5246-A31A-AD9F-2A2D353847AB}"/>
                </a:ext>
              </a:extLst>
            </p:cNvPr>
            <p:cNvSpPr/>
            <p:nvPr/>
          </p:nvSpPr>
          <p:spPr>
            <a:xfrm>
              <a:off x="3335893" y="5578913"/>
              <a:ext cx="3420172" cy="513624"/>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4">
                      <a:lumMod val="75000"/>
                    </a:schemeClr>
                  </a:solidFill>
                  <a:latin typeface="Times New Roman" panose="02020603050405020304" pitchFamily="18" charset="0"/>
                  <a:cs typeface="Times New Roman" panose="02020603050405020304" pitchFamily="18" charset="0"/>
                </a:rPr>
                <a:t>highly descriptive prompt</a:t>
              </a:r>
              <a:endParaRPr lang="zh-TW" altLang="en-US" sz="24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51" name="矩形: 圓角 50">
              <a:extLst>
                <a:ext uri="{FF2B5EF4-FFF2-40B4-BE49-F238E27FC236}">
                  <a16:creationId xmlns:a16="http://schemas.microsoft.com/office/drawing/2014/main" id="{BAAAE92B-7B34-E1D4-DB1F-B175FC791E76}"/>
                </a:ext>
              </a:extLst>
            </p:cNvPr>
            <p:cNvSpPr/>
            <p:nvPr/>
          </p:nvSpPr>
          <p:spPr>
            <a:xfrm>
              <a:off x="3335893" y="6137060"/>
              <a:ext cx="3420172" cy="513624"/>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0070C0"/>
                  </a:solidFill>
                  <a:latin typeface="Times New Roman" panose="02020603050405020304" pitchFamily="18" charset="0"/>
                  <a:cs typeface="Times New Roman" panose="02020603050405020304" pitchFamily="18" charset="0"/>
                </a:rPr>
                <a:t>highly descriptive prompt</a:t>
              </a:r>
              <a:endParaRPr lang="zh-TW" altLang="en-US" sz="2400" dirty="0">
                <a:solidFill>
                  <a:srgbClr val="0070C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5" name="文字方塊 54">
                  <a:extLst>
                    <a:ext uri="{FF2B5EF4-FFF2-40B4-BE49-F238E27FC236}">
                      <a16:creationId xmlns:a16="http://schemas.microsoft.com/office/drawing/2014/main" id="{5716EA39-94FA-9BC0-2AAF-07A185E281DF}"/>
                    </a:ext>
                  </a:extLst>
                </p:cNvPr>
                <p:cNvSpPr txBox="1"/>
                <p:nvPr/>
              </p:nvSpPr>
              <p:spPr>
                <a:xfrm>
                  <a:off x="4849824" y="3973294"/>
                  <a:ext cx="411651" cy="444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zh-TW" altLang="en-US" sz="2800" i="1" dirty="0" smtClean="0">
                                <a:latin typeface="Cambria Math" panose="02040503050406030204" pitchFamily="18" charset="0"/>
                              </a:rPr>
                            </m:ctrlPr>
                          </m:sSupPr>
                          <m:e>
                            <m:acc>
                              <m:accPr>
                                <m:chr m:val="̃"/>
                                <m:ctrlPr>
                                  <a:rPr lang="zh-TW" altLang="en-US" sz="2800" i="1" dirty="0">
                                    <a:latin typeface="Cambria Math" panose="02040503050406030204" pitchFamily="18" charset="0"/>
                                  </a:rPr>
                                </m:ctrlPr>
                              </m:accPr>
                              <m:e>
                                <m:r>
                                  <a:rPr lang="zh-TW" altLang="en-US" sz="2800" i="1" dirty="0">
                                    <a:latin typeface="Cambria Math" panose="02040503050406030204" pitchFamily="18" charset="0"/>
                                  </a:rPr>
                                  <m:t>𝑦</m:t>
                                </m:r>
                              </m:e>
                            </m:acc>
                          </m:e>
                          <m:sup>
                            <m:r>
                              <a:rPr lang="zh-TW" altLang="en-US" sz="2800" i="1" dirty="0">
                                <a:latin typeface="Cambria Math" panose="02040503050406030204" pitchFamily="18" charset="0"/>
                              </a:rPr>
                              <m:t>ⅈ</m:t>
                            </m:r>
                          </m:sup>
                        </m:sSup>
                      </m:oMath>
                    </m:oMathPara>
                  </a14:m>
                  <a:endParaRPr lang="zh-TW" altLang="en-US" sz="2800" i="1" dirty="0">
                    <a:latin typeface="Cambria Math" panose="02040503050406030204" pitchFamily="18" charset="0"/>
                  </a:endParaRPr>
                </a:p>
              </p:txBody>
            </p:sp>
          </mc:Choice>
          <mc:Fallback xmlns="">
            <p:sp>
              <p:nvSpPr>
                <p:cNvPr id="55" name="文字方塊 54">
                  <a:extLst>
                    <a:ext uri="{FF2B5EF4-FFF2-40B4-BE49-F238E27FC236}">
                      <a16:creationId xmlns:a16="http://schemas.microsoft.com/office/drawing/2014/main" id="{0D8D6937-1F38-0FA4-680D-DBE627D77250}"/>
                    </a:ext>
                  </a:extLst>
                </p:cNvPr>
                <p:cNvSpPr txBox="1">
                  <a:spLocks noRot="1" noChangeAspect="1" noMove="1" noResize="1" noEditPoints="1" noAdjustHandles="1" noChangeArrowheads="1" noChangeShapeType="1" noTextEdit="1"/>
                </p:cNvSpPr>
                <p:nvPr/>
              </p:nvSpPr>
              <p:spPr>
                <a:xfrm>
                  <a:off x="4849824" y="3973294"/>
                  <a:ext cx="411651" cy="444802"/>
                </a:xfrm>
                <a:prstGeom prst="rect">
                  <a:avLst/>
                </a:prstGeom>
                <a:blipFill>
                  <a:blip r:embed="rId9"/>
                  <a:stretch>
                    <a:fillRect/>
                  </a:stretch>
                </a:blipFill>
              </p:spPr>
              <p:txBody>
                <a:bodyPr/>
                <a:lstStyle/>
                <a:p>
                  <a:r>
                    <a:rPr lang="zh-TW" altLang="en-US">
                      <a:noFill/>
                    </a:rPr>
                    <a:t> </a:t>
                  </a:r>
                </a:p>
              </p:txBody>
            </p:sp>
          </mc:Fallback>
        </mc:AlternateContent>
      </p:grpSp>
      <p:grpSp>
        <p:nvGrpSpPr>
          <p:cNvPr id="9" name="群組 8">
            <a:extLst>
              <a:ext uri="{FF2B5EF4-FFF2-40B4-BE49-F238E27FC236}">
                <a16:creationId xmlns:a16="http://schemas.microsoft.com/office/drawing/2014/main" id="{F99790F8-B834-A4ED-A9E3-15A36B512732}"/>
              </a:ext>
            </a:extLst>
          </p:cNvPr>
          <p:cNvGrpSpPr/>
          <p:nvPr/>
        </p:nvGrpSpPr>
        <p:grpSpPr>
          <a:xfrm>
            <a:off x="8686954" y="3322930"/>
            <a:ext cx="3734219" cy="1595321"/>
            <a:chOff x="3688471" y="4318357"/>
            <a:chExt cx="5051336" cy="2158016"/>
          </a:xfrm>
        </p:grpSpPr>
        <p:grpSp>
          <p:nvGrpSpPr>
            <p:cNvPr id="17" name="群組 16">
              <a:extLst>
                <a:ext uri="{FF2B5EF4-FFF2-40B4-BE49-F238E27FC236}">
                  <a16:creationId xmlns:a16="http://schemas.microsoft.com/office/drawing/2014/main" id="{9F99E575-63A4-BE23-CEE7-176371CDF2FD}"/>
                </a:ext>
              </a:extLst>
            </p:cNvPr>
            <p:cNvGrpSpPr/>
            <p:nvPr/>
          </p:nvGrpSpPr>
          <p:grpSpPr>
            <a:xfrm>
              <a:off x="5853329" y="4330418"/>
              <a:ext cx="2886478" cy="2145955"/>
              <a:chOff x="7157346" y="3067607"/>
              <a:chExt cx="2886478" cy="2145955"/>
            </a:xfrm>
            <a:scene3d>
              <a:camera prst="isometricLeftDown"/>
              <a:lightRig rig="threePt" dir="t"/>
            </a:scene3d>
          </p:grpSpPr>
          <p:pic>
            <p:nvPicPr>
              <p:cNvPr id="27" name="圖片 26">
                <a:extLst>
                  <a:ext uri="{FF2B5EF4-FFF2-40B4-BE49-F238E27FC236}">
                    <a16:creationId xmlns:a16="http://schemas.microsoft.com/office/drawing/2014/main" id="{A9CDC7F8-2A04-3E38-7F03-E6497D778F32}"/>
                  </a:ext>
                </a:extLst>
              </p:cNvPr>
              <p:cNvPicPr>
                <a:picLocks noChangeAspect="1"/>
              </p:cNvPicPr>
              <p:nvPr/>
            </p:nvPicPr>
            <p:blipFill>
              <a:blip r:embed="rId10">
                <a:duotone>
                  <a:prstClr val="black"/>
                  <a:srgbClr val="3E5566">
                    <a:tint val="45000"/>
                    <a:satMod val="400000"/>
                  </a:srgbClr>
                </a:duotone>
              </a:blip>
              <a:stretch>
                <a:fillRect/>
              </a:stretch>
            </p:blipFill>
            <p:spPr>
              <a:xfrm>
                <a:off x="7157346" y="3070138"/>
                <a:ext cx="2886478" cy="2143424"/>
              </a:xfrm>
              <a:prstGeom prst="rect">
                <a:avLst/>
              </a:prstGeom>
            </p:spPr>
          </p:pic>
          <p:pic>
            <p:nvPicPr>
              <p:cNvPr id="28" name="圖片 27">
                <a:extLst>
                  <a:ext uri="{FF2B5EF4-FFF2-40B4-BE49-F238E27FC236}">
                    <a16:creationId xmlns:a16="http://schemas.microsoft.com/office/drawing/2014/main" id="{C2DFA4E1-DA93-C328-2BFF-9EFDAA335681}"/>
                  </a:ext>
                </a:extLst>
              </p:cNvPr>
              <p:cNvPicPr>
                <a:picLocks noChangeAspect="1"/>
              </p:cNvPicPr>
              <p:nvPr/>
            </p:nvPicPr>
            <p:blipFill>
              <a:blip r:embed="rId11"/>
              <a:srcRect l="74040"/>
              <a:stretch>
                <a:fillRect/>
              </a:stretch>
            </p:blipFill>
            <p:spPr>
              <a:xfrm>
                <a:off x="9299448" y="3067607"/>
                <a:ext cx="744376" cy="2143424"/>
              </a:xfrm>
              <a:prstGeom prst="rect">
                <a:avLst/>
              </a:prstGeom>
            </p:spPr>
          </p:pic>
        </p:grpSp>
        <p:grpSp>
          <p:nvGrpSpPr>
            <p:cNvPr id="18" name="群組 17">
              <a:extLst>
                <a:ext uri="{FF2B5EF4-FFF2-40B4-BE49-F238E27FC236}">
                  <a16:creationId xmlns:a16="http://schemas.microsoft.com/office/drawing/2014/main" id="{D0F0EA39-34DB-926C-1025-3BB833189AE9}"/>
                </a:ext>
              </a:extLst>
            </p:cNvPr>
            <p:cNvGrpSpPr/>
            <p:nvPr/>
          </p:nvGrpSpPr>
          <p:grpSpPr>
            <a:xfrm>
              <a:off x="5124618" y="4325653"/>
              <a:ext cx="2886478" cy="2143758"/>
              <a:chOff x="8808614" y="1047052"/>
              <a:chExt cx="2886478" cy="2143758"/>
            </a:xfrm>
            <a:scene3d>
              <a:camera prst="isometricLeftDown"/>
              <a:lightRig rig="threePt" dir="t"/>
            </a:scene3d>
          </p:grpSpPr>
          <p:pic>
            <p:nvPicPr>
              <p:cNvPr id="25" name="圖片 24">
                <a:extLst>
                  <a:ext uri="{FF2B5EF4-FFF2-40B4-BE49-F238E27FC236}">
                    <a16:creationId xmlns:a16="http://schemas.microsoft.com/office/drawing/2014/main" id="{2353554E-F40E-588C-3086-CE4B245E2F46}"/>
                  </a:ext>
                </a:extLst>
              </p:cNvPr>
              <p:cNvPicPr>
                <a:picLocks noChangeAspect="1"/>
              </p:cNvPicPr>
              <p:nvPr/>
            </p:nvPicPr>
            <p:blipFill>
              <a:blip r:embed="rId10">
                <a:duotone>
                  <a:prstClr val="black"/>
                  <a:srgbClr val="A57E5A">
                    <a:tint val="45000"/>
                    <a:satMod val="400000"/>
                  </a:srgbClr>
                </a:duotone>
              </a:blip>
              <a:stretch>
                <a:fillRect/>
              </a:stretch>
            </p:blipFill>
            <p:spPr>
              <a:xfrm>
                <a:off x="8808614" y="1047386"/>
                <a:ext cx="2886478" cy="2143424"/>
              </a:xfrm>
              <a:prstGeom prst="rect">
                <a:avLst/>
              </a:prstGeom>
            </p:spPr>
          </p:pic>
          <p:pic>
            <p:nvPicPr>
              <p:cNvPr id="26" name="圖片 25">
                <a:extLst>
                  <a:ext uri="{FF2B5EF4-FFF2-40B4-BE49-F238E27FC236}">
                    <a16:creationId xmlns:a16="http://schemas.microsoft.com/office/drawing/2014/main" id="{BDCDA916-E7DE-B05A-074F-2B2EA0609A0D}"/>
                  </a:ext>
                </a:extLst>
              </p:cNvPr>
              <p:cNvPicPr>
                <a:picLocks noChangeAspect="1"/>
              </p:cNvPicPr>
              <p:nvPr/>
            </p:nvPicPr>
            <p:blipFill>
              <a:blip r:embed="rId11"/>
              <a:srcRect l="50000" r="24536"/>
              <a:stretch>
                <a:fillRect/>
              </a:stretch>
            </p:blipFill>
            <p:spPr>
              <a:xfrm>
                <a:off x="10249906" y="1047052"/>
                <a:ext cx="730169" cy="2143424"/>
              </a:xfrm>
              <a:prstGeom prst="rect">
                <a:avLst/>
              </a:prstGeom>
            </p:spPr>
          </p:pic>
        </p:grpSp>
        <p:grpSp>
          <p:nvGrpSpPr>
            <p:cNvPr id="19" name="群組 18">
              <a:extLst>
                <a:ext uri="{FF2B5EF4-FFF2-40B4-BE49-F238E27FC236}">
                  <a16:creationId xmlns:a16="http://schemas.microsoft.com/office/drawing/2014/main" id="{348A6F62-1EBF-E8D2-9296-69A97C176556}"/>
                </a:ext>
              </a:extLst>
            </p:cNvPr>
            <p:cNvGrpSpPr/>
            <p:nvPr/>
          </p:nvGrpSpPr>
          <p:grpSpPr>
            <a:xfrm>
              <a:off x="4417747" y="4318357"/>
              <a:ext cx="2886478" cy="2145873"/>
              <a:chOff x="8256707" y="1211407"/>
              <a:chExt cx="2886478" cy="2145873"/>
            </a:xfrm>
            <a:scene3d>
              <a:camera prst="isometricLeftDown"/>
              <a:lightRig rig="threePt" dir="t"/>
            </a:scene3d>
          </p:grpSpPr>
          <p:pic>
            <p:nvPicPr>
              <p:cNvPr id="23" name="圖片 22">
                <a:extLst>
                  <a:ext uri="{FF2B5EF4-FFF2-40B4-BE49-F238E27FC236}">
                    <a16:creationId xmlns:a16="http://schemas.microsoft.com/office/drawing/2014/main" id="{52048626-A94B-9A96-DC7F-1B2B6FEDC403}"/>
                  </a:ext>
                </a:extLst>
              </p:cNvPr>
              <p:cNvPicPr>
                <a:picLocks noChangeAspect="1"/>
              </p:cNvPicPr>
              <p:nvPr/>
            </p:nvPicPr>
            <p:blipFill>
              <a:blip r:embed="rId10">
                <a:alphaModFix amt="85000"/>
                <a:duotone>
                  <a:prstClr val="black"/>
                  <a:srgbClr val="96A081">
                    <a:tint val="45000"/>
                    <a:satMod val="400000"/>
                  </a:srgbClr>
                </a:duotone>
              </a:blip>
              <a:stretch>
                <a:fillRect/>
              </a:stretch>
            </p:blipFill>
            <p:spPr>
              <a:xfrm>
                <a:off x="8256707" y="1211407"/>
                <a:ext cx="2886478" cy="2143424"/>
              </a:xfrm>
              <a:prstGeom prst="rect">
                <a:avLst/>
              </a:prstGeom>
            </p:spPr>
          </p:pic>
          <p:pic>
            <p:nvPicPr>
              <p:cNvPr id="24" name="圖片 23">
                <a:extLst>
                  <a:ext uri="{FF2B5EF4-FFF2-40B4-BE49-F238E27FC236}">
                    <a16:creationId xmlns:a16="http://schemas.microsoft.com/office/drawing/2014/main" id="{4AA51767-19AD-096D-8717-544F07A3D7B5}"/>
                  </a:ext>
                </a:extLst>
              </p:cNvPr>
              <p:cNvPicPr>
                <a:picLocks noChangeAspect="1"/>
              </p:cNvPicPr>
              <p:nvPr/>
            </p:nvPicPr>
            <p:blipFill>
              <a:blip r:embed="rId11"/>
              <a:srcRect l="24578" r="50359"/>
              <a:stretch>
                <a:fillRect/>
              </a:stretch>
            </p:blipFill>
            <p:spPr>
              <a:xfrm>
                <a:off x="8981289" y="1213856"/>
                <a:ext cx="718657" cy="2143424"/>
              </a:xfrm>
              <a:prstGeom prst="rect">
                <a:avLst/>
              </a:prstGeom>
            </p:spPr>
          </p:pic>
        </p:grpSp>
        <p:grpSp>
          <p:nvGrpSpPr>
            <p:cNvPr id="20" name="群組 19">
              <a:extLst>
                <a:ext uri="{FF2B5EF4-FFF2-40B4-BE49-F238E27FC236}">
                  <a16:creationId xmlns:a16="http://schemas.microsoft.com/office/drawing/2014/main" id="{A2EBC8FF-B658-05E5-9C70-60FABAE275F3}"/>
                </a:ext>
              </a:extLst>
            </p:cNvPr>
            <p:cNvGrpSpPr/>
            <p:nvPr/>
          </p:nvGrpSpPr>
          <p:grpSpPr>
            <a:xfrm>
              <a:off x="3688471" y="4318357"/>
              <a:ext cx="2886478" cy="2143424"/>
              <a:chOff x="9121340" y="1426592"/>
              <a:chExt cx="2886478" cy="2143424"/>
            </a:xfrm>
            <a:scene3d>
              <a:camera prst="isometricLeftDown"/>
              <a:lightRig rig="threePt" dir="t"/>
            </a:scene3d>
          </p:grpSpPr>
          <p:pic>
            <p:nvPicPr>
              <p:cNvPr id="21" name="圖片 20">
                <a:extLst>
                  <a:ext uri="{FF2B5EF4-FFF2-40B4-BE49-F238E27FC236}">
                    <a16:creationId xmlns:a16="http://schemas.microsoft.com/office/drawing/2014/main" id="{B7E40D5F-B2F3-7936-7917-8FF5C8802D32}"/>
                  </a:ext>
                </a:extLst>
              </p:cNvPr>
              <p:cNvPicPr>
                <a:picLocks noChangeAspect="1"/>
              </p:cNvPicPr>
              <p:nvPr/>
            </p:nvPicPr>
            <p:blipFill>
              <a:blip r:embed="rId10">
                <a:duotone>
                  <a:prstClr val="black"/>
                  <a:srgbClr val="C5ABB8">
                    <a:tint val="45000"/>
                    <a:satMod val="400000"/>
                  </a:srgbClr>
                </a:duotone>
                <a:alphaModFix amt="85000"/>
              </a:blip>
              <a:stretch>
                <a:fillRect/>
              </a:stretch>
            </p:blipFill>
            <p:spPr>
              <a:xfrm>
                <a:off x="9121340" y="1426592"/>
                <a:ext cx="2886478" cy="2143424"/>
              </a:xfrm>
              <a:prstGeom prst="rect">
                <a:avLst/>
              </a:prstGeom>
            </p:spPr>
          </p:pic>
          <p:pic>
            <p:nvPicPr>
              <p:cNvPr id="22" name="圖片 21">
                <a:extLst>
                  <a:ext uri="{FF2B5EF4-FFF2-40B4-BE49-F238E27FC236}">
                    <a16:creationId xmlns:a16="http://schemas.microsoft.com/office/drawing/2014/main" id="{2AE3A4D5-3844-1ADB-D71B-9C0018F6344D}"/>
                  </a:ext>
                </a:extLst>
              </p:cNvPr>
              <p:cNvPicPr>
                <a:picLocks noChangeAspect="1"/>
              </p:cNvPicPr>
              <p:nvPr/>
            </p:nvPicPr>
            <p:blipFill>
              <a:blip r:embed="rId11"/>
              <a:srcRect r="74656"/>
              <a:stretch>
                <a:fillRect/>
              </a:stretch>
            </p:blipFill>
            <p:spPr>
              <a:xfrm>
                <a:off x="9121340" y="1426592"/>
                <a:ext cx="726748" cy="2143424"/>
              </a:xfrm>
              <a:prstGeom prst="rect">
                <a:avLst/>
              </a:prstGeom>
            </p:spPr>
          </p:pic>
        </p:grpSp>
      </p:grpSp>
      <mc:AlternateContent xmlns:mc="http://schemas.openxmlformats.org/markup-compatibility/2006" xmlns:a14="http://schemas.microsoft.com/office/drawing/2010/main">
        <mc:Choice Requires="a14">
          <p:sp>
            <p:nvSpPr>
              <p:cNvPr id="29" name="文字方塊 28">
                <a:extLst>
                  <a:ext uri="{FF2B5EF4-FFF2-40B4-BE49-F238E27FC236}">
                    <a16:creationId xmlns:a16="http://schemas.microsoft.com/office/drawing/2014/main" id="{F6B82AAB-A18C-242D-6AF9-8E4A97C0DF89}"/>
                  </a:ext>
                </a:extLst>
              </p:cNvPr>
              <p:cNvSpPr txBox="1"/>
              <p:nvPr/>
            </p:nvSpPr>
            <p:spPr>
              <a:xfrm>
                <a:off x="9497546" y="2299162"/>
                <a:ext cx="1586456" cy="6445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zh-TW" altLang="en-US" sz="2800" i="1" smtClean="0">
                              <a:latin typeface="Cambria Math" panose="02040503050406030204" pitchFamily="18" charset="0"/>
                            </a:rPr>
                          </m:ctrlPr>
                        </m:sSubSupPr>
                        <m:e>
                          <m:r>
                            <a:rPr lang="en-US" altLang="zh-TW" sz="2800" b="0" i="1" smtClean="0">
                              <a:latin typeface="Cambria Math" panose="02040503050406030204" pitchFamily="18" charset="0"/>
                            </a:rPr>
                            <m:t>𝑥</m:t>
                          </m:r>
                        </m:e>
                        <m:sub>
                          <m:r>
                            <a:rPr lang="zh-TW" altLang="en-US" sz="2800" i="1" smtClean="0">
                              <a:latin typeface="Cambria Math" panose="02040503050406030204" pitchFamily="18" charset="0"/>
                            </a:rPr>
                            <m:t>𝑡</m:t>
                          </m:r>
                          <m:r>
                            <a:rPr lang="zh-TW" altLang="en-US" sz="2800" i="1" smtClean="0">
                              <a:latin typeface="Cambria Math" panose="02040503050406030204" pitchFamily="18" charset="0"/>
                            </a:rPr>
                            <m:t>−</m:t>
                          </m:r>
                          <m:d>
                            <m:dPr>
                              <m:ctrlPr>
                                <a:rPr lang="zh-TW" altLang="en-US" sz="2800" i="1" smtClean="0">
                                  <a:latin typeface="Cambria Math" panose="02040503050406030204" pitchFamily="18" charset="0"/>
                                </a:rPr>
                              </m:ctrlPr>
                            </m:dPr>
                            <m:e>
                              <m:r>
                                <a:rPr lang="zh-TW" altLang="en-US" sz="2800" i="1" smtClean="0">
                                  <a:latin typeface="Cambria Math" panose="02040503050406030204" pitchFamily="18" charset="0"/>
                                </a:rPr>
                                <m:t>𝑟</m:t>
                              </m:r>
                              <m:r>
                                <a:rPr lang="zh-TW" altLang="en-US" sz="2800" i="1" smtClean="0">
                                  <a:latin typeface="Cambria Math" panose="02040503050406030204" pitchFamily="18" charset="0"/>
                                </a:rPr>
                                <m:t>+1</m:t>
                              </m:r>
                            </m:e>
                          </m:d>
                        </m:sub>
                        <m:sup>
                          <m:r>
                            <a:rPr lang="zh-TW" altLang="en-US" sz="2800" i="1" smtClean="0">
                              <a:latin typeface="Cambria Math" panose="02040503050406030204" pitchFamily="18" charset="0"/>
                            </a:rPr>
                            <m:t>𝑖</m:t>
                          </m:r>
                        </m:sup>
                      </m:sSubSup>
                    </m:oMath>
                  </m:oMathPara>
                </a14:m>
                <a:endParaRPr lang="zh-TW" altLang="en-US" sz="2800" dirty="0">
                  <a:latin typeface="Times New Roman" panose="02020603050405020304" pitchFamily="18" charset="0"/>
                  <a:cs typeface="Times New Roman" panose="02020603050405020304" pitchFamily="18" charset="0"/>
                </a:endParaRPr>
              </a:p>
            </p:txBody>
          </p:sp>
        </mc:Choice>
        <mc:Fallback xmlns="">
          <p:sp>
            <p:nvSpPr>
              <p:cNvPr id="29" name="文字方塊 28">
                <a:extLst>
                  <a:ext uri="{FF2B5EF4-FFF2-40B4-BE49-F238E27FC236}">
                    <a16:creationId xmlns:a16="http://schemas.microsoft.com/office/drawing/2014/main" id="{F6B82AAB-A18C-242D-6AF9-8E4A97C0DF89}"/>
                  </a:ext>
                </a:extLst>
              </p:cNvPr>
              <p:cNvSpPr txBox="1">
                <a:spLocks noRot="1" noChangeAspect="1" noMove="1" noResize="1" noEditPoints="1" noAdjustHandles="1" noChangeArrowheads="1" noChangeShapeType="1" noTextEdit="1"/>
              </p:cNvSpPr>
              <p:nvPr/>
            </p:nvSpPr>
            <p:spPr>
              <a:xfrm>
                <a:off x="9497546" y="2299162"/>
                <a:ext cx="1586456" cy="644535"/>
              </a:xfrm>
              <a:prstGeom prst="rect">
                <a:avLst/>
              </a:prstGeom>
              <a:blipFill>
                <a:blip r:embed="rId12"/>
                <a:stretch>
                  <a:fillRect/>
                </a:stretch>
              </a:blipFill>
            </p:spPr>
            <p:txBody>
              <a:bodyPr/>
              <a:lstStyle/>
              <a:p>
                <a:r>
                  <a:rPr lang="zh-TW" altLang="en-US">
                    <a:noFill/>
                  </a:rPr>
                  <a:t> </a:t>
                </a:r>
              </a:p>
            </p:txBody>
          </p:sp>
        </mc:Fallback>
      </mc:AlternateContent>
      <p:grpSp>
        <p:nvGrpSpPr>
          <p:cNvPr id="30" name="群組 29">
            <a:extLst>
              <a:ext uri="{FF2B5EF4-FFF2-40B4-BE49-F238E27FC236}">
                <a16:creationId xmlns:a16="http://schemas.microsoft.com/office/drawing/2014/main" id="{F3D3A23F-1B63-09C6-7F9B-24E0741D7AB0}"/>
              </a:ext>
            </a:extLst>
          </p:cNvPr>
          <p:cNvGrpSpPr/>
          <p:nvPr/>
        </p:nvGrpSpPr>
        <p:grpSpPr>
          <a:xfrm>
            <a:off x="2862190" y="952788"/>
            <a:ext cx="2867425" cy="2770695"/>
            <a:chOff x="2666559" y="1001195"/>
            <a:chExt cx="2867425" cy="2770695"/>
          </a:xfrm>
        </p:grpSpPr>
        <p:pic>
          <p:nvPicPr>
            <p:cNvPr id="31" name="圖片 30">
              <a:extLst>
                <a:ext uri="{FF2B5EF4-FFF2-40B4-BE49-F238E27FC236}">
                  <a16:creationId xmlns:a16="http://schemas.microsoft.com/office/drawing/2014/main" id="{A31C3031-82C4-62AE-CD77-26135DF23F3C}"/>
                </a:ext>
              </a:extLst>
            </p:cNvPr>
            <p:cNvPicPr>
              <a:picLocks noChangeAspect="1"/>
            </p:cNvPicPr>
            <p:nvPr/>
          </p:nvPicPr>
          <p:blipFill>
            <a:blip r:embed="rId11"/>
            <a:stretch>
              <a:fillRect/>
            </a:stretch>
          </p:blipFill>
          <p:spPr>
            <a:xfrm>
              <a:off x="2666559" y="1628466"/>
              <a:ext cx="2867425" cy="2143424"/>
            </a:xfrm>
            <a:prstGeom prst="rect">
              <a:avLst/>
            </a:prstGeom>
          </p:spPr>
        </p:pic>
        <mc:AlternateContent xmlns:mc="http://schemas.openxmlformats.org/markup-compatibility/2006" xmlns:a14="http://schemas.microsoft.com/office/drawing/2010/main">
          <mc:Choice Requires="a14">
            <p:sp>
              <p:nvSpPr>
                <p:cNvPr id="32" name="文字方塊 31">
                  <a:extLst>
                    <a:ext uri="{FF2B5EF4-FFF2-40B4-BE49-F238E27FC236}">
                      <a16:creationId xmlns:a16="http://schemas.microsoft.com/office/drawing/2014/main" id="{347FBD36-C496-5D83-98F2-AEE277E79A09}"/>
                    </a:ext>
                  </a:extLst>
                </p:cNvPr>
                <p:cNvSpPr txBox="1"/>
                <p:nvPr/>
              </p:nvSpPr>
              <p:spPr>
                <a:xfrm>
                  <a:off x="3420092" y="1001195"/>
                  <a:ext cx="1360357" cy="5647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2800" i="1" dirty="0" smtClean="0">
                                <a:latin typeface="Cambria Math" panose="02040503050406030204" pitchFamily="18" charset="0"/>
                              </a:rPr>
                            </m:ctrlPr>
                          </m:sSubPr>
                          <m:e>
                            <m:r>
                              <a:rPr lang="zh-TW" altLang="en-US" sz="2800" i="1" dirty="0">
                                <a:latin typeface="Cambria Math" panose="02040503050406030204" pitchFamily="18" charset="0"/>
                              </a:rPr>
                              <m:t>𝑥</m:t>
                            </m:r>
                          </m:e>
                          <m:sub>
                            <m:r>
                              <a:rPr lang="zh-TW" altLang="en-US" sz="2800" i="1" dirty="0">
                                <a:latin typeface="Cambria Math" panose="02040503050406030204" pitchFamily="18" charset="0"/>
                              </a:rPr>
                              <m:t>𝑡</m:t>
                            </m:r>
                            <m:r>
                              <a:rPr lang="zh-TW" altLang="en-US" sz="2800" i="0" dirty="0">
                                <a:latin typeface="Cambria Math" panose="02040503050406030204" pitchFamily="18" charset="0"/>
                              </a:rPr>
                              <m:t>−</m:t>
                            </m:r>
                            <m:r>
                              <a:rPr lang="en-US" altLang="zh-TW" sz="2800" b="0" i="0" dirty="0" smtClean="0">
                                <a:latin typeface="Cambria Math" panose="02040503050406030204" pitchFamily="18" charset="0"/>
                              </a:rPr>
                              <m:t>(</m:t>
                            </m:r>
                            <m:r>
                              <a:rPr lang="zh-TW" altLang="en-US" sz="2800" i="1" dirty="0">
                                <a:latin typeface="Cambria Math" panose="02040503050406030204" pitchFamily="18" charset="0"/>
                              </a:rPr>
                              <m:t>𝑟</m:t>
                            </m:r>
                            <m:r>
                              <a:rPr lang="en-US" altLang="zh-TW" sz="2800" b="0" i="1" dirty="0" smtClean="0">
                                <a:latin typeface="Cambria Math" panose="02040503050406030204" pitchFamily="18" charset="0"/>
                              </a:rPr>
                              <m:t>+1)</m:t>
                            </m:r>
                          </m:sub>
                        </m:sSub>
                      </m:oMath>
                    </m:oMathPara>
                  </a14:m>
                  <a:endParaRPr lang="zh-TW" altLang="en-US" sz="2800" dirty="0">
                    <a:latin typeface="Times New Roman" panose="02020603050405020304" pitchFamily="18" charset="0"/>
                    <a:cs typeface="Times New Roman" panose="02020603050405020304" pitchFamily="18" charset="0"/>
                  </a:endParaRPr>
                </a:p>
              </p:txBody>
            </p:sp>
          </mc:Choice>
          <mc:Fallback xmlns="">
            <p:sp>
              <p:nvSpPr>
                <p:cNvPr id="32" name="文字方塊 31">
                  <a:extLst>
                    <a:ext uri="{FF2B5EF4-FFF2-40B4-BE49-F238E27FC236}">
                      <a16:creationId xmlns:a16="http://schemas.microsoft.com/office/drawing/2014/main" id="{347FBD36-C496-5D83-98F2-AEE277E79A09}"/>
                    </a:ext>
                  </a:extLst>
                </p:cNvPr>
                <p:cNvSpPr txBox="1">
                  <a:spLocks noRot="1" noChangeAspect="1" noMove="1" noResize="1" noEditPoints="1" noAdjustHandles="1" noChangeArrowheads="1" noChangeShapeType="1" noTextEdit="1"/>
                </p:cNvSpPr>
                <p:nvPr/>
              </p:nvSpPr>
              <p:spPr>
                <a:xfrm>
                  <a:off x="3420092" y="1001195"/>
                  <a:ext cx="1360357" cy="564706"/>
                </a:xfrm>
                <a:prstGeom prst="rect">
                  <a:avLst/>
                </a:prstGeom>
                <a:blipFill>
                  <a:blip r:embed="rId13"/>
                  <a:stretch>
                    <a:fillRect/>
                  </a:stretch>
                </a:blipFill>
              </p:spPr>
              <p:txBody>
                <a:bodyPr/>
                <a:lstStyle/>
                <a:p>
                  <a:r>
                    <a:rPr lang="zh-TW" altLang="en-US">
                      <a:noFill/>
                    </a:rPr>
                    <a:t> </a:t>
                  </a:r>
                </a:p>
              </p:txBody>
            </p:sp>
          </mc:Fallback>
        </mc:AlternateContent>
      </p:grpSp>
      <p:sp>
        <p:nvSpPr>
          <p:cNvPr id="3" name="箭號: 向下 2">
            <a:extLst>
              <a:ext uri="{FF2B5EF4-FFF2-40B4-BE49-F238E27FC236}">
                <a16:creationId xmlns:a16="http://schemas.microsoft.com/office/drawing/2014/main" id="{A9B48809-4377-DAAF-CDAA-EA953F133E93}"/>
              </a:ext>
            </a:extLst>
          </p:cNvPr>
          <p:cNvSpPr/>
          <p:nvPr/>
        </p:nvSpPr>
        <p:spPr>
          <a:xfrm rot="16200000">
            <a:off x="3541957" y="5084496"/>
            <a:ext cx="440204" cy="606477"/>
          </a:xfrm>
          <a:prstGeom prst="downArrow">
            <a:avLst>
              <a:gd name="adj1" fmla="val 39209"/>
              <a:gd name="adj2" fmla="val 6009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文字方塊 1">
            <a:extLst>
              <a:ext uri="{FF2B5EF4-FFF2-40B4-BE49-F238E27FC236}">
                <a16:creationId xmlns:a16="http://schemas.microsoft.com/office/drawing/2014/main" id="{4F783BCC-F0CC-A14A-FF58-8EAE9F727765}"/>
              </a:ext>
            </a:extLst>
          </p:cNvPr>
          <p:cNvSpPr txBox="1"/>
          <p:nvPr/>
        </p:nvSpPr>
        <p:spPr>
          <a:xfrm>
            <a:off x="2576946" y="195548"/>
            <a:ext cx="6943310" cy="830997"/>
          </a:xfrm>
          <a:prstGeom prst="rect">
            <a:avLst/>
          </a:prstGeom>
          <a:noFill/>
        </p:spPr>
        <p:txBody>
          <a:bodyPr wrap="square" rtlCol="0">
            <a:spAutoFit/>
          </a:bodyPr>
          <a:lstStyle>
            <a:defPPr>
              <a:defRPr lang="zh-TW"/>
            </a:defPPr>
            <a:lvl1pPr algn="ctr">
              <a:defRPr sz="4800" b="1">
                <a:latin typeface="Times New Roman" panose="02020603050405020304" pitchFamily="18" charset="0"/>
                <a:cs typeface="Times New Roman" panose="02020603050405020304" pitchFamily="18" charset="0"/>
              </a:defRPr>
            </a:lvl1pPr>
          </a:lstStyle>
          <a:p>
            <a:r>
              <a:rPr lang="en-US" altLang="zh-TW" dirty="0"/>
              <a:t>Method</a:t>
            </a:r>
            <a:r>
              <a:rPr lang="zh-TW" altLang="en-US" dirty="0"/>
              <a:t> </a:t>
            </a:r>
            <a:r>
              <a:rPr lang="en-US" altLang="zh-TW" dirty="0"/>
              <a:t>: Soft Refinement</a:t>
            </a:r>
            <a:endParaRPr lang="zh-TW" altLang="en-US" dirty="0"/>
          </a:p>
        </p:txBody>
      </p:sp>
    </p:spTree>
    <p:extLst>
      <p:ext uri="{BB962C8B-B14F-4D97-AF65-F5344CB8AC3E}">
        <p14:creationId xmlns:p14="http://schemas.microsoft.com/office/powerpoint/2010/main" val="1240165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21F36-ABE0-0CA4-EDA7-26A94A16BC62}"/>
            </a:ext>
          </a:extLst>
        </p:cNvPr>
        <p:cNvGrpSpPr/>
        <p:nvPr/>
      </p:nvGrpSpPr>
      <p:grpSpPr>
        <a:xfrm>
          <a:off x="0" y="0"/>
          <a:ext cx="0" cy="0"/>
          <a:chOff x="0" y="0"/>
          <a:chExt cx="0" cy="0"/>
        </a:xfrm>
      </p:grpSpPr>
      <p:sp>
        <p:nvSpPr>
          <p:cNvPr id="16" name="矩形: 圓角 15">
            <a:extLst>
              <a:ext uri="{FF2B5EF4-FFF2-40B4-BE49-F238E27FC236}">
                <a16:creationId xmlns:a16="http://schemas.microsoft.com/office/drawing/2014/main" id="{88EEC220-2F90-F3AE-F8C7-98AAA9D0E734}"/>
              </a:ext>
            </a:extLst>
          </p:cNvPr>
          <p:cNvSpPr/>
          <p:nvPr/>
        </p:nvSpPr>
        <p:spPr>
          <a:xfrm>
            <a:off x="8140421" y="1026544"/>
            <a:ext cx="3958671" cy="5732065"/>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5" name="群組 4">
            <a:extLst>
              <a:ext uri="{FF2B5EF4-FFF2-40B4-BE49-F238E27FC236}">
                <a16:creationId xmlns:a16="http://schemas.microsoft.com/office/drawing/2014/main" id="{C2AF3039-B28D-A874-A7FF-F7508B7A822F}"/>
              </a:ext>
            </a:extLst>
          </p:cNvPr>
          <p:cNvGrpSpPr/>
          <p:nvPr/>
        </p:nvGrpSpPr>
        <p:grpSpPr>
          <a:xfrm>
            <a:off x="776943" y="972268"/>
            <a:ext cx="7819126" cy="5840616"/>
            <a:chOff x="7621141" y="958913"/>
            <a:chExt cx="7819126" cy="5840616"/>
          </a:xfrm>
        </p:grpSpPr>
        <p:sp>
          <p:nvSpPr>
            <p:cNvPr id="8" name="等腰三角形 7">
              <a:extLst>
                <a:ext uri="{FF2B5EF4-FFF2-40B4-BE49-F238E27FC236}">
                  <a16:creationId xmlns:a16="http://schemas.microsoft.com/office/drawing/2014/main" id="{5C30E9D3-A12B-FC06-814B-6F56A0044E3F}"/>
                </a:ext>
              </a:extLst>
            </p:cNvPr>
            <p:cNvSpPr/>
            <p:nvPr/>
          </p:nvSpPr>
          <p:spPr>
            <a:xfrm rot="5400000">
              <a:off x="11850009" y="3209270"/>
              <a:ext cx="5840616" cy="1339901"/>
            </a:xfrm>
            <a:prstGeom prst="triangle">
              <a:avLst>
                <a:gd name="adj" fmla="val 51190"/>
              </a:avLst>
            </a:prstGeom>
            <a:solidFill>
              <a:schemeClr val="accent6">
                <a:lumMod val="20000"/>
                <a:lumOff val="80000"/>
              </a:schemeClr>
            </a:solidFill>
            <a:ln w="152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圓角 11">
              <a:extLst>
                <a:ext uri="{FF2B5EF4-FFF2-40B4-BE49-F238E27FC236}">
                  <a16:creationId xmlns:a16="http://schemas.microsoft.com/office/drawing/2014/main" id="{F9722E13-C7FF-4653-5ADB-E1DA47CAB33C}"/>
                </a:ext>
              </a:extLst>
            </p:cNvPr>
            <p:cNvSpPr/>
            <p:nvPr/>
          </p:nvSpPr>
          <p:spPr>
            <a:xfrm>
              <a:off x="7621141" y="1026544"/>
              <a:ext cx="6807355" cy="5732065"/>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pic>
        <p:nvPicPr>
          <p:cNvPr id="3" name="圖片 2">
            <a:extLst>
              <a:ext uri="{FF2B5EF4-FFF2-40B4-BE49-F238E27FC236}">
                <a16:creationId xmlns:a16="http://schemas.microsoft.com/office/drawing/2014/main" id="{3C4062A8-0204-8B42-CB2C-BD65829E8384}"/>
              </a:ext>
            </a:extLst>
          </p:cNvPr>
          <p:cNvPicPr>
            <a:picLocks noChangeAspect="1"/>
          </p:cNvPicPr>
          <p:nvPr/>
        </p:nvPicPr>
        <p:blipFill>
          <a:blip r:embed="rId3"/>
          <a:stretch>
            <a:fillRect/>
          </a:stretch>
        </p:blipFill>
        <p:spPr>
          <a:xfrm>
            <a:off x="8702332" y="2759364"/>
            <a:ext cx="3258376" cy="2463978"/>
          </a:xfrm>
          <a:prstGeom prst="rect">
            <a:avLst/>
          </a:prstGeom>
        </p:spPr>
      </p:pic>
      <p:grpSp>
        <p:nvGrpSpPr>
          <p:cNvPr id="6" name="群組 5">
            <a:extLst>
              <a:ext uri="{FF2B5EF4-FFF2-40B4-BE49-F238E27FC236}">
                <a16:creationId xmlns:a16="http://schemas.microsoft.com/office/drawing/2014/main" id="{F56BB4C3-A787-12A4-C7FF-74A67FA539D1}"/>
              </a:ext>
            </a:extLst>
          </p:cNvPr>
          <p:cNvGrpSpPr/>
          <p:nvPr/>
        </p:nvGrpSpPr>
        <p:grpSpPr>
          <a:xfrm>
            <a:off x="3048888" y="3967603"/>
            <a:ext cx="4280653" cy="2539351"/>
            <a:chOff x="2918429" y="4019167"/>
            <a:chExt cx="4280653" cy="2539351"/>
          </a:xfrm>
        </p:grpSpPr>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D786D07D-A135-FC0B-0EBE-9924B0EA75B7}"/>
                    </a:ext>
                  </a:extLst>
                </p:cNvPr>
                <p:cNvSpPr txBox="1"/>
                <p:nvPr/>
              </p:nvSpPr>
              <p:spPr>
                <a:xfrm>
                  <a:off x="4805362" y="4019167"/>
                  <a:ext cx="395878" cy="444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zh-TW" altLang="en-US" sz="2800" i="1" dirty="0" smtClean="0">
                                <a:latin typeface="Cambria Math" panose="02040503050406030204" pitchFamily="18" charset="0"/>
                              </a:rPr>
                            </m:ctrlPr>
                          </m:sSupPr>
                          <m:e>
                            <m:acc>
                              <m:accPr>
                                <m:chr m:val="̃"/>
                                <m:ctrlPr>
                                  <a:rPr lang="zh-TW" altLang="en-US" sz="2800" i="1" dirty="0">
                                    <a:latin typeface="Cambria Math" panose="02040503050406030204" pitchFamily="18" charset="0"/>
                                  </a:rPr>
                                </m:ctrlPr>
                              </m:accPr>
                              <m:e>
                                <m:r>
                                  <a:rPr lang="en-US" altLang="zh-TW" sz="2800" b="0" i="1" dirty="0" smtClean="0">
                                    <a:latin typeface="Cambria Math" panose="02040503050406030204" pitchFamily="18" charset="0"/>
                                  </a:rPr>
                                  <m:t>𝑜</m:t>
                                </m:r>
                              </m:e>
                            </m:acc>
                          </m:e>
                          <m:sup>
                            <m:r>
                              <a:rPr lang="zh-TW" altLang="en-US" sz="2800" i="1" dirty="0">
                                <a:latin typeface="Cambria Math" panose="02040503050406030204" pitchFamily="18" charset="0"/>
                              </a:rPr>
                              <m:t>ⅈ</m:t>
                            </m:r>
                          </m:sup>
                        </m:sSup>
                      </m:oMath>
                    </m:oMathPara>
                  </a14:m>
                  <a:endParaRPr lang="zh-TW" altLang="en-US" sz="2800" i="1" dirty="0">
                    <a:latin typeface="Cambria Math" panose="02040503050406030204" pitchFamily="18" charset="0"/>
                  </a:endParaRPr>
                </a:p>
              </p:txBody>
            </p:sp>
          </mc:Choice>
          <mc:Fallback xmlns="">
            <p:sp>
              <p:nvSpPr>
                <p:cNvPr id="11" name="文字方塊 10">
                  <a:extLst>
                    <a:ext uri="{FF2B5EF4-FFF2-40B4-BE49-F238E27FC236}">
                      <a16:creationId xmlns:a16="http://schemas.microsoft.com/office/drawing/2014/main" id="{D786D07D-A135-FC0B-0EBE-9924B0EA75B7}"/>
                    </a:ext>
                  </a:extLst>
                </p:cNvPr>
                <p:cNvSpPr txBox="1">
                  <a:spLocks noRot="1" noChangeAspect="1" noMove="1" noResize="1" noEditPoints="1" noAdjustHandles="1" noChangeArrowheads="1" noChangeShapeType="1" noTextEdit="1"/>
                </p:cNvSpPr>
                <p:nvPr/>
              </p:nvSpPr>
              <p:spPr>
                <a:xfrm>
                  <a:off x="4805362" y="4019167"/>
                  <a:ext cx="395878" cy="444802"/>
                </a:xfrm>
                <a:prstGeom prst="rect">
                  <a:avLst/>
                </a:prstGeom>
                <a:blipFill>
                  <a:blip r:embed="rId4"/>
                  <a:stretch>
                    <a:fillRect/>
                  </a:stretch>
                </a:blipFill>
              </p:spPr>
              <p:txBody>
                <a:bodyPr/>
                <a:lstStyle/>
                <a:p>
                  <a:r>
                    <a:rPr lang="zh-TW" altLang="en-US">
                      <a:noFill/>
                    </a:rPr>
                    <a:t> </a:t>
                  </a:r>
                </a:p>
              </p:txBody>
            </p:sp>
          </mc:Fallback>
        </mc:AlternateContent>
        <p:grpSp>
          <p:nvGrpSpPr>
            <p:cNvPr id="30" name="群組 29">
              <a:extLst>
                <a:ext uri="{FF2B5EF4-FFF2-40B4-BE49-F238E27FC236}">
                  <a16:creationId xmlns:a16="http://schemas.microsoft.com/office/drawing/2014/main" id="{B705CEEC-58CB-366E-CD89-FC711510AEB5}"/>
                </a:ext>
              </a:extLst>
            </p:cNvPr>
            <p:cNvGrpSpPr/>
            <p:nvPr/>
          </p:nvGrpSpPr>
          <p:grpSpPr>
            <a:xfrm>
              <a:off x="2918429" y="4710637"/>
              <a:ext cx="4280653" cy="1847881"/>
              <a:chOff x="8162251" y="4390244"/>
              <a:chExt cx="4280653" cy="1847881"/>
            </a:xfrm>
          </p:grpSpPr>
          <p:grpSp>
            <p:nvGrpSpPr>
              <p:cNvPr id="31" name="群組 30">
                <a:extLst>
                  <a:ext uri="{FF2B5EF4-FFF2-40B4-BE49-F238E27FC236}">
                    <a16:creationId xmlns:a16="http://schemas.microsoft.com/office/drawing/2014/main" id="{CE46B7D9-1330-8C56-1AD6-E01AFDC96E01}"/>
                  </a:ext>
                </a:extLst>
              </p:cNvPr>
              <p:cNvGrpSpPr/>
              <p:nvPr/>
            </p:nvGrpSpPr>
            <p:grpSpPr>
              <a:xfrm>
                <a:off x="9996816" y="4400465"/>
                <a:ext cx="2446088" cy="1818546"/>
                <a:chOff x="4895478" y="4729652"/>
                <a:chExt cx="2446088" cy="1818546"/>
              </a:xfrm>
              <a:scene3d>
                <a:camera prst="isometricLeftDown"/>
                <a:lightRig rig="threePt" dir="t"/>
              </a:scene3d>
            </p:grpSpPr>
            <p:pic>
              <p:nvPicPr>
                <p:cNvPr id="49" name="圖片 48">
                  <a:extLst>
                    <a:ext uri="{FF2B5EF4-FFF2-40B4-BE49-F238E27FC236}">
                      <a16:creationId xmlns:a16="http://schemas.microsoft.com/office/drawing/2014/main" id="{3CA7B593-82A1-B480-696E-E15A94955B7D}"/>
                    </a:ext>
                  </a:extLst>
                </p:cNvPr>
                <p:cNvPicPr>
                  <a:picLocks noChangeAspect="1"/>
                </p:cNvPicPr>
                <p:nvPr/>
              </p:nvPicPr>
              <p:blipFill>
                <a:blip r:embed="rId5">
                  <a:duotone>
                    <a:prstClr val="black"/>
                    <a:srgbClr val="3E5566">
                      <a:tint val="45000"/>
                      <a:satMod val="400000"/>
                    </a:srgbClr>
                  </a:duotone>
                </a:blip>
                <a:stretch>
                  <a:fillRect/>
                </a:stretch>
              </p:blipFill>
              <p:spPr>
                <a:xfrm>
                  <a:off x="4895478" y="4731797"/>
                  <a:ext cx="2446088" cy="1816401"/>
                </a:xfrm>
                <a:prstGeom prst="rect">
                  <a:avLst/>
                </a:prstGeom>
              </p:spPr>
            </p:pic>
            <p:pic>
              <p:nvPicPr>
                <p:cNvPr id="52" name="圖片 51">
                  <a:extLst>
                    <a:ext uri="{FF2B5EF4-FFF2-40B4-BE49-F238E27FC236}">
                      <a16:creationId xmlns:a16="http://schemas.microsoft.com/office/drawing/2014/main" id="{16491BD8-79D2-CE02-B5B5-FC922F13886A}"/>
                    </a:ext>
                  </a:extLst>
                </p:cNvPr>
                <p:cNvPicPr>
                  <a:picLocks noChangeAspect="1"/>
                </p:cNvPicPr>
                <p:nvPr/>
              </p:nvPicPr>
              <p:blipFill>
                <a:blip r:embed="rId6"/>
                <a:srcRect l="74040"/>
                <a:stretch>
                  <a:fillRect/>
                </a:stretch>
              </p:blipFill>
              <p:spPr>
                <a:xfrm>
                  <a:off x="6710759" y="4729652"/>
                  <a:ext cx="630807" cy="1816401"/>
                </a:xfrm>
                <a:prstGeom prst="rect">
                  <a:avLst/>
                </a:prstGeom>
                <a:ln w="57150">
                  <a:solidFill>
                    <a:srgbClr val="0070C0"/>
                  </a:solidFill>
                </a:ln>
              </p:spPr>
            </p:pic>
          </p:grpSp>
          <p:grpSp>
            <p:nvGrpSpPr>
              <p:cNvPr id="32" name="群組 31">
                <a:extLst>
                  <a:ext uri="{FF2B5EF4-FFF2-40B4-BE49-F238E27FC236}">
                    <a16:creationId xmlns:a16="http://schemas.microsoft.com/office/drawing/2014/main" id="{A429E68A-02E8-4F50-19C9-BB663AEE3708}"/>
                  </a:ext>
                </a:extLst>
              </p:cNvPr>
              <p:cNvGrpSpPr/>
              <p:nvPr/>
            </p:nvGrpSpPr>
            <p:grpSpPr>
              <a:xfrm>
                <a:off x="9379285" y="4396427"/>
                <a:ext cx="2446088" cy="1816684"/>
                <a:chOff x="9379285" y="4396427"/>
                <a:chExt cx="2446088" cy="1816684"/>
              </a:xfrm>
              <a:scene3d>
                <a:camera prst="isometricLeftDown"/>
                <a:lightRig rig="threePt" dir="t"/>
              </a:scene3d>
            </p:grpSpPr>
            <p:pic>
              <p:nvPicPr>
                <p:cNvPr id="44" name="圖片 43">
                  <a:extLst>
                    <a:ext uri="{FF2B5EF4-FFF2-40B4-BE49-F238E27FC236}">
                      <a16:creationId xmlns:a16="http://schemas.microsoft.com/office/drawing/2014/main" id="{F1B7CB55-E599-4851-6010-D347FE404B83}"/>
                    </a:ext>
                  </a:extLst>
                </p:cNvPr>
                <p:cNvPicPr>
                  <a:picLocks noChangeAspect="1"/>
                </p:cNvPicPr>
                <p:nvPr/>
              </p:nvPicPr>
              <p:blipFill>
                <a:blip r:embed="rId5">
                  <a:duotone>
                    <a:prstClr val="black"/>
                    <a:srgbClr val="A57E5A">
                      <a:tint val="45000"/>
                      <a:satMod val="400000"/>
                    </a:srgbClr>
                  </a:duotone>
                </a:blip>
                <a:stretch>
                  <a:fillRect/>
                </a:stretch>
              </p:blipFill>
              <p:spPr>
                <a:xfrm>
                  <a:off x="9379285" y="4396710"/>
                  <a:ext cx="2446088" cy="1816401"/>
                </a:xfrm>
                <a:prstGeom prst="rect">
                  <a:avLst/>
                </a:prstGeom>
              </p:spPr>
            </p:pic>
            <p:pic>
              <p:nvPicPr>
                <p:cNvPr id="47" name="圖片 46">
                  <a:extLst>
                    <a:ext uri="{FF2B5EF4-FFF2-40B4-BE49-F238E27FC236}">
                      <a16:creationId xmlns:a16="http://schemas.microsoft.com/office/drawing/2014/main" id="{555DB0BE-0CE2-3929-5492-9AAF888BF3C0}"/>
                    </a:ext>
                  </a:extLst>
                </p:cNvPr>
                <p:cNvPicPr>
                  <a:picLocks noChangeAspect="1"/>
                </p:cNvPicPr>
                <p:nvPr/>
              </p:nvPicPr>
              <p:blipFill>
                <a:blip r:embed="rId6"/>
                <a:srcRect l="50000" r="24536"/>
                <a:stretch>
                  <a:fillRect/>
                </a:stretch>
              </p:blipFill>
              <p:spPr>
                <a:xfrm>
                  <a:off x="10600679" y="4396427"/>
                  <a:ext cx="618767" cy="1816401"/>
                </a:xfrm>
                <a:prstGeom prst="rect">
                  <a:avLst/>
                </a:prstGeom>
                <a:ln w="57150">
                  <a:noFill/>
                </a:ln>
              </p:spPr>
            </p:pic>
            <p:sp>
              <p:nvSpPr>
                <p:cNvPr id="48" name="矩形 47">
                  <a:extLst>
                    <a:ext uri="{FF2B5EF4-FFF2-40B4-BE49-F238E27FC236}">
                      <a16:creationId xmlns:a16="http://schemas.microsoft.com/office/drawing/2014/main" id="{5E4C4761-E6FC-6C48-06C5-6496C4994AE1}"/>
                    </a:ext>
                  </a:extLst>
                </p:cNvPr>
                <p:cNvSpPr/>
                <p:nvPr/>
              </p:nvSpPr>
              <p:spPr>
                <a:xfrm>
                  <a:off x="10731676" y="4400822"/>
                  <a:ext cx="395878" cy="1808176"/>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3" name="群組 32">
                <a:extLst>
                  <a:ext uri="{FF2B5EF4-FFF2-40B4-BE49-F238E27FC236}">
                    <a16:creationId xmlns:a16="http://schemas.microsoft.com/office/drawing/2014/main" id="{E60C4545-E52A-8C61-E1AC-A98E5C2C5E14}"/>
                  </a:ext>
                </a:extLst>
              </p:cNvPr>
              <p:cNvGrpSpPr/>
              <p:nvPr/>
            </p:nvGrpSpPr>
            <p:grpSpPr>
              <a:xfrm>
                <a:off x="8780261" y="4390244"/>
                <a:ext cx="2446088" cy="1847881"/>
                <a:chOff x="8780261" y="4390244"/>
                <a:chExt cx="2446088" cy="1847881"/>
              </a:xfrm>
              <a:scene3d>
                <a:camera prst="isometricLeftDown"/>
                <a:lightRig rig="threePt" dir="t"/>
              </a:scene3d>
            </p:grpSpPr>
            <p:pic>
              <p:nvPicPr>
                <p:cNvPr id="40" name="圖片 39">
                  <a:extLst>
                    <a:ext uri="{FF2B5EF4-FFF2-40B4-BE49-F238E27FC236}">
                      <a16:creationId xmlns:a16="http://schemas.microsoft.com/office/drawing/2014/main" id="{410FECD8-ED1A-586E-01A1-5C5A58ABB15B}"/>
                    </a:ext>
                  </a:extLst>
                </p:cNvPr>
                <p:cNvPicPr>
                  <a:picLocks noChangeAspect="1"/>
                </p:cNvPicPr>
                <p:nvPr/>
              </p:nvPicPr>
              <p:blipFill>
                <a:blip r:embed="rId5">
                  <a:alphaModFix amt="85000"/>
                  <a:duotone>
                    <a:prstClr val="black"/>
                    <a:srgbClr val="96A081">
                      <a:tint val="45000"/>
                      <a:satMod val="400000"/>
                    </a:srgbClr>
                  </a:duotone>
                </a:blip>
                <a:stretch>
                  <a:fillRect/>
                </a:stretch>
              </p:blipFill>
              <p:spPr>
                <a:xfrm>
                  <a:off x="8780261" y="4390244"/>
                  <a:ext cx="2446088" cy="1816402"/>
                </a:xfrm>
                <a:prstGeom prst="rect">
                  <a:avLst/>
                </a:prstGeom>
              </p:spPr>
            </p:pic>
            <p:pic>
              <p:nvPicPr>
                <p:cNvPr id="41" name="圖片 40">
                  <a:extLst>
                    <a:ext uri="{FF2B5EF4-FFF2-40B4-BE49-F238E27FC236}">
                      <a16:creationId xmlns:a16="http://schemas.microsoft.com/office/drawing/2014/main" id="{A4F5A883-F372-F91E-091F-E6E072BCBF07}"/>
                    </a:ext>
                  </a:extLst>
                </p:cNvPr>
                <p:cNvPicPr>
                  <a:picLocks noChangeAspect="1"/>
                </p:cNvPicPr>
                <p:nvPr/>
              </p:nvPicPr>
              <p:blipFill>
                <a:blip r:embed="rId6"/>
                <a:srcRect l="24578" r="50359"/>
                <a:stretch>
                  <a:fillRect/>
                </a:stretch>
              </p:blipFill>
              <p:spPr>
                <a:xfrm>
                  <a:off x="9394294" y="4392319"/>
                  <a:ext cx="609011" cy="1816402"/>
                </a:xfrm>
                <a:prstGeom prst="rect">
                  <a:avLst/>
                </a:prstGeom>
                <a:ln w="57150">
                  <a:noFill/>
                </a:ln>
              </p:spPr>
            </p:pic>
            <p:sp>
              <p:nvSpPr>
                <p:cNvPr id="42" name="矩形 41">
                  <a:extLst>
                    <a:ext uri="{FF2B5EF4-FFF2-40B4-BE49-F238E27FC236}">
                      <a16:creationId xmlns:a16="http://schemas.microsoft.com/office/drawing/2014/main" id="{6D404817-7510-E711-2B28-DB6DF441C61D}"/>
                    </a:ext>
                  </a:extLst>
                </p:cNvPr>
                <p:cNvSpPr/>
                <p:nvPr/>
              </p:nvSpPr>
              <p:spPr>
                <a:xfrm>
                  <a:off x="9378707" y="4690345"/>
                  <a:ext cx="579422" cy="1547780"/>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6" name="群組 35">
                <a:extLst>
                  <a:ext uri="{FF2B5EF4-FFF2-40B4-BE49-F238E27FC236}">
                    <a16:creationId xmlns:a16="http://schemas.microsoft.com/office/drawing/2014/main" id="{75178C9A-6533-D05B-FE43-DDA901FA9E68}"/>
                  </a:ext>
                </a:extLst>
              </p:cNvPr>
              <p:cNvGrpSpPr/>
              <p:nvPr/>
            </p:nvGrpSpPr>
            <p:grpSpPr>
              <a:xfrm>
                <a:off x="8162251" y="4390244"/>
                <a:ext cx="2446089" cy="1816401"/>
                <a:chOff x="8162251" y="4390244"/>
                <a:chExt cx="2446089" cy="1816401"/>
              </a:xfrm>
              <a:scene3d>
                <a:camera prst="isometricLeftDown"/>
                <a:lightRig rig="threePt" dir="t"/>
              </a:scene3d>
            </p:grpSpPr>
            <p:pic>
              <p:nvPicPr>
                <p:cNvPr id="37" name="圖片 36">
                  <a:extLst>
                    <a:ext uri="{FF2B5EF4-FFF2-40B4-BE49-F238E27FC236}">
                      <a16:creationId xmlns:a16="http://schemas.microsoft.com/office/drawing/2014/main" id="{FB6EB613-3F56-C188-F3C9-A496D2EF513C}"/>
                    </a:ext>
                  </a:extLst>
                </p:cNvPr>
                <p:cNvPicPr>
                  <a:picLocks noChangeAspect="1"/>
                </p:cNvPicPr>
                <p:nvPr/>
              </p:nvPicPr>
              <p:blipFill>
                <a:blip r:embed="rId5">
                  <a:duotone>
                    <a:prstClr val="black"/>
                    <a:srgbClr val="C5ABB8">
                      <a:tint val="45000"/>
                      <a:satMod val="400000"/>
                    </a:srgbClr>
                  </a:duotone>
                  <a:alphaModFix amt="85000"/>
                </a:blip>
                <a:stretch>
                  <a:fillRect/>
                </a:stretch>
              </p:blipFill>
              <p:spPr>
                <a:xfrm>
                  <a:off x="8162252" y="4390244"/>
                  <a:ext cx="2446088" cy="1816401"/>
                </a:xfrm>
                <a:prstGeom prst="rect">
                  <a:avLst/>
                </a:prstGeom>
              </p:spPr>
            </p:pic>
            <p:pic>
              <p:nvPicPr>
                <p:cNvPr id="38" name="圖片 37">
                  <a:extLst>
                    <a:ext uri="{FF2B5EF4-FFF2-40B4-BE49-F238E27FC236}">
                      <a16:creationId xmlns:a16="http://schemas.microsoft.com/office/drawing/2014/main" id="{0108883D-344D-81EF-2A59-9BDA157725CE}"/>
                    </a:ext>
                  </a:extLst>
                </p:cNvPr>
                <p:cNvPicPr>
                  <a:picLocks noChangeAspect="1"/>
                </p:cNvPicPr>
                <p:nvPr/>
              </p:nvPicPr>
              <p:blipFill>
                <a:blip r:embed="rId6"/>
                <a:srcRect r="74656"/>
                <a:stretch>
                  <a:fillRect/>
                </a:stretch>
              </p:blipFill>
              <p:spPr>
                <a:xfrm>
                  <a:off x="8162251" y="4390244"/>
                  <a:ext cx="592121" cy="1816401"/>
                </a:xfrm>
                <a:prstGeom prst="rect">
                  <a:avLst/>
                </a:prstGeom>
                <a:ln w="57150">
                  <a:noFill/>
                </a:ln>
              </p:spPr>
            </p:pic>
            <p:sp>
              <p:nvSpPr>
                <p:cNvPr id="39" name="矩形 38">
                  <a:extLst>
                    <a:ext uri="{FF2B5EF4-FFF2-40B4-BE49-F238E27FC236}">
                      <a16:creationId xmlns:a16="http://schemas.microsoft.com/office/drawing/2014/main" id="{FDC455EF-B11B-6E11-3695-18AF9C7D0A4F}"/>
                    </a:ext>
                  </a:extLst>
                </p:cNvPr>
                <p:cNvSpPr/>
                <p:nvPr/>
              </p:nvSpPr>
              <p:spPr>
                <a:xfrm>
                  <a:off x="8203097" y="4396710"/>
                  <a:ext cx="605449" cy="1658639"/>
                </a:xfrm>
                <a:prstGeom prst="rect">
                  <a:avLst/>
                </a:prstGeom>
                <a:noFill/>
                <a:ln w="57150">
                  <a:solidFill>
                    <a:srgbClr val="FF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nvGrpSpPr>
          <p:cNvPr id="86" name="群組 85">
            <a:extLst>
              <a:ext uri="{FF2B5EF4-FFF2-40B4-BE49-F238E27FC236}">
                <a16:creationId xmlns:a16="http://schemas.microsoft.com/office/drawing/2014/main" id="{1F8A5295-6C7C-6FEE-BD15-9639CC12448E}"/>
              </a:ext>
            </a:extLst>
          </p:cNvPr>
          <p:cNvGrpSpPr/>
          <p:nvPr/>
        </p:nvGrpSpPr>
        <p:grpSpPr>
          <a:xfrm>
            <a:off x="3581566" y="930789"/>
            <a:ext cx="3106267" cy="2901366"/>
            <a:chOff x="3702787" y="964659"/>
            <a:chExt cx="3106267" cy="2901366"/>
          </a:xfrm>
        </p:grpSpPr>
        <mc:AlternateContent xmlns:mc="http://schemas.openxmlformats.org/markup-compatibility/2006" xmlns:a14="http://schemas.microsoft.com/office/drawing/2010/main">
          <mc:Choice Requires="a14">
            <p:sp>
              <p:nvSpPr>
                <p:cNvPr id="77" name="文字方塊 76">
                  <a:extLst>
                    <a:ext uri="{FF2B5EF4-FFF2-40B4-BE49-F238E27FC236}">
                      <a16:creationId xmlns:a16="http://schemas.microsoft.com/office/drawing/2014/main" id="{C59A6494-2E78-03B4-637F-7F5DF0101F21}"/>
                    </a:ext>
                  </a:extLst>
                </p:cNvPr>
                <p:cNvSpPr txBox="1"/>
                <p:nvPr/>
              </p:nvSpPr>
              <p:spPr>
                <a:xfrm>
                  <a:off x="4575741" y="964659"/>
                  <a:ext cx="1360357" cy="5647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2800" i="1" dirty="0" smtClean="0">
                                <a:latin typeface="Cambria Math" panose="02040503050406030204" pitchFamily="18" charset="0"/>
                              </a:rPr>
                            </m:ctrlPr>
                          </m:sSubPr>
                          <m:e>
                            <m:r>
                              <a:rPr lang="zh-TW" altLang="en-US" sz="2800" i="1" dirty="0">
                                <a:latin typeface="Cambria Math" panose="02040503050406030204" pitchFamily="18" charset="0"/>
                              </a:rPr>
                              <m:t>𝑥</m:t>
                            </m:r>
                          </m:e>
                          <m:sub>
                            <m:r>
                              <a:rPr lang="zh-TW" altLang="en-US" sz="2800" i="1" dirty="0">
                                <a:latin typeface="Cambria Math" panose="02040503050406030204" pitchFamily="18" charset="0"/>
                              </a:rPr>
                              <m:t>𝑡</m:t>
                            </m:r>
                            <m:r>
                              <a:rPr lang="zh-TW" altLang="en-US" sz="2800" i="0" dirty="0">
                                <a:latin typeface="Cambria Math" panose="02040503050406030204" pitchFamily="18" charset="0"/>
                              </a:rPr>
                              <m:t>−</m:t>
                            </m:r>
                            <m:r>
                              <a:rPr lang="en-US" altLang="zh-TW" sz="2800" b="0" i="0" dirty="0" smtClean="0">
                                <a:latin typeface="Cambria Math" panose="02040503050406030204" pitchFamily="18" charset="0"/>
                              </a:rPr>
                              <m:t>(</m:t>
                            </m:r>
                            <m:r>
                              <a:rPr lang="zh-TW" altLang="en-US" sz="2800" i="1" dirty="0">
                                <a:latin typeface="Cambria Math" panose="02040503050406030204" pitchFamily="18" charset="0"/>
                              </a:rPr>
                              <m:t>𝑟</m:t>
                            </m:r>
                            <m:r>
                              <a:rPr lang="en-US" altLang="zh-TW" sz="2800" b="0" i="1" dirty="0" smtClean="0">
                                <a:latin typeface="Cambria Math" panose="02040503050406030204" pitchFamily="18" charset="0"/>
                              </a:rPr>
                              <m:t>+1)</m:t>
                            </m:r>
                          </m:sub>
                        </m:sSub>
                      </m:oMath>
                    </m:oMathPara>
                  </a14:m>
                  <a:endParaRPr lang="zh-TW" altLang="en-US" sz="2800" dirty="0">
                    <a:latin typeface="Times New Roman" panose="02020603050405020304" pitchFamily="18" charset="0"/>
                    <a:cs typeface="Times New Roman" panose="02020603050405020304" pitchFamily="18" charset="0"/>
                  </a:endParaRPr>
                </a:p>
              </p:txBody>
            </p:sp>
          </mc:Choice>
          <mc:Fallback xmlns="">
            <p:sp>
              <p:nvSpPr>
                <p:cNvPr id="77" name="文字方塊 76">
                  <a:extLst>
                    <a:ext uri="{FF2B5EF4-FFF2-40B4-BE49-F238E27FC236}">
                      <a16:creationId xmlns:a16="http://schemas.microsoft.com/office/drawing/2014/main" id="{C59A6494-2E78-03B4-637F-7F5DF0101F21}"/>
                    </a:ext>
                  </a:extLst>
                </p:cNvPr>
                <p:cNvSpPr txBox="1">
                  <a:spLocks noRot="1" noChangeAspect="1" noMove="1" noResize="1" noEditPoints="1" noAdjustHandles="1" noChangeArrowheads="1" noChangeShapeType="1" noTextEdit="1"/>
                </p:cNvSpPr>
                <p:nvPr/>
              </p:nvSpPr>
              <p:spPr>
                <a:xfrm>
                  <a:off x="4575741" y="964659"/>
                  <a:ext cx="1360357" cy="564706"/>
                </a:xfrm>
                <a:prstGeom prst="rect">
                  <a:avLst/>
                </a:prstGeom>
                <a:blipFill>
                  <a:blip r:embed="rId13"/>
                  <a:stretch>
                    <a:fillRect/>
                  </a:stretch>
                </a:blipFill>
              </p:spPr>
              <p:txBody>
                <a:bodyPr/>
                <a:lstStyle/>
                <a:p>
                  <a:r>
                    <a:rPr lang="zh-TW" altLang="en-US">
                      <a:noFill/>
                    </a:rPr>
                    <a:t> </a:t>
                  </a:r>
                </a:p>
              </p:txBody>
            </p:sp>
          </mc:Fallback>
        </mc:AlternateContent>
        <p:grpSp>
          <p:nvGrpSpPr>
            <p:cNvPr id="82" name="群組 81">
              <a:extLst>
                <a:ext uri="{FF2B5EF4-FFF2-40B4-BE49-F238E27FC236}">
                  <a16:creationId xmlns:a16="http://schemas.microsoft.com/office/drawing/2014/main" id="{D5343457-044B-7AA5-A106-D1EBAA9F317E}"/>
                </a:ext>
              </a:extLst>
            </p:cNvPr>
            <p:cNvGrpSpPr/>
            <p:nvPr/>
          </p:nvGrpSpPr>
          <p:grpSpPr>
            <a:xfrm>
              <a:off x="3702787" y="1544064"/>
              <a:ext cx="3106267" cy="2321961"/>
              <a:chOff x="3574046" y="1573862"/>
              <a:chExt cx="2867426" cy="2143425"/>
            </a:xfrm>
          </p:grpSpPr>
          <p:pic>
            <p:nvPicPr>
              <p:cNvPr id="76" name="圖片 75">
                <a:extLst>
                  <a:ext uri="{FF2B5EF4-FFF2-40B4-BE49-F238E27FC236}">
                    <a16:creationId xmlns:a16="http://schemas.microsoft.com/office/drawing/2014/main" id="{A6073828-180F-0403-DE36-B690940E2BC7}"/>
                  </a:ext>
                </a:extLst>
              </p:cNvPr>
              <p:cNvPicPr>
                <a:picLocks noChangeAspect="1"/>
              </p:cNvPicPr>
              <p:nvPr/>
            </p:nvPicPr>
            <p:blipFill>
              <a:blip r:embed="rId6"/>
              <a:stretch>
                <a:fillRect/>
              </a:stretch>
            </p:blipFill>
            <p:spPr>
              <a:xfrm>
                <a:off x="3574046" y="1573863"/>
                <a:ext cx="2867425" cy="2143424"/>
              </a:xfrm>
              <a:prstGeom prst="rect">
                <a:avLst/>
              </a:prstGeom>
            </p:spPr>
          </p:pic>
          <p:sp>
            <p:nvSpPr>
              <p:cNvPr id="78" name="矩形 77">
                <a:extLst>
                  <a:ext uri="{FF2B5EF4-FFF2-40B4-BE49-F238E27FC236}">
                    <a16:creationId xmlns:a16="http://schemas.microsoft.com/office/drawing/2014/main" id="{562A8BDD-A8D6-520C-9BC6-EC8D3A44C35D}"/>
                  </a:ext>
                </a:extLst>
              </p:cNvPr>
              <p:cNvSpPr/>
              <p:nvPr/>
            </p:nvSpPr>
            <p:spPr>
              <a:xfrm>
                <a:off x="5604932" y="1573862"/>
                <a:ext cx="836540" cy="2114287"/>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矩形 78">
                <a:extLst>
                  <a:ext uri="{FF2B5EF4-FFF2-40B4-BE49-F238E27FC236}">
                    <a16:creationId xmlns:a16="http://schemas.microsoft.com/office/drawing/2014/main" id="{4515847F-D498-1989-B785-798D21558A97}"/>
                  </a:ext>
                </a:extLst>
              </p:cNvPr>
              <p:cNvSpPr/>
              <p:nvPr/>
            </p:nvSpPr>
            <p:spPr>
              <a:xfrm>
                <a:off x="4327579" y="1901952"/>
                <a:ext cx="477783" cy="1794526"/>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矩形 79">
                <a:extLst>
                  <a:ext uri="{FF2B5EF4-FFF2-40B4-BE49-F238E27FC236}">
                    <a16:creationId xmlns:a16="http://schemas.microsoft.com/office/drawing/2014/main" id="{0A01F2CD-CB30-AB5D-AD04-8052C703FCCC}"/>
                  </a:ext>
                </a:extLst>
              </p:cNvPr>
              <p:cNvSpPr/>
              <p:nvPr/>
            </p:nvSpPr>
            <p:spPr>
              <a:xfrm>
                <a:off x="3574046" y="1573862"/>
                <a:ext cx="683721" cy="170792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矩形 80">
                <a:extLst>
                  <a:ext uri="{FF2B5EF4-FFF2-40B4-BE49-F238E27FC236}">
                    <a16:creationId xmlns:a16="http://schemas.microsoft.com/office/drawing/2014/main" id="{5A55F891-3E57-4B35-49B5-5E38DD99ADB8}"/>
                  </a:ext>
                </a:extLst>
              </p:cNvPr>
              <p:cNvSpPr/>
              <p:nvPr/>
            </p:nvSpPr>
            <p:spPr>
              <a:xfrm>
                <a:off x="5009556" y="1573863"/>
                <a:ext cx="531052" cy="1907298"/>
              </a:xfrm>
              <a:prstGeom prst="rect">
                <a:avLst/>
              </a:prstGeom>
              <a:no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
        <p:nvSpPr>
          <p:cNvPr id="83" name="矩形: 圓角 82">
            <a:extLst>
              <a:ext uri="{FF2B5EF4-FFF2-40B4-BE49-F238E27FC236}">
                <a16:creationId xmlns:a16="http://schemas.microsoft.com/office/drawing/2014/main" id="{8A6BF465-E29A-139D-493C-34D84010025E}"/>
              </a:ext>
            </a:extLst>
          </p:cNvPr>
          <p:cNvSpPr/>
          <p:nvPr/>
        </p:nvSpPr>
        <p:spPr>
          <a:xfrm>
            <a:off x="1361195" y="3118234"/>
            <a:ext cx="1617072" cy="159125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3200" dirty="0">
                <a:solidFill>
                  <a:schemeClr val="tx1"/>
                </a:solidFill>
                <a:latin typeface="Times New Roman" panose="02020603050405020304" pitchFamily="18" charset="0"/>
                <a:cs typeface="Times New Roman" panose="02020603050405020304" pitchFamily="18" charset="0"/>
              </a:rPr>
              <a:t>Input Prompt</a:t>
            </a:r>
            <a:endParaRPr lang="zh-TW" altLang="en-US" sz="3200" dirty="0">
              <a:solidFill>
                <a:schemeClr val="tx1"/>
              </a:solidFill>
              <a:latin typeface="Times New Roman" panose="02020603050405020304" pitchFamily="18" charset="0"/>
              <a:cs typeface="Times New Roman" panose="02020603050405020304" pitchFamily="18" charset="0"/>
            </a:endParaRPr>
          </a:p>
        </p:txBody>
      </p:sp>
      <p:sp>
        <p:nvSpPr>
          <p:cNvPr id="84" name="箭號: 向下 83">
            <a:extLst>
              <a:ext uri="{FF2B5EF4-FFF2-40B4-BE49-F238E27FC236}">
                <a16:creationId xmlns:a16="http://schemas.microsoft.com/office/drawing/2014/main" id="{C125359A-E031-C97D-ADE1-4A1701C114D4}"/>
              </a:ext>
            </a:extLst>
          </p:cNvPr>
          <p:cNvSpPr/>
          <p:nvPr/>
        </p:nvSpPr>
        <p:spPr>
          <a:xfrm rot="13302988">
            <a:off x="2882076" y="2697110"/>
            <a:ext cx="440204" cy="606477"/>
          </a:xfrm>
          <a:prstGeom prst="downArrow">
            <a:avLst>
              <a:gd name="adj1" fmla="val 50000"/>
              <a:gd name="adj2" fmla="val 6009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等腰三角形 6">
            <a:extLst>
              <a:ext uri="{FF2B5EF4-FFF2-40B4-BE49-F238E27FC236}">
                <a16:creationId xmlns:a16="http://schemas.microsoft.com/office/drawing/2014/main" id="{C7D6C0DB-2C14-B5F1-D124-585E718931B6}"/>
              </a:ext>
            </a:extLst>
          </p:cNvPr>
          <p:cNvSpPr/>
          <p:nvPr/>
        </p:nvSpPr>
        <p:spPr>
          <a:xfrm rot="5400000">
            <a:off x="-2280608" y="3178940"/>
            <a:ext cx="5840616" cy="1339901"/>
          </a:xfrm>
          <a:prstGeom prst="triangle">
            <a:avLst>
              <a:gd name="adj" fmla="val 51190"/>
            </a:avLst>
          </a:prstGeom>
          <a:solidFill>
            <a:schemeClr val="accent6">
              <a:lumMod val="20000"/>
              <a:lumOff val="80000"/>
            </a:schemeClr>
          </a:solidFill>
          <a:ln w="152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箭號: 向下 84">
            <a:extLst>
              <a:ext uri="{FF2B5EF4-FFF2-40B4-BE49-F238E27FC236}">
                <a16:creationId xmlns:a16="http://schemas.microsoft.com/office/drawing/2014/main" id="{6A8C954C-7E16-8CCA-2F09-E23DC1A94595}"/>
              </a:ext>
            </a:extLst>
          </p:cNvPr>
          <p:cNvSpPr/>
          <p:nvPr/>
        </p:nvSpPr>
        <p:spPr>
          <a:xfrm rot="18555866">
            <a:off x="2913228" y="4481900"/>
            <a:ext cx="440204" cy="606477"/>
          </a:xfrm>
          <a:prstGeom prst="downArrow">
            <a:avLst>
              <a:gd name="adj1" fmla="val 50000"/>
              <a:gd name="adj2" fmla="val 6009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87" name="文字方塊 86">
                <a:extLst>
                  <a:ext uri="{FF2B5EF4-FFF2-40B4-BE49-F238E27FC236}">
                    <a16:creationId xmlns:a16="http://schemas.microsoft.com/office/drawing/2014/main" id="{C1336D5E-E547-5204-3389-50F8530ACDCB}"/>
                  </a:ext>
                </a:extLst>
              </p:cNvPr>
              <p:cNvSpPr txBox="1"/>
              <p:nvPr/>
            </p:nvSpPr>
            <p:spPr>
              <a:xfrm>
                <a:off x="6627427" y="2340767"/>
                <a:ext cx="1374610" cy="5342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zh-TW" altLang="en-US" sz="2800" b="1" i="1" dirty="0" smtClean="0">
                              <a:solidFill>
                                <a:srgbClr val="FF0000"/>
                              </a:solidFill>
                              <a:latin typeface="Cambria Math" panose="02040503050406030204" pitchFamily="18" charset="0"/>
                            </a:rPr>
                          </m:ctrlPr>
                        </m:dPr>
                        <m:e>
                          <m:r>
                            <a:rPr lang="zh-TW" altLang="en-US" sz="2800" b="1" i="1" dirty="0">
                              <a:solidFill>
                                <a:srgbClr val="FF0000"/>
                              </a:solidFill>
                              <a:latin typeface="Cambria Math" panose="02040503050406030204" pitchFamily="18" charset="0"/>
                            </a:rPr>
                            <m:t>𝟏</m:t>
                          </m:r>
                          <m:r>
                            <a:rPr lang="zh-TW" altLang="en-US" sz="2800" b="1" i="0" dirty="0">
                              <a:solidFill>
                                <a:srgbClr val="FF0000"/>
                              </a:solidFill>
                              <a:latin typeface="Cambria Math" panose="02040503050406030204" pitchFamily="18" charset="0"/>
                            </a:rPr>
                            <m:t>−</m:t>
                          </m:r>
                          <m:r>
                            <a:rPr lang="zh-TW" altLang="en-US" sz="2800" b="1" i="1" dirty="0">
                              <a:solidFill>
                                <a:srgbClr val="FF0000"/>
                              </a:solidFill>
                              <a:latin typeface="Cambria Math" panose="02040503050406030204" pitchFamily="18" charset="0"/>
                            </a:rPr>
                            <m:t>𝜹</m:t>
                          </m:r>
                        </m:e>
                      </m:d>
                    </m:oMath>
                  </m:oMathPara>
                </a14:m>
                <a:endParaRPr lang="zh-TW" altLang="en-US" sz="2800" b="1" dirty="0">
                  <a:solidFill>
                    <a:srgbClr val="0070C0"/>
                  </a:solidFill>
                </a:endParaRPr>
              </a:p>
            </p:txBody>
          </p:sp>
        </mc:Choice>
        <mc:Fallback xmlns="">
          <p:sp>
            <p:nvSpPr>
              <p:cNvPr id="87" name="文字方塊 86">
                <a:extLst>
                  <a:ext uri="{FF2B5EF4-FFF2-40B4-BE49-F238E27FC236}">
                    <a16:creationId xmlns:a16="http://schemas.microsoft.com/office/drawing/2014/main" id="{C1336D5E-E547-5204-3389-50F8530ACDCB}"/>
                  </a:ext>
                </a:extLst>
              </p:cNvPr>
              <p:cNvSpPr txBox="1">
                <a:spLocks noRot="1" noChangeAspect="1" noMove="1" noResize="1" noEditPoints="1" noAdjustHandles="1" noChangeArrowheads="1" noChangeShapeType="1" noTextEdit="1"/>
              </p:cNvSpPr>
              <p:nvPr/>
            </p:nvSpPr>
            <p:spPr>
              <a:xfrm>
                <a:off x="6627427" y="2340767"/>
                <a:ext cx="1374610" cy="534249"/>
              </a:xfrm>
              <a:prstGeom prst="rect">
                <a:avLst/>
              </a:prstGeom>
              <a:blipFill>
                <a:blip r:embed="rId1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8" name="文字方塊 87">
                <a:extLst>
                  <a:ext uri="{FF2B5EF4-FFF2-40B4-BE49-F238E27FC236}">
                    <a16:creationId xmlns:a16="http://schemas.microsoft.com/office/drawing/2014/main" id="{AB55A78D-DB63-8965-84F3-F1B536293589}"/>
                  </a:ext>
                </a:extLst>
              </p:cNvPr>
              <p:cNvSpPr txBox="1"/>
              <p:nvPr/>
            </p:nvSpPr>
            <p:spPr>
              <a:xfrm>
                <a:off x="6942943" y="5365989"/>
                <a:ext cx="752191" cy="5342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TW" altLang="en-US" sz="2800" b="1" i="1" dirty="0" smtClean="0">
                          <a:solidFill>
                            <a:srgbClr val="FF0000"/>
                          </a:solidFill>
                          <a:latin typeface="Cambria Math" panose="02040503050406030204" pitchFamily="18" charset="0"/>
                        </a:rPr>
                        <m:t>𝜹</m:t>
                      </m:r>
                    </m:oMath>
                  </m:oMathPara>
                </a14:m>
                <a:endParaRPr lang="zh-TW" altLang="en-US" sz="2800" b="1" dirty="0">
                  <a:solidFill>
                    <a:srgbClr val="FF0000"/>
                  </a:solidFill>
                </a:endParaRPr>
              </a:p>
            </p:txBody>
          </p:sp>
        </mc:Choice>
        <mc:Fallback xmlns="">
          <p:sp>
            <p:nvSpPr>
              <p:cNvPr id="88" name="文字方塊 87">
                <a:extLst>
                  <a:ext uri="{FF2B5EF4-FFF2-40B4-BE49-F238E27FC236}">
                    <a16:creationId xmlns:a16="http://schemas.microsoft.com/office/drawing/2014/main" id="{AB55A78D-DB63-8965-84F3-F1B536293589}"/>
                  </a:ext>
                </a:extLst>
              </p:cNvPr>
              <p:cNvSpPr txBox="1">
                <a:spLocks noRot="1" noChangeAspect="1" noMove="1" noResize="1" noEditPoints="1" noAdjustHandles="1" noChangeArrowheads="1" noChangeShapeType="1" noTextEdit="1"/>
              </p:cNvSpPr>
              <p:nvPr/>
            </p:nvSpPr>
            <p:spPr>
              <a:xfrm>
                <a:off x="6942943" y="5365989"/>
                <a:ext cx="752191" cy="534249"/>
              </a:xfrm>
              <a:prstGeom prst="rect">
                <a:avLst/>
              </a:prstGeom>
              <a:blipFill>
                <a:blip r:embed="rId1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 name="文字方塊 1">
                <a:extLst>
                  <a:ext uri="{FF2B5EF4-FFF2-40B4-BE49-F238E27FC236}">
                    <a16:creationId xmlns:a16="http://schemas.microsoft.com/office/drawing/2014/main" id="{87613A63-4335-309C-DE59-A38484EC58DD}"/>
                  </a:ext>
                </a:extLst>
              </p:cNvPr>
              <p:cNvSpPr txBox="1"/>
              <p:nvPr/>
            </p:nvSpPr>
            <p:spPr>
              <a:xfrm>
                <a:off x="1997673" y="2554094"/>
                <a:ext cx="356295" cy="523220"/>
              </a:xfrm>
              <a:prstGeom prst="rect">
                <a:avLst/>
              </a:prstGeom>
              <a:noFill/>
            </p:spPr>
            <p:txBody>
              <a:bodyPr wrap="square" rtlCol="0">
                <a:spAutoFit/>
              </a:bodyPr>
              <a:lstStyle>
                <a:defPPr>
                  <a:defRPr lang="zh-TW"/>
                </a:defPPr>
                <a:lvl1pPr>
                  <a:defRPr sz="2800">
                    <a:latin typeface="Cambria Math" panose="02040503050406030204" pitchFamily="18" charset="0"/>
                  </a:defRPr>
                </a:lvl1pPr>
              </a:lstStyle>
              <a:p>
                <a:pPr/>
                <a14:m>
                  <m:oMathPara xmlns:m="http://schemas.openxmlformats.org/officeDocument/2006/math">
                    <m:oMathParaPr>
                      <m:jc m:val="center"/>
                    </m:oMathParaPr>
                    <m:oMath xmlns:m="http://schemas.openxmlformats.org/officeDocument/2006/math">
                      <m:r>
                        <a:rPr lang="zh-TW" altLang="en-US">
                          <a:latin typeface="Cambria Math" panose="02040503050406030204" pitchFamily="18" charset="0"/>
                        </a:rPr>
                        <m:t>𝑦</m:t>
                      </m:r>
                    </m:oMath>
                  </m:oMathPara>
                </a14:m>
                <a:endParaRPr lang="zh-TW" altLang="en-US" dirty="0"/>
              </a:p>
            </p:txBody>
          </p:sp>
        </mc:Choice>
        <mc:Fallback xmlns="">
          <p:sp>
            <p:nvSpPr>
              <p:cNvPr id="2" name="文字方塊 1">
                <a:extLst>
                  <a:ext uri="{FF2B5EF4-FFF2-40B4-BE49-F238E27FC236}">
                    <a16:creationId xmlns:a16="http://schemas.microsoft.com/office/drawing/2014/main" id="{87613A63-4335-309C-DE59-A38484EC58DD}"/>
                  </a:ext>
                </a:extLst>
              </p:cNvPr>
              <p:cNvSpPr txBox="1">
                <a:spLocks noRot="1" noChangeAspect="1" noMove="1" noResize="1" noEditPoints="1" noAdjustHandles="1" noChangeArrowheads="1" noChangeShapeType="1" noTextEdit="1"/>
              </p:cNvSpPr>
              <p:nvPr/>
            </p:nvSpPr>
            <p:spPr>
              <a:xfrm>
                <a:off x="1997673" y="2554094"/>
                <a:ext cx="356295" cy="523220"/>
              </a:xfrm>
              <a:prstGeom prst="rect">
                <a:avLst/>
              </a:prstGeom>
              <a:blipFill>
                <a:blip r:embed="rId16"/>
                <a:stretch>
                  <a:fillRect/>
                </a:stretch>
              </a:blipFill>
            </p:spPr>
            <p:txBody>
              <a:bodyPr/>
              <a:lstStyle/>
              <a:p>
                <a:r>
                  <a:rPr lang="zh-TW" altLang="en-US">
                    <a:noFill/>
                  </a:rPr>
                  <a:t> </a:t>
                </a:r>
              </a:p>
            </p:txBody>
          </p:sp>
        </mc:Fallback>
      </mc:AlternateContent>
      <p:sp>
        <p:nvSpPr>
          <p:cNvPr id="9" name="文字方塊 8">
            <a:extLst>
              <a:ext uri="{FF2B5EF4-FFF2-40B4-BE49-F238E27FC236}">
                <a16:creationId xmlns:a16="http://schemas.microsoft.com/office/drawing/2014/main" id="{B0A3B8C7-3BC6-D202-EC59-2315D61085DF}"/>
              </a:ext>
            </a:extLst>
          </p:cNvPr>
          <p:cNvSpPr txBox="1"/>
          <p:nvPr/>
        </p:nvSpPr>
        <p:spPr>
          <a:xfrm>
            <a:off x="2576946" y="195548"/>
            <a:ext cx="6943310" cy="830997"/>
          </a:xfrm>
          <a:prstGeom prst="rect">
            <a:avLst/>
          </a:prstGeom>
          <a:noFill/>
        </p:spPr>
        <p:txBody>
          <a:bodyPr wrap="square" rtlCol="0">
            <a:spAutoFit/>
          </a:bodyPr>
          <a:lstStyle>
            <a:defPPr>
              <a:defRPr lang="zh-TW"/>
            </a:defPPr>
            <a:lvl1pPr algn="ctr">
              <a:defRPr sz="4800" b="1">
                <a:latin typeface="Times New Roman" panose="02020603050405020304" pitchFamily="18" charset="0"/>
                <a:cs typeface="Times New Roman" panose="02020603050405020304" pitchFamily="18" charset="0"/>
              </a:defRPr>
            </a:lvl1pPr>
          </a:lstStyle>
          <a:p>
            <a:r>
              <a:rPr lang="en-US" altLang="zh-TW" dirty="0"/>
              <a:t>Method</a:t>
            </a:r>
            <a:r>
              <a:rPr lang="zh-TW" altLang="en-US" dirty="0"/>
              <a:t> </a:t>
            </a:r>
            <a:r>
              <a:rPr lang="en-US" altLang="zh-TW" dirty="0"/>
              <a:t>: Soft Refinement</a:t>
            </a:r>
            <a:endParaRPr lang="zh-TW" altLang="en-US" dirty="0"/>
          </a:p>
        </p:txBody>
      </p:sp>
    </p:spTree>
    <p:extLst>
      <p:ext uri="{BB962C8B-B14F-4D97-AF65-F5344CB8AC3E}">
        <p14:creationId xmlns:p14="http://schemas.microsoft.com/office/powerpoint/2010/main" val="549840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E643C-51DC-FE1B-F816-C58CA9EA3F22}"/>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86BA8C4B-2731-5384-56AA-7A12B88F4865}"/>
              </a:ext>
            </a:extLst>
          </p:cNvPr>
          <p:cNvSpPr txBox="1"/>
          <p:nvPr/>
        </p:nvSpPr>
        <p:spPr>
          <a:xfrm>
            <a:off x="2671744" y="195548"/>
            <a:ext cx="6848511" cy="830997"/>
          </a:xfrm>
          <a:prstGeom prst="rect">
            <a:avLst/>
          </a:prstGeom>
          <a:noFill/>
        </p:spPr>
        <p:txBody>
          <a:bodyPr wrap="square" rtlCol="0">
            <a:spAutoFit/>
          </a:bodyPr>
          <a:lstStyle>
            <a:defPPr>
              <a:defRPr lang="zh-TW"/>
            </a:defPPr>
            <a:lvl1pPr algn="ctr">
              <a:defRPr sz="4800" b="1">
                <a:latin typeface="Times New Roman" panose="02020603050405020304" pitchFamily="18" charset="0"/>
                <a:cs typeface="Times New Roman" panose="02020603050405020304" pitchFamily="18" charset="0"/>
              </a:defRPr>
            </a:lvl1pPr>
          </a:lstStyle>
          <a:p>
            <a:r>
              <a:rPr lang="en-US" altLang="zh-TW" dirty="0"/>
              <a:t>Image Repainting</a:t>
            </a:r>
            <a:endParaRPr lang="zh-TW" altLang="en-US" dirty="0"/>
          </a:p>
        </p:txBody>
      </p:sp>
      <p:pic>
        <p:nvPicPr>
          <p:cNvPr id="4" name="圖片 3">
            <a:extLst>
              <a:ext uri="{FF2B5EF4-FFF2-40B4-BE49-F238E27FC236}">
                <a16:creationId xmlns:a16="http://schemas.microsoft.com/office/drawing/2014/main" id="{BAB25509-C380-8648-08CF-BE9AEF78347C}"/>
              </a:ext>
            </a:extLst>
          </p:cNvPr>
          <p:cNvPicPr>
            <a:picLocks noChangeAspect="1"/>
          </p:cNvPicPr>
          <p:nvPr/>
        </p:nvPicPr>
        <p:blipFill>
          <a:blip r:embed="rId3"/>
          <a:srcRect l="3288" t="-662" r="2026" b="2021"/>
          <a:stretch>
            <a:fillRect/>
          </a:stretch>
        </p:blipFill>
        <p:spPr>
          <a:xfrm>
            <a:off x="2183674" y="2911833"/>
            <a:ext cx="7824651" cy="3827417"/>
          </a:xfrm>
          <a:prstGeom prst="rect">
            <a:avLst/>
          </a:prstGeom>
        </p:spPr>
      </p:pic>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8A04B803-4456-DD1C-B47A-37DD8C0D388B}"/>
                  </a:ext>
                </a:extLst>
              </p:cNvPr>
              <p:cNvSpPr txBox="1"/>
              <p:nvPr/>
            </p:nvSpPr>
            <p:spPr>
              <a:xfrm>
                <a:off x="3295104" y="1435440"/>
                <a:ext cx="5195751"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zh-TW" altLang="en-US" sz="3200" i="1" smtClean="0">
                              <a:latin typeface="Cambria Math" panose="02040503050406030204" pitchFamily="18" charset="0"/>
                            </a:rPr>
                          </m:ctrlPr>
                        </m:sSubSupPr>
                        <m:e>
                          <m:r>
                            <a:rPr lang="zh-TW" altLang="en-US" sz="3200" i="1">
                              <a:latin typeface="Cambria Math" panose="02040503050406030204" pitchFamily="18" charset="0"/>
                            </a:rPr>
                            <m:t>𝑥</m:t>
                          </m:r>
                        </m:e>
                        <m:sub>
                          <m:r>
                            <a:rPr lang="zh-TW" altLang="en-US" sz="3200" i="1">
                              <a:latin typeface="Cambria Math" panose="02040503050406030204" pitchFamily="18" charset="0"/>
                            </a:rPr>
                            <m:t>𝑇</m:t>
                          </m:r>
                        </m:sub>
                        <m:sup>
                          <m:r>
                            <a:rPr lang="zh-TW" altLang="en-US" sz="3200" i="0">
                              <a:latin typeface="Cambria Math" panose="02040503050406030204" pitchFamily="18" charset="0"/>
                            </a:rPr>
                            <m:t>′</m:t>
                          </m:r>
                        </m:sup>
                      </m:sSubSup>
                      <m:r>
                        <a:rPr lang="zh-TW" altLang="en-US" sz="3200" i="0">
                          <a:latin typeface="Cambria Math" panose="02040503050406030204" pitchFamily="18" charset="0"/>
                        </a:rPr>
                        <m:t>=</m:t>
                      </m:r>
                      <m:r>
                        <a:rPr lang="en-US" altLang="zh-TW" sz="3200" b="0" i="1" smtClean="0">
                          <a:latin typeface="Cambria Math" panose="02040503050406030204" pitchFamily="18" charset="0"/>
                        </a:rPr>
                        <m:t>𝑖𝑛𝑖𝑡</m:t>
                      </m:r>
                      <m:r>
                        <a:rPr lang="en-US" altLang="zh-TW" sz="3200" b="0" i="1" smtClean="0">
                          <a:latin typeface="Cambria Math" panose="02040503050406030204" pitchFamily="18" charset="0"/>
                        </a:rPr>
                        <m:t>(</m:t>
                      </m:r>
                      <m:sSub>
                        <m:sSubPr>
                          <m:ctrlPr>
                            <a:rPr lang="zh-TW" altLang="en-US" sz="3200" i="1">
                              <a:latin typeface="Cambria Math" panose="02040503050406030204" pitchFamily="18" charset="0"/>
                            </a:rPr>
                          </m:ctrlPr>
                        </m:sSubPr>
                        <m:e>
                          <m:r>
                            <a:rPr lang="zh-TW" altLang="en-US" sz="3200" i="1">
                              <a:latin typeface="Cambria Math" panose="02040503050406030204" pitchFamily="18" charset="0"/>
                            </a:rPr>
                            <m:t>𝑥</m:t>
                          </m:r>
                        </m:e>
                        <m:sub>
                          <m:r>
                            <a:rPr lang="zh-TW" altLang="en-US" sz="3200" i="1">
                              <a:latin typeface="Cambria Math" panose="02040503050406030204" pitchFamily="18" charset="0"/>
                            </a:rPr>
                            <m:t>𝑇</m:t>
                          </m:r>
                        </m:sub>
                      </m:sSub>
                      <m:r>
                        <a:rPr lang="en-US" altLang="zh-TW" sz="3200" b="0" i="1" smtClean="0">
                          <a:latin typeface="Cambria Math" panose="02040503050406030204" pitchFamily="18" charset="0"/>
                        </a:rPr>
                        <m:t>,</m:t>
                      </m:r>
                      <m:r>
                        <a:rPr lang="en-US" altLang="zh-TW" sz="3200" b="0" i="1" smtClean="0">
                          <a:latin typeface="Cambria Math" panose="02040503050406030204" pitchFamily="18" charset="0"/>
                        </a:rPr>
                        <m:t>𝑚𝑎𝑠𝑘</m:t>
                      </m:r>
                      <m:r>
                        <a:rPr lang="en-US" altLang="zh-TW" sz="3200" b="0" i="1" smtClean="0">
                          <a:latin typeface="Cambria Math" panose="02040503050406030204" pitchFamily="18" charset="0"/>
                        </a:rPr>
                        <m:t>)</m:t>
                      </m:r>
                    </m:oMath>
                  </m:oMathPara>
                </a14:m>
                <a:endParaRPr lang="zh-TW" altLang="en-US" sz="3200" dirty="0"/>
              </a:p>
            </p:txBody>
          </p:sp>
        </mc:Choice>
        <mc:Fallback xmlns="">
          <p:sp>
            <p:nvSpPr>
              <p:cNvPr id="8" name="文字方塊 7">
                <a:extLst>
                  <a:ext uri="{FF2B5EF4-FFF2-40B4-BE49-F238E27FC236}">
                    <a16:creationId xmlns:a16="http://schemas.microsoft.com/office/drawing/2014/main" id="{8A04B803-4456-DD1C-B47A-37DD8C0D388B}"/>
                  </a:ext>
                </a:extLst>
              </p:cNvPr>
              <p:cNvSpPr txBox="1">
                <a:spLocks noRot="1" noChangeAspect="1" noMove="1" noResize="1" noEditPoints="1" noAdjustHandles="1" noChangeArrowheads="1" noChangeShapeType="1" noTextEdit="1"/>
              </p:cNvSpPr>
              <p:nvPr/>
            </p:nvSpPr>
            <p:spPr>
              <a:xfrm>
                <a:off x="3295104" y="1435440"/>
                <a:ext cx="5195751" cy="492443"/>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04223C59-3D5D-D4C6-6CA8-7C42EAD0B25C}"/>
                  </a:ext>
                </a:extLst>
              </p:cNvPr>
              <p:cNvSpPr txBox="1"/>
              <p:nvPr/>
            </p:nvSpPr>
            <p:spPr>
              <a:xfrm>
                <a:off x="2447652" y="2129245"/>
                <a:ext cx="6890657"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zh-TW" altLang="en-US" sz="3200" i="1" smtClean="0">
                              <a:latin typeface="Cambria Math" panose="02040503050406030204" pitchFamily="18" charset="0"/>
                            </a:rPr>
                          </m:ctrlPr>
                        </m:sSubPr>
                        <m:e>
                          <m:r>
                            <a:rPr lang="zh-TW" altLang="en-US" sz="3200" i="1">
                              <a:latin typeface="Cambria Math" panose="02040503050406030204" pitchFamily="18" charset="0"/>
                            </a:rPr>
                            <m:t>𝑥</m:t>
                          </m:r>
                        </m:e>
                        <m:sub>
                          <m:r>
                            <a:rPr lang="en-US" altLang="zh-TW" sz="3200" i="1">
                              <a:latin typeface="Cambria Math" panose="02040503050406030204" pitchFamily="18" charset="0"/>
                            </a:rPr>
                            <m:t>𝑡</m:t>
                          </m:r>
                        </m:sub>
                      </m:sSub>
                      <m:r>
                        <a:rPr lang="en-US" altLang="zh-TW" sz="3200" i="1">
                          <a:latin typeface="Cambria Math" panose="02040503050406030204" pitchFamily="18" charset="0"/>
                        </a:rPr>
                        <m:t> </m:t>
                      </m:r>
                      <m:r>
                        <a:rPr lang="zh-TW" altLang="en-US" sz="3200" i="0" smtClean="0">
                          <a:latin typeface="Cambria Math" panose="02040503050406030204" pitchFamily="18" charset="0"/>
                        </a:rPr>
                        <m:t>=</m:t>
                      </m:r>
                      <m:r>
                        <a:rPr lang="en-US" altLang="zh-TW" sz="3200" b="0" i="1" smtClean="0">
                          <a:latin typeface="Cambria Math" panose="02040503050406030204" pitchFamily="18" charset="0"/>
                        </a:rPr>
                        <m:t>𝑅𝑒𝑝𝑎𝑖𝑛𝑡</m:t>
                      </m:r>
                      <m:r>
                        <a:rPr lang="en-US" altLang="zh-TW" sz="3200" b="0" i="1" smtClean="0">
                          <a:latin typeface="Cambria Math" panose="02040503050406030204" pitchFamily="18" charset="0"/>
                        </a:rPr>
                        <m:t>(</m:t>
                      </m:r>
                      <m:sSub>
                        <m:sSubPr>
                          <m:ctrlPr>
                            <a:rPr lang="zh-TW" altLang="en-US" sz="3200" i="1">
                              <a:latin typeface="Cambria Math" panose="02040503050406030204" pitchFamily="18" charset="0"/>
                            </a:rPr>
                          </m:ctrlPr>
                        </m:sSubPr>
                        <m:e>
                          <m:r>
                            <a:rPr lang="zh-TW" altLang="en-US" sz="3200" i="1">
                              <a:latin typeface="Cambria Math" panose="02040503050406030204" pitchFamily="18" charset="0"/>
                            </a:rPr>
                            <m:t>𝑥</m:t>
                          </m:r>
                        </m:e>
                        <m:sub>
                          <m:r>
                            <a:rPr lang="en-US" altLang="zh-TW" sz="3200" b="0" i="1" smtClean="0">
                              <a:latin typeface="Cambria Math" panose="02040503050406030204" pitchFamily="18" charset="0"/>
                            </a:rPr>
                            <m:t>𝑡</m:t>
                          </m:r>
                        </m:sub>
                      </m:sSub>
                      <m:r>
                        <a:rPr lang="en-US" altLang="zh-TW" sz="3200" b="0" i="1" smtClean="0">
                          <a:latin typeface="Cambria Math" panose="02040503050406030204" pitchFamily="18" charset="0"/>
                        </a:rPr>
                        <m:t>,</m:t>
                      </m:r>
                      <m:sSubSup>
                        <m:sSubSupPr>
                          <m:ctrlPr>
                            <a:rPr lang="zh-TW" altLang="en-US" sz="3200" i="1">
                              <a:latin typeface="Cambria Math" panose="02040503050406030204" pitchFamily="18" charset="0"/>
                            </a:rPr>
                          </m:ctrlPr>
                        </m:sSubSupPr>
                        <m:e>
                          <m:r>
                            <a:rPr lang="zh-TW" altLang="en-US" sz="3200" i="1">
                              <a:latin typeface="Cambria Math" panose="02040503050406030204" pitchFamily="18" charset="0"/>
                            </a:rPr>
                            <m:t>𝑥</m:t>
                          </m:r>
                        </m:e>
                        <m:sub>
                          <m:r>
                            <a:rPr lang="en-US" altLang="zh-TW" sz="3200" b="0" i="1" smtClean="0">
                              <a:latin typeface="Cambria Math" panose="02040503050406030204" pitchFamily="18" charset="0"/>
                            </a:rPr>
                            <m:t>𝑡</m:t>
                          </m:r>
                        </m:sub>
                        <m:sup>
                          <m:r>
                            <a:rPr lang="zh-TW" altLang="en-US" sz="3200">
                              <a:latin typeface="Cambria Math" panose="02040503050406030204" pitchFamily="18" charset="0"/>
                            </a:rPr>
                            <m:t>′</m:t>
                          </m:r>
                        </m:sup>
                      </m:sSubSup>
                      <m:r>
                        <a:rPr lang="en-US" altLang="zh-TW" sz="3200" b="0" i="1" smtClean="0">
                          <a:latin typeface="Cambria Math" panose="02040503050406030204" pitchFamily="18" charset="0"/>
                        </a:rPr>
                        <m:t>, </m:t>
                      </m:r>
                      <m:r>
                        <a:rPr lang="en-US" altLang="zh-TW" sz="3200" b="0" i="1" smtClean="0">
                          <a:latin typeface="Cambria Math" panose="02040503050406030204" pitchFamily="18" charset="0"/>
                        </a:rPr>
                        <m:t>𝑚𝑎𝑠𝑘</m:t>
                      </m:r>
                      <m:r>
                        <a:rPr lang="en-US" altLang="zh-TW" sz="3200" b="0" i="1" smtClean="0">
                          <a:latin typeface="Cambria Math" panose="02040503050406030204" pitchFamily="18" charset="0"/>
                        </a:rPr>
                        <m:t>)</m:t>
                      </m:r>
                    </m:oMath>
                  </m:oMathPara>
                </a14:m>
                <a:endParaRPr lang="zh-TW" altLang="en-US" sz="3200" dirty="0"/>
              </a:p>
            </p:txBody>
          </p:sp>
        </mc:Choice>
        <mc:Fallback xmlns="">
          <p:sp>
            <p:nvSpPr>
              <p:cNvPr id="9" name="文字方塊 8">
                <a:extLst>
                  <a:ext uri="{FF2B5EF4-FFF2-40B4-BE49-F238E27FC236}">
                    <a16:creationId xmlns:a16="http://schemas.microsoft.com/office/drawing/2014/main" id="{04223C59-3D5D-D4C6-6CA8-7C42EAD0B25C}"/>
                  </a:ext>
                </a:extLst>
              </p:cNvPr>
              <p:cNvSpPr txBox="1">
                <a:spLocks noRot="1" noChangeAspect="1" noMove="1" noResize="1" noEditPoints="1" noAdjustHandles="1" noChangeArrowheads="1" noChangeShapeType="1" noTextEdit="1"/>
              </p:cNvSpPr>
              <p:nvPr/>
            </p:nvSpPr>
            <p:spPr>
              <a:xfrm>
                <a:off x="2447652" y="2129245"/>
                <a:ext cx="6890657" cy="492443"/>
              </a:xfrm>
              <a:prstGeom prst="rect">
                <a:avLst/>
              </a:prstGeom>
              <a:blipFill>
                <a:blip r:embed="rId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106645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36748-4AAA-018C-45D9-5E1956408014}"/>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624AD0AC-DAF2-8765-D57B-743D14F792FC}"/>
              </a:ext>
            </a:extLst>
          </p:cNvPr>
          <p:cNvSpPr txBox="1"/>
          <p:nvPr/>
        </p:nvSpPr>
        <p:spPr>
          <a:xfrm>
            <a:off x="3529012" y="52673"/>
            <a:ext cx="5133975" cy="830997"/>
          </a:xfrm>
          <a:prstGeom prst="rect">
            <a:avLst/>
          </a:prstGeom>
          <a:noFill/>
        </p:spPr>
        <p:txBody>
          <a:bodyPr wrap="square" rtlCol="0">
            <a:spAutoFit/>
          </a:bodyPr>
          <a:lstStyle>
            <a:defPPr>
              <a:defRPr lang="zh-TW"/>
            </a:defPPr>
            <a:lvl1pPr algn="ctr">
              <a:defRPr sz="4800" b="1">
                <a:latin typeface="Times New Roman" panose="02020603050405020304" pitchFamily="18" charset="0"/>
                <a:cs typeface="Times New Roman" panose="02020603050405020304" pitchFamily="18" charset="0"/>
              </a:defRPr>
            </a:lvl1pPr>
          </a:lstStyle>
          <a:p>
            <a:r>
              <a:rPr lang="en-US" altLang="zh-TW" dirty="0"/>
              <a:t>Prevailing Trend</a:t>
            </a:r>
            <a:endParaRPr lang="zh-TW" altLang="en-US" dirty="0"/>
          </a:p>
        </p:txBody>
      </p:sp>
      <p:sp>
        <p:nvSpPr>
          <p:cNvPr id="16" name="矩形: 圓角 15">
            <a:extLst>
              <a:ext uri="{FF2B5EF4-FFF2-40B4-BE49-F238E27FC236}">
                <a16:creationId xmlns:a16="http://schemas.microsoft.com/office/drawing/2014/main" id="{FB64F456-334E-9B16-7F77-8D83C043D419}"/>
              </a:ext>
            </a:extLst>
          </p:cNvPr>
          <p:cNvSpPr/>
          <p:nvPr/>
        </p:nvSpPr>
        <p:spPr>
          <a:xfrm>
            <a:off x="4224013" y="1575753"/>
            <a:ext cx="7847635" cy="505833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1" name="群組 10">
            <a:extLst>
              <a:ext uri="{FF2B5EF4-FFF2-40B4-BE49-F238E27FC236}">
                <a16:creationId xmlns:a16="http://schemas.microsoft.com/office/drawing/2014/main" id="{E2A3D64D-FCEF-5F7E-9535-14B2C8D98009}"/>
              </a:ext>
            </a:extLst>
          </p:cNvPr>
          <p:cNvGrpSpPr/>
          <p:nvPr/>
        </p:nvGrpSpPr>
        <p:grpSpPr>
          <a:xfrm>
            <a:off x="111772" y="1527857"/>
            <a:ext cx="4837645" cy="5154122"/>
            <a:chOff x="2747671" y="771897"/>
            <a:chExt cx="4352673" cy="6147303"/>
          </a:xfrm>
        </p:grpSpPr>
        <p:sp>
          <p:nvSpPr>
            <p:cNvPr id="13" name="等腰三角形 12">
              <a:extLst>
                <a:ext uri="{FF2B5EF4-FFF2-40B4-BE49-F238E27FC236}">
                  <a16:creationId xmlns:a16="http://schemas.microsoft.com/office/drawing/2014/main" id="{15910A38-74B6-8140-E7BD-C4BA6AC6E339}"/>
                </a:ext>
              </a:extLst>
            </p:cNvPr>
            <p:cNvSpPr/>
            <p:nvPr/>
          </p:nvSpPr>
          <p:spPr>
            <a:xfrm rot="5400000">
              <a:off x="3423904" y="3242761"/>
              <a:ext cx="6147303" cy="1205576"/>
            </a:xfrm>
            <a:prstGeom prst="triangle">
              <a:avLst>
                <a:gd name="adj" fmla="val 51190"/>
              </a:avLst>
            </a:prstGeom>
            <a:solidFill>
              <a:schemeClr val="accent5">
                <a:lumMod val="20000"/>
                <a:lumOff val="80000"/>
              </a:schemeClr>
            </a:solidFill>
            <a:ln w="152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矩形: 圓角 13">
              <a:extLst>
                <a:ext uri="{FF2B5EF4-FFF2-40B4-BE49-F238E27FC236}">
                  <a16:creationId xmlns:a16="http://schemas.microsoft.com/office/drawing/2014/main" id="{DC7FA187-7D0B-C959-6293-661B8E3ABB8B}"/>
                </a:ext>
              </a:extLst>
            </p:cNvPr>
            <p:cNvSpPr/>
            <p:nvPr/>
          </p:nvSpPr>
          <p:spPr>
            <a:xfrm>
              <a:off x="2747671" y="829022"/>
              <a:ext cx="3239408" cy="6033052"/>
            </a:xfrm>
            <a:prstGeom prst="roundRect">
              <a:avLst>
                <a:gd name="adj" fmla="val 12506"/>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5" name="群組 14">
            <a:extLst>
              <a:ext uri="{FF2B5EF4-FFF2-40B4-BE49-F238E27FC236}">
                <a16:creationId xmlns:a16="http://schemas.microsoft.com/office/drawing/2014/main" id="{427156B9-EB51-E683-B028-5BF2279CD23E}"/>
              </a:ext>
            </a:extLst>
          </p:cNvPr>
          <p:cNvGrpSpPr/>
          <p:nvPr/>
        </p:nvGrpSpPr>
        <p:grpSpPr>
          <a:xfrm>
            <a:off x="262742" y="2026569"/>
            <a:ext cx="3771417" cy="4192979"/>
            <a:chOff x="138183" y="1845951"/>
            <a:chExt cx="3771417" cy="4192979"/>
          </a:xfrm>
        </p:grpSpPr>
        <p:pic>
          <p:nvPicPr>
            <p:cNvPr id="4" name="圖片 3" descr="一張含有 文字, 螢幕擷取畫面, 圖表, 字型 的圖片&#10;&#10;AI 產生的內容可能不正確。">
              <a:extLst>
                <a:ext uri="{FF2B5EF4-FFF2-40B4-BE49-F238E27FC236}">
                  <a16:creationId xmlns:a16="http://schemas.microsoft.com/office/drawing/2014/main" id="{30711B4D-86D1-5969-B917-DF48F4054180}"/>
                </a:ext>
              </a:extLst>
            </p:cNvPr>
            <p:cNvPicPr>
              <a:picLocks noChangeAspect="1"/>
            </p:cNvPicPr>
            <p:nvPr/>
          </p:nvPicPr>
          <p:blipFill>
            <a:blip r:embed="rId3"/>
            <a:srcRect t="519"/>
            <a:stretch>
              <a:fillRect/>
            </a:stretch>
          </p:blipFill>
          <p:spPr>
            <a:xfrm>
              <a:off x="138183" y="3051821"/>
              <a:ext cx="3771417" cy="2018294"/>
            </a:xfrm>
            <a:prstGeom prst="rect">
              <a:avLst/>
            </a:prstGeom>
          </p:spPr>
        </p:pic>
        <p:sp>
          <p:nvSpPr>
            <p:cNvPr id="5" name="文字方塊 4">
              <a:extLst>
                <a:ext uri="{FF2B5EF4-FFF2-40B4-BE49-F238E27FC236}">
                  <a16:creationId xmlns:a16="http://schemas.microsoft.com/office/drawing/2014/main" id="{2324EECE-79FF-240B-DAFF-59C81452671E}"/>
                </a:ext>
              </a:extLst>
            </p:cNvPr>
            <p:cNvSpPr txBox="1"/>
            <p:nvPr/>
          </p:nvSpPr>
          <p:spPr>
            <a:xfrm>
              <a:off x="1220640" y="1845951"/>
              <a:ext cx="1606502" cy="830997"/>
            </a:xfrm>
            <a:prstGeom prst="rect">
              <a:avLst/>
            </a:prstGeom>
            <a:noFill/>
          </p:spPr>
          <p:txBody>
            <a:bodyPr wrap="square" rtlCol="0">
              <a:spAutoFit/>
            </a:bodyPr>
            <a:lstStyle/>
            <a:p>
              <a:pPr algn="ctr"/>
              <a:r>
                <a:rPr lang="en-US" altLang="zh-TW" sz="4800" b="1" dirty="0" err="1">
                  <a:solidFill>
                    <a:srgbClr val="0070C0"/>
                  </a:solidFill>
                  <a:latin typeface="Times New Roman" panose="02020603050405020304" pitchFamily="18" charset="0"/>
                  <a:cs typeface="Times New Roman" panose="02020603050405020304" pitchFamily="18" charset="0"/>
                </a:rPr>
                <a:t>UNet</a:t>
              </a:r>
              <a:endParaRPr lang="en-US" altLang="zh-TW" sz="4800" b="1" dirty="0">
                <a:solidFill>
                  <a:srgbClr val="0070C0"/>
                </a:solidFill>
                <a:latin typeface="Times New Roman" panose="02020603050405020304" pitchFamily="18" charset="0"/>
                <a:cs typeface="Times New Roman" panose="02020603050405020304" pitchFamily="18" charset="0"/>
              </a:endParaRPr>
            </a:p>
          </p:txBody>
        </p:sp>
        <p:sp>
          <p:nvSpPr>
            <p:cNvPr id="7" name="文字方塊 6">
              <a:extLst>
                <a:ext uri="{FF2B5EF4-FFF2-40B4-BE49-F238E27FC236}">
                  <a16:creationId xmlns:a16="http://schemas.microsoft.com/office/drawing/2014/main" id="{85C000A2-B9F8-B3DA-B778-AFA136E57FE8}"/>
                </a:ext>
              </a:extLst>
            </p:cNvPr>
            <p:cNvSpPr txBox="1"/>
            <p:nvPr/>
          </p:nvSpPr>
          <p:spPr>
            <a:xfrm>
              <a:off x="435207" y="5669598"/>
              <a:ext cx="2752726" cy="369332"/>
            </a:xfrm>
            <a:prstGeom prst="rect">
              <a:avLst/>
            </a:prstGeom>
            <a:noFill/>
          </p:spPr>
          <p:txBody>
            <a:bodyPr wrap="square">
              <a:spAutoFit/>
            </a:bodyPr>
            <a:lstStyle/>
            <a:p>
              <a:pPr algn="ctr"/>
              <a:r>
                <a:rPr lang="en-US" altLang="zh-TW" dirty="0">
                  <a:latin typeface="Times New Roman" panose="02020603050405020304" pitchFamily="18" charset="0"/>
                  <a:cs typeface="Times New Roman" panose="02020603050405020304" pitchFamily="18" charset="0"/>
                </a:rPr>
                <a:t>Stable Diffusion 1.5, SDXL</a:t>
              </a:r>
              <a:endParaRPr lang="zh-TW" altLang="en-US" dirty="0">
                <a:latin typeface="Times New Roman" panose="02020603050405020304" pitchFamily="18" charset="0"/>
                <a:cs typeface="Times New Roman" panose="02020603050405020304" pitchFamily="18" charset="0"/>
              </a:endParaRPr>
            </a:p>
          </p:txBody>
        </p:sp>
      </p:grpSp>
      <p:grpSp>
        <p:nvGrpSpPr>
          <p:cNvPr id="18" name="群組 17">
            <a:extLst>
              <a:ext uri="{FF2B5EF4-FFF2-40B4-BE49-F238E27FC236}">
                <a16:creationId xmlns:a16="http://schemas.microsoft.com/office/drawing/2014/main" id="{AFE6601C-F22F-0E8C-A6CD-BF40C1796A9C}"/>
              </a:ext>
            </a:extLst>
          </p:cNvPr>
          <p:cNvGrpSpPr/>
          <p:nvPr/>
        </p:nvGrpSpPr>
        <p:grpSpPr>
          <a:xfrm>
            <a:off x="5139270" y="2026569"/>
            <a:ext cx="6986970" cy="4198420"/>
            <a:chOff x="5130747" y="1845951"/>
            <a:chExt cx="6986970" cy="4198420"/>
          </a:xfrm>
        </p:grpSpPr>
        <p:pic>
          <p:nvPicPr>
            <p:cNvPr id="12" name="圖片 11" descr="一張含有 文字, 螢幕擷取畫面, 圖表, 字型 的圖片&#10;&#10;AI 產生的內容可能不正確。">
              <a:extLst>
                <a:ext uri="{FF2B5EF4-FFF2-40B4-BE49-F238E27FC236}">
                  <a16:creationId xmlns:a16="http://schemas.microsoft.com/office/drawing/2014/main" id="{13AFAF02-EBD1-1131-B580-13ACABD8B166}"/>
                </a:ext>
              </a:extLst>
            </p:cNvPr>
            <p:cNvPicPr>
              <a:picLocks noChangeAspect="1"/>
            </p:cNvPicPr>
            <p:nvPr/>
          </p:nvPicPr>
          <p:blipFill>
            <a:blip r:embed="rId4"/>
            <a:srcRect l="4688" t="1934" r="1879" b="1383"/>
            <a:stretch>
              <a:fillRect/>
            </a:stretch>
          </p:blipFill>
          <p:spPr>
            <a:xfrm>
              <a:off x="5130747" y="2729297"/>
              <a:ext cx="3428999" cy="2641671"/>
            </a:xfrm>
            <a:prstGeom prst="rect">
              <a:avLst/>
            </a:prstGeom>
          </p:spPr>
        </p:pic>
        <p:sp>
          <p:nvSpPr>
            <p:cNvPr id="9" name="文字方塊 8">
              <a:extLst>
                <a:ext uri="{FF2B5EF4-FFF2-40B4-BE49-F238E27FC236}">
                  <a16:creationId xmlns:a16="http://schemas.microsoft.com/office/drawing/2014/main" id="{C520BE0E-FEAF-E273-DAD1-60CCCC1F1AAE}"/>
                </a:ext>
              </a:extLst>
            </p:cNvPr>
            <p:cNvSpPr txBox="1"/>
            <p:nvPr/>
          </p:nvSpPr>
          <p:spPr>
            <a:xfrm>
              <a:off x="6149008" y="1845951"/>
              <a:ext cx="1392479" cy="830997"/>
            </a:xfrm>
            <a:prstGeom prst="rect">
              <a:avLst/>
            </a:prstGeom>
            <a:noFill/>
          </p:spPr>
          <p:txBody>
            <a:bodyPr wrap="square" rtlCol="0">
              <a:spAutoFit/>
            </a:bodyPr>
            <a:lstStyle/>
            <a:p>
              <a:pPr algn="ctr"/>
              <a:r>
                <a:rPr lang="en-US" altLang="zh-TW" sz="4800" b="1" dirty="0" err="1">
                  <a:solidFill>
                    <a:srgbClr val="0070C0"/>
                  </a:solidFill>
                  <a:latin typeface="Times New Roman" panose="02020603050405020304" pitchFamily="18" charset="0"/>
                  <a:cs typeface="Times New Roman" panose="02020603050405020304" pitchFamily="18" charset="0"/>
                </a:rPr>
                <a:t>DiT</a:t>
              </a:r>
              <a:endParaRPr lang="en-US" altLang="zh-TW" sz="4800" b="1" dirty="0">
                <a:solidFill>
                  <a:srgbClr val="0070C0"/>
                </a:solidFill>
                <a:latin typeface="Times New Roman" panose="02020603050405020304" pitchFamily="18" charset="0"/>
                <a:cs typeface="Times New Roman" panose="02020603050405020304" pitchFamily="18" charset="0"/>
              </a:endParaRPr>
            </a:p>
          </p:txBody>
        </p:sp>
        <p:sp>
          <p:nvSpPr>
            <p:cNvPr id="10" name="文字方塊 9">
              <a:extLst>
                <a:ext uri="{FF2B5EF4-FFF2-40B4-BE49-F238E27FC236}">
                  <a16:creationId xmlns:a16="http://schemas.microsoft.com/office/drawing/2014/main" id="{A602D792-E2EC-FB79-FCB8-3FFA1FAB8E41}"/>
                </a:ext>
              </a:extLst>
            </p:cNvPr>
            <p:cNvSpPr txBox="1"/>
            <p:nvPr/>
          </p:nvSpPr>
          <p:spPr>
            <a:xfrm>
              <a:off x="6637496" y="5675039"/>
              <a:ext cx="3847712" cy="369332"/>
            </a:xfrm>
            <a:prstGeom prst="rect">
              <a:avLst/>
            </a:prstGeom>
            <a:noFill/>
          </p:spPr>
          <p:txBody>
            <a:bodyPr wrap="square">
              <a:spAutoFit/>
            </a:bodyPr>
            <a:lstStyle/>
            <a:p>
              <a:pPr algn="ctr"/>
              <a:r>
                <a:rPr lang="en-US" altLang="zh-TW" dirty="0" err="1">
                  <a:latin typeface="Times New Roman" panose="02020603050405020304" pitchFamily="18" charset="0"/>
                  <a:cs typeface="Times New Roman" panose="02020603050405020304" pitchFamily="18" charset="0"/>
                </a:rPr>
                <a:t>PixArt</a:t>
              </a:r>
              <a:r>
                <a:rPr lang="en-US" altLang="zh-TW" dirty="0">
                  <a:latin typeface="Times New Roman" panose="02020603050405020304" pitchFamily="18" charset="0"/>
                  <a:cs typeface="Times New Roman" panose="02020603050405020304" pitchFamily="18" charset="0"/>
                </a:rPr>
                <a:t>-</a:t>
              </a:r>
              <a:r>
                <a:rPr lang="el-GR" altLang="zh-TW" dirty="0">
                  <a:latin typeface="Times New Roman" panose="02020603050405020304" pitchFamily="18" charset="0"/>
                  <a:cs typeface="Times New Roman" panose="02020603050405020304" pitchFamily="18" charset="0"/>
                </a:rPr>
                <a:t>α</a:t>
              </a:r>
              <a:r>
                <a:rPr lang="en-US" altLang="zh-TW" dirty="0">
                  <a:latin typeface="Times New Roman" panose="02020603050405020304" pitchFamily="18" charset="0"/>
                  <a:cs typeface="Times New Roman" panose="02020603050405020304" pitchFamily="18" charset="0"/>
                </a:rPr>
                <a:t>, Stable Diffusion 3/3.5, Flux.1</a:t>
              </a:r>
              <a:endParaRPr lang="zh-TW" altLang="en-US" dirty="0">
                <a:latin typeface="Times New Roman" panose="02020603050405020304" pitchFamily="18" charset="0"/>
                <a:cs typeface="Times New Roman" panose="02020603050405020304" pitchFamily="18" charset="0"/>
              </a:endParaRPr>
            </a:p>
          </p:txBody>
        </p:sp>
        <p:sp>
          <p:nvSpPr>
            <p:cNvPr id="17" name="矩形: 圓角 16">
              <a:extLst>
                <a:ext uri="{FF2B5EF4-FFF2-40B4-BE49-F238E27FC236}">
                  <a16:creationId xmlns:a16="http://schemas.microsoft.com/office/drawing/2014/main" id="{B5DED822-0118-A7D5-2800-4C2921CAC8C3}"/>
                </a:ext>
              </a:extLst>
            </p:cNvPr>
            <p:cNvSpPr/>
            <p:nvPr/>
          </p:nvSpPr>
          <p:spPr>
            <a:xfrm>
              <a:off x="9581680" y="3186536"/>
              <a:ext cx="1643074" cy="705921"/>
            </a:xfrm>
            <a:prstGeom prst="roundRect">
              <a:avLst>
                <a:gd name="adj" fmla="val 26212"/>
              </a:avLst>
            </a:prstGeom>
            <a:solidFill>
              <a:srgbClr val="9DC3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0000"/>
                  </a:solidFill>
                  <a:latin typeface="Times New Roman" panose="02020603050405020304" pitchFamily="18" charset="0"/>
                  <a:cs typeface="Times New Roman" panose="02020603050405020304" pitchFamily="18" charset="0"/>
                </a:rPr>
                <a:t>T5-XXL</a:t>
              </a:r>
              <a:endParaRPr lang="zh-TW" altLang="en-US" dirty="0">
                <a:solidFill>
                  <a:srgbClr val="000000"/>
                </a:solidFill>
                <a:latin typeface="Times New Roman" panose="02020603050405020304" pitchFamily="18" charset="0"/>
                <a:cs typeface="Times New Roman" panose="02020603050405020304" pitchFamily="18" charset="0"/>
              </a:endParaRPr>
            </a:p>
          </p:txBody>
        </p:sp>
        <p:sp>
          <p:nvSpPr>
            <p:cNvPr id="19" name="文字方塊 18">
              <a:extLst>
                <a:ext uri="{FF2B5EF4-FFF2-40B4-BE49-F238E27FC236}">
                  <a16:creationId xmlns:a16="http://schemas.microsoft.com/office/drawing/2014/main" id="{64F40CF9-FE4E-99D1-4672-F8E6428E01D3}"/>
                </a:ext>
              </a:extLst>
            </p:cNvPr>
            <p:cNvSpPr txBox="1"/>
            <p:nvPr/>
          </p:nvSpPr>
          <p:spPr>
            <a:xfrm>
              <a:off x="8688718" y="1909471"/>
              <a:ext cx="3428999" cy="707886"/>
            </a:xfrm>
            <a:prstGeom prst="rect">
              <a:avLst/>
            </a:prstGeom>
            <a:noFill/>
          </p:spPr>
          <p:txBody>
            <a:bodyPr wrap="square">
              <a:spAutoFit/>
            </a:bodyPr>
            <a:lstStyle/>
            <a:p>
              <a:pPr algn="ctr"/>
              <a:r>
                <a:rPr lang="en-US" altLang="zh-TW" sz="4000" dirty="0">
                  <a:solidFill>
                    <a:srgbClr val="0070C0"/>
                  </a:solidFill>
                  <a:latin typeface="Times New Roman" panose="02020603050405020304" pitchFamily="18" charset="0"/>
                  <a:cs typeface="Times New Roman" panose="02020603050405020304" pitchFamily="18" charset="0"/>
                </a:rPr>
                <a:t>Text Encoders</a:t>
              </a:r>
              <a:endParaRPr lang="zh-TW" altLang="en-US" sz="4000" dirty="0">
                <a:solidFill>
                  <a:srgbClr val="0070C0"/>
                </a:solidFill>
                <a:latin typeface="Times New Roman" panose="02020603050405020304" pitchFamily="18" charset="0"/>
                <a:cs typeface="Times New Roman" panose="02020603050405020304" pitchFamily="18" charset="0"/>
              </a:endParaRPr>
            </a:p>
          </p:txBody>
        </p:sp>
        <p:sp>
          <p:nvSpPr>
            <p:cNvPr id="20" name="矩形: 圓角 19">
              <a:extLst>
                <a:ext uri="{FF2B5EF4-FFF2-40B4-BE49-F238E27FC236}">
                  <a16:creationId xmlns:a16="http://schemas.microsoft.com/office/drawing/2014/main" id="{1FE28F32-71F9-2A1F-98C9-82A755D99333}"/>
                </a:ext>
              </a:extLst>
            </p:cNvPr>
            <p:cNvSpPr/>
            <p:nvPr/>
          </p:nvSpPr>
          <p:spPr>
            <a:xfrm>
              <a:off x="9581680" y="4128261"/>
              <a:ext cx="1643074" cy="705921"/>
            </a:xfrm>
            <a:prstGeom prst="roundRect">
              <a:avLst>
                <a:gd name="adj" fmla="val 26212"/>
              </a:avLst>
            </a:prstGeom>
            <a:solidFill>
              <a:srgbClr val="9DC3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0000"/>
                  </a:solidFill>
                  <a:latin typeface="Times New Roman" panose="02020603050405020304" pitchFamily="18" charset="0"/>
                  <a:cs typeface="Times New Roman" panose="02020603050405020304" pitchFamily="18" charset="0"/>
                </a:rPr>
                <a:t>LLMs</a:t>
              </a:r>
              <a:endParaRPr lang="zh-TW" altLang="en-US" dirty="0">
                <a:solidFill>
                  <a:srgbClr val="0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19487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FB983-DF78-7D14-B069-FC6532FAEEDF}"/>
            </a:ext>
          </a:extLst>
        </p:cNvPr>
        <p:cNvGrpSpPr/>
        <p:nvPr/>
      </p:nvGrpSpPr>
      <p:grpSpPr>
        <a:xfrm>
          <a:off x="0" y="0"/>
          <a:ext cx="0" cy="0"/>
          <a:chOff x="0" y="0"/>
          <a:chExt cx="0" cy="0"/>
        </a:xfrm>
      </p:grpSpPr>
      <p:pic>
        <p:nvPicPr>
          <p:cNvPr id="3" name="圖片 2">
            <a:extLst>
              <a:ext uri="{FF2B5EF4-FFF2-40B4-BE49-F238E27FC236}">
                <a16:creationId xmlns:a16="http://schemas.microsoft.com/office/drawing/2014/main" id="{CABF76E1-11C5-39D7-8F11-5A4542732624}"/>
              </a:ext>
            </a:extLst>
          </p:cNvPr>
          <p:cNvPicPr>
            <a:picLocks noChangeAspect="1"/>
          </p:cNvPicPr>
          <p:nvPr/>
        </p:nvPicPr>
        <p:blipFill>
          <a:blip r:embed="rId2"/>
          <a:srcRect l="729" t="2793" r="906"/>
          <a:stretch>
            <a:fillRect/>
          </a:stretch>
        </p:blipFill>
        <p:spPr>
          <a:xfrm>
            <a:off x="272557" y="2318657"/>
            <a:ext cx="11646885" cy="3585753"/>
          </a:xfrm>
          <a:prstGeom prst="rect">
            <a:avLst/>
          </a:prstGeom>
        </p:spPr>
      </p:pic>
      <p:sp>
        <p:nvSpPr>
          <p:cNvPr id="2" name="文字方塊 1">
            <a:extLst>
              <a:ext uri="{FF2B5EF4-FFF2-40B4-BE49-F238E27FC236}">
                <a16:creationId xmlns:a16="http://schemas.microsoft.com/office/drawing/2014/main" id="{74D494F5-BD82-792B-795D-5B05425B7829}"/>
              </a:ext>
            </a:extLst>
          </p:cNvPr>
          <p:cNvSpPr txBox="1"/>
          <p:nvPr/>
        </p:nvSpPr>
        <p:spPr>
          <a:xfrm>
            <a:off x="2671744" y="195548"/>
            <a:ext cx="6848511" cy="830997"/>
          </a:xfrm>
          <a:prstGeom prst="rect">
            <a:avLst/>
          </a:prstGeom>
          <a:noFill/>
        </p:spPr>
        <p:txBody>
          <a:bodyPr wrap="square" rtlCol="0">
            <a:spAutoFit/>
          </a:bodyPr>
          <a:lstStyle>
            <a:defPPr>
              <a:defRPr lang="zh-TW"/>
            </a:defPPr>
            <a:lvl1pPr algn="ctr">
              <a:defRPr sz="4800" b="1">
                <a:latin typeface="Times New Roman" panose="02020603050405020304" pitchFamily="18" charset="0"/>
                <a:cs typeface="Times New Roman" panose="02020603050405020304" pitchFamily="18" charset="0"/>
              </a:defRPr>
            </a:lvl1pPr>
          </a:lstStyle>
          <a:p>
            <a:r>
              <a:rPr lang="en-US" altLang="zh-TW" dirty="0"/>
              <a:t>Image Repainting</a:t>
            </a:r>
            <a:endParaRPr lang="zh-TW" altLang="en-US" dirty="0"/>
          </a:p>
        </p:txBody>
      </p:sp>
    </p:spTree>
    <p:extLst>
      <p:ext uri="{BB962C8B-B14F-4D97-AF65-F5344CB8AC3E}">
        <p14:creationId xmlns:p14="http://schemas.microsoft.com/office/powerpoint/2010/main" val="31197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CCC88-E2B0-AAC7-A3D1-E20E36BDE877}"/>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7E831DDC-F01D-111B-FD6D-B5BD93E31019}"/>
              </a:ext>
            </a:extLst>
          </p:cNvPr>
          <p:cNvSpPr txBox="1"/>
          <p:nvPr/>
        </p:nvSpPr>
        <p:spPr>
          <a:xfrm>
            <a:off x="2671744" y="195548"/>
            <a:ext cx="6848511" cy="830997"/>
          </a:xfrm>
          <a:prstGeom prst="rect">
            <a:avLst/>
          </a:prstGeom>
          <a:noFill/>
        </p:spPr>
        <p:txBody>
          <a:bodyPr wrap="square" rtlCol="0">
            <a:spAutoFit/>
          </a:bodyPr>
          <a:lstStyle>
            <a:defPPr>
              <a:defRPr lang="zh-TW"/>
            </a:defPPr>
            <a:lvl1pPr algn="ctr">
              <a:defRPr sz="4800" b="1">
                <a:latin typeface="Times New Roman" panose="02020603050405020304" pitchFamily="18" charset="0"/>
                <a:cs typeface="Times New Roman" panose="02020603050405020304" pitchFamily="18" charset="0"/>
              </a:defRPr>
            </a:lvl1pPr>
          </a:lstStyle>
          <a:p>
            <a:r>
              <a:rPr lang="en-US" altLang="zh-TW" dirty="0"/>
              <a:t>Experiments</a:t>
            </a:r>
            <a:endParaRPr lang="zh-TW" altLang="en-US" dirty="0">
              <a:ea typeface="標楷體" panose="03000509000000000000" pitchFamily="65" charset="-120"/>
            </a:endParaRPr>
          </a:p>
        </p:txBody>
      </p:sp>
      <p:sp>
        <p:nvSpPr>
          <p:cNvPr id="6" name="矩形: 圓角 5">
            <a:extLst>
              <a:ext uri="{FF2B5EF4-FFF2-40B4-BE49-F238E27FC236}">
                <a16:creationId xmlns:a16="http://schemas.microsoft.com/office/drawing/2014/main" id="{4A59B6CC-CF6E-0168-CA3D-3C5638ACCE53}"/>
              </a:ext>
            </a:extLst>
          </p:cNvPr>
          <p:cNvSpPr/>
          <p:nvPr/>
        </p:nvSpPr>
        <p:spPr>
          <a:xfrm>
            <a:off x="390389" y="1979023"/>
            <a:ext cx="11411221" cy="2899954"/>
          </a:xfrm>
          <a:prstGeom prst="roundRect">
            <a:avLst/>
          </a:prstGeom>
          <a:solidFill>
            <a:schemeClr val="accent5">
              <a:lumMod val="20000"/>
              <a:lumOff val="80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Times New Roman" panose="02020603050405020304" pitchFamily="18" charset="0"/>
                <a:cs typeface="Times New Roman" panose="02020603050405020304" pitchFamily="18" charset="0"/>
              </a:rPr>
              <a:t>Implementation Details</a:t>
            </a:r>
          </a:p>
          <a:p>
            <a:r>
              <a:rPr lang="en-US" altLang="zh-TW" sz="2800" dirty="0">
                <a:solidFill>
                  <a:schemeClr val="tx1"/>
                </a:solidFill>
                <a:latin typeface="Times New Roman" panose="02020603050405020304" pitchFamily="18" charset="0"/>
                <a:cs typeface="Times New Roman" panose="02020603050405020304" pitchFamily="18" charset="0"/>
              </a:rPr>
              <a:t>     Model: Flux.1-dev</a:t>
            </a:r>
            <a:endParaRPr lang="zh-TW" altLang="zh-TW" sz="2800" dirty="0">
              <a:solidFill>
                <a:schemeClr val="tx1"/>
              </a:solidFill>
              <a:latin typeface="Times New Roman" panose="02020603050405020304" pitchFamily="18" charset="0"/>
              <a:cs typeface="Times New Roman" panose="02020603050405020304" pitchFamily="18" charset="0"/>
            </a:endParaRPr>
          </a:p>
          <a:p>
            <a:r>
              <a:rPr lang="en-US" altLang="zh-TW" sz="2800" dirty="0">
                <a:solidFill>
                  <a:schemeClr val="tx1"/>
                </a:solidFill>
                <a:latin typeface="Times New Roman" panose="02020603050405020304" pitchFamily="18" charset="0"/>
                <a:cs typeface="Times New Roman" panose="02020603050405020304" pitchFamily="18" charset="0"/>
              </a:rPr>
              <a:t>     Inference Steps: 20</a:t>
            </a:r>
            <a:endParaRPr lang="zh-TW" altLang="zh-TW" sz="2800" dirty="0">
              <a:solidFill>
                <a:schemeClr val="tx1"/>
              </a:solidFill>
              <a:latin typeface="Times New Roman" panose="02020603050405020304" pitchFamily="18" charset="0"/>
              <a:cs typeface="Times New Roman" panose="02020603050405020304" pitchFamily="18" charset="0"/>
            </a:endParaRPr>
          </a:p>
          <a:p>
            <a:r>
              <a:rPr lang="en-US" altLang="zh-TW" sz="2800" dirty="0">
                <a:solidFill>
                  <a:schemeClr val="tx1"/>
                </a:solidFill>
                <a:latin typeface="Times New Roman" panose="02020603050405020304" pitchFamily="18" charset="0"/>
                <a:cs typeface="Times New Roman" panose="02020603050405020304" pitchFamily="18" charset="0"/>
              </a:rPr>
              <a:t>     Guidance Scale: 3.5</a:t>
            </a:r>
            <a:endParaRPr lang="zh-TW" altLang="zh-TW" sz="2800" dirty="0">
              <a:solidFill>
                <a:schemeClr val="tx1"/>
              </a:solidFill>
              <a:latin typeface="Times New Roman" panose="02020603050405020304" pitchFamily="18" charset="0"/>
              <a:cs typeface="Times New Roman" panose="02020603050405020304" pitchFamily="18" charset="0"/>
            </a:endParaRPr>
          </a:p>
          <a:p>
            <a:r>
              <a:rPr lang="en-US" altLang="zh-TW" sz="2800" dirty="0">
                <a:solidFill>
                  <a:schemeClr val="tx1"/>
                </a:solidFill>
                <a:latin typeface="Times New Roman" panose="02020603050405020304" pitchFamily="18" charset="0"/>
                <a:cs typeface="Times New Roman" panose="02020603050405020304" pitchFamily="18" charset="0"/>
              </a:rPr>
              <a:t>     Large-scale Quantitative Evaluations: Chain-of-Thought (</a:t>
            </a:r>
            <a:r>
              <a:rPr lang="en-US" altLang="zh-TW" sz="2800" dirty="0" err="1">
                <a:solidFill>
                  <a:schemeClr val="tx1"/>
                </a:solidFill>
                <a:latin typeface="Times New Roman" panose="02020603050405020304" pitchFamily="18" charset="0"/>
                <a:cs typeface="Times New Roman" panose="02020603050405020304" pitchFamily="18" charset="0"/>
              </a:rPr>
              <a:t>CoT</a:t>
            </a:r>
            <a:r>
              <a:rPr lang="en-US" altLang="zh-TW" sz="2800" dirty="0">
                <a:solidFill>
                  <a:schemeClr val="tx1"/>
                </a:solidFill>
                <a:latin typeface="Times New Roman" panose="02020603050405020304" pitchFamily="18" charset="0"/>
                <a:cs typeface="Times New Roman" panose="02020603050405020304" pitchFamily="18" charset="0"/>
              </a:rPr>
              <a:t>) + MLLM</a:t>
            </a:r>
            <a:endParaRPr lang="zh-TW" altLang="zh-TW"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11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9FF3-9CE3-4C9D-0F69-F95CE059529E}"/>
            </a:ext>
          </a:extLst>
        </p:cNvPr>
        <p:cNvGrpSpPr/>
        <p:nvPr/>
      </p:nvGrpSpPr>
      <p:grpSpPr>
        <a:xfrm>
          <a:off x="0" y="0"/>
          <a:ext cx="0" cy="0"/>
          <a:chOff x="0" y="0"/>
          <a:chExt cx="0" cy="0"/>
        </a:xfrm>
      </p:grpSpPr>
      <p:pic>
        <p:nvPicPr>
          <p:cNvPr id="3" name="圖片 2">
            <a:extLst>
              <a:ext uri="{FF2B5EF4-FFF2-40B4-BE49-F238E27FC236}">
                <a16:creationId xmlns:a16="http://schemas.microsoft.com/office/drawing/2014/main" id="{5643F74C-8C0E-6CF3-F394-B57E5F52FAA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1959430"/>
            <a:ext cx="12192000" cy="2183767"/>
          </a:xfrm>
          <a:prstGeom prst="rect">
            <a:avLst/>
          </a:prstGeom>
        </p:spPr>
      </p:pic>
      <p:sp>
        <p:nvSpPr>
          <p:cNvPr id="2" name="文字方塊 1">
            <a:extLst>
              <a:ext uri="{FF2B5EF4-FFF2-40B4-BE49-F238E27FC236}">
                <a16:creationId xmlns:a16="http://schemas.microsoft.com/office/drawing/2014/main" id="{03A919FB-14D6-2E39-C47C-DDBF5091F15E}"/>
              </a:ext>
            </a:extLst>
          </p:cNvPr>
          <p:cNvSpPr txBox="1"/>
          <p:nvPr/>
        </p:nvSpPr>
        <p:spPr>
          <a:xfrm>
            <a:off x="2671744" y="195548"/>
            <a:ext cx="6848511" cy="830997"/>
          </a:xfrm>
          <a:prstGeom prst="rect">
            <a:avLst/>
          </a:prstGeom>
          <a:noFill/>
        </p:spPr>
        <p:txBody>
          <a:bodyPr wrap="square" rtlCol="0">
            <a:spAutoFit/>
          </a:bodyPr>
          <a:lstStyle>
            <a:defPPr>
              <a:defRPr lang="zh-TW"/>
            </a:defPPr>
            <a:lvl1pPr algn="ctr">
              <a:defRPr sz="4800" b="1">
                <a:latin typeface="Times New Roman" panose="02020603050405020304" pitchFamily="18" charset="0"/>
                <a:cs typeface="Times New Roman" panose="02020603050405020304" pitchFamily="18" charset="0"/>
              </a:defRPr>
            </a:lvl1pPr>
          </a:lstStyle>
          <a:p>
            <a:r>
              <a:rPr lang="en-US" altLang="zh-TW" dirty="0"/>
              <a:t>Experiments</a:t>
            </a:r>
            <a:endParaRPr lang="zh-TW" altLang="en-US" dirty="0">
              <a:ea typeface="標楷體" panose="03000509000000000000" pitchFamily="65" charset="-120"/>
            </a:endParaRPr>
          </a:p>
        </p:txBody>
      </p:sp>
      <p:pic>
        <p:nvPicPr>
          <p:cNvPr id="5" name="圖片 4">
            <a:extLst>
              <a:ext uri="{FF2B5EF4-FFF2-40B4-BE49-F238E27FC236}">
                <a16:creationId xmlns:a16="http://schemas.microsoft.com/office/drawing/2014/main" id="{DD88AE4F-393B-EDA8-1ADF-19890ADCF7E6}"/>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rcRect l="2112" t="9075" r="2840"/>
          <a:stretch>
            <a:fillRect/>
          </a:stretch>
        </p:blipFill>
        <p:spPr>
          <a:xfrm>
            <a:off x="298112" y="5175473"/>
            <a:ext cx="4687629" cy="1338255"/>
          </a:xfrm>
          <a:prstGeom prst="rect">
            <a:avLst/>
          </a:prstGeom>
        </p:spPr>
      </p:pic>
      <p:sp>
        <p:nvSpPr>
          <p:cNvPr id="7" name="文字方塊 6">
            <a:extLst>
              <a:ext uri="{FF2B5EF4-FFF2-40B4-BE49-F238E27FC236}">
                <a16:creationId xmlns:a16="http://schemas.microsoft.com/office/drawing/2014/main" id="{E880639E-771D-6DD0-1134-A4268E4E1B96}"/>
              </a:ext>
            </a:extLst>
          </p:cNvPr>
          <p:cNvSpPr txBox="1"/>
          <p:nvPr/>
        </p:nvSpPr>
        <p:spPr>
          <a:xfrm>
            <a:off x="157783" y="1366636"/>
            <a:ext cx="3858868" cy="523220"/>
          </a:xfrm>
          <a:prstGeom prst="rect">
            <a:avLst/>
          </a:prstGeom>
          <a:noFill/>
        </p:spPr>
        <p:txBody>
          <a:bodyPr wrap="square">
            <a:spAutoFit/>
          </a:bodyPr>
          <a:lstStyle>
            <a:defPPr>
              <a:defRPr lang="zh-TW"/>
            </a:defPPr>
            <a:lvl1pPr algn="ctr">
              <a:defRPr sz="2800"/>
            </a:lvl1pPr>
          </a:lstStyle>
          <a:p>
            <a:r>
              <a:rPr lang="en-US" altLang="zh-TW" dirty="0">
                <a:latin typeface="Times New Roman" panose="02020603050405020304" pitchFamily="18" charset="0"/>
                <a:cs typeface="Times New Roman" panose="02020603050405020304" pitchFamily="18" charset="0"/>
              </a:rPr>
              <a:t>Quantitative Comparison</a:t>
            </a:r>
            <a:endParaRPr lang="zh-TW" altLang="en-US" dirty="0">
              <a:latin typeface="Times New Roman" panose="02020603050405020304" pitchFamily="18" charset="0"/>
              <a:cs typeface="Times New Roman" panose="02020603050405020304" pitchFamily="18" charset="0"/>
            </a:endParaRPr>
          </a:p>
        </p:txBody>
      </p:sp>
      <p:sp>
        <p:nvSpPr>
          <p:cNvPr id="10" name="文字方塊 9">
            <a:extLst>
              <a:ext uri="{FF2B5EF4-FFF2-40B4-BE49-F238E27FC236}">
                <a16:creationId xmlns:a16="http://schemas.microsoft.com/office/drawing/2014/main" id="{70014778-C8E2-1613-397F-0D9A7CDB998F}"/>
              </a:ext>
            </a:extLst>
          </p:cNvPr>
          <p:cNvSpPr txBox="1"/>
          <p:nvPr/>
        </p:nvSpPr>
        <p:spPr>
          <a:xfrm>
            <a:off x="308051" y="4582679"/>
            <a:ext cx="1779166" cy="523220"/>
          </a:xfrm>
          <a:prstGeom prst="rect">
            <a:avLst/>
          </a:prstGeom>
          <a:noFill/>
        </p:spPr>
        <p:txBody>
          <a:bodyPr wrap="square">
            <a:spAutoFit/>
          </a:bodyPr>
          <a:lstStyle>
            <a:defPPr>
              <a:defRPr lang="zh-TW"/>
            </a:defPPr>
            <a:lvl1pPr algn="ctr">
              <a:defRPr sz="2800"/>
            </a:lvl1pPr>
          </a:lstStyle>
          <a:p>
            <a:r>
              <a:rPr lang="en-US" altLang="zh-TW" dirty="0">
                <a:latin typeface="Times New Roman" panose="02020603050405020304" pitchFamily="18" charset="0"/>
                <a:cs typeface="Times New Roman" panose="02020603050405020304" pitchFamily="18" charset="0"/>
              </a:rPr>
              <a:t>User Study</a:t>
            </a:r>
            <a:endParaRPr lang="zh-TW" altLang="en-US" dirty="0">
              <a:latin typeface="Times New Roman" panose="02020603050405020304" pitchFamily="18" charset="0"/>
              <a:cs typeface="Times New Roman" panose="02020603050405020304" pitchFamily="18" charset="0"/>
            </a:endParaRPr>
          </a:p>
        </p:txBody>
      </p:sp>
      <p:sp>
        <p:nvSpPr>
          <p:cNvPr id="11" name="橢圓 10">
            <a:extLst>
              <a:ext uri="{FF2B5EF4-FFF2-40B4-BE49-F238E27FC236}">
                <a16:creationId xmlns:a16="http://schemas.microsoft.com/office/drawing/2014/main" id="{515CFBD8-A0EA-04D3-9876-8DAC635569E6}"/>
              </a:ext>
            </a:extLst>
          </p:cNvPr>
          <p:cNvSpPr/>
          <p:nvPr/>
        </p:nvSpPr>
        <p:spPr>
          <a:xfrm>
            <a:off x="6207147" y="3820066"/>
            <a:ext cx="1119352" cy="287157"/>
          </a:xfrm>
          <a:prstGeom prst="ellipse">
            <a:avLst/>
          </a:prstGeom>
          <a:noFill/>
          <a:ln w="76200">
            <a:solidFill>
              <a:srgbClr val="FF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a:extLst>
              <a:ext uri="{FF2B5EF4-FFF2-40B4-BE49-F238E27FC236}">
                <a16:creationId xmlns:a16="http://schemas.microsoft.com/office/drawing/2014/main" id="{D320E6C0-FD91-A716-604C-8283F55D6CE3}"/>
              </a:ext>
            </a:extLst>
          </p:cNvPr>
          <p:cNvSpPr/>
          <p:nvPr/>
        </p:nvSpPr>
        <p:spPr>
          <a:xfrm>
            <a:off x="11057408" y="3817525"/>
            <a:ext cx="1119352" cy="287157"/>
          </a:xfrm>
          <a:prstGeom prst="ellipse">
            <a:avLst/>
          </a:prstGeom>
          <a:noFill/>
          <a:ln w="76200">
            <a:solidFill>
              <a:srgbClr val="FF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99201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0ED14-E5B9-8FAA-E90F-B8F63F082459}"/>
            </a:ext>
          </a:extLst>
        </p:cNvPr>
        <p:cNvGrpSpPr/>
        <p:nvPr/>
      </p:nvGrpSpPr>
      <p:grpSpPr>
        <a:xfrm>
          <a:off x="0" y="0"/>
          <a:ext cx="0" cy="0"/>
          <a:chOff x="0" y="0"/>
          <a:chExt cx="0" cy="0"/>
        </a:xfrm>
      </p:grpSpPr>
      <p:pic>
        <p:nvPicPr>
          <p:cNvPr id="3" name="圖片 2">
            <a:extLst>
              <a:ext uri="{FF2B5EF4-FFF2-40B4-BE49-F238E27FC236}">
                <a16:creationId xmlns:a16="http://schemas.microsoft.com/office/drawing/2014/main" id="{EFE8BA3D-60C2-6AEE-E743-76163FAAC876}"/>
              </a:ext>
            </a:extLst>
          </p:cNvPr>
          <p:cNvPicPr>
            <a:picLocks noChangeAspect="1"/>
          </p:cNvPicPr>
          <p:nvPr/>
        </p:nvPicPr>
        <p:blipFill>
          <a:blip r:embed="rId2"/>
          <a:srcRect l="1300" t="1305" r="826"/>
          <a:stretch>
            <a:fillRect/>
          </a:stretch>
        </p:blipFill>
        <p:spPr>
          <a:xfrm>
            <a:off x="2821056" y="56601"/>
            <a:ext cx="8895522" cy="6768548"/>
          </a:xfrm>
          <a:prstGeom prst="rect">
            <a:avLst/>
          </a:prstGeom>
        </p:spPr>
      </p:pic>
      <p:sp>
        <p:nvSpPr>
          <p:cNvPr id="4" name="文字方塊 3">
            <a:extLst>
              <a:ext uri="{FF2B5EF4-FFF2-40B4-BE49-F238E27FC236}">
                <a16:creationId xmlns:a16="http://schemas.microsoft.com/office/drawing/2014/main" id="{CE400551-C8E6-7E24-21B0-E9A836238B3D}"/>
              </a:ext>
            </a:extLst>
          </p:cNvPr>
          <p:cNvSpPr txBox="1"/>
          <p:nvPr/>
        </p:nvSpPr>
        <p:spPr>
          <a:xfrm>
            <a:off x="336689" y="2951947"/>
            <a:ext cx="1969189" cy="954107"/>
          </a:xfrm>
          <a:prstGeom prst="rect">
            <a:avLst/>
          </a:prstGeom>
          <a:noFill/>
        </p:spPr>
        <p:txBody>
          <a:bodyPr wrap="square">
            <a:spAutoFit/>
          </a:bodyPr>
          <a:lstStyle>
            <a:defPPr>
              <a:defRPr lang="zh-TW"/>
            </a:defPPr>
            <a:lvl1pPr algn="ctr">
              <a:defRPr sz="2800"/>
            </a:lvl1pPr>
          </a:lstStyle>
          <a:p>
            <a:r>
              <a:rPr lang="en-US" altLang="zh-TW" dirty="0">
                <a:latin typeface="Times New Roman" panose="02020603050405020304" pitchFamily="18" charset="0"/>
                <a:cs typeface="Times New Roman" panose="02020603050405020304" pitchFamily="18" charset="0"/>
              </a:rPr>
              <a:t>Qualitative Comparison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7414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5C04B-7120-1B01-4786-23D0FA927BFD}"/>
            </a:ext>
          </a:extLst>
        </p:cNvPr>
        <p:cNvGrpSpPr/>
        <p:nvPr/>
      </p:nvGrpSpPr>
      <p:grpSpPr>
        <a:xfrm>
          <a:off x="0" y="0"/>
          <a:ext cx="0" cy="0"/>
          <a:chOff x="0" y="0"/>
          <a:chExt cx="0" cy="0"/>
        </a:xfrm>
      </p:grpSpPr>
      <p:grpSp>
        <p:nvGrpSpPr>
          <p:cNvPr id="8" name="群組 7">
            <a:extLst>
              <a:ext uri="{FF2B5EF4-FFF2-40B4-BE49-F238E27FC236}">
                <a16:creationId xmlns:a16="http://schemas.microsoft.com/office/drawing/2014/main" id="{C2E5347C-76C2-1A96-3BA1-DA53FDED0476}"/>
              </a:ext>
            </a:extLst>
          </p:cNvPr>
          <p:cNvGrpSpPr/>
          <p:nvPr/>
        </p:nvGrpSpPr>
        <p:grpSpPr>
          <a:xfrm>
            <a:off x="3368922" y="510406"/>
            <a:ext cx="7669035" cy="5837189"/>
            <a:chOff x="2261482" y="589280"/>
            <a:chExt cx="7669035" cy="5837189"/>
          </a:xfrm>
        </p:grpSpPr>
        <p:pic>
          <p:nvPicPr>
            <p:cNvPr id="3" name="圖片 2">
              <a:extLst>
                <a:ext uri="{FF2B5EF4-FFF2-40B4-BE49-F238E27FC236}">
                  <a16:creationId xmlns:a16="http://schemas.microsoft.com/office/drawing/2014/main" id="{C8A6BE7A-70F0-C3B7-B16A-8C3C0BD7B1E6}"/>
                </a:ext>
              </a:extLst>
            </p:cNvPr>
            <p:cNvPicPr>
              <a:picLocks noChangeAspect="1"/>
            </p:cNvPicPr>
            <p:nvPr/>
          </p:nvPicPr>
          <p:blipFill>
            <a:blip r:embed="rId3"/>
            <a:srcRect l="561" t="416" r="269"/>
            <a:stretch>
              <a:fillRect/>
            </a:stretch>
          </p:blipFill>
          <p:spPr>
            <a:xfrm>
              <a:off x="2261483" y="589280"/>
              <a:ext cx="7669034" cy="4226560"/>
            </a:xfrm>
            <a:prstGeom prst="rect">
              <a:avLst/>
            </a:prstGeom>
          </p:spPr>
        </p:pic>
        <p:pic>
          <p:nvPicPr>
            <p:cNvPr id="5" name="圖片 4">
              <a:extLst>
                <a:ext uri="{FF2B5EF4-FFF2-40B4-BE49-F238E27FC236}">
                  <a16:creationId xmlns:a16="http://schemas.microsoft.com/office/drawing/2014/main" id="{981C26B8-0052-BE11-E1D9-8E7587E204AC}"/>
                </a:ext>
              </a:extLst>
            </p:cNvPr>
            <p:cNvPicPr>
              <a:picLocks noChangeAspect="1"/>
            </p:cNvPicPr>
            <p:nvPr/>
          </p:nvPicPr>
          <p:blipFill>
            <a:blip r:embed="rId4"/>
            <a:srcRect t="3681" r="144" b="6016"/>
            <a:stretch>
              <a:fillRect/>
            </a:stretch>
          </p:blipFill>
          <p:spPr>
            <a:xfrm>
              <a:off x="2261482" y="5110481"/>
              <a:ext cx="7669033" cy="1315988"/>
            </a:xfrm>
            <a:prstGeom prst="rect">
              <a:avLst/>
            </a:prstGeom>
          </p:spPr>
        </p:pic>
      </p:grpSp>
      <p:sp>
        <p:nvSpPr>
          <p:cNvPr id="7" name="文字方塊 6">
            <a:extLst>
              <a:ext uri="{FF2B5EF4-FFF2-40B4-BE49-F238E27FC236}">
                <a16:creationId xmlns:a16="http://schemas.microsoft.com/office/drawing/2014/main" id="{08B70285-B610-9990-789F-1E87979F184C}"/>
              </a:ext>
            </a:extLst>
          </p:cNvPr>
          <p:cNvSpPr txBox="1"/>
          <p:nvPr/>
        </p:nvSpPr>
        <p:spPr>
          <a:xfrm>
            <a:off x="147803" y="3167390"/>
            <a:ext cx="2346960" cy="523220"/>
          </a:xfrm>
          <a:prstGeom prst="rect">
            <a:avLst/>
          </a:prstGeom>
          <a:noFill/>
        </p:spPr>
        <p:txBody>
          <a:bodyPr wrap="square">
            <a:spAutoFit/>
          </a:bodyPr>
          <a:lstStyle/>
          <a:p>
            <a:r>
              <a:rPr lang="en-US" altLang="zh-TW" sz="2800" dirty="0">
                <a:latin typeface="Times New Roman" panose="02020603050405020304" pitchFamily="18" charset="0"/>
                <a:cs typeface="Times New Roman" panose="02020603050405020304" pitchFamily="18" charset="0"/>
              </a:rPr>
              <a:t>Ablation Study</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363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BC1F2-A05D-6C0F-893C-1C0D42E57720}"/>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1CA76704-9869-0ECB-BBB2-1068351224E0}"/>
              </a:ext>
            </a:extLst>
          </p:cNvPr>
          <p:cNvSpPr txBox="1"/>
          <p:nvPr/>
        </p:nvSpPr>
        <p:spPr>
          <a:xfrm>
            <a:off x="2671744" y="195548"/>
            <a:ext cx="6848511" cy="830997"/>
          </a:xfrm>
          <a:prstGeom prst="rect">
            <a:avLst/>
          </a:prstGeom>
          <a:noFill/>
        </p:spPr>
        <p:txBody>
          <a:bodyPr wrap="square" rtlCol="0">
            <a:spAutoFit/>
          </a:bodyPr>
          <a:lstStyle>
            <a:defPPr>
              <a:defRPr lang="zh-TW"/>
            </a:defPPr>
            <a:lvl1pPr algn="ctr">
              <a:defRPr sz="4800" b="1">
                <a:latin typeface="Times New Roman" panose="02020603050405020304" pitchFamily="18" charset="0"/>
                <a:cs typeface="Times New Roman" panose="02020603050405020304" pitchFamily="18" charset="0"/>
              </a:defRPr>
            </a:lvl1pPr>
          </a:lstStyle>
          <a:p>
            <a:r>
              <a:rPr lang="en-US" altLang="zh-TW" dirty="0"/>
              <a:t>Limitation</a:t>
            </a:r>
            <a:endParaRPr lang="zh-TW" altLang="en-US" dirty="0">
              <a:ea typeface="標楷體" panose="03000509000000000000" pitchFamily="65" charset="-120"/>
            </a:endParaRPr>
          </a:p>
        </p:txBody>
      </p:sp>
      <p:grpSp>
        <p:nvGrpSpPr>
          <p:cNvPr id="19" name="群組 18">
            <a:extLst>
              <a:ext uri="{FF2B5EF4-FFF2-40B4-BE49-F238E27FC236}">
                <a16:creationId xmlns:a16="http://schemas.microsoft.com/office/drawing/2014/main" id="{BBADBE98-EAC9-8BB1-4101-7C771BDBC642}"/>
              </a:ext>
            </a:extLst>
          </p:cNvPr>
          <p:cNvGrpSpPr/>
          <p:nvPr/>
        </p:nvGrpSpPr>
        <p:grpSpPr>
          <a:xfrm>
            <a:off x="737258" y="1747075"/>
            <a:ext cx="5358742" cy="819343"/>
            <a:chOff x="649904" y="2204275"/>
            <a:chExt cx="5358742" cy="819343"/>
          </a:xfrm>
        </p:grpSpPr>
        <p:sp>
          <p:nvSpPr>
            <p:cNvPr id="15" name="手繪多邊形: 圖案 14">
              <a:extLst>
                <a:ext uri="{FF2B5EF4-FFF2-40B4-BE49-F238E27FC236}">
                  <a16:creationId xmlns:a16="http://schemas.microsoft.com/office/drawing/2014/main" id="{F7E793FD-1763-D9FA-D54F-28383108B2E5}"/>
                </a:ext>
              </a:extLst>
            </p:cNvPr>
            <p:cNvSpPr/>
            <p:nvPr/>
          </p:nvSpPr>
          <p:spPr>
            <a:xfrm>
              <a:off x="4612639" y="2204275"/>
              <a:ext cx="1396007" cy="819343"/>
            </a:xfrm>
            <a:custGeom>
              <a:avLst/>
              <a:gdLst>
                <a:gd name="connsiteX0" fmla="*/ 1011565 w 1396007"/>
                <a:gd name="connsiteY0" fmla="*/ 0 h 819343"/>
                <a:gd name="connsiteX1" fmla="*/ 1153328 w 1396007"/>
                <a:gd name="connsiteY1" fmla="*/ 141763 h 819343"/>
                <a:gd name="connsiteX2" fmla="*/ 963509 w 1396007"/>
                <a:gd name="connsiteY2" fmla="*/ 331582 h 819343"/>
                <a:gd name="connsiteX3" fmla="*/ 819343 w 1396007"/>
                <a:gd name="connsiteY3" fmla="*/ 187416 h 819343"/>
                <a:gd name="connsiteX4" fmla="*/ 579067 w 1396007"/>
                <a:gd name="connsiteY4" fmla="*/ 427692 h 819343"/>
                <a:gd name="connsiteX5" fmla="*/ 434901 w 1396007"/>
                <a:gd name="connsiteY5" fmla="*/ 283526 h 819343"/>
                <a:gd name="connsiteX6" fmla="*/ 0 w 1396007"/>
                <a:gd name="connsiteY6" fmla="*/ 718427 h 819343"/>
                <a:gd name="connsiteX7" fmla="*/ 100916 w 1396007"/>
                <a:gd name="connsiteY7" fmla="*/ 819343 h 819343"/>
                <a:gd name="connsiteX8" fmla="*/ 434901 w 1396007"/>
                <a:gd name="connsiteY8" fmla="*/ 485359 h 819343"/>
                <a:gd name="connsiteX9" fmla="*/ 579067 w 1396007"/>
                <a:gd name="connsiteY9" fmla="*/ 629525 h 819343"/>
                <a:gd name="connsiteX10" fmla="*/ 819343 w 1396007"/>
                <a:gd name="connsiteY10" fmla="*/ 389248 h 819343"/>
                <a:gd name="connsiteX11" fmla="*/ 963509 w 1396007"/>
                <a:gd name="connsiteY11" fmla="*/ 533414 h 819343"/>
                <a:gd name="connsiteX12" fmla="*/ 1254244 w 1396007"/>
                <a:gd name="connsiteY12" fmla="*/ 242679 h 819343"/>
                <a:gd name="connsiteX13" fmla="*/ 1396008 w 1396007"/>
                <a:gd name="connsiteY13" fmla="*/ 384443 h 819343"/>
                <a:gd name="connsiteX14" fmla="*/ 1396008 w 1396007"/>
                <a:gd name="connsiteY14" fmla="*/ 0 h 8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6007" h="819343">
                  <a:moveTo>
                    <a:pt x="1011565" y="0"/>
                  </a:moveTo>
                  <a:lnTo>
                    <a:pt x="1153328" y="141763"/>
                  </a:lnTo>
                  <a:lnTo>
                    <a:pt x="963509" y="331582"/>
                  </a:lnTo>
                  <a:lnTo>
                    <a:pt x="819343" y="187416"/>
                  </a:lnTo>
                  <a:lnTo>
                    <a:pt x="579067" y="427692"/>
                  </a:lnTo>
                  <a:lnTo>
                    <a:pt x="434901" y="283526"/>
                  </a:lnTo>
                  <a:lnTo>
                    <a:pt x="0" y="718427"/>
                  </a:lnTo>
                  <a:lnTo>
                    <a:pt x="100916" y="819343"/>
                  </a:lnTo>
                  <a:lnTo>
                    <a:pt x="434901" y="485359"/>
                  </a:lnTo>
                  <a:lnTo>
                    <a:pt x="579067" y="629525"/>
                  </a:lnTo>
                  <a:lnTo>
                    <a:pt x="819343" y="389248"/>
                  </a:lnTo>
                  <a:lnTo>
                    <a:pt x="963509" y="533414"/>
                  </a:lnTo>
                  <a:lnTo>
                    <a:pt x="1254244" y="242679"/>
                  </a:lnTo>
                  <a:lnTo>
                    <a:pt x="1396008" y="384443"/>
                  </a:lnTo>
                  <a:lnTo>
                    <a:pt x="1396008" y="0"/>
                  </a:lnTo>
                  <a:close/>
                </a:path>
              </a:pathLst>
            </a:custGeom>
            <a:solidFill>
              <a:srgbClr val="FF0000"/>
            </a:solidFill>
            <a:ln w="24011" cap="flat">
              <a:noFill/>
              <a:prstDash val="solid"/>
              <a:miter/>
            </a:ln>
          </p:spPr>
          <p:txBody>
            <a:bodyPr rtlCol="0" anchor="ctr"/>
            <a:lstStyle/>
            <a:p>
              <a:endParaRPr lang="zh-TW" altLang="en-US"/>
            </a:p>
          </p:txBody>
        </p:sp>
        <p:sp>
          <p:nvSpPr>
            <p:cNvPr id="4" name="文字方塊 3">
              <a:extLst>
                <a:ext uri="{FF2B5EF4-FFF2-40B4-BE49-F238E27FC236}">
                  <a16:creationId xmlns:a16="http://schemas.microsoft.com/office/drawing/2014/main" id="{DC9882AE-A9F7-69BE-F4B8-16320725249C}"/>
                </a:ext>
              </a:extLst>
            </p:cNvPr>
            <p:cNvSpPr txBox="1"/>
            <p:nvPr/>
          </p:nvSpPr>
          <p:spPr>
            <a:xfrm>
              <a:off x="649904" y="2236878"/>
              <a:ext cx="4043680" cy="584775"/>
            </a:xfrm>
            <a:prstGeom prst="rect">
              <a:avLst/>
            </a:prstGeom>
            <a:noFill/>
          </p:spPr>
          <p:txBody>
            <a:bodyPr wrap="square">
              <a:spAutoFit/>
            </a:bodyPr>
            <a:lstStyle/>
            <a:p>
              <a:pPr algn="ctr"/>
              <a:r>
                <a:rPr lang="en-US" altLang="zh-TW" sz="3200" dirty="0">
                  <a:latin typeface="Times New Roman" panose="02020603050405020304" pitchFamily="18" charset="0"/>
                  <a:cs typeface="Times New Roman" panose="02020603050405020304" pitchFamily="18" charset="0"/>
                </a:rPr>
                <a:t>decoupled multi-region</a:t>
              </a:r>
              <a:endParaRPr lang="zh-TW" altLang="en-US" sz="3200" dirty="0">
                <a:latin typeface="Times New Roman" panose="02020603050405020304" pitchFamily="18" charset="0"/>
                <a:cs typeface="Times New Roman" panose="02020603050405020304" pitchFamily="18" charset="0"/>
              </a:endParaRPr>
            </a:p>
          </p:txBody>
        </p:sp>
      </p:grpSp>
      <p:grpSp>
        <p:nvGrpSpPr>
          <p:cNvPr id="18" name="群組 17">
            <a:extLst>
              <a:ext uri="{FF2B5EF4-FFF2-40B4-BE49-F238E27FC236}">
                <a16:creationId xmlns:a16="http://schemas.microsoft.com/office/drawing/2014/main" id="{02C322BB-347D-D62E-2AE3-1BC1C2E29906}"/>
              </a:ext>
            </a:extLst>
          </p:cNvPr>
          <p:cNvGrpSpPr/>
          <p:nvPr/>
        </p:nvGrpSpPr>
        <p:grpSpPr>
          <a:xfrm>
            <a:off x="7534636" y="1747073"/>
            <a:ext cx="3920106" cy="819343"/>
            <a:chOff x="7447282" y="2204273"/>
            <a:chExt cx="3920106" cy="819343"/>
          </a:xfrm>
        </p:grpSpPr>
        <p:sp>
          <p:nvSpPr>
            <p:cNvPr id="7" name="文字方塊 6">
              <a:extLst>
                <a:ext uri="{FF2B5EF4-FFF2-40B4-BE49-F238E27FC236}">
                  <a16:creationId xmlns:a16="http://schemas.microsoft.com/office/drawing/2014/main" id="{5577E194-C0C1-35D0-1E2F-9E36D6E5AA66}"/>
                </a:ext>
              </a:extLst>
            </p:cNvPr>
            <p:cNvSpPr txBox="1"/>
            <p:nvPr/>
          </p:nvSpPr>
          <p:spPr>
            <a:xfrm>
              <a:off x="7447282" y="2321558"/>
              <a:ext cx="2631440" cy="584775"/>
            </a:xfrm>
            <a:prstGeom prst="rect">
              <a:avLst/>
            </a:prstGeom>
            <a:noFill/>
          </p:spPr>
          <p:txBody>
            <a:bodyPr wrap="square">
              <a:spAutoFit/>
            </a:bodyPr>
            <a:lstStyle/>
            <a:p>
              <a:pPr algn="ctr"/>
              <a:r>
                <a:rPr lang="en-US" altLang="zh-TW" sz="3200" dirty="0">
                  <a:latin typeface="Times New Roman" panose="02020603050405020304" pitchFamily="18" charset="0"/>
                  <a:cs typeface="Times New Roman" panose="02020603050405020304" pitchFamily="18" charset="0"/>
                </a:rPr>
                <a:t>inference time</a:t>
              </a:r>
              <a:endParaRPr lang="zh-TW" altLang="en-US" sz="3200" dirty="0">
                <a:latin typeface="Times New Roman" panose="02020603050405020304" pitchFamily="18" charset="0"/>
                <a:cs typeface="Times New Roman" panose="02020603050405020304" pitchFamily="18" charset="0"/>
              </a:endParaRPr>
            </a:p>
          </p:txBody>
        </p:sp>
        <p:sp>
          <p:nvSpPr>
            <p:cNvPr id="17" name="手繪多邊形: 圖案 16">
              <a:extLst>
                <a:ext uri="{FF2B5EF4-FFF2-40B4-BE49-F238E27FC236}">
                  <a16:creationId xmlns:a16="http://schemas.microsoft.com/office/drawing/2014/main" id="{0FA0156D-6ABC-09D4-A199-FF1BB537C6BA}"/>
                </a:ext>
              </a:extLst>
            </p:cNvPr>
            <p:cNvSpPr/>
            <p:nvPr/>
          </p:nvSpPr>
          <p:spPr>
            <a:xfrm>
              <a:off x="9971381" y="2204273"/>
              <a:ext cx="1396007" cy="819343"/>
            </a:xfrm>
            <a:custGeom>
              <a:avLst/>
              <a:gdLst>
                <a:gd name="connsiteX0" fmla="*/ 1011565 w 1396007"/>
                <a:gd name="connsiteY0" fmla="*/ 0 h 819343"/>
                <a:gd name="connsiteX1" fmla="*/ 1153328 w 1396007"/>
                <a:gd name="connsiteY1" fmla="*/ 141763 h 819343"/>
                <a:gd name="connsiteX2" fmla="*/ 963509 w 1396007"/>
                <a:gd name="connsiteY2" fmla="*/ 331582 h 819343"/>
                <a:gd name="connsiteX3" fmla="*/ 819343 w 1396007"/>
                <a:gd name="connsiteY3" fmla="*/ 187416 h 819343"/>
                <a:gd name="connsiteX4" fmla="*/ 579067 w 1396007"/>
                <a:gd name="connsiteY4" fmla="*/ 427692 h 819343"/>
                <a:gd name="connsiteX5" fmla="*/ 434901 w 1396007"/>
                <a:gd name="connsiteY5" fmla="*/ 283526 h 819343"/>
                <a:gd name="connsiteX6" fmla="*/ 0 w 1396007"/>
                <a:gd name="connsiteY6" fmla="*/ 718427 h 819343"/>
                <a:gd name="connsiteX7" fmla="*/ 100916 w 1396007"/>
                <a:gd name="connsiteY7" fmla="*/ 819343 h 819343"/>
                <a:gd name="connsiteX8" fmla="*/ 434901 w 1396007"/>
                <a:gd name="connsiteY8" fmla="*/ 485359 h 819343"/>
                <a:gd name="connsiteX9" fmla="*/ 579067 w 1396007"/>
                <a:gd name="connsiteY9" fmla="*/ 629525 h 819343"/>
                <a:gd name="connsiteX10" fmla="*/ 819343 w 1396007"/>
                <a:gd name="connsiteY10" fmla="*/ 389248 h 819343"/>
                <a:gd name="connsiteX11" fmla="*/ 963509 w 1396007"/>
                <a:gd name="connsiteY11" fmla="*/ 533414 h 819343"/>
                <a:gd name="connsiteX12" fmla="*/ 1254244 w 1396007"/>
                <a:gd name="connsiteY12" fmla="*/ 242679 h 819343"/>
                <a:gd name="connsiteX13" fmla="*/ 1396008 w 1396007"/>
                <a:gd name="connsiteY13" fmla="*/ 384443 h 819343"/>
                <a:gd name="connsiteX14" fmla="*/ 1396008 w 1396007"/>
                <a:gd name="connsiteY14" fmla="*/ 0 h 8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6007" h="819343">
                  <a:moveTo>
                    <a:pt x="1011565" y="0"/>
                  </a:moveTo>
                  <a:lnTo>
                    <a:pt x="1153328" y="141763"/>
                  </a:lnTo>
                  <a:lnTo>
                    <a:pt x="963509" y="331582"/>
                  </a:lnTo>
                  <a:lnTo>
                    <a:pt x="819343" y="187416"/>
                  </a:lnTo>
                  <a:lnTo>
                    <a:pt x="579067" y="427692"/>
                  </a:lnTo>
                  <a:lnTo>
                    <a:pt x="434901" y="283526"/>
                  </a:lnTo>
                  <a:lnTo>
                    <a:pt x="0" y="718427"/>
                  </a:lnTo>
                  <a:lnTo>
                    <a:pt x="100916" y="819343"/>
                  </a:lnTo>
                  <a:lnTo>
                    <a:pt x="434901" y="485359"/>
                  </a:lnTo>
                  <a:lnTo>
                    <a:pt x="579067" y="629525"/>
                  </a:lnTo>
                  <a:lnTo>
                    <a:pt x="819343" y="389248"/>
                  </a:lnTo>
                  <a:lnTo>
                    <a:pt x="963509" y="533414"/>
                  </a:lnTo>
                  <a:lnTo>
                    <a:pt x="1254244" y="242679"/>
                  </a:lnTo>
                  <a:lnTo>
                    <a:pt x="1396008" y="384443"/>
                  </a:lnTo>
                  <a:lnTo>
                    <a:pt x="1396008" y="0"/>
                  </a:lnTo>
                  <a:close/>
                </a:path>
              </a:pathLst>
            </a:custGeom>
            <a:solidFill>
              <a:srgbClr val="FF0000"/>
            </a:solidFill>
            <a:ln w="24011" cap="flat">
              <a:noFill/>
              <a:prstDash val="solid"/>
              <a:miter/>
            </a:ln>
          </p:spPr>
          <p:txBody>
            <a:bodyPr rtlCol="0" anchor="ctr"/>
            <a:lstStyle/>
            <a:p>
              <a:endParaRPr lang="zh-TW" altLang="en-US"/>
            </a:p>
          </p:txBody>
        </p:sp>
      </p:grpSp>
      <p:grpSp>
        <p:nvGrpSpPr>
          <p:cNvPr id="6" name="群組 5">
            <a:extLst>
              <a:ext uri="{FF2B5EF4-FFF2-40B4-BE49-F238E27FC236}">
                <a16:creationId xmlns:a16="http://schemas.microsoft.com/office/drawing/2014/main" id="{DCD01D8F-82A0-E157-4E49-B8E5BD73443B}"/>
              </a:ext>
            </a:extLst>
          </p:cNvPr>
          <p:cNvGrpSpPr/>
          <p:nvPr/>
        </p:nvGrpSpPr>
        <p:grpSpPr>
          <a:xfrm>
            <a:off x="1153160" y="2723941"/>
            <a:ext cx="9885681" cy="4039059"/>
            <a:chOff x="1153160" y="2818941"/>
            <a:chExt cx="9885681" cy="4039059"/>
          </a:xfrm>
        </p:grpSpPr>
        <p:pic>
          <p:nvPicPr>
            <p:cNvPr id="22" name="圖片 21">
              <a:extLst>
                <a:ext uri="{FF2B5EF4-FFF2-40B4-BE49-F238E27FC236}">
                  <a16:creationId xmlns:a16="http://schemas.microsoft.com/office/drawing/2014/main" id="{5215EC35-F4DE-B069-2354-B2FF8F4B271B}"/>
                </a:ext>
              </a:extLst>
            </p:cNvPr>
            <p:cNvPicPr>
              <a:picLocks noChangeAspect="1"/>
            </p:cNvPicPr>
            <p:nvPr/>
          </p:nvPicPr>
          <p:blipFill>
            <a:blip r:embed="rId2"/>
            <a:srcRect l="620" t="1429" r="1591"/>
            <a:stretch>
              <a:fillRect/>
            </a:stretch>
          </p:blipFill>
          <p:spPr>
            <a:xfrm>
              <a:off x="1153160" y="2818941"/>
              <a:ext cx="9885681" cy="4039059"/>
            </a:xfrm>
            <a:prstGeom prst="rect">
              <a:avLst/>
            </a:prstGeom>
          </p:spPr>
        </p:pic>
        <p:sp>
          <p:nvSpPr>
            <p:cNvPr id="3" name="矩形 2">
              <a:extLst>
                <a:ext uri="{FF2B5EF4-FFF2-40B4-BE49-F238E27FC236}">
                  <a16:creationId xmlns:a16="http://schemas.microsoft.com/office/drawing/2014/main" id="{DE0ED93A-0E4B-8962-B602-F5FB30BB6525}"/>
                </a:ext>
              </a:extLst>
            </p:cNvPr>
            <p:cNvSpPr/>
            <p:nvPr/>
          </p:nvSpPr>
          <p:spPr>
            <a:xfrm>
              <a:off x="6095999" y="3277586"/>
              <a:ext cx="2430483" cy="139973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8C500A08-65A0-775E-6DE8-E016B04306A8}"/>
                </a:ext>
              </a:extLst>
            </p:cNvPr>
            <p:cNvSpPr/>
            <p:nvPr/>
          </p:nvSpPr>
          <p:spPr>
            <a:xfrm>
              <a:off x="6095999" y="4885970"/>
              <a:ext cx="2430483" cy="139973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66768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A8697-7A98-8C34-CC9F-431234926941}"/>
            </a:ext>
          </a:extLst>
        </p:cNvPr>
        <p:cNvGrpSpPr/>
        <p:nvPr/>
      </p:nvGrpSpPr>
      <p:grpSpPr>
        <a:xfrm>
          <a:off x="0" y="0"/>
          <a:ext cx="0" cy="0"/>
          <a:chOff x="0" y="0"/>
          <a:chExt cx="0" cy="0"/>
        </a:xfrm>
      </p:grpSpPr>
      <p:sp>
        <p:nvSpPr>
          <p:cNvPr id="16" name="矩形: 圓角 15">
            <a:extLst>
              <a:ext uri="{FF2B5EF4-FFF2-40B4-BE49-F238E27FC236}">
                <a16:creationId xmlns:a16="http://schemas.microsoft.com/office/drawing/2014/main" id="{8B4083C5-4709-5830-0F29-53532001A882}"/>
              </a:ext>
            </a:extLst>
          </p:cNvPr>
          <p:cNvSpPr/>
          <p:nvPr/>
        </p:nvSpPr>
        <p:spPr>
          <a:xfrm>
            <a:off x="4224013" y="1575753"/>
            <a:ext cx="7847635" cy="505833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1" name="群組 10">
            <a:extLst>
              <a:ext uri="{FF2B5EF4-FFF2-40B4-BE49-F238E27FC236}">
                <a16:creationId xmlns:a16="http://schemas.microsoft.com/office/drawing/2014/main" id="{52580F12-13AE-C4D4-80D0-8ED73C89D03E}"/>
              </a:ext>
            </a:extLst>
          </p:cNvPr>
          <p:cNvGrpSpPr/>
          <p:nvPr/>
        </p:nvGrpSpPr>
        <p:grpSpPr>
          <a:xfrm>
            <a:off x="111772" y="1527857"/>
            <a:ext cx="4837645" cy="5154122"/>
            <a:chOff x="2747671" y="771897"/>
            <a:chExt cx="4352673" cy="6147303"/>
          </a:xfrm>
        </p:grpSpPr>
        <p:sp>
          <p:nvSpPr>
            <p:cNvPr id="13" name="等腰三角形 12">
              <a:extLst>
                <a:ext uri="{FF2B5EF4-FFF2-40B4-BE49-F238E27FC236}">
                  <a16:creationId xmlns:a16="http://schemas.microsoft.com/office/drawing/2014/main" id="{CC2C748C-05ED-F21E-1A8C-6E2F76778914}"/>
                </a:ext>
              </a:extLst>
            </p:cNvPr>
            <p:cNvSpPr/>
            <p:nvPr/>
          </p:nvSpPr>
          <p:spPr>
            <a:xfrm rot="5400000">
              <a:off x="3423904" y="3242761"/>
              <a:ext cx="6147303" cy="1205576"/>
            </a:xfrm>
            <a:prstGeom prst="triangle">
              <a:avLst>
                <a:gd name="adj" fmla="val 51190"/>
              </a:avLst>
            </a:prstGeom>
            <a:solidFill>
              <a:schemeClr val="accent5">
                <a:lumMod val="20000"/>
                <a:lumOff val="80000"/>
              </a:schemeClr>
            </a:solidFill>
            <a:ln w="152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矩形: 圓角 13">
              <a:extLst>
                <a:ext uri="{FF2B5EF4-FFF2-40B4-BE49-F238E27FC236}">
                  <a16:creationId xmlns:a16="http://schemas.microsoft.com/office/drawing/2014/main" id="{222E8CB8-EC2B-B21B-62C4-64F811CB76E0}"/>
                </a:ext>
              </a:extLst>
            </p:cNvPr>
            <p:cNvSpPr/>
            <p:nvPr/>
          </p:nvSpPr>
          <p:spPr>
            <a:xfrm>
              <a:off x="2747671" y="829022"/>
              <a:ext cx="3239408" cy="6033052"/>
            </a:xfrm>
            <a:prstGeom prst="roundRect">
              <a:avLst>
                <a:gd name="adj" fmla="val 12506"/>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 name="群組 7">
            <a:extLst>
              <a:ext uri="{FF2B5EF4-FFF2-40B4-BE49-F238E27FC236}">
                <a16:creationId xmlns:a16="http://schemas.microsoft.com/office/drawing/2014/main" id="{09823BBC-EA66-795A-06C6-FA0ADE63CCF6}"/>
              </a:ext>
            </a:extLst>
          </p:cNvPr>
          <p:cNvGrpSpPr/>
          <p:nvPr/>
        </p:nvGrpSpPr>
        <p:grpSpPr>
          <a:xfrm>
            <a:off x="261775" y="2008999"/>
            <a:ext cx="3771417" cy="4156698"/>
            <a:chOff x="11196192" y="1195385"/>
            <a:chExt cx="3771417" cy="4156698"/>
          </a:xfrm>
        </p:grpSpPr>
        <p:pic>
          <p:nvPicPr>
            <p:cNvPr id="21" name="圖片 20" descr="一張含有 文字, 螢幕擷取畫面, 圖表, 字型 的圖片&#10;&#10;AI 產生的內容可能不正確。">
              <a:extLst>
                <a:ext uri="{FF2B5EF4-FFF2-40B4-BE49-F238E27FC236}">
                  <a16:creationId xmlns:a16="http://schemas.microsoft.com/office/drawing/2014/main" id="{A5BBBA35-4479-CC56-416A-FE99225342B8}"/>
                </a:ext>
              </a:extLst>
            </p:cNvPr>
            <p:cNvPicPr>
              <a:picLocks noChangeAspect="1"/>
            </p:cNvPicPr>
            <p:nvPr/>
          </p:nvPicPr>
          <p:blipFill>
            <a:blip r:embed="rId3">
              <a:alphaModFix amt="30000"/>
            </a:blip>
            <a:srcRect t="519"/>
            <a:stretch>
              <a:fillRect/>
            </a:stretch>
          </p:blipFill>
          <p:spPr>
            <a:xfrm>
              <a:off x="11196192" y="2401255"/>
              <a:ext cx="3771417" cy="2018294"/>
            </a:xfrm>
            <a:prstGeom prst="rect">
              <a:avLst/>
            </a:prstGeom>
          </p:spPr>
        </p:pic>
        <p:sp>
          <p:nvSpPr>
            <p:cNvPr id="22" name="文字方塊 21">
              <a:extLst>
                <a:ext uri="{FF2B5EF4-FFF2-40B4-BE49-F238E27FC236}">
                  <a16:creationId xmlns:a16="http://schemas.microsoft.com/office/drawing/2014/main" id="{E211D2CC-5585-97CF-1823-E99DBB8B58DC}"/>
                </a:ext>
              </a:extLst>
            </p:cNvPr>
            <p:cNvSpPr txBox="1"/>
            <p:nvPr/>
          </p:nvSpPr>
          <p:spPr>
            <a:xfrm>
              <a:off x="12278649" y="1195385"/>
              <a:ext cx="1606502" cy="830997"/>
            </a:xfrm>
            <a:prstGeom prst="rect">
              <a:avLst/>
            </a:prstGeom>
            <a:noFill/>
          </p:spPr>
          <p:txBody>
            <a:bodyPr wrap="square" rtlCol="0">
              <a:spAutoFit/>
            </a:bodyPr>
            <a:lstStyle/>
            <a:p>
              <a:pPr algn="ctr"/>
              <a:r>
                <a:rPr lang="en-US" altLang="zh-TW" sz="4800" b="1" dirty="0" err="1">
                  <a:solidFill>
                    <a:srgbClr val="2E75B6">
                      <a:alpha val="20000"/>
                    </a:srgbClr>
                  </a:solidFill>
                  <a:latin typeface="Times New Roman" panose="02020603050405020304" pitchFamily="18" charset="0"/>
                  <a:cs typeface="Times New Roman" panose="02020603050405020304" pitchFamily="18" charset="0"/>
                </a:rPr>
                <a:t>UNet</a:t>
              </a:r>
              <a:endParaRPr lang="en-US" altLang="zh-TW" sz="4800" b="1" dirty="0">
                <a:solidFill>
                  <a:srgbClr val="2E75B6">
                    <a:alpha val="20000"/>
                  </a:srgbClr>
                </a:solidFill>
                <a:latin typeface="Times New Roman" panose="02020603050405020304" pitchFamily="18" charset="0"/>
                <a:cs typeface="Times New Roman" panose="02020603050405020304" pitchFamily="18" charset="0"/>
              </a:endParaRPr>
            </a:p>
          </p:txBody>
        </p:sp>
        <p:sp>
          <p:nvSpPr>
            <p:cNvPr id="23" name="文字方塊 22">
              <a:extLst>
                <a:ext uri="{FF2B5EF4-FFF2-40B4-BE49-F238E27FC236}">
                  <a16:creationId xmlns:a16="http://schemas.microsoft.com/office/drawing/2014/main" id="{9028ABC0-63F1-373D-F553-593BA5EBA43D}"/>
                </a:ext>
              </a:extLst>
            </p:cNvPr>
            <p:cNvSpPr txBox="1"/>
            <p:nvPr/>
          </p:nvSpPr>
          <p:spPr>
            <a:xfrm>
              <a:off x="11503407" y="4982751"/>
              <a:ext cx="2752726" cy="369332"/>
            </a:xfrm>
            <a:prstGeom prst="rect">
              <a:avLst/>
            </a:prstGeom>
            <a:noFill/>
          </p:spPr>
          <p:txBody>
            <a:bodyPr wrap="square">
              <a:spAutoFit/>
            </a:bodyPr>
            <a:lstStyle/>
            <a:p>
              <a:pPr algn="ctr"/>
              <a:r>
                <a:rPr lang="en-US" altLang="zh-TW" dirty="0">
                  <a:solidFill>
                    <a:schemeClr val="tx1">
                      <a:alpha val="20000"/>
                    </a:schemeClr>
                  </a:solidFill>
                  <a:latin typeface="Times New Roman" panose="02020603050405020304" pitchFamily="18" charset="0"/>
                  <a:cs typeface="Times New Roman" panose="02020603050405020304" pitchFamily="18" charset="0"/>
                </a:rPr>
                <a:t>Stable Diffusion 1.5, SDXL</a:t>
              </a:r>
              <a:endParaRPr lang="zh-TW" altLang="en-US" dirty="0">
                <a:solidFill>
                  <a:schemeClr val="tx1">
                    <a:alpha val="20000"/>
                  </a:schemeClr>
                </a:solidFill>
                <a:latin typeface="Times New Roman" panose="02020603050405020304" pitchFamily="18" charset="0"/>
                <a:cs typeface="Times New Roman" panose="02020603050405020304" pitchFamily="18" charset="0"/>
              </a:endParaRPr>
            </a:p>
          </p:txBody>
        </p:sp>
      </p:grpSp>
      <p:sp>
        <p:nvSpPr>
          <p:cNvPr id="2" name="文字方塊 1">
            <a:extLst>
              <a:ext uri="{FF2B5EF4-FFF2-40B4-BE49-F238E27FC236}">
                <a16:creationId xmlns:a16="http://schemas.microsoft.com/office/drawing/2014/main" id="{E2303E10-DBEB-A85A-C02E-5D7F0276D11F}"/>
              </a:ext>
            </a:extLst>
          </p:cNvPr>
          <p:cNvSpPr txBox="1"/>
          <p:nvPr/>
        </p:nvSpPr>
        <p:spPr>
          <a:xfrm>
            <a:off x="3529012" y="52673"/>
            <a:ext cx="5133975" cy="830997"/>
          </a:xfrm>
          <a:prstGeom prst="rect">
            <a:avLst/>
          </a:prstGeom>
          <a:noFill/>
        </p:spPr>
        <p:txBody>
          <a:bodyPr wrap="square" rtlCol="0">
            <a:spAutoFit/>
          </a:bodyPr>
          <a:lstStyle>
            <a:defPPr>
              <a:defRPr lang="zh-TW"/>
            </a:defPPr>
            <a:lvl1pPr algn="ctr">
              <a:defRPr sz="4800" b="1">
                <a:latin typeface="Times New Roman" panose="02020603050405020304" pitchFamily="18" charset="0"/>
                <a:cs typeface="Times New Roman" panose="02020603050405020304" pitchFamily="18" charset="0"/>
              </a:defRPr>
            </a:lvl1pPr>
          </a:lstStyle>
          <a:p>
            <a:r>
              <a:rPr lang="en-US" altLang="zh-TW" dirty="0"/>
              <a:t>Prevailing Trend</a:t>
            </a:r>
            <a:endParaRPr lang="zh-TW" altLang="en-US" dirty="0"/>
          </a:p>
        </p:txBody>
      </p:sp>
      <p:grpSp>
        <p:nvGrpSpPr>
          <p:cNvPr id="18" name="群組 17">
            <a:extLst>
              <a:ext uri="{FF2B5EF4-FFF2-40B4-BE49-F238E27FC236}">
                <a16:creationId xmlns:a16="http://schemas.microsoft.com/office/drawing/2014/main" id="{C6D57C8F-BB67-2B8B-9E05-A7C77ED2BE92}"/>
              </a:ext>
            </a:extLst>
          </p:cNvPr>
          <p:cNvGrpSpPr/>
          <p:nvPr/>
        </p:nvGrpSpPr>
        <p:grpSpPr>
          <a:xfrm>
            <a:off x="5139270" y="2026569"/>
            <a:ext cx="6986970" cy="4198420"/>
            <a:chOff x="5130747" y="1845951"/>
            <a:chExt cx="6986970" cy="4198420"/>
          </a:xfrm>
        </p:grpSpPr>
        <p:pic>
          <p:nvPicPr>
            <p:cNvPr id="12" name="圖片 11" descr="一張含有 文字, 螢幕擷取畫面, 圖表, 字型 的圖片&#10;&#10;AI 產生的內容可能不正確。">
              <a:extLst>
                <a:ext uri="{FF2B5EF4-FFF2-40B4-BE49-F238E27FC236}">
                  <a16:creationId xmlns:a16="http://schemas.microsoft.com/office/drawing/2014/main" id="{2C7A9057-888A-93A9-15F8-6EAA208CB940}"/>
                </a:ext>
              </a:extLst>
            </p:cNvPr>
            <p:cNvPicPr>
              <a:picLocks noChangeAspect="1"/>
            </p:cNvPicPr>
            <p:nvPr/>
          </p:nvPicPr>
          <p:blipFill>
            <a:blip r:embed="rId4"/>
            <a:srcRect l="4688" t="1934" r="1879" b="1383"/>
            <a:stretch>
              <a:fillRect/>
            </a:stretch>
          </p:blipFill>
          <p:spPr>
            <a:xfrm>
              <a:off x="5130747" y="2729297"/>
              <a:ext cx="3428999" cy="2641671"/>
            </a:xfrm>
            <a:prstGeom prst="rect">
              <a:avLst/>
            </a:prstGeom>
          </p:spPr>
        </p:pic>
        <p:sp>
          <p:nvSpPr>
            <p:cNvPr id="9" name="文字方塊 8">
              <a:extLst>
                <a:ext uri="{FF2B5EF4-FFF2-40B4-BE49-F238E27FC236}">
                  <a16:creationId xmlns:a16="http://schemas.microsoft.com/office/drawing/2014/main" id="{B6F05BCF-CB77-B88C-D7B4-F9285C1AF6FC}"/>
                </a:ext>
              </a:extLst>
            </p:cNvPr>
            <p:cNvSpPr txBox="1"/>
            <p:nvPr/>
          </p:nvSpPr>
          <p:spPr>
            <a:xfrm>
              <a:off x="6149008" y="1845951"/>
              <a:ext cx="1392479" cy="830997"/>
            </a:xfrm>
            <a:prstGeom prst="rect">
              <a:avLst/>
            </a:prstGeom>
            <a:noFill/>
          </p:spPr>
          <p:txBody>
            <a:bodyPr wrap="square" rtlCol="0">
              <a:spAutoFit/>
            </a:bodyPr>
            <a:lstStyle/>
            <a:p>
              <a:pPr algn="ctr"/>
              <a:r>
                <a:rPr lang="en-US" altLang="zh-TW" sz="4800" b="1" dirty="0" err="1">
                  <a:solidFill>
                    <a:srgbClr val="0070C0"/>
                  </a:solidFill>
                  <a:latin typeface="Times New Roman" panose="02020603050405020304" pitchFamily="18" charset="0"/>
                  <a:cs typeface="Times New Roman" panose="02020603050405020304" pitchFamily="18" charset="0"/>
                </a:rPr>
                <a:t>DiT</a:t>
              </a:r>
              <a:endParaRPr lang="en-US" altLang="zh-TW" sz="4800" b="1" dirty="0">
                <a:solidFill>
                  <a:srgbClr val="0070C0"/>
                </a:solidFill>
                <a:latin typeface="Times New Roman" panose="02020603050405020304" pitchFamily="18" charset="0"/>
                <a:cs typeface="Times New Roman" panose="02020603050405020304" pitchFamily="18" charset="0"/>
              </a:endParaRPr>
            </a:p>
          </p:txBody>
        </p:sp>
        <p:sp>
          <p:nvSpPr>
            <p:cNvPr id="10" name="文字方塊 9">
              <a:extLst>
                <a:ext uri="{FF2B5EF4-FFF2-40B4-BE49-F238E27FC236}">
                  <a16:creationId xmlns:a16="http://schemas.microsoft.com/office/drawing/2014/main" id="{DD49CE02-5D4D-7CF1-9C25-A0284BDDD1DD}"/>
                </a:ext>
              </a:extLst>
            </p:cNvPr>
            <p:cNvSpPr txBox="1"/>
            <p:nvPr/>
          </p:nvSpPr>
          <p:spPr>
            <a:xfrm>
              <a:off x="6637496" y="5675039"/>
              <a:ext cx="3847712" cy="369332"/>
            </a:xfrm>
            <a:prstGeom prst="rect">
              <a:avLst/>
            </a:prstGeom>
            <a:noFill/>
          </p:spPr>
          <p:txBody>
            <a:bodyPr wrap="square">
              <a:spAutoFit/>
            </a:bodyPr>
            <a:lstStyle/>
            <a:p>
              <a:pPr algn="ctr"/>
              <a:r>
                <a:rPr lang="en-US" altLang="zh-TW" dirty="0" err="1">
                  <a:latin typeface="Times New Roman" panose="02020603050405020304" pitchFamily="18" charset="0"/>
                  <a:cs typeface="Times New Roman" panose="02020603050405020304" pitchFamily="18" charset="0"/>
                </a:rPr>
                <a:t>PixArt</a:t>
              </a:r>
              <a:r>
                <a:rPr lang="en-US" altLang="zh-TW" dirty="0">
                  <a:latin typeface="Times New Roman" panose="02020603050405020304" pitchFamily="18" charset="0"/>
                  <a:cs typeface="Times New Roman" panose="02020603050405020304" pitchFamily="18" charset="0"/>
                </a:rPr>
                <a:t>-</a:t>
              </a:r>
              <a:r>
                <a:rPr lang="el-GR" altLang="zh-TW" dirty="0">
                  <a:latin typeface="Times New Roman" panose="02020603050405020304" pitchFamily="18" charset="0"/>
                  <a:cs typeface="Times New Roman" panose="02020603050405020304" pitchFamily="18" charset="0"/>
                </a:rPr>
                <a:t>α</a:t>
              </a:r>
              <a:r>
                <a:rPr lang="en-US" altLang="zh-TW" dirty="0">
                  <a:latin typeface="Times New Roman" panose="02020603050405020304" pitchFamily="18" charset="0"/>
                  <a:cs typeface="Times New Roman" panose="02020603050405020304" pitchFamily="18" charset="0"/>
                </a:rPr>
                <a:t>, Stable Diffusion 3/3.5, Flux.1</a:t>
              </a:r>
              <a:endParaRPr lang="zh-TW" altLang="en-US" dirty="0">
                <a:latin typeface="Times New Roman" panose="02020603050405020304" pitchFamily="18" charset="0"/>
                <a:cs typeface="Times New Roman" panose="02020603050405020304" pitchFamily="18" charset="0"/>
              </a:endParaRPr>
            </a:p>
          </p:txBody>
        </p:sp>
        <p:sp>
          <p:nvSpPr>
            <p:cNvPr id="17" name="矩形: 圓角 16">
              <a:extLst>
                <a:ext uri="{FF2B5EF4-FFF2-40B4-BE49-F238E27FC236}">
                  <a16:creationId xmlns:a16="http://schemas.microsoft.com/office/drawing/2014/main" id="{C6D341EA-DAF5-5F15-7815-D49B91765FE9}"/>
                </a:ext>
              </a:extLst>
            </p:cNvPr>
            <p:cNvSpPr/>
            <p:nvPr/>
          </p:nvSpPr>
          <p:spPr>
            <a:xfrm>
              <a:off x="9581680" y="3186536"/>
              <a:ext cx="1643074" cy="705921"/>
            </a:xfrm>
            <a:prstGeom prst="roundRect">
              <a:avLst>
                <a:gd name="adj" fmla="val 26212"/>
              </a:avLst>
            </a:prstGeom>
            <a:solidFill>
              <a:srgbClr val="9DC3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0000"/>
                  </a:solidFill>
                  <a:latin typeface="Times New Roman" panose="02020603050405020304" pitchFamily="18" charset="0"/>
                  <a:cs typeface="Times New Roman" panose="02020603050405020304" pitchFamily="18" charset="0"/>
                </a:rPr>
                <a:t>T5-XXL</a:t>
              </a:r>
              <a:endParaRPr lang="zh-TW" altLang="en-US" dirty="0">
                <a:solidFill>
                  <a:srgbClr val="000000"/>
                </a:solidFill>
                <a:latin typeface="Times New Roman" panose="02020603050405020304" pitchFamily="18" charset="0"/>
                <a:cs typeface="Times New Roman" panose="02020603050405020304" pitchFamily="18" charset="0"/>
              </a:endParaRPr>
            </a:p>
          </p:txBody>
        </p:sp>
        <p:sp>
          <p:nvSpPr>
            <p:cNvPr id="19" name="文字方塊 18">
              <a:extLst>
                <a:ext uri="{FF2B5EF4-FFF2-40B4-BE49-F238E27FC236}">
                  <a16:creationId xmlns:a16="http://schemas.microsoft.com/office/drawing/2014/main" id="{2E0C084B-DD2C-D6D0-DBD0-D312BBB3F109}"/>
                </a:ext>
              </a:extLst>
            </p:cNvPr>
            <p:cNvSpPr txBox="1"/>
            <p:nvPr/>
          </p:nvSpPr>
          <p:spPr>
            <a:xfrm>
              <a:off x="8688718" y="1909471"/>
              <a:ext cx="3428999" cy="707886"/>
            </a:xfrm>
            <a:prstGeom prst="rect">
              <a:avLst/>
            </a:prstGeom>
            <a:noFill/>
          </p:spPr>
          <p:txBody>
            <a:bodyPr wrap="square">
              <a:spAutoFit/>
            </a:bodyPr>
            <a:lstStyle/>
            <a:p>
              <a:pPr algn="ctr"/>
              <a:r>
                <a:rPr lang="en-US" altLang="zh-TW" sz="4000" dirty="0">
                  <a:solidFill>
                    <a:srgbClr val="0070C0"/>
                  </a:solidFill>
                  <a:latin typeface="Times New Roman" panose="02020603050405020304" pitchFamily="18" charset="0"/>
                  <a:cs typeface="Times New Roman" panose="02020603050405020304" pitchFamily="18" charset="0"/>
                </a:rPr>
                <a:t>Text Encoders</a:t>
              </a:r>
              <a:endParaRPr lang="zh-TW" altLang="en-US" sz="4000" dirty="0">
                <a:solidFill>
                  <a:srgbClr val="0070C0"/>
                </a:solidFill>
                <a:latin typeface="Times New Roman" panose="02020603050405020304" pitchFamily="18" charset="0"/>
                <a:cs typeface="Times New Roman" panose="02020603050405020304" pitchFamily="18" charset="0"/>
              </a:endParaRPr>
            </a:p>
          </p:txBody>
        </p:sp>
        <p:sp>
          <p:nvSpPr>
            <p:cNvPr id="20" name="矩形: 圓角 19">
              <a:extLst>
                <a:ext uri="{FF2B5EF4-FFF2-40B4-BE49-F238E27FC236}">
                  <a16:creationId xmlns:a16="http://schemas.microsoft.com/office/drawing/2014/main" id="{960F3C4E-D888-6BDA-F9BF-804C4B0226BB}"/>
                </a:ext>
              </a:extLst>
            </p:cNvPr>
            <p:cNvSpPr/>
            <p:nvPr/>
          </p:nvSpPr>
          <p:spPr>
            <a:xfrm>
              <a:off x="9581680" y="4128261"/>
              <a:ext cx="1643074" cy="705921"/>
            </a:xfrm>
            <a:prstGeom prst="roundRect">
              <a:avLst>
                <a:gd name="adj" fmla="val 26212"/>
              </a:avLst>
            </a:prstGeom>
            <a:solidFill>
              <a:srgbClr val="9DC3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0000"/>
                  </a:solidFill>
                  <a:latin typeface="Times New Roman" panose="02020603050405020304" pitchFamily="18" charset="0"/>
                  <a:cs typeface="Times New Roman" panose="02020603050405020304" pitchFamily="18" charset="0"/>
                </a:rPr>
                <a:t>LLMs</a:t>
              </a:r>
              <a:endParaRPr lang="zh-TW" altLang="en-US" dirty="0">
                <a:solidFill>
                  <a:srgbClr val="000000"/>
                </a:solidFill>
                <a:latin typeface="Times New Roman" panose="02020603050405020304" pitchFamily="18" charset="0"/>
                <a:cs typeface="Times New Roman" panose="02020603050405020304" pitchFamily="18" charset="0"/>
              </a:endParaRPr>
            </a:p>
          </p:txBody>
        </p:sp>
      </p:grpSp>
      <p:grpSp>
        <p:nvGrpSpPr>
          <p:cNvPr id="24" name="群組 23">
            <a:extLst>
              <a:ext uri="{FF2B5EF4-FFF2-40B4-BE49-F238E27FC236}">
                <a16:creationId xmlns:a16="http://schemas.microsoft.com/office/drawing/2014/main" id="{92DA3440-1F70-CF0F-2E7F-7629DFBE3D36}"/>
              </a:ext>
            </a:extLst>
          </p:cNvPr>
          <p:cNvGrpSpPr/>
          <p:nvPr/>
        </p:nvGrpSpPr>
        <p:grpSpPr>
          <a:xfrm>
            <a:off x="6759202" y="872248"/>
            <a:ext cx="2777256" cy="721895"/>
            <a:chOff x="6543546" y="872248"/>
            <a:chExt cx="2777256" cy="721895"/>
          </a:xfrm>
        </p:grpSpPr>
        <p:pic>
          <p:nvPicPr>
            <p:cNvPr id="25" name="圖形 24" descr="火 以實心填滿">
              <a:extLst>
                <a:ext uri="{FF2B5EF4-FFF2-40B4-BE49-F238E27FC236}">
                  <a16:creationId xmlns:a16="http://schemas.microsoft.com/office/drawing/2014/main" id="{70A11653-7BC6-0809-B09E-13530B8D17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43546" y="872248"/>
              <a:ext cx="721895" cy="721895"/>
            </a:xfrm>
            <a:prstGeom prst="rect">
              <a:avLst/>
            </a:prstGeom>
          </p:spPr>
        </p:pic>
        <p:sp>
          <p:nvSpPr>
            <p:cNvPr id="26" name="文字方塊 25">
              <a:extLst>
                <a:ext uri="{FF2B5EF4-FFF2-40B4-BE49-F238E27FC236}">
                  <a16:creationId xmlns:a16="http://schemas.microsoft.com/office/drawing/2014/main" id="{B1EC798F-9E4B-164F-5D62-F0828935B4B0}"/>
                </a:ext>
              </a:extLst>
            </p:cNvPr>
            <p:cNvSpPr txBox="1"/>
            <p:nvPr/>
          </p:nvSpPr>
          <p:spPr>
            <a:xfrm>
              <a:off x="7130052" y="951539"/>
              <a:ext cx="2190750" cy="584775"/>
            </a:xfrm>
            <a:prstGeom prst="rect">
              <a:avLst/>
            </a:prstGeom>
            <a:noFill/>
          </p:spPr>
          <p:txBody>
            <a:bodyPr wrap="square" rtlCol="0">
              <a:spAutoFit/>
            </a:bodyPr>
            <a:lstStyle/>
            <a:p>
              <a:pPr algn="ctr"/>
              <a:r>
                <a:rPr lang="en-US" altLang="zh-TW" sz="3200" dirty="0">
                  <a:solidFill>
                    <a:srgbClr val="FF3300"/>
                  </a:solidFill>
                  <a:latin typeface="Times New Roman" panose="02020603050405020304" pitchFamily="18" charset="0"/>
                  <a:cs typeface="Times New Roman" panose="02020603050405020304" pitchFamily="18" charset="0"/>
                </a:rPr>
                <a:t>high quality</a:t>
              </a:r>
            </a:p>
          </p:txBody>
        </p:sp>
      </p:grpSp>
    </p:spTree>
    <p:extLst>
      <p:ext uri="{BB962C8B-B14F-4D97-AF65-F5344CB8AC3E}">
        <p14:creationId xmlns:p14="http://schemas.microsoft.com/office/powerpoint/2010/main" val="1617973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30106-215C-0AED-4ED4-8BC4295D9066}"/>
            </a:ext>
          </a:extLst>
        </p:cNvPr>
        <p:cNvGrpSpPr/>
        <p:nvPr/>
      </p:nvGrpSpPr>
      <p:grpSpPr>
        <a:xfrm>
          <a:off x="0" y="0"/>
          <a:ext cx="0" cy="0"/>
          <a:chOff x="0" y="0"/>
          <a:chExt cx="0" cy="0"/>
        </a:xfrm>
      </p:grpSpPr>
      <p:sp>
        <p:nvSpPr>
          <p:cNvPr id="16" name="矩形: 圓角 15">
            <a:extLst>
              <a:ext uri="{FF2B5EF4-FFF2-40B4-BE49-F238E27FC236}">
                <a16:creationId xmlns:a16="http://schemas.microsoft.com/office/drawing/2014/main" id="{60723C25-658D-6975-1115-320F0870BCD1}"/>
              </a:ext>
            </a:extLst>
          </p:cNvPr>
          <p:cNvSpPr/>
          <p:nvPr/>
        </p:nvSpPr>
        <p:spPr>
          <a:xfrm>
            <a:off x="4687747" y="1575753"/>
            <a:ext cx="7383901" cy="5058330"/>
          </a:xfrm>
          <a:prstGeom prst="roundRect">
            <a:avLst/>
          </a:prstGeom>
          <a:solidFill>
            <a:schemeClr val="accent5">
              <a:lumMod val="20000"/>
              <a:lumOff val="80000"/>
            </a:schemeClr>
          </a:solidFill>
          <a:ln w="76200">
            <a:solidFill>
              <a:srgbClr val="FF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a:extLst>
              <a:ext uri="{FF2B5EF4-FFF2-40B4-BE49-F238E27FC236}">
                <a16:creationId xmlns:a16="http://schemas.microsoft.com/office/drawing/2014/main" id="{C669AD1C-AD1A-A91B-06D7-6FBEDDB52F0F}"/>
              </a:ext>
            </a:extLst>
          </p:cNvPr>
          <p:cNvSpPr txBox="1"/>
          <p:nvPr/>
        </p:nvSpPr>
        <p:spPr>
          <a:xfrm>
            <a:off x="3529012" y="52673"/>
            <a:ext cx="5133975" cy="830997"/>
          </a:xfrm>
          <a:prstGeom prst="rect">
            <a:avLst/>
          </a:prstGeom>
          <a:noFill/>
        </p:spPr>
        <p:txBody>
          <a:bodyPr wrap="square" rtlCol="0">
            <a:spAutoFit/>
          </a:bodyPr>
          <a:lstStyle>
            <a:defPPr>
              <a:defRPr lang="zh-TW"/>
            </a:defPPr>
            <a:lvl1pPr algn="ctr">
              <a:defRPr sz="4800" b="1">
                <a:latin typeface="Times New Roman" panose="02020603050405020304" pitchFamily="18" charset="0"/>
                <a:cs typeface="Times New Roman" panose="02020603050405020304" pitchFamily="18" charset="0"/>
              </a:defRPr>
            </a:lvl1pPr>
          </a:lstStyle>
          <a:p>
            <a:r>
              <a:rPr lang="en-US" altLang="zh-TW" dirty="0"/>
              <a:t>Prevailing Trend</a:t>
            </a:r>
            <a:endParaRPr lang="zh-TW" altLang="en-US" dirty="0"/>
          </a:p>
        </p:txBody>
      </p:sp>
      <p:grpSp>
        <p:nvGrpSpPr>
          <p:cNvPr id="18" name="群組 17">
            <a:extLst>
              <a:ext uri="{FF2B5EF4-FFF2-40B4-BE49-F238E27FC236}">
                <a16:creationId xmlns:a16="http://schemas.microsoft.com/office/drawing/2014/main" id="{E43FC2DA-0CBF-3ACC-EE40-CC6AE6D4519A}"/>
              </a:ext>
            </a:extLst>
          </p:cNvPr>
          <p:cNvGrpSpPr/>
          <p:nvPr/>
        </p:nvGrpSpPr>
        <p:grpSpPr>
          <a:xfrm>
            <a:off x="5139270" y="2026569"/>
            <a:ext cx="6986970" cy="4198420"/>
            <a:chOff x="5130747" y="1845951"/>
            <a:chExt cx="6986970" cy="4198420"/>
          </a:xfrm>
        </p:grpSpPr>
        <p:pic>
          <p:nvPicPr>
            <p:cNvPr id="12" name="圖片 11" descr="一張含有 文字, 螢幕擷取畫面, 圖表, 字型 的圖片&#10;&#10;AI 產生的內容可能不正確。">
              <a:extLst>
                <a:ext uri="{FF2B5EF4-FFF2-40B4-BE49-F238E27FC236}">
                  <a16:creationId xmlns:a16="http://schemas.microsoft.com/office/drawing/2014/main" id="{A07127B8-8700-289A-55CB-5EEDCD0028DF}"/>
                </a:ext>
              </a:extLst>
            </p:cNvPr>
            <p:cNvPicPr>
              <a:picLocks noChangeAspect="1"/>
            </p:cNvPicPr>
            <p:nvPr/>
          </p:nvPicPr>
          <p:blipFill>
            <a:blip r:embed="rId3"/>
            <a:srcRect l="4688" t="1934" r="1879" b="1383"/>
            <a:stretch>
              <a:fillRect/>
            </a:stretch>
          </p:blipFill>
          <p:spPr>
            <a:xfrm>
              <a:off x="5130747" y="2729297"/>
              <a:ext cx="3428999" cy="2641671"/>
            </a:xfrm>
            <a:prstGeom prst="rect">
              <a:avLst/>
            </a:prstGeom>
          </p:spPr>
        </p:pic>
        <p:sp>
          <p:nvSpPr>
            <p:cNvPr id="9" name="文字方塊 8">
              <a:extLst>
                <a:ext uri="{FF2B5EF4-FFF2-40B4-BE49-F238E27FC236}">
                  <a16:creationId xmlns:a16="http://schemas.microsoft.com/office/drawing/2014/main" id="{0D25DEEC-6F92-E41C-EA37-94D9A34F6946}"/>
                </a:ext>
              </a:extLst>
            </p:cNvPr>
            <p:cNvSpPr txBox="1"/>
            <p:nvPr/>
          </p:nvSpPr>
          <p:spPr>
            <a:xfrm>
              <a:off x="6149008" y="1845951"/>
              <a:ext cx="1392479" cy="830997"/>
            </a:xfrm>
            <a:prstGeom prst="rect">
              <a:avLst/>
            </a:prstGeom>
            <a:noFill/>
          </p:spPr>
          <p:txBody>
            <a:bodyPr wrap="square" rtlCol="0">
              <a:spAutoFit/>
            </a:bodyPr>
            <a:lstStyle/>
            <a:p>
              <a:pPr algn="ctr"/>
              <a:r>
                <a:rPr lang="en-US" altLang="zh-TW" sz="4800" b="1" dirty="0" err="1">
                  <a:solidFill>
                    <a:srgbClr val="0070C0"/>
                  </a:solidFill>
                  <a:latin typeface="Times New Roman" panose="02020603050405020304" pitchFamily="18" charset="0"/>
                  <a:cs typeface="Times New Roman" panose="02020603050405020304" pitchFamily="18" charset="0"/>
                </a:rPr>
                <a:t>DiT</a:t>
              </a:r>
              <a:endParaRPr lang="en-US" altLang="zh-TW" sz="4800" b="1" dirty="0">
                <a:solidFill>
                  <a:srgbClr val="0070C0"/>
                </a:solidFill>
                <a:latin typeface="Times New Roman" panose="02020603050405020304" pitchFamily="18" charset="0"/>
                <a:cs typeface="Times New Roman" panose="02020603050405020304" pitchFamily="18" charset="0"/>
              </a:endParaRPr>
            </a:p>
          </p:txBody>
        </p:sp>
        <p:sp>
          <p:nvSpPr>
            <p:cNvPr id="10" name="文字方塊 9">
              <a:extLst>
                <a:ext uri="{FF2B5EF4-FFF2-40B4-BE49-F238E27FC236}">
                  <a16:creationId xmlns:a16="http://schemas.microsoft.com/office/drawing/2014/main" id="{33DD2A9C-7469-5D91-86AC-FD96F8A764B9}"/>
                </a:ext>
              </a:extLst>
            </p:cNvPr>
            <p:cNvSpPr txBox="1"/>
            <p:nvPr/>
          </p:nvSpPr>
          <p:spPr>
            <a:xfrm>
              <a:off x="6637496" y="5675039"/>
              <a:ext cx="3847712" cy="369332"/>
            </a:xfrm>
            <a:prstGeom prst="rect">
              <a:avLst/>
            </a:prstGeom>
            <a:noFill/>
          </p:spPr>
          <p:txBody>
            <a:bodyPr wrap="square">
              <a:spAutoFit/>
            </a:bodyPr>
            <a:lstStyle/>
            <a:p>
              <a:pPr algn="ctr"/>
              <a:r>
                <a:rPr lang="en-US" altLang="zh-TW" dirty="0" err="1">
                  <a:latin typeface="Times New Roman" panose="02020603050405020304" pitchFamily="18" charset="0"/>
                  <a:cs typeface="Times New Roman" panose="02020603050405020304" pitchFamily="18" charset="0"/>
                </a:rPr>
                <a:t>PixArt</a:t>
              </a:r>
              <a:r>
                <a:rPr lang="en-US" altLang="zh-TW" dirty="0">
                  <a:latin typeface="Times New Roman" panose="02020603050405020304" pitchFamily="18" charset="0"/>
                  <a:cs typeface="Times New Roman" panose="02020603050405020304" pitchFamily="18" charset="0"/>
                </a:rPr>
                <a:t>-</a:t>
              </a:r>
              <a:r>
                <a:rPr lang="el-GR" altLang="zh-TW" dirty="0">
                  <a:latin typeface="Times New Roman" panose="02020603050405020304" pitchFamily="18" charset="0"/>
                  <a:cs typeface="Times New Roman" panose="02020603050405020304" pitchFamily="18" charset="0"/>
                </a:rPr>
                <a:t>α</a:t>
              </a:r>
              <a:r>
                <a:rPr lang="en-US" altLang="zh-TW" dirty="0">
                  <a:latin typeface="Times New Roman" panose="02020603050405020304" pitchFamily="18" charset="0"/>
                  <a:cs typeface="Times New Roman" panose="02020603050405020304" pitchFamily="18" charset="0"/>
                </a:rPr>
                <a:t>, Stable Diffusion 3/3.5, Flux.1</a:t>
              </a:r>
              <a:endParaRPr lang="zh-TW" altLang="en-US" dirty="0">
                <a:latin typeface="Times New Roman" panose="02020603050405020304" pitchFamily="18" charset="0"/>
                <a:cs typeface="Times New Roman" panose="02020603050405020304" pitchFamily="18" charset="0"/>
              </a:endParaRPr>
            </a:p>
          </p:txBody>
        </p:sp>
        <p:sp>
          <p:nvSpPr>
            <p:cNvPr id="17" name="矩形: 圓角 16">
              <a:extLst>
                <a:ext uri="{FF2B5EF4-FFF2-40B4-BE49-F238E27FC236}">
                  <a16:creationId xmlns:a16="http://schemas.microsoft.com/office/drawing/2014/main" id="{DC46C137-9821-D161-AB66-7656EA8CB506}"/>
                </a:ext>
              </a:extLst>
            </p:cNvPr>
            <p:cNvSpPr/>
            <p:nvPr/>
          </p:nvSpPr>
          <p:spPr>
            <a:xfrm>
              <a:off x="9581680" y="3186536"/>
              <a:ext cx="1643074" cy="705921"/>
            </a:xfrm>
            <a:prstGeom prst="roundRect">
              <a:avLst>
                <a:gd name="adj" fmla="val 26212"/>
              </a:avLst>
            </a:prstGeom>
            <a:solidFill>
              <a:srgbClr val="9DC3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0000"/>
                  </a:solidFill>
                  <a:latin typeface="Times New Roman" panose="02020603050405020304" pitchFamily="18" charset="0"/>
                  <a:cs typeface="Times New Roman" panose="02020603050405020304" pitchFamily="18" charset="0"/>
                </a:rPr>
                <a:t>T5-XXL</a:t>
              </a:r>
              <a:endParaRPr lang="zh-TW" altLang="en-US" dirty="0">
                <a:solidFill>
                  <a:srgbClr val="000000"/>
                </a:solidFill>
                <a:latin typeface="Times New Roman" panose="02020603050405020304" pitchFamily="18" charset="0"/>
                <a:cs typeface="Times New Roman" panose="02020603050405020304" pitchFamily="18" charset="0"/>
              </a:endParaRPr>
            </a:p>
          </p:txBody>
        </p:sp>
        <p:sp>
          <p:nvSpPr>
            <p:cNvPr id="19" name="文字方塊 18">
              <a:extLst>
                <a:ext uri="{FF2B5EF4-FFF2-40B4-BE49-F238E27FC236}">
                  <a16:creationId xmlns:a16="http://schemas.microsoft.com/office/drawing/2014/main" id="{88440FB9-A9D7-1846-B7F8-C8C9F4893940}"/>
                </a:ext>
              </a:extLst>
            </p:cNvPr>
            <p:cNvSpPr txBox="1"/>
            <p:nvPr/>
          </p:nvSpPr>
          <p:spPr>
            <a:xfrm>
              <a:off x="8688718" y="1909471"/>
              <a:ext cx="3428999" cy="707886"/>
            </a:xfrm>
            <a:prstGeom prst="rect">
              <a:avLst/>
            </a:prstGeom>
            <a:noFill/>
          </p:spPr>
          <p:txBody>
            <a:bodyPr wrap="square">
              <a:spAutoFit/>
            </a:bodyPr>
            <a:lstStyle/>
            <a:p>
              <a:pPr algn="ctr"/>
              <a:r>
                <a:rPr lang="en-US" altLang="zh-TW" sz="4000" dirty="0">
                  <a:solidFill>
                    <a:srgbClr val="0070C0"/>
                  </a:solidFill>
                  <a:latin typeface="Times New Roman" panose="02020603050405020304" pitchFamily="18" charset="0"/>
                  <a:cs typeface="Times New Roman" panose="02020603050405020304" pitchFamily="18" charset="0"/>
                </a:rPr>
                <a:t>Text Encoders</a:t>
              </a:r>
              <a:endParaRPr lang="zh-TW" altLang="en-US" sz="4000" dirty="0">
                <a:solidFill>
                  <a:srgbClr val="0070C0"/>
                </a:solidFill>
                <a:latin typeface="Times New Roman" panose="02020603050405020304" pitchFamily="18" charset="0"/>
                <a:cs typeface="Times New Roman" panose="02020603050405020304" pitchFamily="18" charset="0"/>
              </a:endParaRPr>
            </a:p>
          </p:txBody>
        </p:sp>
        <p:sp>
          <p:nvSpPr>
            <p:cNvPr id="20" name="矩形: 圓角 19">
              <a:extLst>
                <a:ext uri="{FF2B5EF4-FFF2-40B4-BE49-F238E27FC236}">
                  <a16:creationId xmlns:a16="http://schemas.microsoft.com/office/drawing/2014/main" id="{DF2EEE0B-1DE4-5849-7979-BA08136EEE47}"/>
                </a:ext>
              </a:extLst>
            </p:cNvPr>
            <p:cNvSpPr/>
            <p:nvPr/>
          </p:nvSpPr>
          <p:spPr>
            <a:xfrm>
              <a:off x="9581680" y="4128261"/>
              <a:ext cx="1643074" cy="705921"/>
            </a:xfrm>
            <a:prstGeom prst="roundRect">
              <a:avLst>
                <a:gd name="adj" fmla="val 26212"/>
              </a:avLst>
            </a:prstGeom>
            <a:solidFill>
              <a:srgbClr val="9DC3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0000"/>
                  </a:solidFill>
                  <a:latin typeface="Times New Roman" panose="02020603050405020304" pitchFamily="18" charset="0"/>
                  <a:cs typeface="Times New Roman" panose="02020603050405020304" pitchFamily="18" charset="0"/>
                </a:rPr>
                <a:t>LLMs</a:t>
              </a:r>
              <a:endParaRPr lang="zh-TW" altLang="en-US" dirty="0">
                <a:solidFill>
                  <a:srgbClr val="000000"/>
                </a:solidFill>
                <a:latin typeface="Times New Roman" panose="02020603050405020304" pitchFamily="18" charset="0"/>
                <a:cs typeface="Times New Roman" panose="02020603050405020304" pitchFamily="18" charset="0"/>
              </a:endParaRPr>
            </a:p>
          </p:txBody>
        </p:sp>
      </p:grpSp>
      <p:sp>
        <p:nvSpPr>
          <p:cNvPr id="3" name="文字方塊 2">
            <a:extLst>
              <a:ext uri="{FF2B5EF4-FFF2-40B4-BE49-F238E27FC236}">
                <a16:creationId xmlns:a16="http://schemas.microsoft.com/office/drawing/2014/main" id="{3667BCBA-1017-8744-D3FA-501CD32101BD}"/>
              </a:ext>
            </a:extLst>
          </p:cNvPr>
          <p:cNvSpPr txBox="1"/>
          <p:nvPr/>
        </p:nvSpPr>
        <p:spPr>
          <a:xfrm>
            <a:off x="192917" y="957150"/>
            <a:ext cx="11806167" cy="523220"/>
          </a:xfrm>
          <a:prstGeom prst="rect">
            <a:avLst/>
          </a:prstGeom>
          <a:noFill/>
        </p:spPr>
        <p:txBody>
          <a:bodyPr wrap="square">
            <a:spAutoFit/>
          </a:bodyPr>
          <a:lstStyle/>
          <a:p>
            <a:pPr algn="ctr"/>
            <a:r>
              <a:rPr lang="en-US" altLang="zh-TW" sz="2800" dirty="0">
                <a:solidFill>
                  <a:srgbClr val="FF0000"/>
                </a:solidFill>
                <a:latin typeface="Times New Roman" panose="02020603050405020304" pitchFamily="18" charset="0"/>
                <a:cs typeface="Times New Roman" panose="02020603050405020304" pitchFamily="18" charset="0"/>
              </a:rPr>
              <a:t>still struggle to accurately comprehend object quantities and spatial relationships</a:t>
            </a:r>
            <a:endParaRPr lang="zh-TW"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5097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2E52F-6B5A-C311-768C-0DF96DBB531E}"/>
            </a:ext>
          </a:extLst>
        </p:cNvPr>
        <p:cNvGrpSpPr/>
        <p:nvPr/>
      </p:nvGrpSpPr>
      <p:grpSpPr>
        <a:xfrm>
          <a:off x="0" y="0"/>
          <a:ext cx="0" cy="0"/>
          <a:chOff x="0" y="0"/>
          <a:chExt cx="0" cy="0"/>
        </a:xfrm>
      </p:grpSpPr>
      <p:sp>
        <p:nvSpPr>
          <p:cNvPr id="4" name="文字方塊 3">
            <a:extLst>
              <a:ext uri="{FF2B5EF4-FFF2-40B4-BE49-F238E27FC236}">
                <a16:creationId xmlns:a16="http://schemas.microsoft.com/office/drawing/2014/main" id="{58DAB7AB-C94A-ED80-91B3-2AFCC4D96C17}"/>
              </a:ext>
            </a:extLst>
          </p:cNvPr>
          <p:cNvSpPr txBox="1"/>
          <p:nvPr/>
        </p:nvSpPr>
        <p:spPr>
          <a:xfrm>
            <a:off x="3373041" y="195548"/>
            <a:ext cx="5445918" cy="830997"/>
          </a:xfrm>
          <a:prstGeom prst="rect">
            <a:avLst/>
          </a:prstGeom>
          <a:noFill/>
        </p:spPr>
        <p:txBody>
          <a:bodyPr wrap="square" rtlCol="0">
            <a:spAutoFit/>
          </a:bodyPr>
          <a:lstStyle>
            <a:defPPr>
              <a:defRPr lang="zh-TW"/>
            </a:defPPr>
            <a:lvl1pPr algn="ctr">
              <a:defRPr sz="4800" b="1">
                <a:latin typeface="Times New Roman" panose="02020603050405020304" pitchFamily="18" charset="0"/>
                <a:cs typeface="Times New Roman" panose="02020603050405020304" pitchFamily="18" charset="0"/>
              </a:defRPr>
            </a:lvl1pPr>
          </a:lstStyle>
          <a:p>
            <a:r>
              <a:rPr lang="en-US" altLang="zh-TW" dirty="0"/>
              <a:t>Regional Prompting</a:t>
            </a:r>
            <a:endParaRPr lang="zh-TW" altLang="en-US" dirty="0"/>
          </a:p>
        </p:txBody>
      </p:sp>
      <p:grpSp>
        <p:nvGrpSpPr>
          <p:cNvPr id="23" name="群組 22">
            <a:extLst>
              <a:ext uri="{FF2B5EF4-FFF2-40B4-BE49-F238E27FC236}">
                <a16:creationId xmlns:a16="http://schemas.microsoft.com/office/drawing/2014/main" id="{07B3E2BF-F446-D5A9-56C1-CF7BCDD6FA17}"/>
              </a:ext>
            </a:extLst>
          </p:cNvPr>
          <p:cNvGrpSpPr/>
          <p:nvPr/>
        </p:nvGrpSpPr>
        <p:grpSpPr>
          <a:xfrm>
            <a:off x="1072753" y="1796206"/>
            <a:ext cx="4600575" cy="3629026"/>
            <a:chOff x="1072753" y="1304925"/>
            <a:chExt cx="4600575" cy="3629026"/>
          </a:xfrm>
        </p:grpSpPr>
        <p:sp>
          <p:nvSpPr>
            <p:cNvPr id="7" name="矩形: 圓角 6">
              <a:extLst>
                <a:ext uri="{FF2B5EF4-FFF2-40B4-BE49-F238E27FC236}">
                  <a16:creationId xmlns:a16="http://schemas.microsoft.com/office/drawing/2014/main" id="{A102BE14-58C3-A08E-C151-71851E121F82}"/>
                </a:ext>
              </a:extLst>
            </p:cNvPr>
            <p:cNvSpPr/>
            <p:nvPr/>
          </p:nvSpPr>
          <p:spPr>
            <a:xfrm>
              <a:off x="1072753" y="1304925"/>
              <a:ext cx="4600575" cy="3629026"/>
            </a:xfrm>
            <a:prstGeom prst="roundRect">
              <a:avLst>
                <a:gd name="adj" fmla="val 9214"/>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文字方塊 5">
              <a:extLst>
                <a:ext uri="{FF2B5EF4-FFF2-40B4-BE49-F238E27FC236}">
                  <a16:creationId xmlns:a16="http://schemas.microsoft.com/office/drawing/2014/main" id="{6066D2EB-358A-8D77-8F99-31268D0619FD}"/>
                </a:ext>
              </a:extLst>
            </p:cNvPr>
            <p:cNvSpPr txBox="1"/>
            <p:nvPr/>
          </p:nvSpPr>
          <p:spPr>
            <a:xfrm>
              <a:off x="1762625" y="2765494"/>
              <a:ext cx="3220831" cy="707886"/>
            </a:xfrm>
            <a:prstGeom prst="rect">
              <a:avLst/>
            </a:prstGeom>
            <a:noFill/>
          </p:spPr>
          <p:txBody>
            <a:bodyPr wrap="square">
              <a:spAutoFit/>
            </a:bodyPr>
            <a:lstStyle/>
            <a:p>
              <a:pPr algn="ctr"/>
              <a:r>
                <a:rPr lang="en-US" altLang="zh-TW" sz="4000" b="1" dirty="0">
                  <a:solidFill>
                    <a:srgbClr val="0083E0"/>
                  </a:solidFill>
                  <a:latin typeface="Times New Roman" panose="02020603050405020304" pitchFamily="18" charset="0"/>
                  <a:cs typeface="Times New Roman" panose="02020603050405020304" pitchFamily="18" charset="0"/>
                </a:rPr>
                <a:t>Tuning-Based</a:t>
              </a:r>
              <a:endParaRPr lang="zh-TW" altLang="en-US" sz="4000" b="1" dirty="0">
                <a:solidFill>
                  <a:srgbClr val="0083E0"/>
                </a:solidFill>
                <a:latin typeface="Times New Roman" panose="02020603050405020304" pitchFamily="18" charset="0"/>
                <a:cs typeface="Times New Roman" panose="02020603050405020304" pitchFamily="18" charset="0"/>
              </a:endParaRPr>
            </a:p>
          </p:txBody>
        </p:sp>
      </p:grpSp>
      <p:grpSp>
        <p:nvGrpSpPr>
          <p:cNvPr id="25" name="群組 24">
            <a:extLst>
              <a:ext uri="{FF2B5EF4-FFF2-40B4-BE49-F238E27FC236}">
                <a16:creationId xmlns:a16="http://schemas.microsoft.com/office/drawing/2014/main" id="{6AD00AD4-960A-65B4-3FB7-F796DADB75AA}"/>
              </a:ext>
            </a:extLst>
          </p:cNvPr>
          <p:cNvGrpSpPr/>
          <p:nvPr/>
        </p:nvGrpSpPr>
        <p:grpSpPr>
          <a:xfrm>
            <a:off x="6518669" y="1796205"/>
            <a:ext cx="4600575" cy="3629027"/>
            <a:chOff x="6518669" y="1525439"/>
            <a:chExt cx="4600575" cy="3629027"/>
          </a:xfrm>
        </p:grpSpPr>
        <p:sp>
          <p:nvSpPr>
            <p:cNvPr id="13" name="矩形: 圓角 12">
              <a:extLst>
                <a:ext uri="{FF2B5EF4-FFF2-40B4-BE49-F238E27FC236}">
                  <a16:creationId xmlns:a16="http://schemas.microsoft.com/office/drawing/2014/main" id="{E81CBC04-61B3-DD9A-D711-D92AEB280D68}"/>
                </a:ext>
              </a:extLst>
            </p:cNvPr>
            <p:cNvSpPr/>
            <p:nvPr/>
          </p:nvSpPr>
          <p:spPr>
            <a:xfrm>
              <a:off x="6518669" y="1525439"/>
              <a:ext cx="4600575" cy="3629027"/>
            </a:xfrm>
            <a:prstGeom prst="roundRect">
              <a:avLst>
                <a:gd name="adj" fmla="val 9214"/>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011E56B5-A0F8-2740-7238-20A09DA716EE}"/>
                </a:ext>
              </a:extLst>
            </p:cNvPr>
            <p:cNvSpPr txBox="1"/>
            <p:nvPr/>
          </p:nvSpPr>
          <p:spPr>
            <a:xfrm>
              <a:off x="7332947" y="2986009"/>
              <a:ext cx="2972018" cy="707886"/>
            </a:xfrm>
            <a:prstGeom prst="rect">
              <a:avLst/>
            </a:prstGeom>
            <a:noFill/>
          </p:spPr>
          <p:txBody>
            <a:bodyPr wrap="square">
              <a:spAutoFit/>
            </a:bodyPr>
            <a:lstStyle/>
            <a:p>
              <a:pPr algn="ctr"/>
              <a:r>
                <a:rPr lang="en-US" altLang="zh-TW" sz="4000" b="1" dirty="0">
                  <a:solidFill>
                    <a:srgbClr val="0083E0"/>
                  </a:solidFill>
                  <a:latin typeface="Times New Roman" panose="02020603050405020304" pitchFamily="18" charset="0"/>
                  <a:cs typeface="Times New Roman" panose="02020603050405020304" pitchFamily="18" charset="0"/>
                </a:rPr>
                <a:t>Tuning-Free</a:t>
              </a:r>
              <a:endParaRPr lang="zh-TW" altLang="en-US" sz="4000" b="1" dirty="0">
                <a:solidFill>
                  <a:srgbClr val="0083E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91551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78FB0-5FBF-7B5E-9A59-4A32C2049A00}"/>
            </a:ext>
          </a:extLst>
        </p:cNvPr>
        <p:cNvGrpSpPr/>
        <p:nvPr/>
      </p:nvGrpSpPr>
      <p:grpSpPr>
        <a:xfrm>
          <a:off x="0" y="0"/>
          <a:ext cx="0" cy="0"/>
          <a:chOff x="0" y="0"/>
          <a:chExt cx="0" cy="0"/>
        </a:xfrm>
      </p:grpSpPr>
      <p:sp>
        <p:nvSpPr>
          <p:cNvPr id="4" name="文字方塊 3">
            <a:extLst>
              <a:ext uri="{FF2B5EF4-FFF2-40B4-BE49-F238E27FC236}">
                <a16:creationId xmlns:a16="http://schemas.microsoft.com/office/drawing/2014/main" id="{3921F589-8B20-30F1-059E-3A67DDD6FB73}"/>
              </a:ext>
            </a:extLst>
          </p:cNvPr>
          <p:cNvSpPr txBox="1"/>
          <p:nvPr/>
        </p:nvSpPr>
        <p:spPr>
          <a:xfrm>
            <a:off x="3373041" y="195548"/>
            <a:ext cx="5445918" cy="830997"/>
          </a:xfrm>
          <a:prstGeom prst="rect">
            <a:avLst/>
          </a:prstGeom>
          <a:noFill/>
        </p:spPr>
        <p:txBody>
          <a:bodyPr wrap="square" rtlCol="0">
            <a:spAutoFit/>
          </a:bodyPr>
          <a:lstStyle>
            <a:defPPr>
              <a:defRPr lang="zh-TW"/>
            </a:defPPr>
            <a:lvl1pPr algn="ctr">
              <a:defRPr sz="4800" b="1">
                <a:latin typeface="Times New Roman" panose="02020603050405020304" pitchFamily="18" charset="0"/>
                <a:cs typeface="Times New Roman" panose="02020603050405020304" pitchFamily="18" charset="0"/>
              </a:defRPr>
            </a:lvl1pPr>
          </a:lstStyle>
          <a:p>
            <a:r>
              <a:rPr lang="en-US" altLang="zh-TW" dirty="0"/>
              <a:t>Regional Prompting</a:t>
            </a:r>
            <a:endParaRPr lang="zh-TW" altLang="en-US" dirty="0"/>
          </a:p>
        </p:txBody>
      </p:sp>
      <p:grpSp>
        <p:nvGrpSpPr>
          <p:cNvPr id="23" name="群組 22">
            <a:extLst>
              <a:ext uri="{FF2B5EF4-FFF2-40B4-BE49-F238E27FC236}">
                <a16:creationId xmlns:a16="http://schemas.microsoft.com/office/drawing/2014/main" id="{6698275A-8D9C-88B2-C470-68F387DD6B30}"/>
              </a:ext>
            </a:extLst>
          </p:cNvPr>
          <p:cNvGrpSpPr/>
          <p:nvPr/>
        </p:nvGrpSpPr>
        <p:grpSpPr>
          <a:xfrm>
            <a:off x="396481" y="1796205"/>
            <a:ext cx="4600578" cy="3629026"/>
            <a:chOff x="1072750" y="1304925"/>
            <a:chExt cx="4600578" cy="3629026"/>
          </a:xfrm>
        </p:grpSpPr>
        <p:sp>
          <p:nvSpPr>
            <p:cNvPr id="7" name="矩形: 圓角 6">
              <a:extLst>
                <a:ext uri="{FF2B5EF4-FFF2-40B4-BE49-F238E27FC236}">
                  <a16:creationId xmlns:a16="http://schemas.microsoft.com/office/drawing/2014/main" id="{1CA5888D-2E5F-B520-2E06-A37EEDD7BEF4}"/>
                </a:ext>
              </a:extLst>
            </p:cNvPr>
            <p:cNvSpPr/>
            <p:nvPr/>
          </p:nvSpPr>
          <p:spPr>
            <a:xfrm>
              <a:off x="1072753" y="1304925"/>
              <a:ext cx="4600575" cy="3629026"/>
            </a:xfrm>
            <a:prstGeom prst="roundRect">
              <a:avLst>
                <a:gd name="adj" fmla="val 9214"/>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文字方塊 5">
              <a:extLst>
                <a:ext uri="{FF2B5EF4-FFF2-40B4-BE49-F238E27FC236}">
                  <a16:creationId xmlns:a16="http://schemas.microsoft.com/office/drawing/2014/main" id="{2776FD10-249C-3C6C-4BCA-7DFCD9C2896B}"/>
                </a:ext>
              </a:extLst>
            </p:cNvPr>
            <p:cNvSpPr txBox="1"/>
            <p:nvPr/>
          </p:nvSpPr>
          <p:spPr>
            <a:xfrm>
              <a:off x="1726680" y="1525437"/>
              <a:ext cx="3292708" cy="707886"/>
            </a:xfrm>
            <a:prstGeom prst="rect">
              <a:avLst/>
            </a:prstGeom>
            <a:noFill/>
          </p:spPr>
          <p:txBody>
            <a:bodyPr wrap="square">
              <a:spAutoFit/>
            </a:bodyPr>
            <a:lstStyle/>
            <a:p>
              <a:pPr algn="ctr"/>
              <a:r>
                <a:rPr lang="en-US" altLang="zh-TW" sz="4000" b="1" dirty="0">
                  <a:solidFill>
                    <a:srgbClr val="0083E0"/>
                  </a:solidFill>
                  <a:latin typeface="Times New Roman" panose="02020603050405020304" pitchFamily="18" charset="0"/>
                  <a:cs typeface="Times New Roman" panose="02020603050405020304" pitchFamily="18" charset="0"/>
                </a:rPr>
                <a:t>Tuning-Based</a:t>
              </a:r>
              <a:endParaRPr lang="zh-TW" altLang="en-US" sz="4000" b="1" dirty="0">
                <a:solidFill>
                  <a:srgbClr val="0083E0"/>
                </a:solidFill>
                <a:latin typeface="Times New Roman" panose="02020603050405020304" pitchFamily="18" charset="0"/>
                <a:cs typeface="Times New Roman" panose="02020603050405020304" pitchFamily="18" charset="0"/>
              </a:endParaRPr>
            </a:p>
          </p:txBody>
        </p:sp>
        <p:sp>
          <p:nvSpPr>
            <p:cNvPr id="16" name="文字方塊 15">
              <a:extLst>
                <a:ext uri="{FF2B5EF4-FFF2-40B4-BE49-F238E27FC236}">
                  <a16:creationId xmlns:a16="http://schemas.microsoft.com/office/drawing/2014/main" id="{723F8BDC-D4DF-BA18-0D65-906F9DA5777A}"/>
                </a:ext>
              </a:extLst>
            </p:cNvPr>
            <p:cNvSpPr txBox="1"/>
            <p:nvPr/>
          </p:nvSpPr>
          <p:spPr>
            <a:xfrm>
              <a:off x="1072750" y="2798807"/>
              <a:ext cx="4600575" cy="1569660"/>
            </a:xfrm>
            <a:prstGeom prst="rect">
              <a:avLst/>
            </a:prstGeom>
            <a:noFill/>
          </p:spPr>
          <p:txBody>
            <a:bodyPr wrap="square">
              <a:spAutoFit/>
            </a:bodyPr>
            <a:lstStyle>
              <a:defPPr>
                <a:defRPr lang="zh-TW"/>
              </a:defPPr>
              <a:lvl1pPr algn="ctr">
                <a:defRPr sz="2400">
                  <a:solidFill>
                    <a:srgbClr val="0083E0"/>
                  </a:solidFill>
                  <a:latin typeface="Times New Roman" panose="02020603050405020304" pitchFamily="18" charset="0"/>
                  <a:cs typeface="Times New Roman" panose="02020603050405020304" pitchFamily="18" charset="0"/>
                </a:defRPr>
              </a:lvl1pPr>
            </a:lstStyle>
            <a:p>
              <a:r>
                <a:rPr lang="en-US" altLang="zh-TW" dirty="0"/>
                <a:t>deliver strong performance in precise regional control but limited to specific base models, requiring the training of an additional module.</a:t>
              </a:r>
              <a:endParaRPr lang="zh-TW" altLang="en-US" dirty="0"/>
            </a:p>
          </p:txBody>
        </p:sp>
      </p:grpSp>
      <p:sp>
        <p:nvSpPr>
          <p:cNvPr id="17" name="文字方塊 16">
            <a:extLst>
              <a:ext uri="{FF2B5EF4-FFF2-40B4-BE49-F238E27FC236}">
                <a16:creationId xmlns:a16="http://schemas.microsoft.com/office/drawing/2014/main" id="{53FAA513-8155-8076-7E4C-29D9F9426EAC}"/>
              </a:ext>
            </a:extLst>
          </p:cNvPr>
          <p:cNvSpPr txBox="1"/>
          <p:nvPr/>
        </p:nvSpPr>
        <p:spPr>
          <a:xfrm>
            <a:off x="396478" y="5645744"/>
            <a:ext cx="4600575" cy="400110"/>
          </a:xfrm>
          <a:prstGeom prst="rect">
            <a:avLst/>
          </a:prstGeom>
          <a:noFill/>
        </p:spPr>
        <p:txBody>
          <a:bodyPr wrap="square">
            <a:spAutoFit/>
          </a:bodyPr>
          <a:lstStyle/>
          <a:p>
            <a:pPr algn="ctr"/>
            <a:r>
              <a:rPr lang="en-US" altLang="zh-TW" sz="2000" dirty="0">
                <a:latin typeface="Times New Roman" panose="02020603050405020304" pitchFamily="18" charset="0"/>
                <a:cs typeface="Times New Roman" panose="02020603050405020304" pitchFamily="18" charset="0"/>
              </a:rPr>
              <a:t>GLIGEN, </a:t>
            </a:r>
            <a:r>
              <a:rPr lang="en-US" altLang="zh-TW" sz="2000" dirty="0" err="1">
                <a:latin typeface="Times New Roman" panose="02020603050405020304" pitchFamily="18" charset="0"/>
                <a:cs typeface="Times New Roman" panose="02020603050405020304" pitchFamily="18" charset="0"/>
              </a:rPr>
              <a:t>InstanceDiffusion</a:t>
            </a:r>
            <a:r>
              <a:rPr lang="en-US" altLang="zh-TW" sz="2000" dirty="0">
                <a:latin typeface="Times New Roman" panose="02020603050405020304" pitchFamily="18" charset="0"/>
                <a:cs typeface="Times New Roman" panose="02020603050405020304" pitchFamily="18" charset="0"/>
              </a:rPr>
              <a:t>, </a:t>
            </a:r>
            <a:r>
              <a:rPr lang="en-US" altLang="zh-TW" sz="2000" dirty="0" err="1">
                <a:latin typeface="Times New Roman" panose="02020603050405020304" pitchFamily="18" charset="0"/>
                <a:cs typeface="Times New Roman" panose="02020603050405020304" pitchFamily="18" charset="0"/>
              </a:rPr>
              <a:t>Ms</a:t>
            </a:r>
            <a:r>
              <a:rPr lang="en-US" altLang="zh-TW" sz="2000" dirty="0">
                <a:latin typeface="Times New Roman" panose="02020603050405020304" pitchFamily="18" charset="0"/>
                <a:cs typeface="Times New Roman" panose="02020603050405020304" pitchFamily="18" charset="0"/>
              </a:rPr>
              <a:t>-diffusion</a:t>
            </a:r>
            <a:endParaRPr lang="zh-TW" altLang="en-US" sz="2000" dirty="0">
              <a:latin typeface="Times New Roman" panose="02020603050405020304" pitchFamily="18" charset="0"/>
              <a:cs typeface="Times New Roman" panose="02020603050405020304" pitchFamily="18" charset="0"/>
            </a:endParaRPr>
          </a:p>
        </p:txBody>
      </p:sp>
      <p:pic>
        <p:nvPicPr>
          <p:cNvPr id="8" name="圖片 7" descr="一張含有 文字, 螢幕擷取畫面, 圖表, 行 的圖片&#10;&#10;AI 產生的內容可能不正確。">
            <a:extLst>
              <a:ext uri="{FF2B5EF4-FFF2-40B4-BE49-F238E27FC236}">
                <a16:creationId xmlns:a16="http://schemas.microsoft.com/office/drawing/2014/main" id="{A993CF64-11D0-E101-12F2-017BCA033D8D}"/>
              </a:ext>
            </a:extLst>
          </p:cNvPr>
          <p:cNvPicPr>
            <a:picLocks noChangeAspect="1"/>
          </p:cNvPicPr>
          <p:nvPr/>
        </p:nvPicPr>
        <p:blipFill>
          <a:blip r:embed="rId3"/>
          <a:srcRect l="4695" t="3233" r="3769"/>
          <a:stretch>
            <a:fillRect/>
          </a:stretch>
        </p:blipFill>
        <p:spPr>
          <a:xfrm>
            <a:off x="7939346" y="1365006"/>
            <a:ext cx="4161214" cy="2302324"/>
          </a:xfrm>
          <a:prstGeom prst="rect">
            <a:avLst/>
          </a:prstGeom>
        </p:spPr>
      </p:pic>
      <p:pic>
        <p:nvPicPr>
          <p:cNvPr id="10" name="圖片 9" descr="一張含有 文字, 螢幕擷取畫面, 圖表, 設計 的圖片&#10;&#10;AI 產生的內容可能不正確。">
            <a:extLst>
              <a:ext uri="{FF2B5EF4-FFF2-40B4-BE49-F238E27FC236}">
                <a16:creationId xmlns:a16="http://schemas.microsoft.com/office/drawing/2014/main" id="{0CFF9D04-C0FB-B1CA-D8EF-C867CDC34E34}"/>
              </a:ext>
            </a:extLst>
          </p:cNvPr>
          <p:cNvPicPr>
            <a:picLocks noChangeAspect="1"/>
          </p:cNvPicPr>
          <p:nvPr/>
        </p:nvPicPr>
        <p:blipFill>
          <a:blip r:embed="rId4"/>
          <a:srcRect l="313" t="1617" r="434" b="121"/>
          <a:stretch>
            <a:fillRect/>
          </a:stretch>
        </p:blipFill>
        <p:spPr>
          <a:xfrm>
            <a:off x="7939346" y="3867355"/>
            <a:ext cx="4161214" cy="2302324"/>
          </a:xfrm>
          <a:prstGeom prst="rect">
            <a:avLst/>
          </a:prstGeom>
        </p:spPr>
      </p:pic>
      <p:pic>
        <p:nvPicPr>
          <p:cNvPr id="3" name="圖片 2" descr="一張含有 文字, 螢幕擷取畫面, 字型, 鮮豔 的圖片&#10;&#10;AI 產生的內容可能不正確。">
            <a:extLst>
              <a:ext uri="{FF2B5EF4-FFF2-40B4-BE49-F238E27FC236}">
                <a16:creationId xmlns:a16="http://schemas.microsoft.com/office/drawing/2014/main" id="{9410D9A4-ED53-92E2-39B6-8F69A3F8EE8B}"/>
              </a:ext>
            </a:extLst>
          </p:cNvPr>
          <p:cNvPicPr>
            <a:picLocks noChangeAspect="1"/>
          </p:cNvPicPr>
          <p:nvPr/>
        </p:nvPicPr>
        <p:blipFill>
          <a:blip r:embed="rId5"/>
          <a:srcRect l="5766" t="3622" r="5947" b="2375"/>
          <a:stretch>
            <a:fillRect/>
          </a:stretch>
        </p:blipFill>
        <p:spPr>
          <a:xfrm>
            <a:off x="5106005" y="2050667"/>
            <a:ext cx="2759815" cy="3541228"/>
          </a:xfrm>
          <a:prstGeom prst="rect">
            <a:avLst/>
          </a:prstGeom>
        </p:spPr>
      </p:pic>
      <p:sp>
        <p:nvSpPr>
          <p:cNvPr id="11" name="矩形: 圓角 10">
            <a:extLst>
              <a:ext uri="{FF2B5EF4-FFF2-40B4-BE49-F238E27FC236}">
                <a16:creationId xmlns:a16="http://schemas.microsoft.com/office/drawing/2014/main" id="{E8BBF197-1871-623F-2E39-EC1DFFB9CEB5}"/>
              </a:ext>
            </a:extLst>
          </p:cNvPr>
          <p:cNvSpPr/>
          <p:nvPr/>
        </p:nvSpPr>
        <p:spPr>
          <a:xfrm>
            <a:off x="5228035" y="3429000"/>
            <a:ext cx="2515753" cy="314530"/>
          </a:xfrm>
          <a:prstGeom prst="roundRect">
            <a:avLst/>
          </a:prstGeom>
          <a:noFill/>
          <a:ln w="57150">
            <a:solidFill>
              <a:srgbClr val="FF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sp>
        <p:nvSpPr>
          <p:cNvPr id="12" name="矩形: 圓角 11">
            <a:extLst>
              <a:ext uri="{FF2B5EF4-FFF2-40B4-BE49-F238E27FC236}">
                <a16:creationId xmlns:a16="http://schemas.microsoft.com/office/drawing/2014/main" id="{68150FFB-56FF-54D9-7C4C-99045EF30F82}"/>
              </a:ext>
            </a:extLst>
          </p:cNvPr>
          <p:cNvSpPr/>
          <p:nvPr/>
        </p:nvSpPr>
        <p:spPr>
          <a:xfrm>
            <a:off x="7939346" y="1837042"/>
            <a:ext cx="2996777" cy="267983"/>
          </a:xfrm>
          <a:prstGeom prst="roundRect">
            <a:avLst/>
          </a:prstGeom>
          <a:noFill/>
          <a:ln w="57150">
            <a:solidFill>
              <a:srgbClr val="FF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sp>
        <p:nvSpPr>
          <p:cNvPr id="15" name="矩形: 圓角 14">
            <a:extLst>
              <a:ext uri="{FF2B5EF4-FFF2-40B4-BE49-F238E27FC236}">
                <a16:creationId xmlns:a16="http://schemas.microsoft.com/office/drawing/2014/main" id="{5DB10D92-28F0-52A7-7AF5-2D3C4D585420}"/>
              </a:ext>
            </a:extLst>
          </p:cNvPr>
          <p:cNvSpPr/>
          <p:nvPr/>
        </p:nvSpPr>
        <p:spPr>
          <a:xfrm>
            <a:off x="9224010" y="4191000"/>
            <a:ext cx="609601" cy="406849"/>
          </a:xfrm>
          <a:prstGeom prst="roundRect">
            <a:avLst/>
          </a:prstGeom>
          <a:noFill/>
          <a:ln w="57150">
            <a:solidFill>
              <a:srgbClr val="FF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spTree>
    <p:extLst>
      <p:ext uri="{BB962C8B-B14F-4D97-AF65-F5344CB8AC3E}">
        <p14:creationId xmlns:p14="http://schemas.microsoft.com/office/powerpoint/2010/main" val="150980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endCondLst>
                                    <p:cond evt="onNext" delay="0">
                                      <p:tgtEl>
                                        <p:sldTgt/>
                                      </p:tgtEl>
                                    </p:cond>
                                  </p:endCondLst>
                                  <p:childTnLst>
                                    <p:animEffect transition="out" filter="fade">
                                      <p:cBhvr>
                                        <p:cTn id="6" dur="1000" tmFilter="0, 0; .2, .5; .8, .5; 1, 0"/>
                                        <p:tgtEl>
                                          <p:spTgt spid="12"/>
                                        </p:tgtEl>
                                      </p:cBhvr>
                                    </p:animEffect>
                                    <p:animScale>
                                      <p:cBhvr>
                                        <p:cTn id="7" dur="500" autoRev="1" fill="hold"/>
                                        <p:tgtEl>
                                          <p:spTgt spid="12"/>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1000" tmFilter="0, 0; .2, .5; .8, .5; 1, 0"/>
                                        <p:tgtEl>
                                          <p:spTgt spid="11"/>
                                        </p:tgtEl>
                                      </p:cBhvr>
                                    </p:animEffect>
                                    <p:animScale>
                                      <p:cBhvr>
                                        <p:cTn id="10" dur="500" autoRev="1" fill="hold"/>
                                        <p:tgtEl>
                                          <p:spTgt spid="11"/>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1000" tmFilter="0, 0; .2, .5; .8, .5; 1, 0"/>
                                        <p:tgtEl>
                                          <p:spTgt spid="15"/>
                                        </p:tgtEl>
                                      </p:cBhvr>
                                    </p:animEffect>
                                    <p:animScale>
                                      <p:cBhvr>
                                        <p:cTn id="13" dur="50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F8B10-F381-CABF-B96B-AA079D6AF41E}"/>
            </a:ext>
          </a:extLst>
        </p:cNvPr>
        <p:cNvGrpSpPr/>
        <p:nvPr/>
      </p:nvGrpSpPr>
      <p:grpSpPr>
        <a:xfrm>
          <a:off x="0" y="0"/>
          <a:ext cx="0" cy="0"/>
          <a:chOff x="0" y="0"/>
          <a:chExt cx="0" cy="0"/>
        </a:xfrm>
      </p:grpSpPr>
      <p:sp>
        <p:nvSpPr>
          <p:cNvPr id="4" name="文字方塊 3">
            <a:extLst>
              <a:ext uri="{FF2B5EF4-FFF2-40B4-BE49-F238E27FC236}">
                <a16:creationId xmlns:a16="http://schemas.microsoft.com/office/drawing/2014/main" id="{586C0A96-6806-7A06-FA01-29CA3364DCB7}"/>
              </a:ext>
            </a:extLst>
          </p:cNvPr>
          <p:cNvSpPr txBox="1"/>
          <p:nvPr/>
        </p:nvSpPr>
        <p:spPr>
          <a:xfrm>
            <a:off x="3373041" y="195548"/>
            <a:ext cx="5445918" cy="830997"/>
          </a:xfrm>
          <a:prstGeom prst="rect">
            <a:avLst/>
          </a:prstGeom>
          <a:noFill/>
        </p:spPr>
        <p:txBody>
          <a:bodyPr wrap="square" rtlCol="0">
            <a:spAutoFit/>
          </a:bodyPr>
          <a:lstStyle>
            <a:defPPr>
              <a:defRPr lang="zh-TW"/>
            </a:defPPr>
            <a:lvl1pPr algn="ctr">
              <a:defRPr sz="4800" b="1">
                <a:latin typeface="Times New Roman" panose="02020603050405020304" pitchFamily="18" charset="0"/>
                <a:cs typeface="Times New Roman" panose="02020603050405020304" pitchFamily="18" charset="0"/>
              </a:defRPr>
            </a:lvl1pPr>
          </a:lstStyle>
          <a:p>
            <a:r>
              <a:rPr lang="en-US" altLang="zh-TW" dirty="0"/>
              <a:t>Regional Prompting</a:t>
            </a:r>
            <a:endParaRPr lang="zh-TW" altLang="en-US" dirty="0"/>
          </a:p>
        </p:txBody>
      </p:sp>
      <p:sp>
        <p:nvSpPr>
          <p:cNvPr id="20" name="文字方塊 19">
            <a:extLst>
              <a:ext uri="{FF2B5EF4-FFF2-40B4-BE49-F238E27FC236}">
                <a16:creationId xmlns:a16="http://schemas.microsoft.com/office/drawing/2014/main" id="{4A4DEF15-9B96-9734-2572-3915E727BCCC}"/>
              </a:ext>
            </a:extLst>
          </p:cNvPr>
          <p:cNvSpPr txBox="1"/>
          <p:nvPr/>
        </p:nvSpPr>
        <p:spPr>
          <a:xfrm>
            <a:off x="7944145" y="5645743"/>
            <a:ext cx="3102170" cy="400110"/>
          </a:xfrm>
          <a:prstGeom prst="rect">
            <a:avLst/>
          </a:prstGeom>
          <a:noFill/>
        </p:spPr>
        <p:txBody>
          <a:bodyPr wrap="square">
            <a:spAutoFit/>
          </a:bodyPr>
          <a:lstStyle>
            <a:defPPr>
              <a:defRPr lang="zh-TW"/>
            </a:defPPr>
            <a:lvl1pPr algn="ctr">
              <a:defRPr sz="2000">
                <a:latin typeface="Times New Roman" panose="02020603050405020304" pitchFamily="18" charset="0"/>
                <a:cs typeface="Times New Roman" panose="02020603050405020304" pitchFamily="18" charset="0"/>
              </a:defRPr>
            </a:lvl1pPr>
          </a:lstStyle>
          <a:p>
            <a:r>
              <a:rPr lang="en-US" altLang="zh-TW" dirty="0" err="1"/>
              <a:t>Multidiffusion</a:t>
            </a:r>
            <a:r>
              <a:rPr lang="en-US" altLang="zh-TW" dirty="0"/>
              <a:t>, RPG, </a:t>
            </a:r>
            <a:r>
              <a:rPr lang="en-US" altLang="zh-TW" dirty="0" err="1"/>
              <a:t>Omost</a:t>
            </a:r>
            <a:endParaRPr lang="zh-TW" altLang="en-US" dirty="0"/>
          </a:p>
        </p:txBody>
      </p:sp>
      <p:grpSp>
        <p:nvGrpSpPr>
          <p:cNvPr id="25" name="群組 24">
            <a:extLst>
              <a:ext uri="{FF2B5EF4-FFF2-40B4-BE49-F238E27FC236}">
                <a16:creationId xmlns:a16="http://schemas.microsoft.com/office/drawing/2014/main" id="{F54C3842-88D7-BA69-E184-4818B5CC7711}"/>
              </a:ext>
            </a:extLst>
          </p:cNvPr>
          <p:cNvGrpSpPr/>
          <p:nvPr/>
        </p:nvGrpSpPr>
        <p:grpSpPr>
          <a:xfrm>
            <a:off x="7194943" y="1796204"/>
            <a:ext cx="4600576" cy="3629027"/>
            <a:chOff x="6518668" y="1525439"/>
            <a:chExt cx="4600576" cy="3629027"/>
          </a:xfrm>
        </p:grpSpPr>
        <p:sp>
          <p:nvSpPr>
            <p:cNvPr id="13" name="矩形: 圓角 12">
              <a:extLst>
                <a:ext uri="{FF2B5EF4-FFF2-40B4-BE49-F238E27FC236}">
                  <a16:creationId xmlns:a16="http://schemas.microsoft.com/office/drawing/2014/main" id="{BADC4109-2404-231D-A762-906DB4AE7AC6}"/>
                </a:ext>
              </a:extLst>
            </p:cNvPr>
            <p:cNvSpPr/>
            <p:nvPr/>
          </p:nvSpPr>
          <p:spPr>
            <a:xfrm>
              <a:off x="6518669" y="1525439"/>
              <a:ext cx="4600575" cy="3629027"/>
            </a:xfrm>
            <a:prstGeom prst="roundRect">
              <a:avLst>
                <a:gd name="adj" fmla="val 9214"/>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604FCD77-5DB4-22F0-3407-B5FDCDF4EF64}"/>
                </a:ext>
              </a:extLst>
            </p:cNvPr>
            <p:cNvSpPr txBox="1"/>
            <p:nvPr/>
          </p:nvSpPr>
          <p:spPr>
            <a:xfrm>
              <a:off x="7380533" y="1745952"/>
              <a:ext cx="2876844" cy="707886"/>
            </a:xfrm>
            <a:prstGeom prst="rect">
              <a:avLst/>
            </a:prstGeom>
            <a:noFill/>
          </p:spPr>
          <p:txBody>
            <a:bodyPr wrap="square">
              <a:spAutoFit/>
            </a:bodyPr>
            <a:lstStyle/>
            <a:p>
              <a:pPr algn="ctr"/>
              <a:r>
                <a:rPr lang="en-US" altLang="zh-TW" sz="4000" b="1" dirty="0">
                  <a:solidFill>
                    <a:srgbClr val="0083E0"/>
                  </a:solidFill>
                  <a:latin typeface="Times New Roman" panose="02020603050405020304" pitchFamily="18" charset="0"/>
                  <a:cs typeface="Times New Roman" panose="02020603050405020304" pitchFamily="18" charset="0"/>
                </a:rPr>
                <a:t>Tuning-Free</a:t>
              </a:r>
              <a:endParaRPr lang="zh-TW" altLang="en-US" sz="4000" b="1" dirty="0">
                <a:solidFill>
                  <a:srgbClr val="0083E0"/>
                </a:solidFill>
                <a:latin typeface="Times New Roman" panose="02020603050405020304" pitchFamily="18" charset="0"/>
                <a:cs typeface="Times New Roman" panose="02020603050405020304" pitchFamily="18" charset="0"/>
              </a:endParaRPr>
            </a:p>
          </p:txBody>
        </p:sp>
        <p:sp>
          <p:nvSpPr>
            <p:cNvPr id="22" name="文字方塊 21">
              <a:extLst>
                <a:ext uri="{FF2B5EF4-FFF2-40B4-BE49-F238E27FC236}">
                  <a16:creationId xmlns:a16="http://schemas.microsoft.com/office/drawing/2014/main" id="{947B0E73-DBA6-C4E2-DDAF-DE8DC42CFFD9}"/>
                </a:ext>
              </a:extLst>
            </p:cNvPr>
            <p:cNvSpPr txBox="1"/>
            <p:nvPr/>
          </p:nvSpPr>
          <p:spPr>
            <a:xfrm>
              <a:off x="6518668" y="3019322"/>
              <a:ext cx="4600575" cy="1569660"/>
            </a:xfrm>
            <a:prstGeom prst="rect">
              <a:avLst/>
            </a:prstGeom>
            <a:noFill/>
          </p:spPr>
          <p:txBody>
            <a:bodyPr wrap="square">
              <a:spAutoFit/>
            </a:bodyPr>
            <a:lstStyle>
              <a:defPPr>
                <a:defRPr lang="zh-TW"/>
              </a:defPPr>
              <a:lvl1pPr algn="ctr">
                <a:defRPr sz="2400">
                  <a:solidFill>
                    <a:srgbClr val="0083E0"/>
                  </a:solidFill>
                  <a:latin typeface="Times New Roman" panose="02020603050405020304" pitchFamily="18" charset="0"/>
                  <a:cs typeface="Times New Roman" panose="02020603050405020304" pitchFamily="18" charset="0"/>
                </a:defRPr>
              </a:lvl1pPr>
            </a:lstStyle>
            <a:p>
              <a:r>
                <a:rPr lang="en-US" altLang="zh-TW" dirty="0"/>
                <a:t>apply region masks in the denoised latent or attention space, but the split-and-merge strategy degrades control with increasing regions.</a:t>
              </a:r>
              <a:endParaRPr lang="zh-TW" altLang="en-US" dirty="0"/>
            </a:p>
          </p:txBody>
        </p:sp>
      </p:grpSp>
      <p:pic>
        <p:nvPicPr>
          <p:cNvPr id="3" name="圖片 2">
            <a:extLst>
              <a:ext uri="{FF2B5EF4-FFF2-40B4-BE49-F238E27FC236}">
                <a16:creationId xmlns:a16="http://schemas.microsoft.com/office/drawing/2014/main" id="{A6338D12-0241-06BF-E58A-7A72D9481267}"/>
              </a:ext>
            </a:extLst>
          </p:cNvPr>
          <p:cNvPicPr>
            <a:picLocks noChangeAspect="1"/>
          </p:cNvPicPr>
          <p:nvPr/>
        </p:nvPicPr>
        <p:blipFill>
          <a:blip r:embed="rId3"/>
          <a:srcRect l="2107" r="1089"/>
          <a:stretch>
            <a:fillRect/>
          </a:stretch>
        </p:blipFill>
        <p:spPr>
          <a:xfrm>
            <a:off x="300446" y="1184630"/>
            <a:ext cx="6727372" cy="2679526"/>
          </a:xfrm>
          <a:prstGeom prst="rect">
            <a:avLst/>
          </a:prstGeom>
        </p:spPr>
      </p:pic>
      <p:pic>
        <p:nvPicPr>
          <p:cNvPr id="6" name="圖片 5">
            <a:extLst>
              <a:ext uri="{FF2B5EF4-FFF2-40B4-BE49-F238E27FC236}">
                <a16:creationId xmlns:a16="http://schemas.microsoft.com/office/drawing/2014/main" id="{FFA7AA71-8287-55DA-2507-A5461430A66A}"/>
              </a:ext>
            </a:extLst>
          </p:cNvPr>
          <p:cNvPicPr>
            <a:picLocks noChangeAspect="1"/>
          </p:cNvPicPr>
          <p:nvPr/>
        </p:nvPicPr>
        <p:blipFill>
          <a:blip r:embed="rId4"/>
          <a:srcRect t="1403" b="1"/>
          <a:stretch>
            <a:fillRect/>
          </a:stretch>
        </p:blipFill>
        <p:spPr>
          <a:xfrm>
            <a:off x="855495" y="3920749"/>
            <a:ext cx="5617273" cy="2250990"/>
          </a:xfrm>
          <a:prstGeom prst="rect">
            <a:avLst/>
          </a:prstGeom>
        </p:spPr>
      </p:pic>
    </p:spTree>
    <p:extLst>
      <p:ext uri="{BB962C8B-B14F-4D97-AF65-F5344CB8AC3E}">
        <p14:creationId xmlns:p14="http://schemas.microsoft.com/office/powerpoint/2010/main" val="1925268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F3185-5CEE-C611-36E3-947FA4FAD7FC}"/>
            </a:ext>
          </a:extLst>
        </p:cNvPr>
        <p:cNvGrpSpPr/>
        <p:nvPr/>
      </p:nvGrpSpPr>
      <p:grpSpPr>
        <a:xfrm>
          <a:off x="0" y="0"/>
          <a:ext cx="0" cy="0"/>
          <a:chOff x="0" y="0"/>
          <a:chExt cx="0" cy="0"/>
        </a:xfrm>
      </p:grpSpPr>
      <p:sp>
        <p:nvSpPr>
          <p:cNvPr id="4" name="文字方塊 3">
            <a:extLst>
              <a:ext uri="{FF2B5EF4-FFF2-40B4-BE49-F238E27FC236}">
                <a16:creationId xmlns:a16="http://schemas.microsoft.com/office/drawing/2014/main" id="{11AA3CE6-3E3E-7651-99D1-90A7EAFED430}"/>
              </a:ext>
            </a:extLst>
          </p:cNvPr>
          <p:cNvSpPr txBox="1"/>
          <p:nvPr/>
        </p:nvSpPr>
        <p:spPr>
          <a:xfrm>
            <a:off x="5091275" y="195548"/>
            <a:ext cx="2009450" cy="830997"/>
          </a:xfrm>
          <a:prstGeom prst="rect">
            <a:avLst/>
          </a:prstGeom>
          <a:noFill/>
        </p:spPr>
        <p:txBody>
          <a:bodyPr wrap="square" rtlCol="0">
            <a:spAutoFit/>
          </a:bodyPr>
          <a:lstStyle>
            <a:defPPr>
              <a:defRPr lang="zh-TW"/>
            </a:defPPr>
            <a:lvl1pPr algn="ctr">
              <a:defRPr sz="4800" b="1">
                <a:latin typeface="Times New Roman" panose="02020603050405020304" pitchFamily="18" charset="0"/>
                <a:cs typeface="Times New Roman" panose="02020603050405020304" pitchFamily="18" charset="0"/>
              </a:defRPr>
            </a:lvl1pPr>
          </a:lstStyle>
          <a:p>
            <a:r>
              <a:rPr lang="en-US" altLang="zh-TW" dirty="0"/>
              <a:t>RAGD</a:t>
            </a:r>
            <a:endParaRPr lang="zh-TW" altLang="en-US" dirty="0"/>
          </a:p>
        </p:txBody>
      </p:sp>
      <p:pic>
        <p:nvPicPr>
          <p:cNvPr id="2" name="圖片 1">
            <a:extLst>
              <a:ext uri="{FF2B5EF4-FFF2-40B4-BE49-F238E27FC236}">
                <a16:creationId xmlns:a16="http://schemas.microsoft.com/office/drawing/2014/main" id="{1BF35345-1B67-FCAC-53C6-4416DCC9430C}"/>
              </a:ext>
            </a:extLst>
          </p:cNvPr>
          <p:cNvPicPr>
            <a:picLocks noChangeAspect="1"/>
          </p:cNvPicPr>
          <p:nvPr/>
        </p:nvPicPr>
        <p:blipFill>
          <a:blip r:embed="rId3"/>
          <a:srcRect l="1884" t="5343" r="3413"/>
          <a:stretch>
            <a:fillRect/>
          </a:stretch>
        </p:blipFill>
        <p:spPr>
          <a:xfrm>
            <a:off x="1110342" y="1123861"/>
            <a:ext cx="9971316" cy="5616572"/>
          </a:xfrm>
          <a:prstGeom prst="rect">
            <a:avLst/>
          </a:prstGeom>
        </p:spPr>
      </p:pic>
    </p:spTree>
    <p:extLst>
      <p:ext uri="{BB962C8B-B14F-4D97-AF65-F5344CB8AC3E}">
        <p14:creationId xmlns:p14="http://schemas.microsoft.com/office/powerpoint/2010/main" val="1711577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5E92F-BFD2-7E90-0820-A6831018A05D}"/>
            </a:ext>
          </a:extLst>
        </p:cNvPr>
        <p:cNvGrpSpPr/>
        <p:nvPr/>
      </p:nvGrpSpPr>
      <p:grpSpPr>
        <a:xfrm>
          <a:off x="0" y="0"/>
          <a:ext cx="0" cy="0"/>
          <a:chOff x="0" y="0"/>
          <a:chExt cx="0" cy="0"/>
        </a:xfrm>
      </p:grpSpPr>
      <p:sp>
        <p:nvSpPr>
          <p:cNvPr id="4" name="文字方塊 3">
            <a:extLst>
              <a:ext uri="{FF2B5EF4-FFF2-40B4-BE49-F238E27FC236}">
                <a16:creationId xmlns:a16="http://schemas.microsoft.com/office/drawing/2014/main" id="{F4BFB8D0-963A-ACE6-CE57-F0CB6A031CE0}"/>
              </a:ext>
            </a:extLst>
          </p:cNvPr>
          <p:cNvSpPr txBox="1"/>
          <p:nvPr/>
        </p:nvSpPr>
        <p:spPr>
          <a:xfrm>
            <a:off x="4972646" y="195548"/>
            <a:ext cx="2246709" cy="830997"/>
          </a:xfrm>
          <a:prstGeom prst="rect">
            <a:avLst/>
          </a:prstGeom>
          <a:noFill/>
        </p:spPr>
        <p:txBody>
          <a:bodyPr wrap="square" rtlCol="0">
            <a:spAutoFit/>
          </a:bodyPr>
          <a:lstStyle>
            <a:defPPr>
              <a:defRPr lang="zh-TW"/>
            </a:defPPr>
            <a:lvl1pPr algn="ctr">
              <a:defRPr sz="4800" b="1">
                <a:latin typeface="Times New Roman" panose="02020603050405020304" pitchFamily="18" charset="0"/>
                <a:cs typeface="Times New Roman" panose="02020603050405020304" pitchFamily="18" charset="0"/>
              </a:defRPr>
            </a:lvl1pPr>
          </a:lstStyle>
          <a:p>
            <a:r>
              <a:rPr lang="en-US" altLang="zh-TW" dirty="0"/>
              <a:t>Method</a:t>
            </a:r>
            <a:endParaRPr lang="zh-TW" altLang="en-US" dirty="0"/>
          </a:p>
        </p:txBody>
      </p:sp>
      <p:pic>
        <p:nvPicPr>
          <p:cNvPr id="6" name="圖片 5" descr="一張含有 文字, 字型, 文件, 螢幕擷取畫面 的圖片&#10;&#10;AI 產生的內容可能不正確。">
            <a:extLst>
              <a:ext uri="{FF2B5EF4-FFF2-40B4-BE49-F238E27FC236}">
                <a16:creationId xmlns:a16="http://schemas.microsoft.com/office/drawing/2014/main" id="{9B5DC04B-5AE7-3046-F05A-91030E2C756B}"/>
              </a:ext>
            </a:extLst>
          </p:cNvPr>
          <p:cNvPicPr>
            <a:picLocks noChangeAspect="1"/>
          </p:cNvPicPr>
          <p:nvPr/>
        </p:nvPicPr>
        <p:blipFill>
          <a:blip r:embed="rId2"/>
          <a:srcRect t="-752" b="58575"/>
          <a:stretch>
            <a:fillRect/>
          </a:stretch>
        </p:blipFill>
        <p:spPr>
          <a:xfrm>
            <a:off x="250813" y="688877"/>
            <a:ext cx="4126100" cy="2447611"/>
          </a:xfrm>
          <a:prstGeom prst="rect">
            <a:avLst/>
          </a:prstGeom>
        </p:spPr>
      </p:pic>
      <p:pic>
        <p:nvPicPr>
          <p:cNvPr id="24" name="圖片 23" descr="一張含有 文字, 字型, 文件, 螢幕擷取畫面 的圖片&#10;&#10;AI 產生的內容可能不正確。">
            <a:extLst>
              <a:ext uri="{FF2B5EF4-FFF2-40B4-BE49-F238E27FC236}">
                <a16:creationId xmlns:a16="http://schemas.microsoft.com/office/drawing/2014/main" id="{4C04EB8E-3487-52F9-2E88-75D5DE231948}"/>
              </a:ext>
            </a:extLst>
          </p:cNvPr>
          <p:cNvPicPr>
            <a:picLocks noChangeAspect="1"/>
          </p:cNvPicPr>
          <p:nvPr/>
        </p:nvPicPr>
        <p:blipFill>
          <a:blip r:embed="rId2"/>
          <a:srcRect t="96295"/>
          <a:stretch>
            <a:fillRect/>
          </a:stretch>
        </p:blipFill>
        <p:spPr>
          <a:xfrm>
            <a:off x="250813" y="6654978"/>
            <a:ext cx="4126100" cy="214999"/>
          </a:xfrm>
          <a:prstGeom prst="rect">
            <a:avLst/>
          </a:prstGeom>
        </p:spPr>
      </p:pic>
      <p:pic>
        <p:nvPicPr>
          <p:cNvPr id="20" name="圖片 19" descr="一張含有 文字, 字型, 文件, 螢幕擷取畫面 的圖片&#10;&#10;AI 產生的內容可能不正確。">
            <a:extLst>
              <a:ext uri="{FF2B5EF4-FFF2-40B4-BE49-F238E27FC236}">
                <a16:creationId xmlns:a16="http://schemas.microsoft.com/office/drawing/2014/main" id="{4CFC5EDA-44B3-8CC7-76A7-A5A97CE0859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t="40983" b="37252"/>
          <a:stretch>
            <a:fillRect/>
          </a:stretch>
        </p:blipFill>
        <p:spPr>
          <a:xfrm>
            <a:off x="250813" y="3222009"/>
            <a:ext cx="4126100" cy="1263059"/>
          </a:xfrm>
          <a:prstGeom prst="rect">
            <a:avLst/>
          </a:prstGeom>
        </p:spPr>
      </p:pic>
      <p:pic>
        <p:nvPicPr>
          <p:cNvPr id="3" name="圖片 2" descr="一張含有 文字, 字型, 文件, 螢幕擷取畫面 的圖片&#10;&#10;AI 產生的內容可能不正確。">
            <a:extLst>
              <a:ext uri="{FF2B5EF4-FFF2-40B4-BE49-F238E27FC236}">
                <a16:creationId xmlns:a16="http://schemas.microsoft.com/office/drawing/2014/main" id="{D57ECD32-56C4-BF61-D9B3-048967B41BC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t="63396" b="4267"/>
          <a:stretch>
            <a:fillRect/>
          </a:stretch>
        </p:blipFill>
        <p:spPr>
          <a:xfrm>
            <a:off x="251241" y="4693287"/>
            <a:ext cx="4126100" cy="1876673"/>
          </a:xfrm>
          <a:prstGeom prst="rect">
            <a:avLst/>
          </a:prstGeom>
        </p:spPr>
      </p:pic>
    </p:spTree>
    <p:extLst>
      <p:ext uri="{BB962C8B-B14F-4D97-AF65-F5344CB8AC3E}">
        <p14:creationId xmlns:p14="http://schemas.microsoft.com/office/powerpoint/2010/main" val="91943724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5545</TotalTime>
  <Words>1496</Words>
  <Application>Microsoft Office PowerPoint</Application>
  <PresentationFormat>寬螢幕</PresentationFormat>
  <Paragraphs>182</Paragraphs>
  <Slides>25</Slides>
  <Notes>19</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25</vt:i4>
      </vt:variant>
    </vt:vector>
  </HeadingPairs>
  <TitlesOfParts>
    <vt:vector size="32" baseType="lpstr">
      <vt:lpstr>標楷體</vt:lpstr>
      <vt:lpstr>Arial</vt:lpstr>
      <vt:lpstr>Calibri</vt:lpstr>
      <vt:lpstr>Calibri Light</vt:lpstr>
      <vt:lpstr>Cambria Math</vt:lpstr>
      <vt:lpstr>Times New Roman</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家葳 梁</dc:creator>
  <cp:lastModifiedBy>梁家葳 LIANG,CHIA-WEI</cp:lastModifiedBy>
  <cp:revision>476</cp:revision>
  <dcterms:created xsi:type="dcterms:W3CDTF">2025-08-27T01:51:11Z</dcterms:created>
  <dcterms:modified xsi:type="dcterms:W3CDTF">2026-03-11T08:53:19Z</dcterms:modified>
</cp:coreProperties>
</file>