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256" r:id="rId2"/>
    <p:sldId id="288" r:id="rId3"/>
    <p:sldId id="258" r:id="rId4"/>
    <p:sldId id="262" r:id="rId5"/>
    <p:sldId id="269" r:id="rId6"/>
    <p:sldId id="263" r:id="rId7"/>
    <p:sldId id="264" r:id="rId8"/>
    <p:sldId id="265" r:id="rId9"/>
    <p:sldId id="266" r:id="rId10"/>
    <p:sldId id="268" r:id="rId11"/>
    <p:sldId id="291" r:id="rId12"/>
    <p:sldId id="278" r:id="rId13"/>
    <p:sldId id="271" r:id="rId14"/>
    <p:sldId id="273" r:id="rId15"/>
    <p:sldId id="274" r:id="rId16"/>
    <p:sldId id="275" r:id="rId17"/>
    <p:sldId id="279" r:id="rId18"/>
    <p:sldId id="272" r:id="rId19"/>
    <p:sldId id="280" r:id="rId20"/>
    <p:sldId id="281" r:id="rId21"/>
    <p:sldId id="285" r:id="rId22"/>
    <p:sldId id="270" r:id="rId23"/>
    <p:sldId id="286" r:id="rId24"/>
    <p:sldId id="289" r:id="rId25"/>
    <p:sldId id="284" r:id="rId26"/>
    <p:sldId id="282" r:id="rId27"/>
    <p:sldId id="287" r:id="rId28"/>
    <p:sldId id="290"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預設章節" id="{CADA762C-454D-4C08-9949-F5EDA73AC7C4}">
          <p14:sldIdLst>
            <p14:sldId id="256"/>
            <p14:sldId id="288"/>
            <p14:sldId id="258"/>
          </p14:sldIdLst>
        </p14:section>
        <p14:section name="Live-Sketch" id="{E47FC30D-4407-44D3-B3CA-16516332B525}">
          <p14:sldIdLst>
            <p14:sldId id="262"/>
            <p14:sldId id="269"/>
            <p14:sldId id="263"/>
            <p14:sldId id="264"/>
            <p14:sldId id="265"/>
            <p14:sldId id="266"/>
            <p14:sldId id="268"/>
          </p14:sldIdLst>
        </p14:section>
        <p14:section name="FlipSketch" id="{E58AEBE4-8A2F-43B7-B9BC-BD8BDFD16DFC}">
          <p14:sldIdLst>
            <p14:sldId id="291"/>
            <p14:sldId id="278"/>
            <p14:sldId id="271"/>
            <p14:sldId id="273"/>
            <p14:sldId id="274"/>
            <p14:sldId id="275"/>
            <p14:sldId id="279"/>
            <p14:sldId id="272"/>
            <p14:sldId id="280"/>
            <p14:sldId id="281"/>
            <p14:sldId id="285"/>
            <p14:sldId id="270"/>
            <p14:sldId id="286"/>
            <p14:sldId id="289"/>
            <p14:sldId id="284"/>
            <p14:sldId id="282"/>
            <p14:sldId id="287"/>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78992" autoAdjust="0"/>
  </p:normalViewPr>
  <p:slideViewPr>
    <p:cSldViewPr snapToGrid="0">
      <p:cViewPr varScale="1">
        <p:scale>
          <a:sx n="44" d="100"/>
          <a:sy n="44" d="100"/>
        </p:scale>
        <p:origin x="1392" y="30"/>
      </p:cViewPr>
      <p:guideLst/>
    </p:cSldViewPr>
  </p:slideViewPr>
  <p:notesTextViewPr>
    <p:cViewPr>
      <p:scale>
        <a:sx n="1" d="1"/>
        <a:sy n="1" d="1"/>
      </p:scale>
      <p:origin x="0" y="0"/>
    </p:cViewPr>
  </p:notesTextViewPr>
  <p:notesViewPr>
    <p:cSldViewPr snapToGrid="0">
      <p:cViewPr varScale="1">
        <p:scale>
          <a:sx n="85" d="100"/>
          <a:sy n="85" d="100"/>
        </p:scale>
        <p:origin x="303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F0A2C41-17EE-7CE6-DF9D-91BC960BE6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42D0F8A-614D-1323-A0DE-C80DF3A06B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0E23E4-2A51-4F43-A2BA-949F69108B51}" type="datetimeFigureOut">
              <a:rPr lang="zh-TW" altLang="en-US" smtClean="0"/>
              <a:t>2026/3/18</a:t>
            </a:fld>
            <a:endParaRPr lang="zh-TW" altLang="en-US"/>
          </a:p>
        </p:txBody>
      </p:sp>
      <p:sp>
        <p:nvSpPr>
          <p:cNvPr id="4" name="頁尾版面配置區 3">
            <a:extLst>
              <a:ext uri="{FF2B5EF4-FFF2-40B4-BE49-F238E27FC236}">
                <a16:creationId xmlns:a16="http://schemas.microsoft.com/office/drawing/2014/main" id="{31D63CC3-39C4-3AC0-779E-34DA60282C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FA4755AA-E0A5-EE75-5295-0C911661B6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FDCC13-6623-4762-9883-413040DFB13B}" type="slidenum">
              <a:rPr lang="zh-TW" altLang="en-US" smtClean="0"/>
              <a:t>‹#›</a:t>
            </a:fld>
            <a:endParaRPr lang="zh-TW" altLang="en-US"/>
          </a:p>
        </p:txBody>
      </p:sp>
    </p:spTree>
    <p:extLst>
      <p:ext uri="{BB962C8B-B14F-4D97-AF65-F5344CB8AC3E}">
        <p14:creationId xmlns:p14="http://schemas.microsoft.com/office/powerpoint/2010/main" val="48234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zh-TW" altLang="en-US" sz="2200" b="0" i="0" dirty="0">
                <a:effectLst/>
                <a:latin typeface="Helvetica Neue"/>
                <a:ea typeface="Helvetica Neue"/>
                <a:cs typeface="Helvetica Neue"/>
                <a:sym typeface="Helvetica Neue"/>
              </a:rPr>
              <a:t>各位教授、各位同學大家好。今天我要報告的論文是發表在 </a:t>
            </a:r>
            <a:r>
              <a:rPr lang="en-US" altLang="zh-TW" sz="2200" b="0" i="0" dirty="0">
                <a:effectLst/>
                <a:latin typeface="Helvetica Neue"/>
                <a:ea typeface="Helvetica Neue"/>
                <a:cs typeface="Helvetica Neue"/>
                <a:sym typeface="Helvetica Neue"/>
              </a:rPr>
              <a:t>CVPR 2025 </a:t>
            </a:r>
            <a:r>
              <a:rPr lang="zh-TW" altLang="en-US" sz="2200" b="0" i="0" dirty="0">
                <a:effectLst/>
                <a:latin typeface="Helvetica Neue"/>
                <a:ea typeface="Helvetica Neue"/>
                <a:cs typeface="Helvetica Neue"/>
                <a:sym typeface="Helvetica Neue"/>
              </a:rPr>
              <a:t>的 </a:t>
            </a:r>
            <a:r>
              <a:rPr lang="en-US" altLang="zh-TW" sz="2200" b="0" i="0" dirty="0" err="1">
                <a:effectLst/>
                <a:latin typeface="Helvetica Neue"/>
                <a:ea typeface="Helvetica Neue"/>
                <a:cs typeface="Helvetica Neue"/>
                <a:sym typeface="Helvetica Neue"/>
              </a:rPr>
              <a:t>FlipSketch</a:t>
            </a:r>
            <a:r>
              <a:rPr lang="zh-TW" altLang="en-US" sz="2200" b="0" i="0" dirty="0">
                <a:effectLst/>
                <a:latin typeface="Helvetica Neue"/>
                <a:ea typeface="Helvetica Neue"/>
                <a:cs typeface="Helvetica Neue"/>
                <a:sym typeface="Helvetica Neue"/>
              </a:rPr>
              <a:t>。將靜態繪圖翻轉為文字導引的草圖動畫。</a:t>
            </a:r>
            <a:br>
              <a:rPr lang="en-US" altLang="zh-TW" sz="2200" b="0" i="0" dirty="0">
                <a:effectLst/>
                <a:latin typeface="Helvetica Neue"/>
                <a:ea typeface="Helvetica Neue"/>
                <a:cs typeface="Helvetica Neue"/>
                <a:sym typeface="Helvetica Neue"/>
              </a:rPr>
            </a:br>
            <a:r>
              <a:rPr lang="zh-TW" altLang="en-US" sz="2200" b="0" i="0" dirty="0">
                <a:effectLst/>
                <a:latin typeface="Helvetica Neue"/>
                <a:ea typeface="Helvetica Neue"/>
                <a:cs typeface="Helvetica Neue"/>
                <a:sym typeface="Helvetica Neue"/>
              </a:rPr>
              <a:t>這項研究提出了一個非常直覺的系統：</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Flipping Static Drawings to Text-Guided Sketch Animations</a:t>
            </a:r>
            <a:r>
              <a:rPr lang="zh-TW" altLang="en-US" sz="2200" b="0" i="0" dirty="0">
                <a:effectLst/>
                <a:latin typeface="Helvetica Neue"/>
                <a:ea typeface="Helvetica Neue"/>
                <a:cs typeface="Helvetica Neue"/>
                <a:sym typeface="Helvetica Neue"/>
              </a:rPr>
              <a:t>。簡單來說，它能讓我們僅透過</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一張靜態的草圖</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加上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一段文字提示</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，就自動生成出流暢且符合物理動態的草圖動畫。</a:t>
            </a:r>
            <a:endParaRPr lang="zh-TW" altLang="en-US" dirty="0"/>
          </a:p>
        </p:txBody>
      </p:sp>
    </p:spTree>
    <p:extLst>
      <p:ext uri="{BB962C8B-B14F-4D97-AF65-F5344CB8AC3E}">
        <p14:creationId xmlns:p14="http://schemas.microsoft.com/office/powerpoint/2010/main" val="35684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buFont typeface="+mj-lt"/>
              <a:buNone/>
            </a:pPr>
            <a:r>
              <a:rPr lang="en-US" altLang="zh-TW" sz="2200" b="1" i="0" dirty="0">
                <a:effectLst/>
                <a:latin typeface="Helvetica Neue"/>
                <a:ea typeface="Helvetica Neue"/>
                <a:cs typeface="Helvetica Neue"/>
                <a:sym typeface="Helvetica Neue"/>
              </a:rPr>
              <a:t>Live-Sketch</a:t>
            </a:r>
            <a:r>
              <a:rPr lang="zh-TW" altLang="en-US" sz="2200" b="1" i="0" dirty="0">
                <a:effectLst/>
                <a:latin typeface="Helvetica Neue"/>
                <a:ea typeface="Helvetica Neue"/>
                <a:cs typeface="Helvetica Neue"/>
                <a:sym typeface="Helvetica Neue"/>
              </a:rPr>
              <a:t>做出了它偉大的第一步嘗試，的確也帶來了突破性的結果，</a:t>
            </a:r>
            <a:r>
              <a:rPr lang="zh-TW" altLang="en-US" sz="2200" b="0" i="0" dirty="0">
                <a:effectLst/>
                <a:latin typeface="Helvetica Neue"/>
                <a:ea typeface="Helvetica Neue"/>
                <a:cs typeface="Helvetica Neue"/>
                <a:sym typeface="Helvetica Neue"/>
              </a:rPr>
              <a:t>但這種基於</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筆畫軌跡</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的方法有致命的限制：</a:t>
            </a:r>
            <a:endParaRPr lang="en-US" altLang="zh-TW" sz="2200" b="1" i="0" dirty="0">
              <a:effectLst/>
              <a:latin typeface="Helvetica Neue"/>
              <a:ea typeface="Helvetica Neue"/>
              <a:cs typeface="Helvetica Neue"/>
              <a:sym typeface="Helvetica Neue"/>
            </a:endParaRPr>
          </a:p>
          <a:p>
            <a:pPr marL="457200" indent="-457200">
              <a:buFont typeface="+mj-lt"/>
              <a:buAutoNum type="arabicPeriod"/>
            </a:pPr>
            <a:r>
              <a:rPr lang="zh-TW" altLang="en-US" sz="2200" b="1" i="0" dirty="0">
                <a:effectLst/>
                <a:latin typeface="Helvetica Neue"/>
                <a:ea typeface="Helvetica Neue"/>
                <a:cs typeface="Helvetica Neue"/>
                <a:sym typeface="Helvetica Neue"/>
              </a:rPr>
              <a:t>動作極度受限（無法處理 </a:t>
            </a:r>
            <a:r>
              <a:rPr lang="en-US" altLang="zh-TW" sz="2200" b="1" i="0" dirty="0">
                <a:effectLst/>
                <a:latin typeface="Helvetica Neue"/>
                <a:ea typeface="Helvetica Neue"/>
                <a:cs typeface="Helvetica Neue"/>
                <a:sym typeface="Helvetica Neue"/>
              </a:rPr>
              <a:t>3D </a:t>
            </a:r>
            <a:r>
              <a:rPr lang="zh-TW" altLang="en-US" sz="2200" b="1" i="0" dirty="0">
                <a:effectLst/>
                <a:latin typeface="Helvetica Neue"/>
                <a:ea typeface="Helvetica Neue"/>
                <a:cs typeface="Helvetica Neue"/>
                <a:sym typeface="Helvetica Neue"/>
              </a:rPr>
              <a:t>視角轉換）</a:t>
            </a:r>
            <a:r>
              <a:rPr lang="zh-TW" altLang="en-US" sz="2200" b="0" i="0" dirty="0">
                <a:effectLst/>
                <a:latin typeface="Helvetica Neue"/>
                <a:ea typeface="Helvetica Neue"/>
                <a:cs typeface="Helvetica Neue"/>
                <a:sym typeface="Helvetica Neue"/>
              </a:rPr>
              <a:t>：由於其本質是「逐筆畫（</a:t>
            </a:r>
            <a:r>
              <a:rPr lang="en-US" altLang="zh-TW" sz="2200" b="0" i="0" dirty="0">
                <a:effectLst/>
                <a:latin typeface="Helvetica Neue"/>
                <a:ea typeface="Helvetica Neue"/>
                <a:cs typeface="Helvetica Neue"/>
                <a:sym typeface="Helvetica Neue"/>
              </a:rPr>
              <a:t>stroke-by-stroke</a:t>
            </a:r>
            <a:r>
              <a:rPr lang="zh-TW" altLang="en-US" sz="2200" b="0" i="0" dirty="0">
                <a:effectLst/>
                <a:latin typeface="Helvetica Neue"/>
                <a:ea typeface="Helvetica Neue"/>
                <a:cs typeface="Helvetica Neue"/>
                <a:sym typeface="Helvetica Neue"/>
              </a:rPr>
              <a:t>）」的座標變換，動畫只能移動或縮放現有的線條，無法在過程中「新增」或「隱藏」筆畫，這扼殺了需要展現不同視角的動作（如物體轉身或翻滾）。</a:t>
            </a:r>
            <a:endParaRPr lang="en-US" altLang="zh-TW" sz="2200" b="0" i="0" dirty="0">
              <a:effectLst/>
              <a:latin typeface="Helvetica Neue"/>
              <a:ea typeface="Helvetica Neue"/>
              <a:cs typeface="Helvetica Neue"/>
              <a:sym typeface="Helvetica Neue"/>
            </a:endParaRP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zh-TW" altLang="en-US" sz="2200" b="1" i="0" dirty="0">
                <a:effectLst/>
                <a:latin typeface="Helvetica Neue"/>
                <a:ea typeface="Helvetica Neue"/>
                <a:cs typeface="Helvetica Neue"/>
                <a:sym typeface="Helvetica Neue"/>
              </a:rPr>
              <a:t>極度耗時且運算成本高昂</a:t>
            </a:r>
            <a:r>
              <a:rPr lang="zh-TW" altLang="en-US" sz="2200" b="0" i="0" dirty="0">
                <a:effectLst/>
                <a:latin typeface="Helvetica Neue"/>
                <a:ea typeface="Helvetica Neue"/>
                <a:cs typeface="Helvetica Neue"/>
                <a:sym typeface="Helvetica Neue"/>
              </a:rPr>
              <a:t>：利用 </a:t>
            </a:r>
            <a:r>
              <a:rPr lang="en-US" altLang="zh-TW" sz="2200" b="0" i="0" dirty="0">
                <a:effectLst/>
                <a:latin typeface="Helvetica Neue"/>
                <a:ea typeface="Helvetica Neue"/>
                <a:cs typeface="Helvetica Neue"/>
                <a:sym typeface="Helvetica Neue"/>
              </a:rPr>
              <a:t>SDS </a:t>
            </a:r>
            <a:r>
              <a:rPr lang="zh-TW" altLang="en-US" sz="2200" b="0" i="0" dirty="0">
                <a:effectLst/>
                <a:latin typeface="Helvetica Neue"/>
                <a:ea typeface="Helvetica Neue"/>
                <a:cs typeface="Helvetica Neue"/>
                <a:sym typeface="Helvetica Neue"/>
              </a:rPr>
              <a:t>對單一樣本進行反覆的迭代優化需要耗費極大量的時間與記憶體算力。</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zh-TW" altLang="en-US" sz="2200" b="1" i="0" dirty="0">
                <a:effectLst/>
                <a:latin typeface="Helvetica Neue"/>
                <a:ea typeface="Helvetica Neue"/>
                <a:cs typeface="Helvetica Neue"/>
                <a:sym typeface="Helvetica Neue"/>
              </a:rPr>
              <a:t>無法擴展至複雜草圖</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的效能會隨著草圖筆畫數量增加而急速惡化；此外，它預設畫面中只有「單一物件」，遇到包含場景或多個物件的草圖時會產生不自然的運動，也容易造成原草圖的幾何形狀（如長寬比）變形。</a:t>
            </a:r>
          </a:p>
        </p:txBody>
      </p:sp>
    </p:spTree>
    <p:extLst>
      <p:ext uri="{BB962C8B-B14F-4D97-AF65-F5344CB8AC3E}">
        <p14:creationId xmlns:p14="http://schemas.microsoft.com/office/powerpoint/2010/main" val="240960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3D9D-7EDE-2D90-DFA0-94049FA10A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F22FE5F-3DDA-487D-E924-828F818C906E}"/>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DD0A8C61-12C1-CC84-407A-D124DCA33FD9}"/>
              </a:ext>
            </a:extLst>
          </p:cNvPr>
          <p:cNvSpPr>
            <a:spLocks noGrp="1"/>
          </p:cNvSpPr>
          <p:nvPr>
            <p:ph type="body" idx="1"/>
          </p:nvPr>
        </p:nvSpPr>
        <p:spPr/>
        <p:txBody>
          <a:bodyPr/>
          <a:lstStyle/>
          <a:p>
            <a:r>
              <a:rPr lang="en-US" altLang="zh-TW" dirty="0" err="1"/>
              <a:t>FlipSketch</a:t>
            </a:r>
            <a:r>
              <a:rPr lang="en-US" altLang="zh-TW" dirty="0"/>
              <a:t> </a:t>
            </a:r>
            <a:r>
              <a:rPr lang="zh-TW" altLang="en-US" dirty="0"/>
              <a:t>提出了一個大膽的轉變：放棄向量，改為處理</a:t>
            </a:r>
            <a:r>
              <a:rPr lang="en-US" altLang="zh-TW" dirty="0"/>
              <a:t>『</a:t>
            </a:r>
            <a:r>
              <a:rPr lang="zh-TW" altLang="en-US" dirty="0"/>
              <a:t>光柵化（</a:t>
            </a:r>
            <a:r>
              <a:rPr lang="en-US" altLang="zh-TW" dirty="0"/>
              <a:t>Raster</a:t>
            </a:r>
            <a:r>
              <a:rPr lang="zh-TW" altLang="en-US" dirty="0"/>
              <a:t>）</a:t>
            </a:r>
            <a:r>
              <a:rPr lang="en-US" altLang="zh-TW" dirty="0"/>
              <a:t>』</a:t>
            </a:r>
            <a:r>
              <a:rPr lang="zh-TW" altLang="en-US" dirty="0"/>
              <a:t>的像素圖，並直接利用預訓練的</a:t>
            </a:r>
            <a:r>
              <a:rPr lang="en-US" altLang="zh-TW" dirty="0"/>
              <a:t>『</a:t>
            </a:r>
            <a:r>
              <a:rPr lang="zh-TW" altLang="en-US" dirty="0"/>
              <a:t>文字轉影片（</a:t>
            </a:r>
            <a:r>
              <a:rPr lang="en-US" altLang="zh-TW" dirty="0"/>
              <a:t>T2V</a:t>
            </a:r>
            <a:r>
              <a:rPr lang="zh-TW" altLang="en-US" dirty="0"/>
              <a:t>）擴散模型</a:t>
            </a:r>
            <a:r>
              <a:rPr lang="en-US" altLang="zh-TW" dirty="0"/>
              <a:t>』</a:t>
            </a:r>
            <a:r>
              <a:rPr lang="zh-TW" altLang="en-US" dirty="0"/>
              <a:t>強大的動態先驗知識，以及創新的</a:t>
            </a:r>
            <a:r>
              <a:rPr lang="zh-TW" altLang="en-US" sz="2200" b="0" i="0" dirty="0">
                <a:effectLst/>
                <a:latin typeface="Helvetica Neue"/>
                <a:ea typeface="Helvetica Neue"/>
                <a:cs typeface="Helvetica Neue"/>
                <a:sym typeface="Helvetica Neue"/>
              </a:rPr>
              <a:t>雙注意力合成，使動作流暢且不失視覺一致性。</a:t>
            </a:r>
            <a:endParaRPr lang="zh-TW" altLang="en-US" dirty="0"/>
          </a:p>
        </p:txBody>
      </p:sp>
    </p:spTree>
    <p:extLst>
      <p:ext uri="{BB962C8B-B14F-4D97-AF65-F5344CB8AC3E}">
        <p14:creationId xmlns:p14="http://schemas.microsoft.com/office/powerpoint/2010/main" val="148915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7B03-232E-64BB-1A8A-CF125753A57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2E0AA7F-0947-EAC7-F19F-AC0889BBA39E}"/>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F78F5902-FC11-91B7-EE6A-A3E71B7F86F0}"/>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zh-TW" altLang="en-US" dirty="0"/>
              <a:t>不管是一杯正在倒的咖啡、一株生長的植物，還是走路的駱駝，</a:t>
            </a:r>
            <a:r>
              <a:rPr lang="en-US" altLang="zh-TW" dirty="0" err="1"/>
              <a:t>FlipSketch</a:t>
            </a:r>
            <a:r>
              <a:rPr lang="en-US" altLang="zh-TW" dirty="0"/>
              <a:t> </a:t>
            </a:r>
            <a:r>
              <a:rPr lang="zh-TW" altLang="en-US" dirty="0"/>
              <a:t>都能不受筆畫限制地生成流暢動態。</a:t>
            </a:r>
            <a:r>
              <a:rPr lang="zh-TW" altLang="en-US" sz="2200" b="0" i="0" dirty="0">
                <a:effectLst/>
                <a:latin typeface="Helvetica Neue"/>
                <a:ea typeface="Helvetica Neue"/>
                <a:cs typeface="Helvetica Neue"/>
                <a:sym typeface="Helvetica Neue"/>
              </a:rPr>
              <a:t>捕捉傳統動畫的表現自由。</a:t>
            </a:r>
            <a:endParaRPr lang="zh-TW" altLang="en-US" dirty="0"/>
          </a:p>
        </p:txBody>
      </p:sp>
    </p:spTree>
    <p:extLst>
      <p:ext uri="{BB962C8B-B14F-4D97-AF65-F5344CB8AC3E}">
        <p14:creationId xmlns:p14="http://schemas.microsoft.com/office/powerpoint/2010/main" val="1760951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接下來進入本篇論文的核心架構。分別是初始化階段以及兩個去噪的階段。</a:t>
            </a:r>
          </a:p>
        </p:txBody>
      </p:sp>
    </p:spTree>
    <p:extLst>
      <p:ext uri="{BB962C8B-B14F-4D97-AF65-F5344CB8AC3E}">
        <p14:creationId xmlns:p14="http://schemas.microsoft.com/office/powerpoint/2010/main" val="309436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68D2-0CAC-764C-6D6F-6A2E61A0E46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CFE4F0D-03B7-AB3D-E017-2D488C56F034}"/>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B3665337-3904-D6C6-87F0-852913DBD21E}"/>
              </a:ext>
            </a:extLst>
          </p:cNvPr>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首先，為了讓模型知道</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第一幀長什麼樣子</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，作者使用了 </a:t>
            </a:r>
            <a:r>
              <a:rPr lang="en-US" altLang="zh-TW" sz="2200" b="0" i="0" dirty="0">
                <a:effectLst/>
                <a:latin typeface="Helvetica Neue"/>
                <a:ea typeface="Helvetica Neue"/>
                <a:cs typeface="Helvetica Neue"/>
                <a:sym typeface="Helvetica Neue"/>
              </a:rPr>
              <a:t>DDIM </a:t>
            </a:r>
            <a:r>
              <a:rPr lang="zh-TW" altLang="en-US" sz="2200" b="0" i="0" dirty="0">
                <a:effectLst/>
                <a:latin typeface="Helvetica Neue"/>
                <a:ea typeface="Helvetica Neue"/>
                <a:cs typeface="Helvetica Neue"/>
                <a:sym typeface="Helvetica Neue"/>
              </a:rPr>
              <a:t>逆向工程（</a:t>
            </a:r>
            <a:r>
              <a:rPr lang="en-US" altLang="zh-TW" sz="2200" b="0" i="0" dirty="0">
                <a:effectLst/>
                <a:latin typeface="Helvetica Neue"/>
                <a:ea typeface="Helvetica Neue"/>
                <a:cs typeface="Helvetica Neue"/>
                <a:sym typeface="Helvetica Neue"/>
              </a:rPr>
              <a:t>DDIM Inversion</a:t>
            </a:r>
            <a:r>
              <a:rPr lang="zh-TW" altLang="en-US" sz="2200" b="0" i="0" dirty="0">
                <a:effectLst/>
                <a:latin typeface="Helvetica Neue"/>
                <a:ea typeface="Helvetica Neue"/>
                <a:cs typeface="Helvetica Neue"/>
                <a:sym typeface="Helvetica Neue"/>
              </a:rPr>
              <a:t>）技術。系統接收使用者輸入的靜態草圖與空白提示詞 </a:t>
            </a:r>
            <a:r>
              <a:rPr lang="en-US" altLang="zh-TW" sz="2200" b="0" i="0" dirty="0">
                <a:effectLst/>
                <a:latin typeface="Helvetica Neue"/>
                <a:ea typeface="Helvetica Neue"/>
                <a:cs typeface="Helvetica Neue"/>
                <a:sym typeface="Helvetica Neue"/>
              </a:rPr>
              <a:t>(Null Prompt)</a:t>
            </a:r>
            <a:r>
              <a:rPr lang="zh-TW" altLang="en-US" sz="2200" b="0" i="0" dirty="0">
                <a:effectLst/>
                <a:latin typeface="Helvetica Neue"/>
                <a:ea typeface="Helvetica Neue"/>
                <a:cs typeface="Helvetica Neue"/>
                <a:sym typeface="Helvetica Neue"/>
              </a:rPr>
              <a:t>。透過 </a:t>
            </a:r>
            <a:r>
              <a:rPr lang="en-US" altLang="zh-TW" sz="2200" b="0" i="0" dirty="0">
                <a:effectLst/>
                <a:latin typeface="Helvetica Neue"/>
                <a:ea typeface="Helvetica Neue"/>
                <a:cs typeface="Helvetica Neue"/>
                <a:sym typeface="Helvetica Neue"/>
              </a:rPr>
              <a:t>DDIM </a:t>
            </a:r>
            <a:r>
              <a:rPr lang="zh-TW" altLang="en-US" sz="2200" b="0" i="0" dirty="0">
                <a:effectLst/>
                <a:latin typeface="Helvetica Neue"/>
                <a:ea typeface="Helvetica Neue"/>
                <a:cs typeface="Helvetica Neue"/>
                <a:sym typeface="Helvetica Neue"/>
              </a:rPr>
              <a:t>逆向工程 </a:t>
            </a:r>
            <a:r>
              <a:rPr lang="en-US" altLang="zh-TW" sz="2200" b="0" i="0" dirty="0">
                <a:effectLst/>
                <a:latin typeface="Helvetica Neue"/>
                <a:ea typeface="Helvetica Neue"/>
                <a:cs typeface="Helvetica Neue"/>
                <a:sym typeface="Helvetica Neue"/>
              </a:rPr>
              <a:t>(DDIM Inversion)</a:t>
            </a:r>
            <a:r>
              <a:rPr lang="zh-TW" altLang="en-US" sz="2200" b="0" i="0" dirty="0">
                <a:effectLst/>
                <a:latin typeface="Helvetica Neue"/>
                <a:ea typeface="Helvetica Neue"/>
                <a:cs typeface="Helvetica Neue"/>
                <a:sym typeface="Helvetica Neue"/>
              </a:rPr>
              <a:t>，將這張草圖轉換回潛在空間，得到第一幀的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參考雜訊 </a:t>
            </a:r>
            <a:r>
              <a:rPr lang="en-US" altLang="zh-TW" sz="2200" b="0" i="0" dirty="0">
                <a:effectLst/>
                <a:latin typeface="Helvetica Neue"/>
                <a:ea typeface="Helvetica Neue"/>
                <a:cs typeface="Helvetica Neue"/>
                <a:sym typeface="Helvetica Neue"/>
              </a:rPr>
              <a:t>(Reference Noise)』</a:t>
            </a:r>
            <a:r>
              <a:rPr lang="zh-TW" altLang="en-US" sz="2200" b="0" i="0" dirty="0">
                <a:effectLst/>
                <a:latin typeface="Helvetica Neue"/>
                <a:ea typeface="Helvetica Neue"/>
                <a:cs typeface="Helvetica Neue"/>
                <a:sym typeface="Helvetica Neue"/>
              </a:rPr>
              <a:t>。同時，針對後續要生成的影格（例如圖中的 </a:t>
            </a:r>
            <a:r>
              <a:rPr lang="en-US" altLang="zh-TW" sz="2200" b="0" i="0" dirty="0">
                <a:effectLst/>
                <a:latin typeface="Helvetica Neue"/>
                <a:ea typeface="Helvetica Neue"/>
                <a:cs typeface="Helvetica Neue"/>
                <a:sym typeface="Helvetica Neue"/>
              </a:rPr>
              <a:t>Frame 2 </a:t>
            </a:r>
            <a:r>
              <a:rPr lang="zh-TW" altLang="en-US" sz="2200" b="0" i="0" dirty="0">
                <a:effectLst/>
                <a:latin typeface="Helvetica Neue"/>
                <a:ea typeface="Helvetica Neue"/>
                <a:cs typeface="Helvetica Neue"/>
                <a:sym typeface="Helvetica Neue"/>
              </a:rPr>
              <a:t>到 </a:t>
            </a:r>
            <a:r>
              <a:rPr lang="en-US" altLang="zh-TW" sz="2200" b="0" i="0" dirty="0">
                <a:effectLst/>
                <a:latin typeface="Helvetica Neue"/>
                <a:ea typeface="Helvetica Neue"/>
                <a:cs typeface="Helvetica Neue"/>
                <a:sym typeface="Helvetica Neue"/>
              </a:rPr>
              <a:t>6</a:t>
            </a:r>
            <a:r>
              <a:rPr lang="zh-TW" altLang="en-US" sz="2200" b="0" i="0" dirty="0">
                <a:effectLst/>
                <a:latin typeface="Helvetica Neue"/>
                <a:ea typeface="Helvetica Neue"/>
                <a:cs typeface="Helvetica Neue"/>
                <a:sym typeface="Helvetica Neue"/>
              </a:rPr>
              <a:t>），系統會從常態分佈中隨機採樣出初始的隨機雜訊 </a:t>
            </a:r>
            <a:r>
              <a:rPr lang="en-US" altLang="zh-TW" sz="2200" b="0" i="0" dirty="0">
                <a:effectLst/>
                <a:latin typeface="Helvetica Neue"/>
                <a:ea typeface="Helvetica Neue"/>
                <a:cs typeface="Helvetica Neue"/>
                <a:sym typeface="Helvetica Neue"/>
              </a:rPr>
              <a:t>(Sampled Noise)</a:t>
            </a:r>
            <a:r>
              <a:rPr lang="zh-TW" altLang="en-US" sz="2200" b="0" i="0" dirty="0">
                <a:effectLst/>
                <a:latin typeface="Helvetica Neue"/>
                <a:ea typeface="Helvetica Neue"/>
                <a:cs typeface="Helvetica Neue"/>
                <a:sym typeface="Helvetica Neue"/>
              </a:rPr>
              <a:t>。</a:t>
            </a:r>
            <a:endParaRPr lang="zh-TW" altLang="en-US" dirty="0"/>
          </a:p>
        </p:txBody>
      </p:sp>
    </p:spTree>
    <p:extLst>
      <p:ext uri="{BB962C8B-B14F-4D97-AF65-F5344CB8AC3E}">
        <p14:creationId xmlns:p14="http://schemas.microsoft.com/office/powerpoint/2010/main" val="148650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1616-136C-699F-C149-B2654EF9171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0C86C44-BB9E-60F9-17D8-F0D10E3811B6}"/>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BE090DF4-4F0C-94ED-7653-FEC0887680F4}"/>
              </a:ext>
            </a:extLst>
          </p:cNvPr>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進入擴散模型的早期去噪階段，這是決定動畫整體結構的關鍵步驟。擴散模型的特性是：早期的去噪步驟決定了畫面的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粗粒度結構（如整體輪廓）</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 為了防止後續影格在生成時偏離原始草圖，作者設計了</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迭代影格對齊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機制。系統會分別預測</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第一幀參考雜訊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與</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後續生成影格雜訊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的去噪結果，並計算兩者的特徵對齊損失（</a:t>
            </a:r>
            <a:r>
              <a:rPr lang="en-US" altLang="zh-TW" sz="2200" b="0" i="0" dirty="0">
                <a:effectLst/>
                <a:latin typeface="Helvetica Neue"/>
                <a:ea typeface="Helvetica Neue"/>
                <a:cs typeface="Helvetica Neue"/>
                <a:sym typeface="Helvetica Neue"/>
              </a:rPr>
              <a:t>L</a:t>
            </a:r>
            <a:r>
              <a:rPr lang="en-US" altLang="zh-TW" sz="2200" b="0" i="1" dirty="0">
                <a:effectLst/>
                <a:latin typeface="Helvetica Neue"/>
                <a:ea typeface="Helvetica Neue"/>
                <a:cs typeface="Helvetica Neue"/>
                <a:sym typeface="Helvetica Neue"/>
              </a:rPr>
              <a:t>align</a:t>
            </a:r>
            <a:r>
              <a:rPr lang="zh-TW" altLang="en-US" sz="2200" b="0" i="0" dirty="0">
                <a:effectLst/>
                <a:latin typeface="Helvetica Neue"/>
                <a:ea typeface="Helvetica Neue"/>
                <a:cs typeface="Helvetica Neue"/>
                <a:sym typeface="Helvetica Neue"/>
              </a:rPr>
              <a:t>​）。接著，透過反向傳播（</a:t>
            </a:r>
            <a:r>
              <a:rPr lang="en-US" altLang="zh-TW" sz="2200" b="0" i="0" dirty="0">
                <a:effectLst/>
                <a:latin typeface="Helvetica Neue"/>
                <a:ea typeface="Helvetica Neue"/>
                <a:cs typeface="Helvetica Neue"/>
                <a:sym typeface="Helvetica Neue"/>
              </a:rPr>
              <a:t>Backprop</a:t>
            </a:r>
            <a:r>
              <a:rPr lang="zh-TW" altLang="en-US" sz="2200" b="0" i="0" dirty="0">
                <a:effectLst/>
                <a:latin typeface="Helvetica Neue"/>
                <a:ea typeface="Helvetica Neue"/>
                <a:cs typeface="Helvetica Neue"/>
                <a:sym typeface="Helvetica Neue"/>
              </a:rPr>
              <a:t>），直接去更新後續影格的可學習雜訊向量。這個步驟非常關鍵，它強迫所有影格在最初的輪廓成型階段，必須與第一張草圖保持高度的一致性。</a:t>
            </a:r>
            <a:endParaRPr lang="zh-TW" altLang="en-US" dirty="0"/>
          </a:p>
        </p:txBody>
      </p:sp>
    </p:spTree>
    <p:extLst>
      <p:ext uri="{BB962C8B-B14F-4D97-AF65-F5344CB8AC3E}">
        <p14:creationId xmlns:p14="http://schemas.microsoft.com/office/powerpoint/2010/main" val="643251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63C0-9CC8-17AA-4439-1A9F33E9344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8F3AC16-A53C-EB7F-0593-A6BE274EB45E}"/>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4D66A577-DCF3-0C85-5C43-52FA0998D29B}"/>
              </a:ext>
            </a:extLst>
          </p:cNvPr>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在基礎結構對齊後，接下來要根據使用者的提示詞 </a:t>
            </a:r>
            <a:r>
              <a:rPr lang="en-US" altLang="zh-TW" sz="2200" b="0" i="0" dirty="0">
                <a:effectLst/>
                <a:latin typeface="Helvetica Neue"/>
                <a:ea typeface="Helvetica Neue"/>
                <a:cs typeface="Helvetica Neue"/>
                <a:sym typeface="Helvetica Neue"/>
              </a:rPr>
              <a:t>(User Prompt) </a:t>
            </a:r>
            <a:r>
              <a:rPr lang="zh-TW" altLang="en-US" sz="2200" b="0" i="0" dirty="0">
                <a:effectLst/>
                <a:latin typeface="Helvetica Neue"/>
                <a:ea typeface="Helvetica Neue"/>
                <a:cs typeface="Helvetica Neue"/>
                <a:sym typeface="Helvetica Neue"/>
              </a:rPr>
              <a:t>生成具體的動作細節。這時候模型要開始根據使用者的文字提示生成細節動作。 這裡系統將</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第一幀的參考雜訊搭配空白提示詞</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，以及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後續影格搭配使用者提示詞</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，一併送入經過微調的 </a:t>
            </a:r>
            <a:r>
              <a:rPr lang="en-US" altLang="zh-TW" sz="2200" b="0" i="0" dirty="0">
                <a:effectLst/>
                <a:latin typeface="Helvetica Neue"/>
                <a:ea typeface="Helvetica Neue"/>
                <a:cs typeface="Helvetica Neue"/>
                <a:sym typeface="Helvetica Neue"/>
              </a:rPr>
              <a:t>T2V </a:t>
            </a:r>
            <a:r>
              <a:rPr lang="en-US" altLang="zh-TW" sz="2200" b="0" i="0" dirty="0" err="1">
                <a:effectLst/>
                <a:latin typeface="Helvetica Neue"/>
                <a:ea typeface="Helvetica Neue"/>
                <a:cs typeface="Helvetica Neue"/>
                <a:sym typeface="Helvetica Neue"/>
              </a:rPr>
              <a:t>UNet</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網路中。為了在產生動作的同時不讓草圖崩壞，</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修改了 </a:t>
            </a:r>
            <a:r>
              <a:rPr lang="en-US" altLang="zh-TW" sz="2200" b="0" i="0" dirty="0" err="1">
                <a:effectLst/>
                <a:latin typeface="Helvetica Neue"/>
                <a:ea typeface="Helvetica Neue"/>
                <a:cs typeface="Helvetica Neue"/>
                <a:sym typeface="Helvetica Neue"/>
              </a:rPr>
              <a:t>UNet</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內部的注意力機制，提出了核心的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雙重注意力組合 </a:t>
            </a:r>
            <a:r>
              <a:rPr lang="en-US" altLang="zh-TW" sz="2200" b="0" i="0" dirty="0">
                <a:effectLst/>
                <a:latin typeface="Helvetica Neue"/>
                <a:ea typeface="Helvetica Neue"/>
                <a:cs typeface="Helvetica Neue"/>
                <a:sym typeface="Helvetica Neue"/>
              </a:rPr>
              <a:t>(Attention Composition)』</a:t>
            </a:r>
            <a:r>
              <a:rPr lang="zh-TW" altLang="en-US" sz="2200" b="0" i="0" dirty="0">
                <a:effectLst/>
                <a:latin typeface="Helvetica Neue"/>
                <a:ea typeface="Helvetica Neue"/>
                <a:cs typeface="Helvetica Neue"/>
                <a:sym typeface="Helvetica Neue"/>
              </a:rPr>
              <a:t>。</a:t>
            </a:r>
            <a:endParaRPr lang="zh-TW" altLang="en-US" dirty="0"/>
          </a:p>
        </p:txBody>
      </p:sp>
    </p:spTree>
    <p:extLst>
      <p:ext uri="{BB962C8B-B14F-4D97-AF65-F5344CB8AC3E}">
        <p14:creationId xmlns:p14="http://schemas.microsoft.com/office/powerpoint/2010/main" val="3352959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68E3-7BA7-64CD-2A42-E282F7312A5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29A1DAA-E5CB-41AC-2288-46006E9BFAA9}"/>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DDB3DB42-A9ED-4B24-BFDA-5CFEB9772B9B}"/>
              </a:ext>
            </a:extLst>
          </p:cNvPr>
          <p:cNvSpPr>
            <a:spLocks noGrp="1"/>
          </p:cNvSpPr>
          <p:nvPr>
            <p:ph type="body" idx="1"/>
          </p:nvPr>
        </p:nvSpPr>
        <p:spPr/>
        <p:txBody>
          <a:bodyPr/>
          <a:lstStyle/>
          <a:p>
            <a:r>
              <a:rPr lang="zh-TW" altLang="en-US" dirty="0"/>
              <a:t>也就是這一部分，那麼論文究竟是怎麼設計雙重注意力組合的呢？</a:t>
            </a:r>
          </a:p>
        </p:txBody>
      </p:sp>
    </p:spTree>
    <p:extLst>
      <p:ext uri="{BB962C8B-B14F-4D97-AF65-F5344CB8AC3E}">
        <p14:creationId xmlns:p14="http://schemas.microsoft.com/office/powerpoint/2010/main" val="266740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接下來就是方法架構的第二部分，着重講解雙重注意力機制。</a:t>
            </a:r>
          </a:p>
        </p:txBody>
      </p:sp>
    </p:spTree>
    <p:extLst>
      <p:ext uri="{BB962C8B-B14F-4D97-AF65-F5344CB8AC3E}">
        <p14:creationId xmlns:p14="http://schemas.microsoft.com/office/powerpoint/2010/main" val="1330764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空間注意力機制的目的是為了保留草圖的</a:t>
            </a:r>
            <a:r>
              <a:rPr lang="zh-TW" altLang="en-US" sz="2200" b="1" i="0" dirty="0">
                <a:effectLst/>
                <a:latin typeface="Helvetica Neue"/>
                <a:ea typeface="Helvetica Neue"/>
                <a:cs typeface="Helvetica Neue"/>
                <a:sym typeface="Helvetica Neue"/>
              </a:rPr>
              <a:t>粗粒度（</a:t>
            </a:r>
            <a:r>
              <a:rPr lang="en-US" altLang="zh-TW" sz="2200" b="1" i="0" dirty="0">
                <a:effectLst/>
                <a:latin typeface="Helvetica Neue"/>
                <a:ea typeface="Helvetica Neue"/>
                <a:cs typeface="Helvetica Neue"/>
                <a:sym typeface="Helvetica Neue"/>
              </a:rPr>
              <a:t>Coarse-grained</a:t>
            </a:r>
            <a:r>
              <a:rPr lang="zh-TW" altLang="en-US" sz="2200" b="1" i="0" dirty="0">
                <a:effectLst/>
                <a:latin typeface="Helvetica Neue"/>
                <a:ea typeface="Helvetica Neue"/>
                <a:cs typeface="Helvetica Neue"/>
                <a:sym typeface="Helvetica Neue"/>
              </a:rPr>
              <a:t>）特徵</a:t>
            </a:r>
            <a:r>
              <a:rPr lang="zh-TW" altLang="en-US" sz="2200" b="0" i="0" dirty="0">
                <a:effectLst/>
                <a:latin typeface="Helvetica Neue"/>
                <a:ea typeface="Helvetica Neue"/>
                <a:cs typeface="Helvetica Neue"/>
                <a:sym typeface="Helvetica Neue"/>
              </a:rPr>
              <a:t>，也就是整體的輪廓與形狀。</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TW" altLang="en-US" sz="2200" b="1" i="0" dirty="0">
                <a:effectLst/>
                <a:latin typeface="Helvetica Neue"/>
                <a:ea typeface="Helvetica Neue"/>
                <a:cs typeface="Helvetica Neue"/>
                <a:sym typeface="Helvetica Neue"/>
              </a:rPr>
              <a:t>特徵提取：</a:t>
            </a:r>
            <a:r>
              <a:rPr lang="zh-TW" altLang="en-US" sz="2200" b="0" i="0" dirty="0">
                <a:effectLst/>
                <a:latin typeface="Helvetica Neue"/>
                <a:ea typeface="Helvetica Neue"/>
                <a:cs typeface="Helvetica Neue"/>
                <a:sym typeface="Helvetica Neue"/>
              </a:rPr>
              <a:t> 系統會同時提取</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所有生成影格（</a:t>
            </a:r>
            <a:r>
              <a:rPr lang="en-US" altLang="zh-TW" sz="2200" b="0" i="0" dirty="0" err="1">
                <a:effectLst/>
                <a:latin typeface="Helvetica Neue"/>
                <a:ea typeface="Helvetica Neue"/>
                <a:cs typeface="Helvetica Neue"/>
                <a:sym typeface="Helvetica Neue"/>
              </a:rPr>
              <a:t>F</a:t>
            </a:r>
            <a:r>
              <a:rPr lang="en-US" altLang="zh-TW" sz="2200" b="0" i="1" dirty="0" err="1">
                <a:effectLst/>
                <a:latin typeface="Helvetica Neue"/>
                <a:ea typeface="Helvetica Neue"/>
                <a:cs typeface="Helvetica Neue"/>
                <a:sym typeface="Helvetica Neue"/>
              </a:rPr>
              <a:t>g</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與</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第一幀參考影格（</a:t>
            </a:r>
            <a:r>
              <a:rPr lang="en-US" altLang="zh-TW" sz="2200" b="0" i="0" dirty="0">
                <a:effectLst/>
                <a:latin typeface="Helvetica Neue"/>
                <a:ea typeface="Helvetica Neue"/>
                <a:cs typeface="Helvetica Neue"/>
                <a:sym typeface="Helvetica Neue"/>
              </a:rPr>
              <a:t>F</a:t>
            </a:r>
            <a:r>
              <a:rPr lang="en-US" altLang="zh-TW" sz="2200" b="0" i="1" dirty="0">
                <a:effectLst/>
                <a:latin typeface="Helvetica Neue"/>
                <a:ea typeface="Helvetica Neue"/>
                <a:cs typeface="Helvetica Neue"/>
                <a:sym typeface="Helvetica Neue"/>
              </a:rPr>
              <a:t>r</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的特徵，並計算出各自的 </a:t>
            </a:r>
            <a:r>
              <a:rPr lang="en-US" altLang="zh-TW" sz="2200" b="0" i="0" dirty="0">
                <a:effectLst/>
                <a:latin typeface="Helvetica Neue"/>
                <a:ea typeface="Helvetica Neue"/>
                <a:cs typeface="Helvetica Neue"/>
                <a:sym typeface="Helvetica Neue"/>
              </a:rPr>
              <a:t>Query (</a:t>
            </a:r>
            <a:r>
              <a:rPr lang="en-US" altLang="zh-TW" sz="2200" b="0" i="1" dirty="0">
                <a:effectLst/>
                <a:latin typeface="Helvetica Neue"/>
                <a:ea typeface="Helvetica Neue"/>
                <a:cs typeface="Helvetica Neue"/>
                <a:sym typeface="Helvetica Neue"/>
              </a:rPr>
              <a:t>q</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與 </a:t>
            </a:r>
            <a:r>
              <a:rPr lang="en-US" altLang="zh-TW" sz="2200" b="0" i="0" dirty="0">
                <a:effectLst/>
                <a:latin typeface="Helvetica Neue"/>
                <a:ea typeface="Helvetica Neue"/>
                <a:cs typeface="Helvetica Neue"/>
                <a:sym typeface="Helvetica Neue"/>
              </a:rPr>
              <a:t>Key (</a:t>
            </a:r>
            <a:r>
              <a:rPr lang="en-US" altLang="zh-TW" sz="2200" b="0" i="1" dirty="0">
                <a:effectLst/>
                <a:latin typeface="Helvetica Neue"/>
                <a:ea typeface="Helvetica Neue"/>
                <a:cs typeface="Helvetica Neue"/>
                <a:sym typeface="Helvetica Neue"/>
              </a:rPr>
              <a:t>k</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TW" altLang="en-US" sz="2200" b="1" i="0" dirty="0">
                <a:effectLst/>
                <a:latin typeface="Helvetica Neue"/>
                <a:ea typeface="Helvetica Neue"/>
                <a:cs typeface="Helvetica Neue"/>
                <a:sym typeface="Helvetica Neue"/>
              </a:rPr>
              <a:t>交叉與自注意力混合：</a:t>
            </a:r>
            <a:r>
              <a:rPr lang="zh-TW" altLang="en-US" sz="2200" b="0" i="0" dirty="0">
                <a:effectLst/>
                <a:latin typeface="Helvetica Neue"/>
                <a:ea typeface="Helvetica Neue"/>
                <a:cs typeface="Helvetica Neue"/>
                <a:sym typeface="Helvetica Neue"/>
              </a:rPr>
              <a:t> 綠色的部分是將參考影格的 </a:t>
            </a:r>
            <a:r>
              <a:rPr lang="en-US" altLang="zh-TW" sz="2200" b="0" i="0" dirty="0">
                <a:effectLst/>
                <a:latin typeface="Helvetica Neue"/>
                <a:ea typeface="Helvetica Neue"/>
                <a:cs typeface="Helvetica Neue"/>
                <a:sym typeface="Helvetica Neue"/>
              </a:rPr>
              <a:t>Query (</a:t>
            </a:r>
            <a:r>
              <a:rPr lang="en-US" altLang="zh-TW" sz="2200" b="0" i="1" dirty="0" err="1">
                <a:effectLst/>
                <a:latin typeface="Helvetica Neue"/>
                <a:ea typeface="Helvetica Neue"/>
                <a:cs typeface="Helvetica Neue"/>
                <a:sym typeface="Helvetica Neue"/>
              </a:rPr>
              <a:t>qtr</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與生成影格的 </a:t>
            </a:r>
            <a:r>
              <a:rPr lang="en-US" altLang="zh-TW" sz="2200" b="0" i="0" dirty="0">
                <a:effectLst/>
                <a:latin typeface="Helvetica Neue"/>
                <a:ea typeface="Helvetica Neue"/>
                <a:cs typeface="Helvetica Neue"/>
                <a:sym typeface="Helvetica Neue"/>
              </a:rPr>
              <a:t>Key (</a:t>
            </a:r>
            <a:r>
              <a:rPr lang="en-US" altLang="zh-TW" sz="2200" b="0" i="1" dirty="0" err="1">
                <a:effectLst/>
                <a:latin typeface="Helvetica Neue"/>
                <a:ea typeface="Helvetica Neue"/>
                <a:cs typeface="Helvetica Neue"/>
                <a:sym typeface="Helvetica Neue"/>
              </a:rPr>
              <a:t>ktg</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進行</a:t>
            </a:r>
            <a:r>
              <a:rPr lang="zh-TW" altLang="en-US" sz="2200" b="1" i="0" dirty="0">
                <a:effectLst/>
                <a:latin typeface="Helvetica Neue"/>
                <a:ea typeface="Helvetica Neue"/>
                <a:cs typeface="Helvetica Neue"/>
                <a:sym typeface="Helvetica Neue"/>
              </a:rPr>
              <a:t>交叉注意力（</a:t>
            </a:r>
            <a:r>
              <a:rPr lang="en-US" altLang="zh-TW" sz="2200" b="1" i="0" dirty="0">
                <a:effectLst/>
                <a:latin typeface="Helvetica Neue"/>
                <a:ea typeface="Helvetica Neue"/>
                <a:cs typeface="Helvetica Neue"/>
                <a:sym typeface="Helvetica Neue"/>
              </a:rPr>
              <a:t>Cross-attention</a:t>
            </a:r>
            <a:r>
              <a:rPr lang="zh-TW" altLang="en-US" sz="2200" b="1" i="0" dirty="0">
                <a:effectLst/>
                <a:latin typeface="Helvetica Neue"/>
                <a:ea typeface="Helvetica Neue"/>
                <a:cs typeface="Helvetica Neue"/>
                <a:sym typeface="Helvetica Neue"/>
              </a:rPr>
              <a:t>）自注意力（</a:t>
            </a:r>
            <a:r>
              <a:rPr lang="en-US" altLang="zh-TW" sz="2200" b="1" i="0" dirty="0">
                <a:effectLst/>
                <a:latin typeface="Helvetica Neue"/>
                <a:ea typeface="Helvetica Neue"/>
                <a:cs typeface="Helvetica Neue"/>
                <a:sym typeface="Helvetica Neue"/>
              </a:rPr>
              <a:t>Self-attention</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a:t>
            </a:r>
          </a:p>
          <a:p>
            <a:pPr marL="457200" indent="-457200">
              <a:buFont typeface="+mj-lt"/>
              <a:buAutoNum type="arabicPeriod"/>
            </a:pPr>
            <a:r>
              <a:rPr lang="zh-TW" altLang="en-US" sz="2200" b="1" i="0" dirty="0">
                <a:effectLst/>
                <a:latin typeface="Helvetica Neue"/>
                <a:ea typeface="Helvetica Neue"/>
                <a:cs typeface="Helvetica Neue"/>
                <a:sym typeface="Helvetica Neue"/>
              </a:rPr>
              <a:t>多幀重複機制 </a:t>
            </a:r>
            <a:r>
              <a:rPr lang="en-US" altLang="zh-TW" sz="2200" b="1" i="0" dirty="0">
                <a:effectLst/>
                <a:latin typeface="Helvetica Neue"/>
                <a:ea typeface="Helvetica Neue"/>
                <a:cs typeface="Helvetica Neue"/>
                <a:sym typeface="Helvetica Neue"/>
              </a:rPr>
              <a:t>(</a:t>
            </a:r>
            <a:r>
              <a:rPr lang="en-US" altLang="zh-TW" sz="2200" b="0" i="1" dirty="0">
                <a:effectLst/>
                <a:latin typeface="Helvetica Neue"/>
                <a:ea typeface="Helvetica Neue"/>
                <a:cs typeface="Helvetica Neue"/>
                <a:sym typeface="Helvetica Neue"/>
              </a:rPr>
              <a:t>N</a:t>
            </a:r>
            <a:r>
              <a:rPr lang="en-US" altLang="zh-TW"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 為了讓第一幀的影響力能延伸到後續影格，系統會將參考影格複製 </a:t>
            </a:r>
            <a:r>
              <a:rPr lang="en-US" altLang="zh-TW" sz="2200" b="0" i="1" dirty="0">
                <a:effectLst/>
                <a:latin typeface="Helvetica Neue"/>
                <a:ea typeface="Helvetica Neue"/>
                <a:cs typeface="Helvetica Neue"/>
                <a:sym typeface="Helvetica Neue"/>
              </a:rPr>
              <a:t>N</a:t>
            </a:r>
            <a:r>
              <a:rPr lang="zh-TW" altLang="en-US" sz="2200" b="0" i="0" dirty="0">
                <a:effectLst/>
                <a:latin typeface="Helvetica Neue"/>
                <a:ea typeface="Helvetica Neue"/>
                <a:cs typeface="Helvetica Neue"/>
                <a:sym typeface="Helvetica Neue"/>
              </a:rPr>
              <a:t> 次（圖中的藍色區塊）。隨著擴散過程推進，</a:t>
            </a:r>
            <a:r>
              <a:rPr lang="en-US" altLang="zh-TW" sz="2200" b="0" i="1" dirty="0">
                <a:effectLst/>
                <a:latin typeface="Helvetica Neue"/>
                <a:ea typeface="Helvetica Neue"/>
                <a:cs typeface="Helvetica Neue"/>
                <a:sym typeface="Helvetica Neue"/>
              </a:rPr>
              <a:t>N</a:t>
            </a:r>
            <a:r>
              <a:rPr lang="zh-TW" altLang="en-US" sz="2200" b="0" i="0" dirty="0">
                <a:effectLst/>
                <a:latin typeface="Helvetica Neue"/>
                <a:ea typeface="Helvetica Neue"/>
                <a:cs typeface="Helvetica Neue"/>
                <a:sym typeface="Helvetica Neue"/>
              </a:rPr>
              <a:t> 會線性遞減至 </a:t>
            </a:r>
            <a:r>
              <a:rPr lang="en-US" altLang="zh-TW" sz="2200" b="0" i="0" dirty="0">
                <a:effectLst/>
                <a:latin typeface="Helvetica Neue"/>
                <a:ea typeface="Helvetica Neue"/>
                <a:cs typeface="Helvetica Neue"/>
                <a:sym typeface="Helvetica Neue"/>
              </a:rPr>
              <a:t>1</a:t>
            </a:r>
            <a:r>
              <a:rPr lang="zh-TW" altLang="en-US" sz="2200" b="0" i="0" dirty="0">
                <a:effectLst/>
                <a:latin typeface="Helvetica Neue"/>
                <a:ea typeface="Helvetica Neue"/>
                <a:cs typeface="Helvetica Neue"/>
                <a:sym typeface="Helvetica Neue"/>
              </a:rPr>
              <a:t>，這樣可以避免生成的動畫變成完全靜止的圖片。</a:t>
            </a:r>
          </a:p>
          <a:p>
            <a:endParaRPr lang="zh-TW" altLang="en-US" dirty="0"/>
          </a:p>
        </p:txBody>
      </p:sp>
    </p:spTree>
    <p:extLst>
      <p:ext uri="{BB962C8B-B14F-4D97-AF65-F5344CB8AC3E}">
        <p14:creationId xmlns:p14="http://schemas.microsoft.com/office/powerpoint/2010/main" val="370076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effectLst/>
              </a:rPr>
              <a:t>大家小時候可能都在課本角落畫過火柴人的</a:t>
            </a:r>
            <a:r>
              <a:rPr lang="en-US" altLang="zh-TW" dirty="0">
                <a:effectLst/>
              </a:rPr>
              <a:t>『</a:t>
            </a:r>
            <a:r>
              <a:rPr lang="zh-TW" altLang="en-US" dirty="0">
                <a:effectLst/>
              </a:rPr>
              <a:t>翻頁動畫</a:t>
            </a:r>
            <a:r>
              <a:rPr lang="en-US" altLang="zh-TW" dirty="0">
                <a:effectLst/>
              </a:rPr>
              <a:t>』</a:t>
            </a:r>
            <a:r>
              <a:rPr lang="zh-TW" altLang="en-US" dirty="0">
                <a:effectLst/>
              </a:rPr>
              <a:t>，而這篇研究的目標就是要重現這種魔法：我們只要提供單一張靜態草圖，加上一段文字提示，系統就能自動讓草圖生動地動起來！</a:t>
            </a:r>
          </a:p>
          <a:p>
            <a:r>
              <a:rPr lang="zh-TW" altLang="en-US" dirty="0">
                <a:effectLst/>
              </a:rPr>
              <a:t>然而，要讓機器學習完美做到這件事非常不容易。為了將文字轉影片（</a:t>
            </a:r>
            <a:r>
              <a:rPr lang="en-US" altLang="zh-TW" dirty="0">
                <a:effectLst/>
              </a:rPr>
              <a:t>T2V</a:t>
            </a:r>
            <a:r>
              <a:rPr lang="zh-TW" altLang="en-US" dirty="0">
                <a:effectLst/>
              </a:rPr>
              <a:t>）模型應用在草圖上，研究團隊首先面臨了三個核心挑戰：</a:t>
            </a:r>
            <a:r>
              <a:rPr lang="en-US" altLang="zh-TW" dirty="0">
                <a:effectLst/>
              </a:rPr>
              <a:t>...</a:t>
            </a:r>
            <a:r>
              <a:rPr lang="zh-TW" altLang="en-US" dirty="0">
                <a:effectLst/>
              </a:rPr>
              <a:t>（接著順著投影片唸出三個 </a:t>
            </a:r>
            <a:r>
              <a:rPr lang="en-US" altLang="zh-TW" dirty="0">
                <a:effectLst/>
              </a:rPr>
              <a:t>Challenges</a:t>
            </a:r>
            <a:r>
              <a:rPr lang="zh-TW" altLang="en-US" dirty="0">
                <a:effectLst/>
              </a:rPr>
              <a:t>）</a:t>
            </a:r>
          </a:p>
          <a:p>
            <a:endParaRPr lang="zh-TW" altLang="en-US" dirty="0"/>
          </a:p>
        </p:txBody>
      </p:sp>
    </p:spTree>
    <p:extLst>
      <p:ext uri="{BB962C8B-B14F-4D97-AF65-F5344CB8AC3E}">
        <p14:creationId xmlns:p14="http://schemas.microsoft.com/office/powerpoint/2010/main" val="2826134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FFD6B-7230-C284-1E32-C71A379F070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CD989EA-A215-7D38-ECA7-DF1B58211891}"/>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28D7A618-FB1C-330E-10B5-ECDF3595D572}"/>
              </a:ext>
            </a:extLst>
          </p:cNvPr>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時間注意力機制則是負責處理跨影格的關聯，目的是保留草圖的</a:t>
            </a:r>
            <a:r>
              <a:rPr lang="zh-TW" altLang="en-US" sz="2200" b="1" i="0" dirty="0">
                <a:effectLst/>
                <a:latin typeface="Helvetica Neue"/>
                <a:ea typeface="Helvetica Neue"/>
                <a:cs typeface="Helvetica Neue"/>
                <a:sym typeface="Helvetica Neue"/>
              </a:rPr>
              <a:t>細粒度（</a:t>
            </a:r>
            <a:r>
              <a:rPr lang="en-US" altLang="zh-TW" sz="2200" b="1" i="0" dirty="0">
                <a:effectLst/>
                <a:latin typeface="Helvetica Neue"/>
                <a:ea typeface="Helvetica Neue"/>
                <a:cs typeface="Helvetica Neue"/>
                <a:sym typeface="Helvetica Neue"/>
              </a:rPr>
              <a:t>Fine-grained</a:t>
            </a:r>
            <a:r>
              <a:rPr lang="zh-TW" altLang="en-US" sz="2200" b="1" i="0" dirty="0">
                <a:effectLst/>
                <a:latin typeface="Helvetica Neue"/>
                <a:ea typeface="Helvetica Neue"/>
                <a:cs typeface="Helvetica Neue"/>
                <a:sym typeface="Helvetica Neue"/>
              </a:rPr>
              <a:t>）特徵</a:t>
            </a:r>
            <a:r>
              <a:rPr lang="zh-TW" altLang="en-US" sz="2200" b="0" i="0" dirty="0">
                <a:effectLst/>
                <a:latin typeface="Helvetica Neue"/>
                <a:ea typeface="Helvetica Neue"/>
                <a:cs typeface="Helvetica Neue"/>
                <a:sym typeface="Helvetica Neue"/>
              </a:rPr>
              <a:t>，例如原圖細微的筆觸與風格。</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TW" altLang="en-US" sz="2200" b="1" i="0" dirty="0">
                <a:effectLst/>
                <a:latin typeface="Helvetica Neue"/>
                <a:ea typeface="Helvetica Neue"/>
                <a:cs typeface="Helvetica Neue"/>
                <a:sym typeface="Helvetica Neue"/>
              </a:rPr>
              <a:t>替換第一幀的 </a:t>
            </a:r>
            <a:r>
              <a:rPr lang="en-US" altLang="zh-TW" sz="2200" b="1" i="0" dirty="0">
                <a:effectLst/>
                <a:latin typeface="Helvetica Neue"/>
                <a:ea typeface="Helvetica Neue"/>
                <a:cs typeface="Helvetica Neue"/>
                <a:sym typeface="Helvetica Neue"/>
              </a:rPr>
              <a:t>Key</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 在標準的時間自注意力中，模型會評估所有影格特徵的互相影響。</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的創新在於，它</a:t>
            </a:r>
            <a:r>
              <a:rPr lang="zh-TW" altLang="en-US" sz="2200" b="1" i="0" dirty="0">
                <a:effectLst/>
                <a:latin typeface="Helvetica Neue"/>
                <a:ea typeface="Helvetica Neue"/>
                <a:cs typeface="Helvetica Neue"/>
                <a:sym typeface="Helvetica Neue"/>
              </a:rPr>
              <a:t>強制將第一幀的 </a:t>
            </a:r>
            <a:r>
              <a:rPr lang="en-US" altLang="zh-TW" sz="2200" b="1" i="0" dirty="0">
                <a:effectLst/>
                <a:latin typeface="Helvetica Neue"/>
                <a:ea typeface="Helvetica Neue"/>
                <a:cs typeface="Helvetica Neue"/>
                <a:sym typeface="Helvetica Neue"/>
              </a:rPr>
              <a:t>Key </a:t>
            </a:r>
            <a:r>
              <a:rPr lang="zh-TW" altLang="en-US" sz="2200" b="1" i="0" dirty="0">
                <a:effectLst/>
                <a:latin typeface="Helvetica Neue"/>
                <a:ea typeface="Helvetica Neue"/>
                <a:cs typeface="Helvetica Neue"/>
                <a:sym typeface="Helvetica Neue"/>
              </a:rPr>
              <a:t>替換為參考影格的 </a:t>
            </a:r>
            <a:r>
              <a:rPr lang="en-US" altLang="zh-TW" sz="2200" b="1" i="0" dirty="0">
                <a:effectLst/>
                <a:latin typeface="Helvetica Neue"/>
                <a:ea typeface="Helvetica Neue"/>
                <a:cs typeface="Helvetica Neue"/>
                <a:sym typeface="Helvetica Neue"/>
              </a:rPr>
              <a:t>Key (</a:t>
            </a:r>
            <a:r>
              <a:rPr lang="en-US" altLang="zh-TW" sz="2200" b="0" i="1" dirty="0" err="1">
                <a:effectLst/>
                <a:latin typeface="Helvetica Neue"/>
                <a:ea typeface="Helvetica Neue"/>
                <a:cs typeface="Helvetica Neue"/>
                <a:sym typeface="Helvetica Neue"/>
              </a:rPr>
              <a:t>ktr</a:t>
            </a:r>
            <a:r>
              <a:rPr lang="zh-TW" altLang="en-US" sz="2200" b="0" i="0" dirty="0">
                <a:effectLst/>
                <a:latin typeface="Helvetica Neue"/>
                <a:ea typeface="Helvetica Neue"/>
                <a:cs typeface="Helvetica Neue"/>
                <a:sym typeface="Helvetica Neue"/>
              </a:rPr>
              <a:t>​</a:t>
            </a:r>
            <a:r>
              <a:rPr lang="en-US" altLang="zh-TW"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（圖中藍色與綠色交會的區塊），以此直接控制第一幀對所有後續影格的影響力。</a:t>
            </a:r>
          </a:p>
          <a:p>
            <a:pPr marL="457200" indent="-457200">
              <a:buFont typeface="+mj-lt"/>
              <a:buAutoNum type="arabicPeriod"/>
            </a:pPr>
            <a:r>
              <a:rPr lang="zh-TW" altLang="en-US" sz="2200" b="1" i="0" dirty="0">
                <a:effectLst/>
                <a:latin typeface="Helvetica Neue"/>
                <a:ea typeface="Helvetica Neue"/>
                <a:cs typeface="Helvetica Neue"/>
                <a:sym typeface="Helvetica Neue"/>
              </a:rPr>
              <a:t>論文的後面還有提到一個控制參數 </a:t>
            </a:r>
            <a:r>
              <a:rPr lang="en-US" altLang="zh-TW" sz="2200" b="0" i="1" dirty="0">
                <a:effectLst/>
                <a:latin typeface="Helvetica Neue"/>
                <a:ea typeface="Helvetica Neue"/>
                <a:cs typeface="Helvetica Neue"/>
                <a:sym typeface="Helvetica Neue"/>
              </a:rPr>
              <a:t>λ</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 為了平衡</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動作幅度（</a:t>
            </a:r>
            <a:r>
              <a:rPr lang="en-US" altLang="zh-TW" sz="2200" b="0" i="0" dirty="0">
                <a:effectLst/>
                <a:latin typeface="Helvetica Neue"/>
                <a:ea typeface="Helvetica Neue"/>
                <a:cs typeface="Helvetica Neue"/>
                <a:sym typeface="Helvetica Neue"/>
              </a:rPr>
              <a:t>Motion</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與</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草圖保真度（</a:t>
            </a:r>
            <a:r>
              <a:rPr lang="en-US" altLang="zh-TW" sz="2200" b="0" i="0" dirty="0">
                <a:effectLst/>
                <a:latin typeface="Helvetica Neue"/>
                <a:ea typeface="Helvetica Neue"/>
                <a:cs typeface="Helvetica Neue"/>
                <a:sym typeface="Helvetica Neue"/>
              </a:rPr>
              <a:t>Fidelity</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，作者在這裡加入了一個縮放參數 </a:t>
            </a:r>
            <a:r>
              <a:rPr lang="en-US" altLang="zh-TW" sz="2200" b="0" i="1" dirty="0">
                <a:effectLst/>
                <a:latin typeface="Helvetica Neue"/>
                <a:ea typeface="Helvetica Neue"/>
                <a:cs typeface="Helvetica Neue"/>
                <a:sym typeface="Helvetica Neue"/>
              </a:rPr>
              <a:t>λ</a:t>
            </a:r>
            <a:r>
              <a:rPr lang="zh-TW" altLang="en-US" sz="2200" b="0" i="0" dirty="0">
                <a:effectLst/>
                <a:latin typeface="Helvetica Neue"/>
                <a:ea typeface="Helvetica Neue"/>
                <a:cs typeface="Helvetica Neue"/>
                <a:sym typeface="Helvetica Neue"/>
              </a:rPr>
              <a:t>。</a:t>
            </a:r>
            <a:r>
              <a:rPr lang="en-US" altLang="zh-TW" sz="2200" b="0" i="1" dirty="0">
                <a:effectLst/>
                <a:latin typeface="Helvetica Neue"/>
                <a:ea typeface="Helvetica Neue"/>
                <a:cs typeface="Helvetica Neue"/>
                <a:sym typeface="Helvetica Neue"/>
              </a:rPr>
              <a:t>λ</a:t>
            </a:r>
            <a:r>
              <a:rPr lang="zh-TW" altLang="en-US" sz="2200" b="0" i="0" dirty="0">
                <a:effectLst/>
                <a:latin typeface="Helvetica Neue"/>
                <a:ea typeface="Helvetica Neue"/>
                <a:cs typeface="Helvetica Neue"/>
                <a:sym typeface="Helvetica Neue"/>
              </a:rPr>
              <a:t> 越大，第一幀的影響力越強，草圖越不容易變形，但動作會受限；</a:t>
            </a:r>
            <a:r>
              <a:rPr lang="en-US" altLang="zh-TW" sz="2200" b="0" i="1" dirty="0">
                <a:effectLst/>
                <a:latin typeface="Helvetica Neue"/>
                <a:ea typeface="Helvetica Neue"/>
                <a:cs typeface="Helvetica Neue"/>
                <a:sym typeface="Helvetica Neue"/>
              </a:rPr>
              <a:t>λ</a:t>
            </a:r>
            <a:r>
              <a:rPr lang="zh-TW" altLang="en-US" sz="2200" b="0" i="0" dirty="0">
                <a:effectLst/>
                <a:latin typeface="Helvetica Neue"/>
                <a:ea typeface="Helvetica Neue"/>
                <a:cs typeface="Helvetica Neue"/>
                <a:sym typeface="Helvetica Neue"/>
              </a:rPr>
              <a:t> 越小，模型越能遵循提示詞產生誇張的動作（例如跳躍），但可能會稍微犧牲原圖的細節。</a:t>
            </a:r>
          </a:p>
        </p:txBody>
      </p:sp>
    </p:spTree>
    <p:extLst>
      <p:ext uri="{BB962C8B-B14F-4D97-AF65-F5344CB8AC3E}">
        <p14:creationId xmlns:p14="http://schemas.microsoft.com/office/powerpoint/2010/main" val="427109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接下來是</a:t>
            </a:r>
            <a:r>
              <a:rPr lang="zh-TW" altLang="en-US" sz="2200" b="1" i="0" dirty="0">
                <a:effectLst/>
                <a:latin typeface="Helvetica Neue"/>
                <a:ea typeface="Helvetica Neue"/>
                <a:cs typeface="Helvetica Neue"/>
                <a:sym typeface="Helvetica Neue"/>
              </a:rPr>
              <a:t>具體實現方式。</a:t>
            </a:r>
            <a:r>
              <a:rPr lang="zh-TW" altLang="en-US" sz="2200" b="0" i="0" dirty="0">
                <a:effectLst/>
                <a:latin typeface="Helvetica Neue"/>
                <a:ea typeface="Helvetica Neue"/>
                <a:cs typeface="Helvetica Neue"/>
                <a:sym typeface="Helvetica Neue"/>
              </a:rPr>
              <a:t>模型是基於預訓練的 </a:t>
            </a:r>
            <a:r>
              <a:rPr lang="en-US" altLang="zh-TW" sz="2200" b="0" i="0" dirty="0" err="1">
                <a:effectLst/>
                <a:latin typeface="Helvetica Neue"/>
                <a:ea typeface="Helvetica Neue"/>
                <a:cs typeface="Helvetica Neue"/>
                <a:sym typeface="Helvetica Neue"/>
              </a:rPr>
              <a:t>ModelScope</a:t>
            </a:r>
            <a:r>
              <a:rPr lang="en-US" altLang="zh-TW" sz="2200" b="0" i="0" dirty="0">
                <a:effectLst/>
                <a:latin typeface="Helvetica Neue"/>
                <a:ea typeface="Helvetica Neue"/>
                <a:cs typeface="Helvetica Neue"/>
                <a:sym typeface="Helvetica Neue"/>
              </a:rPr>
              <a:t> T2V </a:t>
            </a:r>
            <a:r>
              <a:rPr lang="zh-TW" altLang="en-US" sz="2200" b="0" i="0" dirty="0">
                <a:effectLst/>
                <a:latin typeface="Helvetica Neue"/>
                <a:ea typeface="Helvetica Neue"/>
                <a:cs typeface="Helvetica Neue"/>
                <a:sym typeface="Helvetica Neue"/>
              </a:rPr>
              <a:t>模型，並使用 </a:t>
            </a:r>
            <a:r>
              <a:rPr lang="en-US" altLang="zh-TW" sz="2200" b="0" i="0" dirty="0" err="1">
                <a:effectLst/>
                <a:latin typeface="Helvetica Neue"/>
                <a:ea typeface="Helvetica Neue"/>
                <a:cs typeface="Helvetica Neue"/>
                <a:sym typeface="Helvetica Neue"/>
              </a:rPr>
              <a:t>LoRA</a:t>
            </a:r>
            <a:r>
              <a:rPr lang="zh-TW" altLang="en-US" sz="2200" b="0" i="0" dirty="0">
                <a:effectLst/>
                <a:latin typeface="Helvetica Neue"/>
                <a:ea typeface="Helvetica Neue"/>
                <a:cs typeface="Helvetica Neue"/>
                <a:sym typeface="Helvetica Neue"/>
              </a:rPr>
              <a:t>（</a:t>
            </a:r>
            <a:r>
              <a:rPr lang="en-US" altLang="zh-TW" sz="2200" b="0" i="0" dirty="0">
                <a:effectLst/>
                <a:latin typeface="Helvetica Neue"/>
                <a:ea typeface="Helvetica Neue"/>
                <a:cs typeface="Helvetica Neue"/>
                <a:sym typeface="Helvetica Neue"/>
              </a:rPr>
              <a:t>Rank=4</a:t>
            </a:r>
            <a:r>
              <a:rPr lang="zh-TW" altLang="en-US" sz="2200" b="0" i="0" dirty="0">
                <a:effectLst/>
                <a:latin typeface="Helvetica Neue"/>
                <a:ea typeface="Helvetica Neue"/>
                <a:cs typeface="Helvetica Neue"/>
                <a:sym typeface="Helvetica Neue"/>
              </a:rPr>
              <a:t>）微調了 </a:t>
            </a:r>
            <a:r>
              <a:rPr lang="en-US" altLang="zh-TW" sz="2200" b="0" i="0" dirty="0">
                <a:effectLst/>
                <a:latin typeface="Helvetica Neue"/>
                <a:ea typeface="Helvetica Neue"/>
                <a:cs typeface="Helvetica Neue"/>
                <a:sym typeface="Helvetica Neue"/>
              </a:rPr>
              <a:t>2500 </a:t>
            </a:r>
            <a:r>
              <a:rPr lang="zh-TW" altLang="en-US" sz="2200" b="0" i="0" dirty="0">
                <a:effectLst/>
                <a:latin typeface="Helvetica Neue"/>
                <a:ea typeface="Helvetica Neue"/>
                <a:cs typeface="Helvetica Neue"/>
                <a:sym typeface="Helvetica Neue"/>
              </a:rPr>
              <a:t>步。預設生成 </a:t>
            </a:r>
            <a:r>
              <a:rPr lang="en-US" altLang="zh-TW" sz="2200" b="0" i="0" dirty="0">
                <a:effectLst/>
                <a:latin typeface="Helvetica Neue"/>
                <a:ea typeface="Helvetica Neue"/>
                <a:cs typeface="Helvetica Neue"/>
                <a:sym typeface="Helvetica Neue"/>
              </a:rPr>
              <a:t>10 </a:t>
            </a:r>
            <a:r>
              <a:rPr lang="zh-TW" altLang="en-US" sz="2200" b="0" i="0" dirty="0">
                <a:effectLst/>
                <a:latin typeface="Helvetica Neue"/>
                <a:ea typeface="Helvetica Neue"/>
                <a:cs typeface="Helvetica Neue"/>
                <a:sym typeface="Helvetica Neue"/>
              </a:rPr>
              <a:t>幀的動畫 </a:t>
            </a:r>
            <a:r>
              <a:rPr lang="en-US" altLang="zh-TW" sz="2200" b="0" i="0" dirty="0">
                <a:effectLst/>
                <a:latin typeface="Helvetica Neue"/>
                <a:ea typeface="Helvetica Neue"/>
                <a:cs typeface="Helvetica Neue"/>
                <a:sym typeface="Helvetica Neue"/>
              </a:rPr>
              <a:t>(</a:t>
            </a:r>
            <a:r>
              <a:rPr lang="en-US" altLang="zh-TW" sz="2200" b="0" i="1" dirty="0">
                <a:effectLst/>
                <a:latin typeface="Helvetica Neue"/>
                <a:ea typeface="Helvetica Neue"/>
                <a:cs typeface="Helvetica Neue"/>
                <a:sym typeface="Helvetica Neue"/>
              </a:rPr>
              <a:t>M</a:t>
            </a:r>
            <a:r>
              <a:rPr lang="en-US" altLang="zh-TW" sz="2200" b="0" i="0" dirty="0">
                <a:effectLst/>
                <a:latin typeface="Helvetica Neue"/>
                <a:ea typeface="Helvetica Neue"/>
                <a:cs typeface="Helvetica Neue"/>
                <a:sym typeface="Helvetica Neue"/>
              </a:rPr>
              <a:t>=10)</a:t>
            </a:r>
            <a:r>
              <a:rPr lang="zh-TW" altLang="en-US" sz="2200" b="0" i="0" dirty="0">
                <a:effectLst/>
                <a:latin typeface="Helvetica Neue"/>
                <a:ea typeface="Helvetica Neue"/>
                <a:cs typeface="Helvetica Neue"/>
                <a:sym typeface="Helvetica Neue"/>
              </a:rPr>
              <a:t>，並將擴散過程的總步數 </a:t>
            </a:r>
            <a:r>
              <a:rPr lang="en-US" altLang="zh-TW" sz="2200" b="0" i="1" dirty="0">
                <a:effectLst/>
                <a:latin typeface="Helvetica Neue"/>
                <a:ea typeface="Helvetica Neue"/>
                <a:cs typeface="Helvetica Neue"/>
                <a:sym typeface="Helvetica Neue"/>
              </a:rPr>
              <a:t>T</a:t>
            </a:r>
            <a:r>
              <a:rPr lang="zh-TW" altLang="en-US" sz="2200" b="0" i="0" dirty="0">
                <a:effectLst/>
                <a:latin typeface="Helvetica Neue"/>
                <a:ea typeface="Helvetica Neue"/>
                <a:cs typeface="Helvetica Neue"/>
                <a:sym typeface="Helvetica Neue"/>
              </a:rPr>
              <a:t> 設為 </a:t>
            </a:r>
            <a:r>
              <a:rPr lang="en-US" altLang="zh-TW" sz="2200" b="0" i="0" dirty="0">
                <a:effectLst/>
                <a:latin typeface="Helvetica Neue"/>
                <a:ea typeface="Helvetica Neue"/>
                <a:cs typeface="Helvetica Neue"/>
                <a:sym typeface="Helvetica Neue"/>
              </a:rPr>
              <a:t>25</a:t>
            </a:r>
            <a:r>
              <a:rPr lang="zh-TW" altLang="en-US" sz="2200" b="0" i="0" dirty="0">
                <a:effectLst/>
                <a:latin typeface="Helvetica Neue"/>
                <a:ea typeface="Helvetica Neue"/>
                <a:cs typeface="Helvetica Neue"/>
                <a:sym typeface="Helvetica Neue"/>
              </a:rPr>
              <a:t>。其中，迭代對齊的門檻 </a:t>
            </a:r>
            <a:r>
              <a:rPr lang="en-US" altLang="zh-TW" sz="2200" b="0" i="1" dirty="0">
                <a:effectLst/>
                <a:latin typeface="Helvetica Neue"/>
                <a:ea typeface="Helvetica Neue"/>
                <a:cs typeface="Helvetica Neue"/>
                <a:sym typeface="Helvetica Neue"/>
              </a:rPr>
              <a:t>τ</a:t>
            </a:r>
            <a:r>
              <a:rPr lang="en-US" altLang="zh-TW" sz="2200" b="0" i="0" dirty="0">
                <a:effectLst/>
                <a:latin typeface="Helvetica Neue"/>
                <a:ea typeface="Helvetica Neue"/>
                <a:cs typeface="Helvetica Neue"/>
                <a:sym typeface="Helvetica Neue"/>
              </a:rPr>
              <a:t>1​</a:t>
            </a:r>
            <a:r>
              <a:rPr lang="zh-TW" altLang="en-US" sz="2200" b="0" i="0" dirty="0">
                <a:effectLst/>
                <a:latin typeface="Helvetica Neue"/>
                <a:ea typeface="Helvetica Neue"/>
                <a:cs typeface="Helvetica Neue"/>
                <a:sym typeface="Helvetica Neue"/>
              </a:rPr>
              <a:t> 設在前 </a:t>
            </a:r>
            <a:r>
              <a:rPr lang="en-US" altLang="zh-TW" sz="2200" b="0" i="0" dirty="0">
                <a:effectLst/>
                <a:latin typeface="Helvetica Neue"/>
                <a:ea typeface="Helvetica Neue"/>
                <a:cs typeface="Helvetica Neue"/>
                <a:sym typeface="Helvetica Neue"/>
              </a:rPr>
              <a:t>40% </a:t>
            </a:r>
            <a:r>
              <a:rPr lang="zh-TW" altLang="en-US" sz="2200" b="0" i="0" dirty="0">
                <a:effectLst/>
                <a:latin typeface="Helvetica Neue"/>
                <a:ea typeface="Helvetica Neue"/>
                <a:cs typeface="Helvetica Neue"/>
                <a:sym typeface="Helvetica Neue"/>
              </a:rPr>
              <a:t>的階段，注意力組合的門檻 </a:t>
            </a:r>
            <a:r>
              <a:rPr lang="en-US" altLang="zh-TW" sz="2200" b="0" i="1" dirty="0">
                <a:effectLst/>
                <a:latin typeface="Helvetica Neue"/>
                <a:ea typeface="Helvetica Neue"/>
                <a:cs typeface="Helvetica Neue"/>
                <a:sym typeface="Helvetica Neue"/>
              </a:rPr>
              <a:t>τ</a:t>
            </a:r>
            <a:r>
              <a:rPr lang="en-US" altLang="zh-TW" sz="2200" b="0" i="0" dirty="0">
                <a:effectLst/>
                <a:latin typeface="Helvetica Neue"/>
                <a:ea typeface="Helvetica Neue"/>
                <a:cs typeface="Helvetica Neue"/>
                <a:sym typeface="Helvetica Neue"/>
              </a:rPr>
              <a:t>2​</a:t>
            </a:r>
            <a:r>
              <a:rPr lang="zh-TW" altLang="en-US" sz="2200" b="0" i="0" dirty="0">
                <a:effectLst/>
                <a:latin typeface="Helvetica Neue"/>
                <a:ea typeface="Helvetica Neue"/>
                <a:cs typeface="Helvetica Neue"/>
                <a:sym typeface="Helvetica Neue"/>
              </a:rPr>
              <a:t> 設在後 </a:t>
            </a:r>
            <a:r>
              <a:rPr lang="en-US" altLang="zh-TW" sz="2200" b="0" i="0" dirty="0">
                <a:effectLst/>
                <a:latin typeface="Helvetica Neue"/>
                <a:ea typeface="Helvetica Neue"/>
                <a:cs typeface="Helvetica Neue"/>
                <a:sym typeface="Helvetica Neue"/>
              </a:rPr>
              <a:t>60% </a:t>
            </a:r>
            <a:r>
              <a:rPr lang="zh-TW" altLang="en-US" sz="2200" b="0" i="0" dirty="0">
                <a:effectLst/>
                <a:latin typeface="Helvetica Neue"/>
                <a:ea typeface="Helvetica Neue"/>
                <a:cs typeface="Helvetica Neue"/>
                <a:sym typeface="Helvetica Neue"/>
              </a:rPr>
              <a:t>的階段。</a:t>
            </a:r>
            <a:endParaRPr lang="zh-TW" altLang="en-US" dirty="0"/>
          </a:p>
        </p:txBody>
      </p:sp>
    </p:spTree>
    <p:extLst>
      <p:ext uri="{BB962C8B-B14F-4D97-AF65-F5344CB8AC3E}">
        <p14:creationId xmlns:p14="http://schemas.microsoft.com/office/powerpoint/2010/main" val="764582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這張圖表展示了兩者的運算成本差異。左圖顯示，</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的耗時會隨著草圖筆畫數增加而大幅上升； </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的生成時間則極短，且完全不受草圖複雜度影響。右圖則可以看出，在生成相同幀數的動畫時，</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消耗的顯示卡記憶體（</a:t>
            </a:r>
            <a:r>
              <a:rPr lang="en-US" altLang="zh-TW" sz="2200" b="0" i="0" dirty="0">
                <a:effectLst/>
                <a:latin typeface="Helvetica Neue"/>
                <a:ea typeface="Helvetica Neue"/>
                <a:cs typeface="Helvetica Neue"/>
                <a:sym typeface="Helvetica Neue"/>
              </a:rPr>
              <a:t>VRAM</a:t>
            </a:r>
            <a:r>
              <a:rPr lang="zh-TW" altLang="en-US" sz="2200" b="0" i="0" dirty="0">
                <a:effectLst/>
                <a:latin typeface="Helvetica Neue"/>
                <a:ea typeface="Helvetica Neue"/>
                <a:cs typeface="Helvetica Neue"/>
                <a:sym typeface="Helvetica Neue"/>
              </a:rPr>
              <a:t>）也顯著低於 </a:t>
            </a:r>
            <a:r>
              <a:rPr lang="en-US" altLang="zh-TW" sz="2200" b="0" i="0" dirty="0">
                <a:effectLst/>
                <a:latin typeface="Helvetica Neue"/>
                <a:ea typeface="Helvetica Neue"/>
                <a:cs typeface="Helvetica Neue"/>
                <a:sym typeface="Helvetica Neue"/>
              </a:rPr>
              <a:t>Live-Sketch</a:t>
            </a:r>
            <a:r>
              <a:rPr lang="zh-TW" altLang="en-US" sz="2200" b="0" i="0" dirty="0">
                <a:effectLst/>
                <a:latin typeface="Helvetica Neue"/>
                <a:ea typeface="Helvetica Neue"/>
                <a:cs typeface="Helvetica Neue"/>
                <a:sym typeface="Helvetica Neue"/>
              </a:rPr>
              <a:t>。簡單來說，</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不僅速度大幅提升，對硬體的要求也更低！</a:t>
            </a:r>
            <a:endParaRPr lang="zh-TW" altLang="en-US" dirty="0"/>
          </a:p>
        </p:txBody>
      </p:sp>
    </p:spTree>
    <p:extLst>
      <p:ext uri="{BB962C8B-B14F-4D97-AF65-F5344CB8AC3E}">
        <p14:creationId xmlns:p14="http://schemas.microsoft.com/office/powerpoint/2010/main" val="389144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在視覺質性比較上，當面對</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跳躍的羚羊</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或是</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飛翔的老鷹</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這類需要大幅度改變三維姿態的文字提示時，</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只能做到平移或些微扭曲；而 </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則能生成出擁有景深變化、肢體大幅度交錯的自然動作。</a:t>
            </a:r>
            <a:endParaRPr lang="zh-TW" altLang="en-US" dirty="0"/>
          </a:p>
        </p:txBody>
      </p:sp>
    </p:spTree>
    <p:extLst>
      <p:ext uri="{BB962C8B-B14F-4D97-AF65-F5344CB8AC3E}">
        <p14:creationId xmlns:p14="http://schemas.microsoft.com/office/powerpoint/2010/main" val="213781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在量化指標上，表一顯示了 </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在衡量動作是否符合提示詞的</a:t>
            </a:r>
            <a:r>
              <a:rPr lang="en-US" altLang="zh-TW" sz="2200" b="0" i="0" dirty="0">
                <a:effectLst/>
                <a:latin typeface="Helvetica Neue"/>
                <a:ea typeface="Helvetica Neue"/>
                <a:cs typeface="Helvetica Neue"/>
                <a:sym typeface="Helvetica Neue"/>
              </a:rPr>
              <a:t>『T2V Alignment』</a:t>
            </a:r>
            <a:r>
              <a:rPr lang="zh-TW" altLang="en-US" sz="2200" b="0" i="0" dirty="0">
                <a:effectLst/>
                <a:latin typeface="Helvetica Neue"/>
                <a:ea typeface="Helvetica Neue"/>
                <a:cs typeface="Helvetica Neue"/>
                <a:sym typeface="Helvetica Neue"/>
              </a:rPr>
              <a:t>指標上，大幅超越 </a:t>
            </a:r>
            <a:r>
              <a:rPr lang="en-US" altLang="zh-TW" sz="2200" b="0" i="0" dirty="0">
                <a:effectLst/>
                <a:latin typeface="Helvetica Neue"/>
                <a:ea typeface="Helvetica Neue"/>
                <a:cs typeface="Helvetica Neue"/>
                <a:sym typeface="Helvetica Neue"/>
              </a:rPr>
              <a:t>Live-Sketch (0.172 </a:t>
            </a:r>
            <a:r>
              <a:rPr lang="zh-TW" altLang="en-US" sz="2200" b="0" i="0" dirty="0">
                <a:effectLst/>
                <a:latin typeface="Helvetica Neue"/>
                <a:ea typeface="Helvetica Neue"/>
                <a:cs typeface="Helvetica Neue"/>
                <a:sym typeface="Helvetica Neue"/>
              </a:rPr>
              <a:t>對比 </a:t>
            </a:r>
            <a:r>
              <a:rPr lang="en-US" altLang="zh-TW" sz="2200" b="0" i="0" dirty="0">
                <a:effectLst/>
                <a:latin typeface="Helvetica Neue"/>
                <a:ea typeface="Helvetica Neue"/>
                <a:cs typeface="Helvetica Neue"/>
                <a:sym typeface="Helvetica Neue"/>
              </a:rPr>
              <a:t>0.142)</a:t>
            </a:r>
            <a:r>
              <a:rPr lang="zh-TW" altLang="en-US" sz="2200" b="0" i="0" dirty="0">
                <a:effectLst/>
                <a:latin typeface="Helvetica Neue"/>
                <a:ea typeface="Helvetica Neue"/>
                <a:cs typeface="Helvetica Neue"/>
                <a:sym typeface="Helvetica Neue"/>
              </a:rPr>
              <a:t>。在表二的使用者主觀測試中，不論是一致性、忠實度，或是整體評分 </a:t>
            </a:r>
            <a:r>
              <a:rPr lang="en-US" altLang="zh-TW" sz="2200" b="0" i="0" dirty="0">
                <a:effectLst/>
                <a:latin typeface="Helvetica Neue"/>
                <a:ea typeface="Helvetica Neue"/>
                <a:cs typeface="Helvetica Neue"/>
                <a:sym typeface="Helvetica Neue"/>
              </a:rPr>
              <a:t>(MOS)</a:t>
            </a:r>
            <a:r>
              <a:rPr lang="zh-TW" altLang="en-US" sz="2200" b="0" i="0" dirty="0">
                <a:effectLst/>
                <a:latin typeface="Helvetica Neue"/>
                <a:ea typeface="Helvetica Neue"/>
                <a:cs typeface="Helvetica Neue"/>
                <a:sym typeface="Helvetica Neue"/>
              </a:rPr>
              <a:t>，</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也都獲得了壓倒性的勝利。</a:t>
            </a:r>
            <a:endParaRPr lang="zh-TW" altLang="en-US" dirty="0"/>
          </a:p>
        </p:txBody>
      </p:sp>
    </p:spTree>
    <p:extLst>
      <p:ext uri="{BB962C8B-B14F-4D97-AF65-F5344CB8AC3E}">
        <p14:creationId xmlns:p14="http://schemas.microsoft.com/office/powerpoint/2010/main" val="311922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EEA80-55E1-4309-EFD3-88A682403C6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D151677-3AD3-47F4-D0CE-496879FD7C77}"/>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2FA27C66-C0E9-FE1F-2F83-73653EB34C08}"/>
              </a:ext>
            </a:extLst>
          </p:cNvPr>
          <p:cNvSpPr>
            <a:spLocks noGrp="1"/>
          </p:cNvSpPr>
          <p:nvPr>
            <p:ph type="body" idx="1"/>
          </p:nvPr>
        </p:nvSpPr>
        <p:spPr/>
        <p:txBody>
          <a:bodyPr/>
          <a:lstStyle/>
          <a:p>
            <a:r>
              <a:rPr lang="zh-TW" altLang="en-US" dirty="0">
                <a:effectLst/>
              </a:rPr>
              <a:t>最後來看看 </a:t>
            </a:r>
            <a:r>
              <a:rPr lang="en-US" altLang="zh-TW" dirty="0" err="1">
                <a:effectLst/>
              </a:rPr>
              <a:t>FlipSketch</a:t>
            </a:r>
            <a:r>
              <a:rPr lang="en-US" altLang="zh-TW" dirty="0">
                <a:effectLst/>
              </a:rPr>
              <a:t> </a:t>
            </a:r>
            <a:r>
              <a:rPr lang="zh-TW" altLang="en-US" dirty="0">
                <a:effectLst/>
              </a:rPr>
              <a:t>的三個有趣的延伸應用：</a:t>
            </a:r>
          </a:p>
          <a:p>
            <a:r>
              <a:rPr lang="zh-TW" altLang="en-US" dirty="0">
                <a:effectLst/>
              </a:rPr>
              <a:t>首先</a:t>
            </a:r>
            <a:r>
              <a:rPr lang="zh-TW" altLang="en-US" sz="2200" b="0" i="0" dirty="0">
                <a:effectLst/>
                <a:latin typeface="Helvetica Neue"/>
                <a:ea typeface="Helvetica Neue"/>
                <a:cs typeface="Helvetica Neue"/>
                <a:sym typeface="Helvetica Neue"/>
              </a:rPr>
              <a:t>是</a:t>
            </a:r>
            <a:r>
              <a:rPr lang="zh-TW" altLang="en-US" sz="2200" b="1" i="0" dirty="0">
                <a:effectLst/>
                <a:latin typeface="Helvetica Neue"/>
                <a:ea typeface="Helvetica Neue"/>
                <a:cs typeface="Helvetica Neue"/>
                <a:sym typeface="Helvetica Neue"/>
              </a:rPr>
              <a:t>影格延伸 </a:t>
            </a:r>
            <a:r>
              <a:rPr lang="en-US" altLang="zh-TW" sz="2200" b="1" i="0" dirty="0">
                <a:effectLst/>
                <a:latin typeface="Helvetica Neue"/>
                <a:ea typeface="Helvetica Neue"/>
                <a:cs typeface="Helvetica Neue"/>
                <a:sym typeface="Helvetica Neue"/>
              </a:rPr>
              <a:t>(Frame Extrapolation)</a:t>
            </a:r>
            <a:r>
              <a:rPr lang="zh-TW" altLang="en-US" sz="2200" b="0" i="0" dirty="0">
                <a:effectLst/>
                <a:latin typeface="Helvetica Neue"/>
                <a:ea typeface="Helvetica Neue"/>
                <a:cs typeface="Helvetica Neue"/>
                <a:sym typeface="Helvetica Neue"/>
              </a:rPr>
              <a:t>，這用來解決模型單次生成長度有限的問題。如果我們要讓芭蕾舞者做出</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先跳舞，再彎腰鞠躬</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的連續複雜動作，系統會直接把第一段動畫的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最後一幀</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，當作第二段動畫的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輸入草圖</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，透過無縫拼接來完成長篇的動態故事</a:t>
            </a:r>
            <a:r>
              <a:rPr lang="zh-TW" altLang="en-US" dirty="0">
                <a:effectLst/>
              </a:rPr>
              <a:t>。</a:t>
            </a:r>
            <a:r>
              <a:rPr lang="zh-TW" altLang="en-US" sz="2200" b="0" i="0" dirty="0">
                <a:effectLst/>
                <a:latin typeface="Helvetica Neue"/>
                <a:ea typeface="Helvetica Neue"/>
                <a:cs typeface="Helvetica Neue"/>
                <a:sym typeface="Helvetica Neue"/>
              </a:rPr>
              <a:t>第二個應用</a:t>
            </a:r>
            <a:r>
              <a:rPr lang="zh-TW" altLang="en-US" dirty="0">
                <a:effectLst/>
              </a:rPr>
              <a:t>是</a:t>
            </a:r>
            <a:r>
              <a:rPr lang="zh-TW" altLang="en-US" b="1" dirty="0">
                <a:effectLst/>
              </a:rPr>
              <a:t>真實影片生成 </a:t>
            </a:r>
            <a:r>
              <a:rPr lang="en-US" altLang="zh-TW" b="1" dirty="0">
                <a:effectLst/>
              </a:rPr>
              <a:t>(Real-World Video Generation)</a:t>
            </a:r>
            <a:r>
              <a:rPr lang="zh-TW" altLang="en-US" dirty="0">
                <a:effectLst/>
              </a:rPr>
              <a:t>。論文能將 </a:t>
            </a:r>
            <a:r>
              <a:rPr lang="en-US" altLang="zh-TW" dirty="0" err="1">
                <a:effectLst/>
              </a:rPr>
              <a:t>FlipSketch</a:t>
            </a:r>
            <a:r>
              <a:rPr lang="en-US" altLang="zh-TW" dirty="0">
                <a:effectLst/>
              </a:rPr>
              <a:t> </a:t>
            </a:r>
            <a:r>
              <a:rPr lang="zh-TW" altLang="en-US" dirty="0">
                <a:effectLst/>
              </a:rPr>
              <a:t>產生的流暢草圖動畫當作</a:t>
            </a:r>
            <a:r>
              <a:rPr lang="en-US" altLang="zh-TW" dirty="0">
                <a:effectLst/>
              </a:rPr>
              <a:t>『</a:t>
            </a:r>
            <a:r>
              <a:rPr lang="zh-TW" altLang="en-US" dirty="0">
                <a:effectLst/>
              </a:rPr>
              <a:t>物件骨架</a:t>
            </a:r>
            <a:r>
              <a:rPr lang="en-US" altLang="zh-TW" dirty="0">
                <a:effectLst/>
              </a:rPr>
              <a:t>』</a:t>
            </a:r>
            <a:r>
              <a:rPr lang="zh-TW" altLang="en-US" dirty="0">
                <a:effectLst/>
              </a:rPr>
              <a:t>或</a:t>
            </a:r>
            <a:r>
              <a:rPr lang="en-US" altLang="zh-TW" dirty="0">
                <a:effectLst/>
              </a:rPr>
              <a:t>『</a:t>
            </a:r>
            <a:r>
              <a:rPr lang="zh-TW" altLang="en-US" dirty="0">
                <a:effectLst/>
              </a:rPr>
              <a:t>邊緣圖 </a:t>
            </a:r>
            <a:r>
              <a:rPr lang="en-US" altLang="zh-TW" dirty="0">
                <a:effectLst/>
              </a:rPr>
              <a:t>(Edge-map)』</a:t>
            </a:r>
            <a:r>
              <a:rPr lang="zh-TW" altLang="en-US" dirty="0">
                <a:effectLst/>
              </a:rPr>
              <a:t>來提供引導。經過內插技術提高幀率後，就能將簡單的線條轉換成如投影片中紅魚游泳、或是紅酒搖晃的真實相片級影片。</a:t>
            </a:r>
          </a:p>
        </p:txBody>
      </p:sp>
    </p:spTree>
    <p:extLst>
      <p:ext uri="{BB962C8B-B14F-4D97-AF65-F5344CB8AC3E}">
        <p14:creationId xmlns:p14="http://schemas.microsoft.com/office/powerpoint/2010/main" val="189971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更有趣的是</a:t>
            </a:r>
            <a:r>
              <a:rPr lang="zh-TW" altLang="en-US" sz="2200" b="1" i="0" dirty="0">
                <a:effectLst/>
                <a:latin typeface="Helvetica Neue"/>
                <a:ea typeface="Helvetica Neue"/>
                <a:cs typeface="Helvetica Neue"/>
                <a:sym typeface="Helvetica Neue"/>
              </a:rPr>
              <a:t>動態字體特效 </a:t>
            </a:r>
            <a:r>
              <a:rPr lang="en-US" altLang="zh-TW" sz="2200" b="1" i="0" dirty="0">
                <a:effectLst/>
                <a:latin typeface="Helvetica Neue"/>
                <a:ea typeface="Helvetica Neue"/>
                <a:cs typeface="Helvetica Neue"/>
                <a:sym typeface="Helvetica Neue"/>
              </a:rPr>
              <a:t>(Dynamic Typography)</a:t>
            </a:r>
            <a:r>
              <a:rPr lang="zh-TW" altLang="en-US" sz="2200" b="0" i="0" dirty="0">
                <a:effectLst/>
                <a:latin typeface="Helvetica Neue"/>
                <a:ea typeface="Helvetica Neue"/>
                <a:cs typeface="Helvetica Neue"/>
                <a:sym typeface="Helvetica Neue"/>
              </a:rPr>
              <a:t>。作者在這裡發現了一個有趣的應用方式：如果將原本用來維持草圖細節的</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時間注意力組合 </a:t>
            </a:r>
            <a:r>
              <a:rPr lang="en-US" altLang="zh-TW" sz="2200" b="0" i="0" dirty="0">
                <a:effectLst/>
                <a:latin typeface="Helvetica Neue"/>
                <a:ea typeface="Helvetica Neue"/>
                <a:cs typeface="Helvetica Neue"/>
                <a:sym typeface="Helvetica Neue"/>
              </a:rPr>
              <a:t>(</a:t>
            </a:r>
            <a:r>
              <a:rPr lang="en-US" altLang="zh-TW" sz="2200" b="0" i="1" dirty="0">
                <a:effectLst/>
                <a:latin typeface="Helvetica Neue"/>
                <a:ea typeface="Helvetica Neue"/>
                <a:cs typeface="Helvetica Neue"/>
                <a:sym typeface="Helvetica Neue"/>
              </a:rPr>
              <a:t>CT</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完全移除，模型就會產生非常劇烈的動態形變。利用這點，我們可以做出滑順的文字變形特效，例如讓 </a:t>
            </a:r>
            <a:r>
              <a:rPr lang="en-US" altLang="zh-TW" sz="2200" b="0" i="0" dirty="0">
                <a:effectLst/>
                <a:latin typeface="Helvetica Neue"/>
                <a:ea typeface="Helvetica Neue"/>
                <a:cs typeface="Helvetica Neue"/>
                <a:sym typeface="Helvetica Neue"/>
              </a:rPr>
              <a:t>PIXAR </a:t>
            </a:r>
            <a:r>
              <a:rPr lang="zh-TW" altLang="en-US" sz="2200" b="0" i="0" dirty="0">
                <a:effectLst/>
                <a:latin typeface="Helvetica Neue"/>
                <a:ea typeface="Helvetica Neue"/>
                <a:cs typeface="Helvetica Neue"/>
                <a:sym typeface="Helvetica Neue"/>
              </a:rPr>
              <a:t>裡的字母</a:t>
            </a:r>
            <a:r>
              <a:rPr lang="en-US" altLang="zh-TW" sz="2200" b="0" i="0" dirty="0">
                <a:effectLst/>
                <a:latin typeface="Helvetica Neue"/>
                <a:ea typeface="Helvetica Neue"/>
                <a:cs typeface="Helvetica Neue"/>
                <a:sym typeface="Helvetica Neue"/>
              </a:rPr>
              <a:t>『I』</a:t>
            </a:r>
            <a:r>
              <a:rPr lang="zh-TW" altLang="en-US" sz="2200" b="0" i="0" dirty="0">
                <a:effectLst/>
                <a:latin typeface="Helvetica Neue"/>
                <a:ea typeface="Helvetica Neue"/>
                <a:cs typeface="Helvetica Neue"/>
                <a:sym typeface="Helvetica Neue"/>
              </a:rPr>
              <a:t>，流暢地變形成一盞轉頭看著鏡頭的檯燈！這在向量方法中幾乎是不可能做到的。</a:t>
            </a:r>
            <a:endParaRPr lang="zh-TW" altLang="en-US" dirty="0"/>
          </a:p>
        </p:txBody>
      </p:sp>
    </p:spTree>
    <p:extLst>
      <p:ext uri="{BB962C8B-B14F-4D97-AF65-F5344CB8AC3E}">
        <p14:creationId xmlns:p14="http://schemas.microsoft.com/office/powerpoint/2010/main" val="2832178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最後，雖然 </a:t>
            </a:r>
            <a:r>
              <a:rPr lang="en-US" altLang="zh-TW" sz="2200" b="0" i="0" dirty="0" err="1">
                <a:effectLst/>
                <a:latin typeface="Helvetica Neue"/>
                <a:ea typeface="Helvetica Neue"/>
                <a:cs typeface="Helvetica Neue"/>
                <a:sym typeface="Helvetica Neue"/>
              </a:rPr>
              <a:t>FlipSketch</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解決了許多過去方法的痛點，但客觀來看，它目前仍有幾個研究限制。首先是</a:t>
            </a:r>
            <a:r>
              <a:rPr lang="zh-TW" altLang="en-US" sz="2200" b="1" i="0" dirty="0">
                <a:effectLst/>
                <a:latin typeface="Helvetica Neue"/>
                <a:ea typeface="Helvetica Neue"/>
                <a:cs typeface="Helvetica Neue"/>
                <a:sym typeface="Helvetica Neue"/>
              </a:rPr>
              <a:t>風格受限</a:t>
            </a:r>
            <a:r>
              <a:rPr lang="zh-TW" altLang="en-US" sz="2200" b="0" i="0" dirty="0">
                <a:effectLst/>
                <a:latin typeface="Helvetica Neue"/>
                <a:ea typeface="Helvetica Neue"/>
                <a:cs typeface="Helvetica Neue"/>
                <a:sym typeface="Helvetica Neue"/>
              </a:rPr>
              <a:t>，由於訓練資料的單一性，生成的動畫有時會不可避免地帶有 </a:t>
            </a:r>
            <a:r>
              <a:rPr lang="en-US" altLang="zh-TW" sz="2200" b="0" i="0" dirty="0" err="1">
                <a:effectLst/>
                <a:latin typeface="Helvetica Neue"/>
                <a:ea typeface="Helvetica Neue"/>
                <a:cs typeface="Helvetica Neue"/>
                <a:sym typeface="Helvetica Neue"/>
              </a:rPr>
              <a:t>CLIPasso</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演算法的特定草圖風格。其次是</a:t>
            </a:r>
            <a:r>
              <a:rPr lang="zh-TW" altLang="en-US" sz="2200" b="1" i="0" dirty="0">
                <a:effectLst/>
                <a:latin typeface="Helvetica Neue"/>
                <a:ea typeface="Helvetica Neue"/>
                <a:cs typeface="Helvetica Neue"/>
                <a:sym typeface="Helvetica Neue"/>
              </a:rPr>
              <a:t>對抽象草圖的容忍度較低</a:t>
            </a:r>
            <a:r>
              <a:rPr lang="zh-TW" altLang="en-US" sz="2200" b="0" i="0" dirty="0">
                <a:effectLst/>
                <a:latin typeface="Helvetica Neue"/>
                <a:ea typeface="Helvetica Neue"/>
                <a:cs typeface="Helvetica Neue"/>
                <a:sym typeface="Helvetica Neue"/>
              </a:rPr>
              <a:t>，如果輸入的草圖太過抽象或幾何不規則，模型可能會在第一幀就試圖</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自動修正</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它，導致與原圖的特徵產生落差。最後，因為它依賴預訓練的 </a:t>
            </a:r>
            <a:r>
              <a:rPr lang="en-US" altLang="zh-TW" sz="2200" b="0" i="0" dirty="0" err="1">
                <a:effectLst/>
                <a:latin typeface="Helvetica Neue"/>
                <a:ea typeface="Helvetica Neue"/>
                <a:cs typeface="Helvetica Neue"/>
                <a:sym typeface="Helvetica Neue"/>
              </a:rPr>
              <a:t>ModelScope</a:t>
            </a:r>
            <a:r>
              <a:rPr lang="en-US" altLang="zh-TW" sz="2200" b="0" i="0" dirty="0">
                <a:effectLst/>
                <a:latin typeface="Helvetica Neue"/>
                <a:ea typeface="Helvetica Neue"/>
                <a:cs typeface="Helvetica Neue"/>
                <a:sym typeface="Helvetica Neue"/>
              </a:rPr>
              <a:t> </a:t>
            </a:r>
            <a:r>
              <a:rPr lang="zh-TW" altLang="en-US" sz="2200" b="0" i="0" dirty="0">
                <a:effectLst/>
                <a:latin typeface="Helvetica Neue"/>
                <a:ea typeface="Helvetica Neue"/>
                <a:cs typeface="Helvetica Neue"/>
                <a:sym typeface="Helvetica Neue"/>
              </a:rPr>
              <a:t>骨幹，因此也會</a:t>
            </a:r>
            <a:r>
              <a:rPr lang="zh-TW" altLang="en-US" sz="2200" b="1" i="0" dirty="0">
                <a:effectLst/>
                <a:latin typeface="Helvetica Neue"/>
                <a:ea typeface="Helvetica Neue"/>
                <a:cs typeface="Helvetica Neue"/>
                <a:sym typeface="Helvetica Neue"/>
              </a:rPr>
              <a:t>繼承底層 </a:t>
            </a:r>
            <a:r>
              <a:rPr lang="en-US" altLang="zh-TW" sz="2200" b="1" i="0" dirty="0">
                <a:effectLst/>
                <a:latin typeface="Helvetica Neue"/>
                <a:ea typeface="Helvetica Neue"/>
                <a:cs typeface="Helvetica Neue"/>
                <a:sym typeface="Helvetica Neue"/>
              </a:rPr>
              <a:t>T2V </a:t>
            </a:r>
            <a:r>
              <a:rPr lang="zh-TW" altLang="en-US" sz="2200" b="1" i="0" dirty="0">
                <a:effectLst/>
                <a:latin typeface="Helvetica Neue"/>
                <a:ea typeface="Helvetica Neue"/>
                <a:cs typeface="Helvetica Neue"/>
                <a:sym typeface="Helvetica Neue"/>
              </a:rPr>
              <a:t>模型的缺點</a:t>
            </a:r>
            <a:r>
              <a:rPr lang="zh-TW" altLang="en-US" sz="2200" b="0" i="0" dirty="0">
                <a:effectLst/>
                <a:latin typeface="Helvetica Neue"/>
                <a:ea typeface="Helvetica Neue"/>
                <a:cs typeface="Helvetica Neue"/>
                <a:sym typeface="Helvetica Neue"/>
              </a:rPr>
              <a:t>，偶爾會產生像是</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多出肢體</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或</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幾何不連貫</a:t>
            </a:r>
            <a:r>
              <a:rPr lang="en-US" altLang="zh-TW" sz="2200" b="0"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的破綻。</a:t>
            </a:r>
            <a:endParaRPr lang="zh-TW" altLang="en-US" dirty="0"/>
          </a:p>
        </p:txBody>
      </p:sp>
    </p:spTree>
    <p:extLst>
      <p:ext uri="{BB962C8B-B14F-4D97-AF65-F5344CB8AC3E}">
        <p14:creationId xmlns:p14="http://schemas.microsoft.com/office/powerpoint/2010/main" val="1771206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97001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mj-lt"/>
              <a:buNone/>
              <a:tabLst/>
              <a:defRPr/>
            </a:pPr>
            <a:r>
              <a:rPr lang="zh-TW" altLang="en-US" sz="2200" b="0" i="0" dirty="0">
                <a:effectLst/>
                <a:latin typeface="Helvetica Neue"/>
                <a:ea typeface="Helvetica Neue"/>
                <a:cs typeface="Helvetica Neue"/>
                <a:sym typeface="Helvetica Neue"/>
              </a:rPr>
              <a:t>爲了實現這樣的願景，不少研究鑽研、突破，嘗試各種穩健的生成策略，但都無法突破以下難點和挑戰：</a:t>
            </a:r>
            <a:endParaRPr lang="en-US" altLang="zh-TW" sz="2200" b="0" i="0" dirty="0">
              <a:effectLst/>
              <a:latin typeface="Helvetica Neue"/>
              <a:ea typeface="Helvetica Neue"/>
              <a:cs typeface="Helvetica Neue"/>
              <a:sym typeface="Helvetica Neue"/>
            </a:endParaRP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zh-TW" altLang="en-US" sz="2200" b="0" i="0" dirty="0">
                <a:effectLst/>
                <a:latin typeface="Helvetica Neue"/>
                <a:ea typeface="Helvetica Neue"/>
                <a:cs typeface="Helvetica Neue"/>
                <a:sym typeface="Helvetica Neue"/>
              </a:rPr>
              <a:t>第一，領域差距（</a:t>
            </a:r>
            <a:r>
              <a:rPr lang="en-US" altLang="zh-TW" sz="2200" b="0" i="0" dirty="0">
                <a:effectLst/>
                <a:latin typeface="Helvetica Neue"/>
                <a:ea typeface="Helvetica Neue"/>
                <a:cs typeface="Helvetica Neue"/>
                <a:sym typeface="Helvetica Neue"/>
              </a:rPr>
              <a:t>Domain Gap</a:t>
            </a:r>
            <a:r>
              <a:rPr lang="zh-TW" altLang="en-US" sz="2200" b="0" i="0" dirty="0">
                <a:effectLst/>
                <a:latin typeface="Helvetica Neue"/>
                <a:ea typeface="Helvetica Neue"/>
                <a:cs typeface="Helvetica Neue"/>
                <a:sym typeface="Helvetica Neue"/>
              </a:rPr>
              <a:t>）。現有的影片生成模型多半是訓練在真實世界的彩色影片上，我們該如何讓模型適應手繪草圖的獨特黑白線條美感？</a:t>
            </a:r>
            <a:endParaRPr lang="en-US" altLang="zh-TW" sz="2200" b="0" i="0" dirty="0">
              <a:effectLst/>
              <a:latin typeface="Helvetica Neue"/>
              <a:ea typeface="Helvetica Neue"/>
              <a:cs typeface="Helvetica Neue"/>
              <a:sym typeface="Helvetica Neue"/>
            </a:endParaRP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zh-TW" altLang="en-US" sz="2200" b="0" i="0" dirty="0">
                <a:effectLst/>
                <a:latin typeface="Helvetica Neue"/>
                <a:ea typeface="Helvetica Neue"/>
                <a:cs typeface="Helvetica Neue"/>
                <a:sym typeface="Helvetica Neue"/>
              </a:rPr>
              <a:t>第二，時間一致性。在連續的影格中，我們必須確保生成的動畫不會失去原本輸入草圖的視覺特徵與身份（</a:t>
            </a:r>
            <a:r>
              <a:rPr lang="en-US" altLang="zh-TW" sz="2200" b="0" i="0" dirty="0">
                <a:effectLst/>
                <a:latin typeface="Helvetica Neue"/>
                <a:ea typeface="Helvetica Neue"/>
                <a:cs typeface="Helvetica Neue"/>
                <a:sym typeface="Helvetica Neue"/>
              </a:rPr>
              <a:t>Identity</a:t>
            </a:r>
            <a:r>
              <a:rPr lang="zh-TW" altLang="en-US" sz="2200" b="0" i="0" dirty="0">
                <a:effectLst/>
                <a:latin typeface="Helvetica Neue"/>
                <a:ea typeface="Helvetica Neue"/>
                <a:cs typeface="Helvetica Neue"/>
                <a:sym typeface="Helvetica Neue"/>
              </a:rPr>
              <a:t>）（因為草圖缺乏色彩和紋理特徵來幫助模型在不同影格間「追蹤」物體，要在動畫過程中精準保留輸入草圖的視覺完整性，比真實影片生成困難許多。）</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TW" altLang="en-US" sz="2200" b="0" i="0" dirty="0">
                <a:effectLst/>
                <a:latin typeface="Helvetica Neue"/>
                <a:ea typeface="Helvetica Neue"/>
                <a:cs typeface="Helvetica Neue"/>
                <a:sym typeface="Helvetica Neue"/>
              </a:rPr>
              <a:t>第三，無限制的動作（</a:t>
            </a:r>
            <a:r>
              <a:rPr lang="en-US" altLang="zh-TW" sz="2200" b="0" i="0" dirty="0">
                <a:effectLst/>
                <a:latin typeface="Helvetica Neue"/>
                <a:ea typeface="Helvetica Neue"/>
                <a:cs typeface="Helvetica Neue"/>
                <a:sym typeface="Helvetica Neue"/>
              </a:rPr>
              <a:t>Unconstrained Motion</a:t>
            </a:r>
            <a:r>
              <a:rPr lang="zh-TW" altLang="en-US" sz="2200" b="0" i="0" dirty="0">
                <a:effectLst/>
                <a:latin typeface="Helvetica Neue"/>
                <a:ea typeface="Helvetica Neue"/>
                <a:cs typeface="Helvetica Neue"/>
                <a:sym typeface="Helvetica Neue"/>
              </a:rPr>
              <a:t>）。我們希望生成的動作是自由的，允許草圖在三維空間中轉身或發生動態形變，而不是死板的平移。</a:t>
            </a:r>
            <a:endParaRPr lang="zh-TW" altLang="en-US" dirty="0"/>
          </a:p>
        </p:txBody>
      </p:sp>
    </p:spTree>
    <p:extLst>
      <p:ext uri="{BB962C8B-B14F-4D97-AF65-F5344CB8AC3E}">
        <p14:creationId xmlns:p14="http://schemas.microsoft.com/office/powerpoint/2010/main" val="172041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83A3-CD65-2DFC-526B-22331B1414B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F2931D0-963C-B432-C02B-E2F6F6696E25}"/>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EED8DD41-0682-923E-B66D-1753F5D3BC2B}"/>
              </a:ext>
            </a:extLst>
          </p:cNvPr>
          <p:cNvSpPr>
            <a:spLocks noGrp="1"/>
          </p:cNvSpPr>
          <p:nvPr>
            <p:ph type="body" idx="1"/>
          </p:nvPr>
        </p:nvSpPr>
        <p:spPr/>
        <p:txBody>
          <a:bodyPr/>
          <a:lstStyle/>
          <a:p>
            <a:r>
              <a:rPr lang="zh-TW" altLang="en-US" sz="2200" b="0" i="0" dirty="0">
                <a:effectLst/>
                <a:latin typeface="Helvetica Neue"/>
                <a:ea typeface="Helvetica Neue"/>
                <a:cs typeface="Helvetica Neue"/>
                <a:sym typeface="Helvetica Neue"/>
              </a:rPr>
              <a:t>為了解決這些問題，我們先來看看前輩是怎麼做的。去年的</a:t>
            </a:r>
            <a:r>
              <a:rPr lang="en-US" altLang="zh-TW" sz="2200" b="0" i="0" dirty="0">
                <a:effectLst/>
                <a:latin typeface="Helvetica Neue"/>
                <a:ea typeface="Helvetica Neue"/>
                <a:cs typeface="Helvetica Neue"/>
                <a:sym typeface="Helvetica Neue"/>
              </a:rPr>
              <a:t>CVPR</a:t>
            </a:r>
            <a:r>
              <a:rPr lang="zh-TW" altLang="en-US" sz="2200" b="0" i="0" dirty="0">
                <a:effectLst/>
                <a:latin typeface="Helvetica Neue"/>
                <a:ea typeface="Helvetica Neue"/>
                <a:cs typeface="Helvetica Neue"/>
                <a:sym typeface="Helvetica Neue"/>
              </a:rPr>
              <a:t>代表性工作 </a:t>
            </a:r>
            <a:r>
              <a:rPr lang="en-US" altLang="zh-TW" sz="2200" b="0" i="0" dirty="0">
                <a:effectLst/>
                <a:latin typeface="Helvetica Neue"/>
                <a:ea typeface="Helvetica Neue"/>
                <a:cs typeface="Helvetica Neue"/>
                <a:sym typeface="Helvetica Neue"/>
              </a:rPr>
              <a:t>Live-Sketch</a:t>
            </a:r>
            <a:r>
              <a:rPr lang="zh-TW" altLang="en-US" sz="2200" b="0" i="0" dirty="0">
                <a:effectLst/>
                <a:latin typeface="Helvetica Neue"/>
                <a:ea typeface="Helvetica Neue"/>
                <a:cs typeface="Helvetica Neue"/>
                <a:sym typeface="Helvetica Neue"/>
              </a:rPr>
              <a:t>先做出了嘗試。</a:t>
            </a:r>
            <a:endParaRPr lang="zh-TW" altLang="en-US" dirty="0"/>
          </a:p>
        </p:txBody>
      </p:sp>
    </p:spTree>
    <p:extLst>
      <p:ext uri="{BB962C8B-B14F-4D97-AF65-F5344CB8AC3E}">
        <p14:creationId xmlns:p14="http://schemas.microsoft.com/office/powerpoint/2010/main" val="221403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1B239-3B5D-7502-E498-E113077F835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2E855E7-84DD-C892-26CF-37B4A75F4132}"/>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A706135C-7038-E4F2-7A1E-CDF877D30499}"/>
              </a:ext>
            </a:extLst>
          </p:cNvPr>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91138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89D28-99C4-B1E8-7F7F-8A5100FCE12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97F7509-9845-8035-502A-AA48C49885DE}"/>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0CBBF6A1-9649-5ECB-D7F1-60166B9DD65F}"/>
              </a:ext>
            </a:extLst>
          </p:cNvPr>
          <p:cNvSpPr>
            <a:spLocks noGrp="1"/>
          </p:cNvSpPr>
          <p:nvPr>
            <p:ph type="body" idx="1"/>
          </p:nvPr>
        </p:nvSpPr>
        <p:spPr/>
        <p:txBody>
          <a:bodyPr/>
          <a:lstStyle/>
          <a:p>
            <a:pPr marL="457200" indent="-457200">
              <a:buFont typeface="+mj-lt"/>
              <a:buAutoNum type="arabicPeriod"/>
            </a:pPr>
            <a:r>
              <a:rPr lang="zh-TW" altLang="en-US" sz="2200" b="1" i="0" dirty="0">
                <a:effectLst/>
                <a:latin typeface="Helvetica Neue"/>
                <a:ea typeface="Helvetica Neue"/>
                <a:cs typeface="Helvetica Neue"/>
                <a:sym typeface="Helvetica Neue"/>
              </a:rPr>
              <a:t>（按一下）無需額外訓練（</a:t>
            </a:r>
            <a:r>
              <a:rPr lang="en-US" altLang="zh-TW" sz="2200" b="1" i="0" dirty="0">
                <a:effectLst/>
                <a:latin typeface="Helvetica Neue"/>
                <a:ea typeface="Helvetica Neue"/>
                <a:cs typeface="Helvetica Neue"/>
                <a:sym typeface="Helvetica Neue"/>
              </a:rPr>
              <a:t>Training-free</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：該方法不需要進行大量的模型微調，而是直接利用預訓練的 </a:t>
            </a:r>
            <a:r>
              <a:rPr lang="en-US" altLang="zh-TW" sz="2200" b="0" i="0" dirty="0">
                <a:effectLst/>
                <a:latin typeface="Helvetica Neue"/>
                <a:ea typeface="Helvetica Neue"/>
                <a:cs typeface="Helvetica Neue"/>
                <a:sym typeface="Helvetica Neue"/>
              </a:rPr>
              <a:t>T2V </a:t>
            </a:r>
            <a:r>
              <a:rPr lang="zh-TW" altLang="en-US" sz="2200" b="0" i="0" dirty="0">
                <a:effectLst/>
                <a:latin typeface="Helvetica Neue"/>
                <a:ea typeface="Helvetica Neue"/>
                <a:cs typeface="Helvetica Neue"/>
                <a:sym typeface="Helvetica Neue"/>
              </a:rPr>
              <a:t>擴散模型，透過「分數蒸餾採樣（</a:t>
            </a:r>
            <a:r>
              <a:rPr lang="en-US" altLang="zh-TW" sz="2200" b="0" i="0" dirty="0">
                <a:effectLst/>
                <a:latin typeface="Helvetica Neue"/>
                <a:ea typeface="Helvetica Neue"/>
                <a:cs typeface="Helvetica Neue"/>
                <a:sym typeface="Helvetica Neue"/>
              </a:rPr>
              <a:t>SDS</a:t>
            </a:r>
            <a:r>
              <a:rPr lang="zh-TW" altLang="en-US" sz="2200" b="0" i="0" dirty="0">
                <a:effectLst/>
                <a:latin typeface="Helvetica Neue"/>
                <a:ea typeface="Helvetica Neue"/>
                <a:cs typeface="Helvetica Neue"/>
                <a:sym typeface="Helvetica Neue"/>
              </a:rPr>
              <a:t>）」損失來引導並優化草圖的筆畫位置。</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多點一下切換演示圖）保有向量表示的編輯彈性</a:t>
            </a:r>
            <a:r>
              <a:rPr lang="zh-TW" altLang="en-US" sz="2200" b="0" i="0" dirty="0">
                <a:effectLst/>
                <a:latin typeface="Helvetica Neue"/>
                <a:ea typeface="Helvetica Neue"/>
                <a:cs typeface="Helvetica Neue"/>
                <a:sym typeface="Helvetica Neue"/>
              </a:rPr>
              <a:t>：系統預測每個影格的控制點偏移量，最終輸出的動畫仍保持為向量格式（貝茲曲線），讓設計師能夠輕易地進行後續編輯。</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多點一下切換演示圖）雙路徑運動建模</a:t>
            </a:r>
            <a:r>
              <a:rPr lang="zh-TW" altLang="en-US" sz="2200" b="0" i="0" dirty="0">
                <a:effectLst/>
                <a:latin typeface="Helvetica Neue"/>
                <a:ea typeface="Helvetica Neue"/>
                <a:cs typeface="Helvetica Neue"/>
                <a:sym typeface="Helvetica Neue"/>
              </a:rPr>
              <a:t>：為了讓運動看起來自然，</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訓練了一個小型的神經網路，分為「局部路徑」處理無約束的控制點微調（如彎曲手臂），以及「全局路徑」處理整體的仿射變換（如物體移動或縮放）。</a:t>
            </a:r>
            <a:endParaRPr lang="zh-TW" altLang="en-US" dirty="0"/>
          </a:p>
        </p:txBody>
      </p:sp>
    </p:spTree>
    <p:extLst>
      <p:ext uri="{BB962C8B-B14F-4D97-AF65-F5344CB8AC3E}">
        <p14:creationId xmlns:p14="http://schemas.microsoft.com/office/powerpoint/2010/main" val="105475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76FB-5F23-B447-72FF-59AD334D47F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619E5D8-98D9-209F-33EE-0ECB6DC0276A}"/>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EFA60E94-F562-256E-0F7E-516513D52778}"/>
              </a:ext>
            </a:extLst>
          </p:cNvPr>
          <p:cNvSpPr>
            <a:spLocks noGrp="1"/>
          </p:cNvSpPr>
          <p:nvPr>
            <p:ph type="body" idx="1"/>
          </p:nvPr>
        </p:nvSpPr>
        <p:spPr/>
        <p:txBody>
          <a:bodyPr/>
          <a:lstStyle/>
          <a:p>
            <a:pPr marL="457200" indent="-457200">
              <a:buFont typeface="+mj-lt"/>
              <a:buAutoNum type="arabicPeriod"/>
            </a:pPr>
            <a:r>
              <a:rPr lang="zh-TW" altLang="en-US" sz="2200" b="1" i="0" dirty="0">
                <a:effectLst/>
                <a:latin typeface="Helvetica Neue"/>
                <a:ea typeface="Helvetica Neue"/>
                <a:cs typeface="Helvetica Neue"/>
                <a:sym typeface="Helvetica Neue"/>
              </a:rPr>
              <a:t>無需額外訓練（</a:t>
            </a:r>
            <a:r>
              <a:rPr lang="en-US" altLang="zh-TW" sz="2200" b="1" i="0" dirty="0">
                <a:effectLst/>
                <a:latin typeface="Helvetica Neue"/>
                <a:ea typeface="Helvetica Neue"/>
                <a:cs typeface="Helvetica Neue"/>
                <a:sym typeface="Helvetica Neue"/>
              </a:rPr>
              <a:t>Training-free</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：該方法不需要進行大量的模型微調，而是直接利用預訓練的 </a:t>
            </a:r>
            <a:r>
              <a:rPr lang="en-US" altLang="zh-TW" sz="2200" b="0" i="0" dirty="0">
                <a:effectLst/>
                <a:latin typeface="Helvetica Neue"/>
                <a:ea typeface="Helvetica Neue"/>
                <a:cs typeface="Helvetica Neue"/>
                <a:sym typeface="Helvetica Neue"/>
              </a:rPr>
              <a:t>T2V </a:t>
            </a:r>
            <a:r>
              <a:rPr lang="zh-TW" altLang="en-US" sz="2200" b="0" i="0" dirty="0">
                <a:effectLst/>
                <a:latin typeface="Helvetica Neue"/>
                <a:ea typeface="Helvetica Neue"/>
                <a:cs typeface="Helvetica Neue"/>
                <a:sym typeface="Helvetica Neue"/>
              </a:rPr>
              <a:t>擴散模型，透過「分數蒸餾採樣（</a:t>
            </a:r>
            <a:r>
              <a:rPr lang="en-US" altLang="zh-TW" sz="2200" b="0" i="0" dirty="0">
                <a:effectLst/>
                <a:latin typeface="Helvetica Neue"/>
                <a:ea typeface="Helvetica Neue"/>
                <a:cs typeface="Helvetica Neue"/>
                <a:sym typeface="Helvetica Neue"/>
              </a:rPr>
              <a:t>SDS</a:t>
            </a:r>
            <a:r>
              <a:rPr lang="zh-TW" altLang="en-US" sz="2200" b="0" i="0" dirty="0">
                <a:effectLst/>
                <a:latin typeface="Helvetica Neue"/>
                <a:ea typeface="Helvetica Neue"/>
                <a:cs typeface="Helvetica Neue"/>
                <a:sym typeface="Helvetica Neue"/>
              </a:rPr>
              <a:t>）」損失來引導並優化草圖的筆畫位置。</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多點一下切換演示圖）保有向量表示的編輯彈性</a:t>
            </a:r>
            <a:r>
              <a:rPr lang="zh-TW" altLang="en-US" sz="2200" b="0" i="0" dirty="0">
                <a:effectLst/>
                <a:latin typeface="Helvetica Neue"/>
                <a:ea typeface="Helvetica Neue"/>
                <a:cs typeface="Helvetica Neue"/>
                <a:sym typeface="Helvetica Neue"/>
              </a:rPr>
              <a:t>：系統預測每個影格的控制點偏移量，最終輸出的動畫仍保持為向量格式（貝茲曲線），讓設計師能夠輕易地進行後續編輯。</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多點一下切換演示圖）雙路徑運動建模</a:t>
            </a:r>
            <a:r>
              <a:rPr lang="zh-TW" altLang="en-US" sz="2200" b="0" i="0" dirty="0">
                <a:effectLst/>
                <a:latin typeface="Helvetica Neue"/>
                <a:ea typeface="Helvetica Neue"/>
                <a:cs typeface="Helvetica Neue"/>
                <a:sym typeface="Helvetica Neue"/>
              </a:rPr>
              <a:t>：為了讓運動看起來自然，</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訓練了一個小型的神經網路，分為「局部路徑」處理無約束的控制點微調（如彎曲手臂），以及「全局路徑」處理整體的仿射變換（如物體移動或縮放）。</a:t>
            </a:r>
            <a:endParaRPr lang="zh-TW" altLang="en-US" dirty="0"/>
          </a:p>
        </p:txBody>
      </p:sp>
    </p:spTree>
    <p:extLst>
      <p:ext uri="{BB962C8B-B14F-4D97-AF65-F5344CB8AC3E}">
        <p14:creationId xmlns:p14="http://schemas.microsoft.com/office/powerpoint/2010/main" val="215587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3431-8D50-0303-B555-4C853A9A5C0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F6D3D84-CC9A-BE49-28E4-A5181C76991D}"/>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065FA323-D33E-AB8C-C1BA-64C0EF832360}"/>
              </a:ext>
            </a:extLst>
          </p:cNvPr>
          <p:cNvSpPr>
            <a:spLocks noGrp="1"/>
          </p:cNvSpPr>
          <p:nvPr>
            <p:ph type="body" idx="1"/>
          </p:nvPr>
        </p:nvSpPr>
        <p:spPr/>
        <p:txBody>
          <a:bodyPr/>
          <a:lstStyle/>
          <a:p>
            <a:pPr marL="457200" indent="-457200">
              <a:buFont typeface="+mj-lt"/>
              <a:buAutoNum type="arabicPeriod"/>
            </a:pPr>
            <a:r>
              <a:rPr lang="zh-TW" altLang="en-US" sz="2200" b="1" i="0" dirty="0">
                <a:effectLst/>
                <a:latin typeface="Helvetica Neue"/>
                <a:ea typeface="Helvetica Neue"/>
                <a:cs typeface="Helvetica Neue"/>
                <a:sym typeface="Helvetica Neue"/>
              </a:rPr>
              <a:t>無需額外訓練（</a:t>
            </a:r>
            <a:r>
              <a:rPr lang="en-US" altLang="zh-TW" sz="2200" b="1" i="0" dirty="0">
                <a:effectLst/>
                <a:latin typeface="Helvetica Neue"/>
                <a:ea typeface="Helvetica Neue"/>
                <a:cs typeface="Helvetica Neue"/>
                <a:sym typeface="Helvetica Neue"/>
              </a:rPr>
              <a:t>Training-free</a:t>
            </a:r>
            <a:r>
              <a:rPr lang="zh-TW" altLang="en-US" sz="2200" b="1" i="0" dirty="0">
                <a:effectLst/>
                <a:latin typeface="Helvetica Neue"/>
                <a:ea typeface="Helvetica Neue"/>
                <a:cs typeface="Helvetica Neue"/>
                <a:sym typeface="Helvetica Neue"/>
              </a:rPr>
              <a:t>）</a:t>
            </a:r>
            <a:r>
              <a:rPr lang="zh-TW" altLang="en-US" sz="2200" b="0" i="0" dirty="0">
                <a:effectLst/>
                <a:latin typeface="Helvetica Neue"/>
                <a:ea typeface="Helvetica Neue"/>
                <a:cs typeface="Helvetica Neue"/>
                <a:sym typeface="Helvetica Neue"/>
              </a:rPr>
              <a:t>：該方法不需要進行大量的模型微調，而是直接利用預訓練的 </a:t>
            </a:r>
            <a:r>
              <a:rPr lang="en-US" altLang="zh-TW" sz="2200" b="0" i="0" dirty="0">
                <a:effectLst/>
                <a:latin typeface="Helvetica Neue"/>
                <a:ea typeface="Helvetica Neue"/>
                <a:cs typeface="Helvetica Neue"/>
                <a:sym typeface="Helvetica Neue"/>
              </a:rPr>
              <a:t>T2V </a:t>
            </a:r>
            <a:r>
              <a:rPr lang="zh-TW" altLang="en-US" sz="2200" b="0" i="0" dirty="0">
                <a:effectLst/>
                <a:latin typeface="Helvetica Neue"/>
                <a:ea typeface="Helvetica Neue"/>
                <a:cs typeface="Helvetica Neue"/>
                <a:sym typeface="Helvetica Neue"/>
              </a:rPr>
              <a:t>擴散模型，透過「分數蒸餾採樣（</a:t>
            </a:r>
            <a:r>
              <a:rPr lang="en-US" altLang="zh-TW" sz="2200" b="0" i="0" dirty="0">
                <a:effectLst/>
                <a:latin typeface="Helvetica Neue"/>
                <a:ea typeface="Helvetica Neue"/>
                <a:cs typeface="Helvetica Neue"/>
                <a:sym typeface="Helvetica Neue"/>
              </a:rPr>
              <a:t>SDS</a:t>
            </a:r>
            <a:r>
              <a:rPr lang="zh-TW" altLang="en-US" sz="2200" b="0" i="0" dirty="0">
                <a:effectLst/>
                <a:latin typeface="Helvetica Neue"/>
                <a:ea typeface="Helvetica Neue"/>
                <a:cs typeface="Helvetica Neue"/>
                <a:sym typeface="Helvetica Neue"/>
              </a:rPr>
              <a:t>）」損失來引導並優化草圖的筆畫位置。</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多點一下切換演示圖）保有向量表示的編輯彈性</a:t>
            </a:r>
            <a:r>
              <a:rPr lang="zh-TW" altLang="en-US" sz="2200" b="0" i="0" dirty="0">
                <a:effectLst/>
                <a:latin typeface="Helvetica Neue"/>
                <a:ea typeface="Helvetica Neue"/>
                <a:cs typeface="Helvetica Neue"/>
                <a:sym typeface="Helvetica Neue"/>
              </a:rPr>
              <a:t>：系統預測每個影格的控制點偏移量，最終輸出的動畫仍保持為向量格式（貝茲曲線），讓設計師能夠輕易地進行後續編輯。</a:t>
            </a:r>
            <a:endParaRPr lang="en-US" altLang="zh-TW" sz="2200" b="0" i="0" dirty="0">
              <a:effectLst/>
              <a:latin typeface="Helvetica Neue"/>
              <a:ea typeface="Helvetica Neue"/>
              <a:cs typeface="Helvetica Neue"/>
              <a:sym typeface="Helvetica Neue"/>
            </a:endParaRPr>
          </a:p>
          <a:p>
            <a:pPr marL="457200" indent="-457200">
              <a:buFont typeface="+mj-lt"/>
              <a:buAutoNum type="arabicPeriod"/>
            </a:pPr>
            <a:r>
              <a:rPr lang="zh-CN" altLang="en-US" sz="2200" b="1" i="0" dirty="0">
                <a:effectLst/>
                <a:latin typeface="Helvetica Neue"/>
                <a:ea typeface="Helvetica Neue"/>
                <a:cs typeface="Helvetica Neue"/>
                <a:sym typeface="Helvetica Neue"/>
              </a:rPr>
              <a:t>（</a:t>
            </a:r>
            <a:r>
              <a:rPr lang="zh-TW" altLang="en-US" sz="2200" b="1" i="0" dirty="0">
                <a:effectLst/>
                <a:latin typeface="Helvetica Neue"/>
                <a:ea typeface="Helvetica Neue"/>
                <a:cs typeface="Helvetica Neue"/>
                <a:sym typeface="Helvetica Neue"/>
              </a:rPr>
              <a:t>多點一下切換演示圖）雙路徑運動建模</a:t>
            </a:r>
            <a:r>
              <a:rPr lang="zh-TW" altLang="en-US" sz="2200" b="0" i="0" dirty="0">
                <a:effectLst/>
                <a:latin typeface="Helvetica Neue"/>
                <a:ea typeface="Helvetica Neue"/>
                <a:cs typeface="Helvetica Neue"/>
                <a:sym typeface="Helvetica Neue"/>
              </a:rPr>
              <a:t>：為了讓運動看起來自然，</a:t>
            </a:r>
            <a:r>
              <a:rPr lang="en-US" altLang="zh-TW" sz="2200" b="0" i="0" dirty="0">
                <a:effectLst/>
                <a:latin typeface="Helvetica Neue"/>
                <a:ea typeface="Helvetica Neue"/>
                <a:cs typeface="Helvetica Neue"/>
                <a:sym typeface="Helvetica Neue"/>
              </a:rPr>
              <a:t>Live-Sketch </a:t>
            </a:r>
            <a:r>
              <a:rPr lang="zh-TW" altLang="en-US" sz="2200" b="0" i="0" dirty="0">
                <a:effectLst/>
                <a:latin typeface="Helvetica Neue"/>
                <a:ea typeface="Helvetica Neue"/>
                <a:cs typeface="Helvetica Neue"/>
                <a:sym typeface="Helvetica Neue"/>
              </a:rPr>
              <a:t>訓練了一個小型的神經網路，分為「局部路徑」處理無約束的控制點微調（如彎曲手臂），以及「全局路徑」處理整體的仿射變換（如物體移動或縮放）。</a:t>
            </a:r>
            <a:endParaRPr lang="zh-TW" altLang="en-US" dirty="0"/>
          </a:p>
        </p:txBody>
      </p:sp>
    </p:spTree>
    <p:extLst>
      <p:ext uri="{BB962C8B-B14F-4D97-AF65-F5344CB8AC3E}">
        <p14:creationId xmlns:p14="http://schemas.microsoft.com/office/powerpoint/2010/main" val="264769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4718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大標題">
    <p:spTree>
      <p:nvGrpSpPr>
        <p:cNvPr id="1" name=""/>
        <p:cNvGrpSpPr/>
        <p:nvPr/>
      </p:nvGrpSpPr>
      <p:grpSpPr>
        <a:xfrm>
          <a:off x="0" y="0"/>
          <a:ext cx="0" cy="0"/>
          <a:chOff x="0" y="0"/>
          <a:chExt cx="0" cy="0"/>
        </a:xfrm>
      </p:grpSpPr>
      <p:sp>
        <p:nvSpPr>
          <p:cNvPr id="11" name="大標題文字"/>
          <p:cNvSpPr txBox="1">
            <a:spLocks noGrp="1"/>
          </p:cNvSpPr>
          <p:nvPr>
            <p:ph type="title"/>
          </p:nvPr>
        </p:nvSpPr>
        <p:spPr>
          <a:xfrm>
            <a:off x="2387600" y="2298700"/>
            <a:ext cx="19621500" cy="4648200"/>
          </a:xfrm>
          <a:prstGeom prst="rect">
            <a:avLst/>
          </a:prstGeom>
        </p:spPr>
        <p:txBody>
          <a:bodyPr anchor="b"/>
          <a:lstStyle/>
          <a:p>
            <a:r>
              <a:t>大標題文字</a:t>
            </a:r>
          </a:p>
        </p:txBody>
      </p:sp>
      <p:sp>
        <p:nvSpPr>
          <p:cNvPr id="12" name="內文層級一…"/>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內文層級一</a:t>
            </a:r>
          </a:p>
          <a:p>
            <a:pPr lvl="1"/>
            <a:r>
              <a:t>內文層級二</a:t>
            </a:r>
          </a:p>
          <a:p>
            <a:pPr lvl="2"/>
            <a:r>
              <a:t>內文層級三</a:t>
            </a:r>
          </a:p>
          <a:p>
            <a:pPr lvl="3"/>
            <a:r>
              <a:t>內文層級四</a:t>
            </a:r>
          </a:p>
          <a:p>
            <a:pPr lvl="4"/>
            <a:r>
              <a:t>內文層級五</a:t>
            </a:r>
          </a:p>
        </p:txBody>
      </p:sp>
      <p:sp>
        <p:nvSpPr>
          <p:cNvPr id="13"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照片 - 一頁三張">
    <p:spTree>
      <p:nvGrpSpPr>
        <p:cNvPr id="1" name=""/>
        <p:cNvGrpSpPr/>
        <p:nvPr/>
      </p:nvGrpSpPr>
      <p:grpSpPr>
        <a:xfrm>
          <a:off x="0" y="0"/>
          <a:ext cx="0" cy="0"/>
          <a:chOff x="0" y="0"/>
          <a:chExt cx="0" cy="0"/>
        </a:xfrm>
      </p:grpSpPr>
      <p:sp>
        <p:nvSpPr>
          <p:cNvPr id="101" name="用望遠鏡看雪山景觀的孩子"/>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102" name="以藍天和被海洋環繞為背景，覆蓋著草皮的岩石小島"/>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103" name="紅色的船停泊在河邊碼頭旁，岸邊有樹木而背景是多雲的藍天"/>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104"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名言語錄">
    <p:spTree>
      <p:nvGrpSpPr>
        <p:cNvPr id="1" name=""/>
        <p:cNvGrpSpPr/>
        <p:nvPr/>
      </p:nvGrpSpPr>
      <p:grpSpPr>
        <a:xfrm>
          <a:off x="0" y="0"/>
          <a:ext cx="0" cy="0"/>
          <a:chOff x="0" y="0"/>
          <a:chExt cx="0" cy="0"/>
        </a:xfrm>
      </p:grpSpPr>
      <p:sp>
        <p:nvSpPr>
          <p:cNvPr id="111" name="–王大明"/>
          <p:cNvSpPr txBox="1">
            <a:spLocks noGrp="1"/>
          </p:cNvSpPr>
          <p:nvPr>
            <p:ph type="body" sz="quarter" idx="21"/>
          </p:nvPr>
        </p:nvSpPr>
        <p:spPr>
          <a:xfrm>
            <a:off x="2387600" y="8953500"/>
            <a:ext cx="19621500" cy="774700"/>
          </a:xfrm>
          <a:prstGeom prst="rect">
            <a:avLst/>
          </a:prstGeom>
        </p:spPr>
        <p:txBody>
          <a:bodyPr anchor="t">
            <a:spAutoFit/>
          </a:bodyPr>
          <a:lstStyle>
            <a:lvl1pPr marL="0" indent="0" algn="ctr">
              <a:spcBef>
                <a:spcPts val="0"/>
              </a:spcBef>
              <a:buSzTx/>
              <a:buNone/>
              <a:defRPr sz="3800" b="1">
                <a:latin typeface="Helvetica"/>
                <a:ea typeface="Helvetica"/>
                <a:cs typeface="Helvetica"/>
                <a:sym typeface="Helvetica"/>
              </a:defRPr>
            </a:lvl1pPr>
          </a:lstStyle>
          <a:p>
            <a:r>
              <a:t>–王大明</a:t>
            </a:r>
          </a:p>
        </p:txBody>
      </p:sp>
      <p:sp>
        <p:nvSpPr>
          <p:cNvPr id="112" name="「在此輸入名言語錄。」"/>
          <p:cNvSpPr txBox="1">
            <a:spLocks noGrp="1"/>
          </p:cNvSpPr>
          <p:nvPr>
            <p:ph type="body" sz="quarter" idx="22"/>
          </p:nvPr>
        </p:nvSpPr>
        <p:spPr>
          <a:xfrm>
            <a:off x="2387600" y="5937250"/>
            <a:ext cx="19621500" cy="1092201"/>
          </a:xfrm>
          <a:prstGeom prst="rect">
            <a:avLst/>
          </a:prstGeom>
        </p:spPr>
        <p:txBody>
          <a:bodyPr>
            <a:spAutoFit/>
          </a:bodyPr>
          <a:lstStyle>
            <a:lvl1pPr marL="0" indent="0" algn="ctr">
              <a:spcBef>
                <a:spcPts val="3400"/>
              </a:spcBef>
              <a:buSzTx/>
              <a:buNone/>
              <a:defRPr sz="5600"/>
            </a:lvl1pPr>
          </a:lstStyle>
          <a:p>
            <a:r>
              <a:t>「在此輸入名言語錄。」</a:t>
            </a:r>
          </a:p>
        </p:txBody>
      </p:sp>
      <p:sp>
        <p:nvSpPr>
          <p:cNvPr id="113"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20" name="以雪山為背景，寬闊河流上兩名獨木舟手的全景照片"/>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21"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以雪山為背景，寬闊河流上兩名獨木舟手的全景照片"/>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大標題文字"/>
          <p:cNvSpPr txBox="1">
            <a:spLocks noGrp="1"/>
          </p:cNvSpPr>
          <p:nvPr>
            <p:ph type="title"/>
          </p:nvPr>
        </p:nvSpPr>
        <p:spPr>
          <a:xfrm>
            <a:off x="2387600" y="9448800"/>
            <a:ext cx="19621500" cy="2006600"/>
          </a:xfrm>
          <a:prstGeom prst="rect">
            <a:avLst/>
          </a:prstGeom>
        </p:spPr>
        <p:txBody>
          <a:bodyPr anchor="b"/>
          <a:lstStyle/>
          <a:p>
            <a:r>
              <a:t>大標題文字</a:t>
            </a:r>
          </a:p>
        </p:txBody>
      </p:sp>
      <p:sp>
        <p:nvSpPr>
          <p:cNvPr id="22" name="內文層級一…"/>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內文層級一</a:t>
            </a:r>
          </a:p>
          <a:p>
            <a:pPr lvl="1"/>
            <a:r>
              <a:t>內文層級二</a:t>
            </a:r>
          </a:p>
          <a:p>
            <a:pPr lvl="2"/>
            <a:r>
              <a:t>內文層級三</a:t>
            </a:r>
          </a:p>
          <a:p>
            <a:pPr lvl="3"/>
            <a:r>
              <a:t>內文層級四</a:t>
            </a:r>
          </a:p>
          <a:p>
            <a:pPr lvl="4"/>
            <a:r>
              <a:t>內文層級五</a:t>
            </a:r>
          </a:p>
        </p:txBody>
      </p:sp>
      <p:sp>
        <p:nvSpPr>
          <p:cNvPr id="23"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大標題 - 中央">
    <p:spTree>
      <p:nvGrpSpPr>
        <p:cNvPr id="1" name=""/>
        <p:cNvGrpSpPr/>
        <p:nvPr/>
      </p:nvGrpSpPr>
      <p:grpSpPr>
        <a:xfrm>
          <a:off x="0" y="0"/>
          <a:ext cx="0" cy="0"/>
          <a:chOff x="0" y="0"/>
          <a:chExt cx="0" cy="0"/>
        </a:xfrm>
      </p:grpSpPr>
      <p:sp>
        <p:nvSpPr>
          <p:cNvPr id="30" name="大標題文字"/>
          <p:cNvSpPr txBox="1">
            <a:spLocks noGrp="1"/>
          </p:cNvSpPr>
          <p:nvPr>
            <p:ph type="title"/>
          </p:nvPr>
        </p:nvSpPr>
        <p:spPr>
          <a:xfrm>
            <a:off x="2387600" y="4533900"/>
            <a:ext cx="19621500" cy="4648200"/>
          </a:xfrm>
          <a:prstGeom prst="rect">
            <a:avLst/>
          </a:prstGeom>
        </p:spPr>
        <p:txBody>
          <a:bodyPr/>
          <a:lstStyle/>
          <a:p>
            <a:r>
              <a:t>大標題文字</a:t>
            </a:r>
          </a:p>
        </p:txBody>
      </p:sp>
      <p:sp>
        <p:nvSpPr>
          <p:cNvPr id="31"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直式">
    <p:spTree>
      <p:nvGrpSpPr>
        <p:cNvPr id="1" name=""/>
        <p:cNvGrpSpPr/>
        <p:nvPr/>
      </p:nvGrpSpPr>
      <p:grpSpPr>
        <a:xfrm>
          <a:off x="0" y="0"/>
          <a:ext cx="0" cy="0"/>
          <a:chOff x="0" y="0"/>
          <a:chExt cx="0" cy="0"/>
        </a:xfrm>
      </p:grpSpPr>
      <p:sp>
        <p:nvSpPr>
          <p:cNvPr id="38" name="紅色的船停泊在河邊碼頭旁，岸邊有樹木而背景是多雲的藍天"/>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大標題文字"/>
          <p:cNvSpPr txBox="1">
            <a:spLocks noGrp="1"/>
          </p:cNvSpPr>
          <p:nvPr>
            <p:ph type="title"/>
          </p:nvPr>
        </p:nvSpPr>
        <p:spPr>
          <a:xfrm>
            <a:off x="1790700" y="1066800"/>
            <a:ext cx="10007600" cy="5626100"/>
          </a:xfrm>
          <a:prstGeom prst="rect">
            <a:avLst/>
          </a:prstGeom>
        </p:spPr>
        <p:txBody>
          <a:bodyPr anchor="b"/>
          <a:lstStyle>
            <a:lvl1pPr>
              <a:defRPr sz="8400"/>
            </a:lvl1pPr>
          </a:lstStyle>
          <a:p>
            <a:r>
              <a:t>大標題文字</a:t>
            </a:r>
          </a:p>
        </p:txBody>
      </p:sp>
      <p:sp>
        <p:nvSpPr>
          <p:cNvPr id="40" name="內文層級一…"/>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內文層級一</a:t>
            </a:r>
          </a:p>
          <a:p>
            <a:pPr lvl="1"/>
            <a:r>
              <a:t>內文層級二</a:t>
            </a:r>
          </a:p>
          <a:p>
            <a:pPr lvl="2"/>
            <a:r>
              <a:t>內文層級三</a:t>
            </a:r>
          </a:p>
          <a:p>
            <a:pPr lvl="3"/>
            <a:r>
              <a:t>內文層級四</a:t>
            </a:r>
          </a:p>
          <a:p>
            <a:pPr lvl="4"/>
            <a:r>
              <a:t>內文層級五</a:t>
            </a:r>
          </a:p>
        </p:txBody>
      </p:sp>
      <p:sp>
        <p:nvSpPr>
          <p:cNvPr id="41"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大標題 - 上方">
    <p:spTree>
      <p:nvGrpSpPr>
        <p:cNvPr id="1" name=""/>
        <p:cNvGrpSpPr/>
        <p:nvPr/>
      </p:nvGrpSpPr>
      <p:grpSpPr>
        <a:xfrm>
          <a:off x="0" y="0"/>
          <a:ext cx="0" cy="0"/>
          <a:chOff x="0" y="0"/>
          <a:chExt cx="0" cy="0"/>
        </a:xfrm>
      </p:grpSpPr>
      <p:sp>
        <p:nvSpPr>
          <p:cNvPr id="48" name="大標題文字"/>
          <p:cNvSpPr txBox="1">
            <a:spLocks noGrp="1"/>
          </p:cNvSpPr>
          <p:nvPr>
            <p:ph type="title"/>
          </p:nvPr>
        </p:nvSpPr>
        <p:spPr>
          <a:prstGeom prst="rect">
            <a:avLst/>
          </a:prstGeom>
        </p:spPr>
        <p:txBody>
          <a:bodyPr/>
          <a:lstStyle/>
          <a:p>
            <a:r>
              <a:t>大標題文字</a:t>
            </a:r>
          </a:p>
        </p:txBody>
      </p:sp>
      <p:sp>
        <p:nvSpPr>
          <p:cNvPr id="4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56" name="大標題文字"/>
          <p:cNvSpPr txBox="1">
            <a:spLocks noGrp="1"/>
          </p:cNvSpPr>
          <p:nvPr>
            <p:ph type="title" hasCustomPrompt="1"/>
          </p:nvPr>
        </p:nvSpPr>
        <p:spPr>
          <a:prstGeom prst="rect">
            <a:avLst/>
          </a:prstGeom>
        </p:spPr>
        <p:txBody>
          <a:bodyPr/>
          <a:lstStyle>
            <a:lvl1pPr algn="l">
              <a:defRPr/>
            </a:lvl1pPr>
          </a:lstStyle>
          <a:p>
            <a:r>
              <a:rPr dirty="0" err="1"/>
              <a:t>大標題文字</a:t>
            </a:r>
            <a:endParaRPr dirty="0"/>
          </a:p>
        </p:txBody>
      </p:sp>
      <p:sp>
        <p:nvSpPr>
          <p:cNvPr id="57" name="內文層級一…"/>
          <p:cNvSpPr txBox="1">
            <a:spLocks noGrp="1"/>
          </p:cNvSpPr>
          <p:nvPr>
            <p:ph type="body" idx="1"/>
          </p:nvPr>
        </p:nvSpPr>
        <p:spPr>
          <a:prstGeom prst="rect">
            <a:avLst/>
          </a:prstGeom>
        </p:spPr>
        <p:txBody>
          <a:bodyPr/>
          <a:lstStyle/>
          <a:p>
            <a:r>
              <a:rPr dirty="0" err="1"/>
              <a:t>內文層級一</a:t>
            </a:r>
            <a:endParaRPr dirty="0"/>
          </a:p>
          <a:p>
            <a:pPr lvl="1"/>
            <a:r>
              <a:rPr dirty="0" err="1"/>
              <a:t>內文層級二</a:t>
            </a:r>
            <a:endParaRPr dirty="0"/>
          </a:p>
          <a:p>
            <a:pPr lvl="2"/>
            <a:r>
              <a:rPr dirty="0" err="1"/>
              <a:t>內文層級三</a:t>
            </a:r>
            <a:endParaRPr dirty="0"/>
          </a:p>
          <a:p>
            <a:pPr lvl="3"/>
            <a:r>
              <a:rPr dirty="0" err="1"/>
              <a:t>內文層級四</a:t>
            </a:r>
            <a:endParaRPr dirty="0"/>
          </a:p>
          <a:p>
            <a:pPr lvl="4"/>
            <a:r>
              <a:rPr dirty="0" err="1"/>
              <a:t>內文層級五</a:t>
            </a:r>
            <a:endParaRPr dirty="0"/>
          </a:p>
        </p:txBody>
      </p:sp>
      <p:sp>
        <p:nvSpPr>
          <p:cNvPr id="58"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大標題、項目符號與照片">
    <p:spTree>
      <p:nvGrpSpPr>
        <p:cNvPr id="1" name=""/>
        <p:cNvGrpSpPr/>
        <p:nvPr/>
      </p:nvGrpSpPr>
      <p:grpSpPr>
        <a:xfrm>
          <a:off x="0" y="0"/>
          <a:ext cx="0" cy="0"/>
          <a:chOff x="0" y="0"/>
          <a:chExt cx="0" cy="0"/>
        </a:xfrm>
      </p:grpSpPr>
      <p:sp>
        <p:nvSpPr>
          <p:cNvPr id="65" name="紅色的船停泊在河邊碼頭旁，岸邊有樹木而背景是多雲的藍天"/>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6" name="大標題文字"/>
          <p:cNvSpPr txBox="1">
            <a:spLocks noGrp="1"/>
          </p:cNvSpPr>
          <p:nvPr>
            <p:ph type="title"/>
          </p:nvPr>
        </p:nvSpPr>
        <p:spPr>
          <a:prstGeom prst="rect">
            <a:avLst/>
          </a:prstGeom>
        </p:spPr>
        <p:txBody>
          <a:bodyPr/>
          <a:lstStyle/>
          <a:p>
            <a:r>
              <a:t>大標題文字</a:t>
            </a:r>
          </a:p>
        </p:txBody>
      </p:sp>
      <p:sp>
        <p:nvSpPr>
          <p:cNvPr id="67" name="內文層級一…"/>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內文層級一</a:t>
            </a:r>
          </a:p>
          <a:p>
            <a:pPr lvl="1"/>
            <a:r>
              <a:t>內文層級二</a:t>
            </a:r>
          </a:p>
          <a:p>
            <a:pPr lvl="2"/>
            <a:r>
              <a:t>內文層級三</a:t>
            </a:r>
          </a:p>
          <a:p>
            <a:pPr lvl="3"/>
            <a:r>
              <a:t>內文層級四</a:t>
            </a:r>
          </a:p>
          <a:p>
            <a:pPr lvl="4"/>
            <a:r>
              <a:t>內文層級五</a:t>
            </a:r>
          </a:p>
        </p:txBody>
      </p:sp>
      <p:sp>
        <p:nvSpPr>
          <p:cNvPr id="68"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大標題、項目符號與小型即時影片">
    <p:spTree>
      <p:nvGrpSpPr>
        <p:cNvPr id="1" name=""/>
        <p:cNvGrpSpPr/>
        <p:nvPr/>
      </p:nvGrpSpPr>
      <p:grpSpPr>
        <a:xfrm>
          <a:off x="0" y="0"/>
          <a:ext cx="0" cy="0"/>
          <a:chOff x="0" y="0"/>
          <a:chExt cx="0" cy="0"/>
        </a:xfrm>
      </p:grpSpPr>
      <p:sp>
        <p:nvSpPr>
          <p:cNvPr id="75" name="大標題文字"/>
          <p:cNvSpPr txBox="1">
            <a:spLocks noGrp="1"/>
          </p:cNvSpPr>
          <p:nvPr>
            <p:ph type="title"/>
          </p:nvPr>
        </p:nvSpPr>
        <p:spPr>
          <a:prstGeom prst="rect">
            <a:avLst/>
          </a:prstGeom>
        </p:spPr>
        <p:txBody>
          <a:bodyPr/>
          <a:lstStyle/>
          <a:p>
            <a:r>
              <a:t>大標題文字</a:t>
            </a:r>
          </a:p>
        </p:txBody>
      </p:sp>
      <p:sp>
        <p:nvSpPr>
          <p:cNvPr id="76" name="內文層級一…"/>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內文層級一</a:t>
            </a:r>
          </a:p>
          <a:p>
            <a:pPr lvl="1"/>
            <a:r>
              <a:t>內文層級二</a:t>
            </a:r>
          </a:p>
          <a:p>
            <a:pPr lvl="2"/>
            <a:r>
              <a:t>內文層級三</a:t>
            </a:r>
          </a:p>
          <a:p>
            <a:pPr lvl="3"/>
            <a:r>
              <a:t>內文層級四</a:t>
            </a:r>
          </a:p>
          <a:p>
            <a:pPr lvl="4"/>
            <a:r>
              <a:t>內文層級五</a:t>
            </a:r>
          </a:p>
        </p:txBody>
      </p:sp>
      <p:sp>
        <p:nvSpPr>
          <p:cNvPr id="77"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大標題、項目符號與大型即時影片">
    <p:spTree>
      <p:nvGrpSpPr>
        <p:cNvPr id="1" name=""/>
        <p:cNvGrpSpPr/>
        <p:nvPr/>
      </p:nvGrpSpPr>
      <p:grpSpPr>
        <a:xfrm>
          <a:off x="0" y="0"/>
          <a:ext cx="0" cy="0"/>
          <a:chOff x="0" y="0"/>
          <a:chExt cx="0" cy="0"/>
        </a:xfrm>
      </p:grpSpPr>
      <p:sp>
        <p:nvSpPr>
          <p:cNvPr id="84" name="大標題文字"/>
          <p:cNvSpPr txBox="1">
            <a:spLocks noGrp="1"/>
          </p:cNvSpPr>
          <p:nvPr>
            <p:ph type="title"/>
          </p:nvPr>
        </p:nvSpPr>
        <p:spPr>
          <a:prstGeom prst="rect">
            <a:avLst/>
          </a:prstGeom>
        </p:spPr>
        <p:txBody>
          <a:bodyPr/>
          <a:lstStyle/>
          <a:p>
            <a:r>
              <a:t>大標題文字</a:t>
            </a:r>
          </a:p>
        </p:txBody>
      </p:sp>
      <p:sp>
        <p:nvSpPr>
          <p:cNvPr id="85" name="內文層級一…"/>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內文層級一</a:t>
            </a:r>
          </a:p>
          <a:p>
            <a:pPr lvl="1"/>
            <a:r>
              <a:t>內文層級二</a:t>
            </a:r>
          </a:p>
          <a:p>
            <a:pPr lvl="2"/>
            <a:r>
              <a:t>內文層級三</a:t>
            </a:r>
          </a:p>
          <a:p>
            <a:pPr lvl="3"/>
            <a:r>
              <a:t>內文層級四</a:t>
            </a:r>
          </a:p>
          <a:p>
            <a:pPr lvl="4"/>
            <a:r>
              <a:t>內文層級五</a:t>
            </a:r>
          </a:p>
        </p:txBody>
      </p:sp>
      <p:sp>
        <p:nvSpPr>
          <p:cNvPr id="86" name="幻燈片編號"/>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err="1"/>
              <a:t>大標題文字</a:t>
            </a:r>
            <a:endParaRPr dirty="0"/>
          </a:p>
        </p:txBody>
      </p:sp>
      <p:sp>
        <p:nvSpPr>
          <p:cNvPr id="3" name="內文層級一…"/>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err="1"/>
              <a:t>內文層級一</a:t>
            </a:r>
            <a:endParaRPr dirty="0"/>
          </a:p>
          <a:p>
            <a:pPr lvl="1"/>
            <a:r>
              <a:rPr dirty="0" err="1"/>
              <a:t>內文層級二</a:t>
            </a:r>
            <a:endParaRPr dirty="0"/>
          </a:p>
          <a:p>
            <a:pPr lvl="2"/>
            <a:r>
              <a:rPr dirty="0" err="1"/>
              <a:t>內文層級三</a:t>
            </a:r>
            <a:endParaRPr dirty="0"/>
          </a:p>
          <a:p>
            <a:pPr lvl="3"/>
            <a:r>
              <a:rPr dirty="0" err="1"/>
              <a:t>內文層級四</a:t>
            </a:r>
            <a:endParaRPr dirty="0"/>
          </a:p>
          <a:p>
            <a:pPr lvl="4"/>
            <a:r>
              <a:rPr dirty="0" err="1"/>
              <a:t>內文層級五</a:t>
            </a:r>
            <a:endParaRPr dirty="0"/>
          </a:p>
        </p:txBody>
      </p:sp>
      <p:sp>
        <p:nvSpPr>
          <p:cNvPr id="4" name="幻燈片編號"/>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lgn="ctr">
              <a:spcBef>
                <a:spcPts val="0"/>
              </a:spcBef>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gif"/><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2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1.gif"/><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按兩下來編輯"/>
          <p:cNvSpPr txBox="1">
            <a:spLocks noGrp="1"/>
          </p:cNvSpPr>
          <p:nvPr>
            <p:ph type="ctrTitle"/>
          </p:nvPr>
        </p:nvSpPr>
        <p:spPr>
          <a:xfrm>
            <a:off x="2387600" y="3761508"/>
            <a:ext cx="19621500" cy="3185391"/>
          </a:xfrm>
          <a:prstGeom prst="rect">
            <a:avLst/>
          </a:prstGeom>
        </p:spPr>
        <p:txBody>
          <a:bodyPr>
            <a:normAutofit fontScale="90000"/>
          </a:bodyPr>
          <a:lstStyle/>
          <a:p>
            <a:r>
              <a:rPr lang="en-US" altLang="zh-TW" dirty="0" err="1"/>
              <a:t>FlipSketch</a:t>
            </a:r>
            <a:r>
              <a:rPr lang="en-US" altLang="zh-TW" dirty="0"/>
              <a:t>: Flipping Static Drawings to Text-Guided Sketch Animations</a:t>
            </a:r>
            <a:endParaRPr dirty="0"/>
          </a:p>
        </p:txBody>
      </p:sp>
      <p:sp>
        <p:nvSpPr>
          <p:cNvPr id="138" name="按兩下來編輯"/>
          <p:cNvSpPr txBox="1">
            <a:spLocks noGrp="1"/>
          </p:cNvSpPr>
          <p:nvPr>
            <p:ph type="subTitle" sz="quarter" idx="1"/>
          </p:nvPr>
        </p:nvSpPr>
        <p:spPr>
          <a:prstGeom prst="rect">
            <a:avLst/>
          </a:prstGeom>
        </p:spPr>
        <p:txBody>
          <a:bodyPr/>
          <a:lstStyle/>
          <a:p>
            <a:r>
              <a:rPr lang="en-US" altLang="zh-TW" dirty="0" err="1"/>
              <a:t>Hmrishav</a:t>
            </a:r>
            <a:r>
              <a:rPr lang="en-US" altLang="zh-TW" dirty="0"/>
              <a:t> Bandyopadhyay, Yi-Zhe Song</a:t>
            </a:r>
          </a:p>
          <a:p>
            <a:r>
              <a:rPr lang="en-US" altLang="zh-TW" dirty="0" err="1"/>
              <a:t>SketchX</a:t>
            </a:r>
            <a:r>
              <a:rPr lang="en-US" altLang="zh-TW" dirty="0"/>
              <a:t>, CVSSP, University of Surrey.</a:t>
            </a:r>
          </a:p>
          <a:p>
            <a:endParaRPr dirty="0"/>
          </a:p>
        </p:txBody>
      </p:sp>
      <p:sp>
        <p:nvSpPr>
          <p:cNvPr id="2" name="按兩下來編輯">
            <a:extLst>
              <a:ext uri="{FF2B5EF4-FFF2-40B4-BE49-F238E27FC236}">
                <a16:creationId xmlns:a16="http://schemas.microsoft.com/office/drawing/2014/main" id="{0F8C7279-561C-B698-DD85-71226C23566F}"/>
              </a:ext>
            </a:extLst>
          </p:cNvPr>
          <p:cNvSpPr txBox="1">
            <a:spLocks/>
          </p:cNvSpPr>
          <p:nvPr/>
        </p:nvSpPr>
        <p:spPr>
          <a:xfrm>
            <a:off x="2387600" y="2498435"/>
            <a:ext cx="19621500" cy="1263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hangingPunct="1"/>
            <a:r>
              <a:rPr lang="en-US" sz="6600" i="1" dirty="0"/>
              <a:t>CVPR2025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F91E-5D51-D86E-170E-D89E781EFBC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7BB17B7-EB39-649C-BBDE-0FF110572F78}"/>
              </a:ext>
            </a:extLst>
          </p:cNvPr>
          <p:cNvSpPr>
            <a:spLocks noGrp="1"/>
          </p:cNvSpPr>
          <p:nvPr>
            <p:ph type="title"/>
          </p:nvPr>
        </p:nvSpPr>
        <p:spPr/>
        <p:txBody>
          <a:bodyPr/>
          <a:lstStyle/>
          <a:p>
            <a:r>
              <a:rPr lang="en-US" altLang="zh-CN" dirty="0"/>
              <a:t>Live-Sketch (CVPR 2024)</a:t>
            </a:r>
            <a:endParaRPr lang="zh-TW" altLang="en-US" dirty="0"/>
          </a:p>
        </p:txBody>
      </p:sp>
      <p:sp>
        <p:nvSpPr>
          <p:cNvPr id="3" name="文字版面配置區 2">
            <a:extLst>
              <a:ext uri="{FF2B5EF4-FFF2-40B4-BE49-F238E27FC236}">
                <a16:creationId xmlns:a16="http://schemas.microsoft.com/office/drawing/2014/main" id="{61D1ED19-BD77-0F8C-6FCA-5D15FCF07006}"/>
              </a:ext>
            </a:extLst>
          </p:cNvPr>
          <p:cNvSpPr>
            <a:spLocks noGrp="1"/>
          </p:cNvSpPr>
          <p:nvPr>
            <p:ph type="body" idx="1"/>
          </p:nvPr>
        </p:nvSpPr>
        <p:spPr>
          <a:xfrm>
            <a:off x="1790700" y="3644900"/>
            <a:ext cx="10401300" cy="8839200"/>
          </a:xfrm>
        </p:spPr>
        <p:txBody>
          <a:bodyPr/>
          <a:lstStyle/>
          <a:p>
            <a:pPr marL="0" indent="0">
              <a:buNone/>
            </a:pPr>
            <a:r>
              <a:rPr lang="en-US" altLang="zh-TW" dirty="0"/>
              <a:t>Limitations</a:t>
            </a:r>
          </a:p>
          <a:p>
            <a:pPr lvl="1"/>
            <a:r>
              <a:rPr lang="en-US" altLang="zh-TW" dirty="0"/>
              <a:t>Extremely limited movement</a:t>
            </a:r>
          </a:p>
          <a:p>
            <a:pPr lvl="1"/>
            <a:r>
              <a:rPr lang="en-US" altLang="zh-TW" dirty="0"/>
              <a:t>Extremely time-consuming and high computational cost</a:t>
            </a:r>
          </a:p>
          <a:p>
            <a:pPr lvl="1"/>
            <a:r>
              <a:rPr lang="en-US" altLang="zh-TW" dirty="0"/>
              <a:t>Cannot be extended a complex sketches</a:t>
            </a:r>
            <a:endParaRPr lang="zh-TW" altLang="en-US" dirty="0"/>
          </a:p>
        </p:txBody>
      </p:sp>
      <p:pic>
        <p:nvPicPr>
          <p:cNvPr id="13" name="圖片 12">
            <a:extLst>
              <a:ext uri="{FF2B5EF4-FFF2-40B4-BE49-F238E27FC236}">
                <a16:creationId xmlns:a16="http://schemas.microsoft.com/office/drawing/2014/main" id="{EC3B066C-91BC-5A7A-80AD-3EAE31B8E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4743" y="8601529"/>
            <a:ext cx="4542971" cy="4542971"/>
          </a:xfrm>
          <a:prstGeom prst="rect">
            <a:avLst/>
          </a:prstGeom>
        </p:spPr>
      </p:pic>
      <p:pic>
        <p:nvPicPr>
          <p:cNvPr id="15" name="圖片 14">
            <a:extLst>
              <a:ext uri="{FF2B5EF4-FFF2-40B4-BE49-F238E27FC236}">
                <a16:creationId xmlns:a16="http://schemas.microsoft.com/office/drawing/2014/main" id="{5A0359F0-BD62-29A6-4A76-E4C684B05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3450772"/>
            <a:ext cx="4542970" cy="4542970"/>
          </a:xfrm>
          <a:prstGeom prst="rect">
            <a:avLst/>
          </a:prstGeom>
        </p:spPr>
      </p:pic>
      <p:pic>
        <p:nvPicPr>
          <p:cNvPr id="17" name="圖片 16">
            <a:extLst>
              <a:ext uri="{FF2B5EF4-FFF2-40B4-BE49-F238E27FC236}">
                <a16:creationId xmlns:a16="http://schemas.microsoft.com/office/drawing/2014/main" id="{2A97DE2E-5A51-4D08-E826-2A83FB32A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0331" y="2842986"/>
            <a:ext cx="4542969" cy="4542969"/>
          </a:xfrm>
          <a:prstGeom prst="rect">
            <a:avLst/>
          </a:prstGeom>
        </p:spPr>
      </p:pic>
    </p:spTree>
    <p:extLst>
      <p:ext uri="{BB962C8B-B14F-4D97-AF65-F5344CB8AC3E}">
        <p14:creationId xmlns:p14="http://schemas.microsoft.com/office/powerpoint/2010/main" val="2949084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64711-D754-47F4-B616-4E098E56CB1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0AD8CED-E858-1EEF-4B1F-E026A1026704}"/>
              </a:ext>
            </a:extLst>
          </p:cNvPr>
          <p:cNvSpPr>
            <a:spLocks noGrp="1"/>
          </p:cNvSpPr>
          <p:nvPr>
            <p:ph type="title"/>
          </p:nvPr>
        </p:nvSpPr>
        <p:spPr>
          <a:effectLst/>
        </p:spPr>
        <p:txBody>
          <a:bodyPr/>
          <a:lstStyle/>
          <a:p>
            <a:r>
              <a:rPr lang="en-US" altLang="zh-CN" dirty="0" err="1">
                <a:effectLst/>
              </a:rPr>
              <a:t>FlipSketch</a:t>
            </a:r>
            <a:r>
              <a:rPr lang="en-US" altLang="zh-CN" dirty="0">
                <a:effectLst/>
              </a:rPr>
              <a:t> (CVPR 2025)</a:t>
            </a:r>
            <a:endParaRPr lang="zh-TW" altLang="en-US" dirty="0">
              <a:effectLst/>
            </a:endParaRPr>
          </a:p>
        </p:txBody>
      </p:sp>
      <p:sp>
        <p:nvSpPr>
          <p:cNvPr id="3" name="文字版面配置區 2">
            <a:extLst>
              <a:ext uri="{FF2B5EF4-FFF2-40B4-BE49-F238E27FC236}">
                <a16:creationId xmlns:a16="http://schemas.microsoft.com/office/drawing/2014/main" id="{19B8C698-6360-DB42-3E88-36859929A20A}"/>
              </a:ext>
            </a:extLst>
          </p:cNvPr>
          <p:cNvSpPr>
            <a:spLocks noGrp="1"/>
          </p:cNvSpPr>
          <p:nvPr>
            <p:ph type="body" idx="1"/>
          </p:nvPr>
        </p:nvSpPr>
        <p:spPr/>
        <p:txBody>
          <a:bodyPr/>
          <a:lstStyle/>
          <a:p>
            <a:r>
              <a:rPr lang="en-US" altLang="zh-TW" dirty="0"/>
              <a:t>Vector graphics </a:t>
            </a:r>
            <a:r>
              <a:rPr lang="zh-CN" altLang="en-US" dirty="0"/>
              <a:t>→ </a:t>
            </a:r>
            <a:r>
              <a:rPr lang="en-US" altLang="zh-CN" dirty="0"/>
              <a:t>Raster graphics</a:t>
            </a:r>
          </a:p>
          <a:p>
            <a:r>
              <a:rPr lang="en-US" altLang="zh-TW" dirty="0"/>
              <a:t>Finetuned pre-trained T2V model for sketch art</a:t>
            </a:r>
          </a:p>
          <a:p>
            <a:r>
              <a:rPr lang="en-US" altLang="zh-TW" dirty="0"/>
              <a:t>A dual-attention composition</a:t>
            </a:r>
          </a:p>
        </p:txBody>
      </p:sp>
    </p:spTree>
    <p:extLst>
      <p:ext uri="{BB962C8B-B14F-4D97-AF65-F5344CB8AC3E}">
        <p14:creationId xmlns:p14="http://schemas.microsoft.com/office/powerpoint/2010/main" val="3314076067"/>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2A85-EADE-98A3-7058-2BE408FE1A4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69C24B8-3A9C-B51A-B816-82257B8EC709}"/>
              </a:ext>
            </a:extLst>
          </p:cNvPr>
          <p:cNvSpPr>
            <a:spLocks noGrp="1"/>
          </p:cNvSpPr>
          <p:nvPr>
            <p:ph type="title"/>
          </p:nvPr>
        </p:nvSpPr>
        <p:spPr>
          <a:effectLst/>
        </p:spPr>
        <p:txBody>
          <a:bodyPr/>
          <a:lstStyle/>
          <a:p>
            <a:r>
              <a:rPr lang="en-US" altLang="zh-CN" dirty="0" err="1">
                <a:effectLst/>
              </a:rPr>
              <a:t>FlipSketch</a:t>
            </a:r>
            <a:r>
              <a:rPr lang="en-US" altLang="zh-CN" dirty="0">
                <a:effectLst/>
              </a:rPr>
              <a:t> (CVPR 2025)</a:t>
            </a:r>
            <a:endParaRPr lang="zh-TW" altLang="en-US" dirty="0">
              <a:effectLst/>
            </a:endParaRPr>
          </a:p>
        </p:txBody>
      </p:sp>
      <p:pic>
        <p:nvPicPr>
          <p:cNvPr id="4" name="圖片 3">
            <a:extLst>
              <a:ext uri="{FF2B5EF4-FFF2-40B4-BE49-F238E27FC236}">
                <a16:creationId xmlns:a16="http://schemas.microsoft.com/office/drawing/2014/main" id="{58FA2A3B-DCA8-5D35-9888-DF17DA7EE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62" y="5068454"/>
            <a:ext cx="23698676" cy="6172200"/>
          </a:xfrm>
          <a:prstGeom prst="rect">
            <a:avLst/>
          </a:prstGeom>
          <a:noFill/>
          <a:effectLst>
            <a:reflection blurRad="127000" stA="50000" endPos="30000" dir="5400000" sy="-100000" algn="bl" rotWithShape="0"/>
          </a:effectLst>
        </p:spPr>
      </p:pic>
    </p:spTree>
    <p:extLst>
      <p:ext uri="{BB962C8B-B14F-4D97-AF65-F5344CB8AC3E}">
        <p14:creationId xmlns:p14="http://schemas.microsoft.com/office/powerpoint/2010/main" val="115448812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4243B90-E2D7-83DA-975C-EEA302D6A725}"/>
              </a:ext>
            </a:extLst>
          </p:cNvPr>
          <p:cNvSpPr>
            <a:spLocks noGrp="1"/>
          </p:cNvSpPr>
          <p:nvPr>
            <p:ph type="title"/>
          </p:nvPr>
        </p:nvSpPr>
        <p:spPr/>
        <p:txBody>
          <a:bodyPr/>
          <a:lstStyle/>
          <a:p>
            <a:r>
              <a:rPr lang="en-US" altLang="zh-TW" dirty="0"/>
              <a:t>Generation Pipeline (1 of 2)</a:t>
            </a:r>
            <a:endParaRPr lang="zh-TW" altLang="en-US" dirty="0"/>
          </a:p>
        </p:txBody>
      </p:sp>
      <p:pic>
        <p:nvPicPr>
          <p:cNvPr id="7170" name="Picture 2">
            <a:extLst>
              <a:ext uri="{FF2B5EF4-FFF2-40B4-BE49-F238E27FC236}">
                <a16:creationId xmlns:a16="http://schemas.microsoft.com/office/drawing/2014/main" id="{2FE12AEC-5827-77E5-B74B-6CEC1B781B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0" y="5746784"/>
            <a:ext cx="22606000" cy="5389529"/>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9FE3A6A6-AE58-3AB8-C0E6-8A415FA7BB05}"/>
              </a:ext>
            </a:extLst>
          </p:cNvPr>
          <p:cNvSpPr txBox="1"/>
          <p:nvPr/>
        </p:nvSpPr>
        <p:spPr>
          <a:xfrm>
            <a:off x="895350" y="11136313"/>
            <a:ext cx="226060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4000" dirty="0"/>
              <a:t>We use a T2V model fine-tuned on sketch animations, and condition it to follow an input sketch.</a:t>
            </a:r>
            <a:endParaRPr lang="zh-TW" altLang="en-US" sz="4000" dirty="0"/>
          </a:p>
        </p:txBody>
      </p:sp>
    </p:spTree>
    <p:extLst>
      <p:ext uri="{BB962C8B-B14F-4D97-AF65-F5344CB8AC3E}">
        <p14:creationId xmlns:p14="http://schemas.microsoft.com/office/powerpoint/2010/main" val="425301097"/>
      </p:ext>
    </p:extLst>
  </p:cSld>
  <p:clrMapOvr>
    <a:masterClrMapping/>
  </p:clrMapOvr>
  <mc:AlternateContent xmlns:mc="http://schemas.openxmlformats.org/markup-compatibility/2006" xmlns:p14="http://schemas.microsoft.com/office/powerpoint/2010/main">
    <mc:Choice Requires="p14">
      <p:transition spd="med">
        <p14:switch dir="l"/>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62CD-29FA-EB7A-FEF8-E3B87C192FA8}"/>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8B2B1BC5-545D-F3FB-DA71-4BA085BA76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467" r="69946"/>
          <a:stretch>
            <a:fillRect/>
          </a:stretch>
        </p:blipFill>
        <p:spPr bwMode="auto">
          <a:xfrm>
            <a:off x="787400" y="4512752"/>
            <a:ext cx="10982774" cy="7103495"/>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標題 3">
                <a:extLst>
                  <a:ext uri="{FF2B5EF4-FFF2-40B4-BE49-F238E27FC236}">
                    <a16:creationId xmlns:a16="http://schemas.microsoft.com/office/drawing/2014/main" id="{7966F953-A67C-6A51-975E-36A82C358E9A}"/>
                  </a:ext>
                </a:extLst>
              </p:cNvPr>
              <p:cNvSpPr>
                <a:spLocks noGrp="1"/>
              </p:cNvSpPr>
              <p:nvPr>
                <p:ph type="title"/>
              </p:nvPr>
            </p:nvSpPr>
            <p:spPr/>
            <p:txBody>
              <a:bodyPr>
                <a:normAutofit/>
              </a:bodyPr>
              <a:lstStyle/>
              <a:p>
                <a:pPr algn="ctr"/>
                <a:r>
                  <a:rPr lang="en-US" altLang="zh-TW" sz="8000" dirty="0"/>
                  <a:t>Setup (</a:t>
                </a:r>
                <a14:m>
                  <m:oMath xmlns:m="http://schemas.openxmlformats.org/officeDocument/2006/math">
                    <m:r>
                      <a:rPr lang="en-US" altLang="zh-TW" sz="8000" b="0" i="1" smtClean="0">
                        <a:latin typeface="Cambria Math" panose="02040503050406030204" pitchFamily="18" charset="0"/>
                      </a:rPr>
                      <m:t>𝑀</m:t>
                    </m:r>
                    <m:r>
                      <a:rPr lang="en-US" altLang="zh-TW" sz="8000" b="0" i="1" smtClean="0">
                        <a:latin typeface="Cambria Math" panose="02040503050406030204" pitchFamily="18" charset="0"/>
                      </a:rPr>
                      <m:t>=6, </m:t>
                    </m:r>
                    <m:r>
                      <a:rPr lang="en-US" altLang="zh-TW" sz="8000" b="0" i="1" smtClean="0">
                        <a:latin typeface="Cambria Math" panose="02040503050406030204" pitchFamily="18" charset="0"/>
                      </a:rPr>
                      <m:t>𝑡</m:t>
                    </m:r>
                    <m:r>
                      <a:rPr lang="en-US" altLang="zh-TW" sz="8000" b="0" i="1" smtClean="0">
                        <a:latin typeface="Cambria Math" panose="02040503050406030204" pitchFamily="18" charset="0"/>
                      </a:rPr>
                      <m:t>=</m:t>
                    </m:r>
                    <m:r>
                      <a:rPr lang="en-US" altLang="zh-TW" sz="8000" b="0" i="1" smtClean="0">
                        <a:latin typeface="Cambria Math" panose="02040503050406030204" pitchFamily="18" charset="0"/>
                      </a:rPr>
                      <m:t>𝑇</m:t>
                    </m:r>
                  </m:oMath>
                </a14:m>
                <a:r>
                  <a:rPr lang="en-US" altLang="zh-TW" sz="8000" dirty="0"/>
                  <a:t>)</a:t>
                </a:r>
                <a:endParaRPr lang="zh-TW" altLang="en-US" sz="8000" dirty="0"/>
              </a:p>
            </p:txBody>
          </p:sp>
        </mc:Choice>
        <mc:Fallback xmlns="">
          <p:sp>
            <p:nvSpPr>
              <p:cNvPr id="8" name="標題 3">
                <a:extLst>
                  <a:ext uri="{FF2B5EF4-FFF2-40B4-BE49-F238E27FC236}">
                    <a16:creationId xmlns:a16="http://schemas.microsoft.com/office/drawing/2014/main" id="{7966F953-A67C-6A51-975E-36A82C358E9A}"/>
                  </a:ext>
                </a:extLst>
              </p:cNvPr>
              <p:cNvSpPr>
                <a:spLocks noGrp="1" noRot="1" noChangeAspect="1" noMove="1" noResize="1" noEditPoints="1" noAdjustHandles="1" noChangeArrowheads="1" noChangeShapeType="1" noTextEdit="1"/>
              </p:cNvSpPr>
              <p:nvPr>
                <p:ph type="title"/>
              </p:nvPr>
            </p:nvSpPr>
            <p:spPr>
              <a:blipFill>
                <a:blip r:embed="rId4"/>
                <a:stretch>
                  <a:fillRect/>
                </a:stretch>
              </a:blipFill>
            </p:spPr>
            <p:txBody>
              <a:bodyPr/>
              <a:lstStyle/>
              <a:p>
                <a:r>
                  <a:rPr lang="zh-TW" altLang="en-US">
                    <a:noFill/>
                  </a:rPr>
                  <a:t> </a:t>
                </a:r>
              </a:p>
            </p:txBody>
          </p:sp>
        </mc:Fallback>
      </mc:AlternateContent>
      <p:sp>
        <p:nvSpPr>
          <p:cNvPr id="9" name="文字版面配置區 8">
            <a:extLst>
              <a:ext uri="{FF2B5EF4-FFF2-40B4-BE49-F238E27FC236}">
                <a16:creationId xmlns:a16="http://schemas.microsoft.com/office/drawing/2014/main" id="{1770AC70-039D-FC4E-D357-53CAFC0108E3}"/>
              </a:ext>
            </a:extLst>
          </p:cNvPr>
          <p:cNvSpPr>
            <a:spLocks noGrp="1"/>
          </p:cNvSpPr>
          <p:nvPr>
            <p:ph type="body" idx="1"/>
          </p:nvPr>
        </p:nvSpPr>
        <p:spPr>
          <a:xfrm>
            <a:off x="12192000" y="3644900"/>
            <a:ext cx="10414000" cy="8839200"/>
          </a:xfrm>
        </p:spPr>
        <p:txBody>
          <a:bodyPr/>
          <a:lstStyle/>
          <a:p>
            <a:pPr hangingPunct="1"/>
            <a:r>
              <a:rPr lang="en-US" altLang="zh-TW" dirty="0"/>
              <a:t>Null Prompt + DDIM Inversion</a:t>
            </a:r>
          </a:p>
          <a:p>
            <a:pPr hangingPunct="1"/>
            <a:r>
              <a:rPr lang="en-US" altLang="zh-TW" dirty="0"/>
              <a:t>Reference Noise of the Input Sketch</a:t>
            </a:r>
          </a:p>
          <a:p>
            <a:pPr hangingPunct="1"/>
            <a:r>
              <a:rPr lang="en-US" altLang="zh-TW" dirty="0"/>
              <a:t>Random Sample Noise of the rest of the frames</a:t>
            </a:r>
          </a:p>
        </p:txBody>
      </p:sp>
    </p:spTree>
    <p:extLst>
      <p:ext uri="{BB962C8B-B14F-4D97-AF65-F5344CB8AC3E}">
        <p14:creationId xmlns:p14="http://schemas.microsoft.com/office/powerpoint/2010/main" val="24820682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C6C9-9FBD-BA32-11C6-131577E79CC4}"/>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9D2B432F-D66F-C82A-95BA-2EAFAB5E5E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09" t="30366" r="32789"/>
          <a:stretch>
            <a:fillRect/>
          </a:stretch>
        </p:blipFill>
        <p:spPr bwMode="auto">
          <a:xfrm>
            <a:off x="456204" y="5489038"/>
            <a:ext cx="11355977" cy="5150924"/>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7" name="文字版面配置區 8">
            <a:extLst>
              <a:ext uri="{FF2B5EF4-FFF2-40B4-BE49-F238E27FC236}">
                <a16:creationId xmlns:a16="http://schemas.microsoft.com/office/drawing/2014/main" id="{4157DF90-0248-A574-6485-9A818D837F45}"/>
              </a:ext>
            </a:extLst>
          </p:cNvPr>
          <p:cNvSpPr txBox="1">
            <a:spLocks/>
          </p:cNvSpPr>
          <p:nvPr/>
        </p:nvSpPr>
        <p:spPr>
          <a:xfrm>
            <a:off x="12150436" y="3644900"/>
            <a:ext cx="10414000" cy="8839200"/>
          </a:xfrm>
          <a:prstGeom prst="rect">
            <a:avLst/>
          </a:prstGeom>
        </p:spPr>
        <p:txBody>
          <a:bodyPr anchor="ctr"/>
          <a:lst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a:lstStyle>
          <a:p>
            <a:pPr hangingPunct="1"/>
            <a:r>
              <a:rPr lang="en-US" altLang="zh-TW" dirty="0"/>
              <a:t>Iterative frame align</a:t>
            </a:r>
          </a:p>
          <a:p>
            <a:pPr hangingPunct="1"/>
            <a:r>
              <a:rPr lang="en-US" altLang="zh-TW" dirty="0"/>
              <a:t>Learnable vectors (rest of the frames)</a:t>
            </a:r>
          </a:p>
          <a:p>
            <a:pPr hangingPunct="1"/>
            <a:r>
              <a:rPr lang="en-US" altLang="zh-TW" dirty="0"/>
              <a:t>Backprop</a:t>
            </a:r>
          </a:p>
        </p:txBody>
      </p:sp>
      <mc:AlternateContent xmlns:mc="http://schemas.openxmlformats.org/markup-compatibility/2006" xmlns:a14="http://schemas.microsoft.com/office/drawing/2010/main">
        <mc:Choice Requires="a14">
          <p:sp>
            <p:nvSpPr>
              <p:cNvPr id="8" name="標題 3">
                <a:extLst>
                  <a:ext uri="{FF2B5EF4-FFF2-40B4-BE49-F238E27FC236}">
                    <a16:creationId xmlns:a16="http://schemas.microsoft.com/office/drawing/2014/main" id="{991CCE49-21C3-1989-3FB5-3D8E09A77A43}"/>
                  </a:ext>
                </a:extLst>
              </p:cNvPr>
              <p:cNvSpPr>
                <a:spLocks noGrp="1"/>
              </p:cNvSpPr>
              <p:nvPr>
                <p:ph type="title"/>
              </p:nvPr>
            </p:nvSpPr>
            <p:spPr>
              <a:xfrm>
                <a:off x="1790700" y="571500"/>
                <a:ext cx="20815300" cy="2984500"/>
              </a:xfrm>
            </p:spPr>
            <p:txBody>
              <a:bodyPr>
                <a:normAutofit/>
              </a:bodyPr>
              <a:lstStyle/>
              <a:p>
                <a:r>
                  <a:rPr lang="en-US" altLang="zh-TW" sz="8000" dirty="0"/>
                  <a:t>Denoising (</a:t>
                </a:r>
                <a14:m>
                  <m:oMath xmlns:m="http://schemas.openxmlformats.org/officeDocument/2006/math">
                    <m:r>
                      <a:rPr lang="en-US" altLang="zh-TW" sz="8000" b="0" i="1" smtClean="0">
                        <a:latin typeface="Cambria Math" panose="02040503050406030204" pitchFamily="18" charset="0"/>
                      </a:rPr>
                      <m:t>𝑇</m:t>
                    </m:r>
                    <m:r>
                      <a:rPr lang="en-US" altLang="zh-TW" sz="8000" b="0" i="1" smtClean="0">
                        <a:latin typeface="Cambria Math" panose="02040503050406030204" pitchFamily="18" charset="0"/>
                      </a:rPr>
                      <m:t>&gt;</m:t>
                    </m:r>
                    <m:r>
                      <a:rPr lang="en-US" altLang="zh-TW" sz="8000" b="0" i="1" smtClean="0">
                        <a:latin typeface="Cambria Math" panose="02040503050406030204" pitchFamily="18" charset="0"/>
                      </a:rPr>
                      <m:t>𝑡</m:t>
                    </m:r>
                    <m:r>
                      <a:rPr lang="en-US" altLang="zh-TW" sz="8000" b="0" i="1" smtClean="0">
                        <a:latin typeface="Cambria Math" panose="02040503050406030204" pitchFamily="18" charset="0"/>
                      </a:rPr>
                      <m:t>&gt;</m:t>
                    </m:r>
                    <m:sSub>
                      <m:sSubPr>
                        <m:ctrlPr>
                          <a:rPr lang="el-GR" altLang="zh-TW" i="1" smtClean="0">
                            <a:latin typeface="Cambria Math" panose="02040503050406030204" pitchFamily="18" charset="0"/>
                          </a:rPr>
                        </m:ctrlPr>
                      </m:sSubPr>
                      <m:e>
                        <m:r>
                          <a:rPr lang="zh-TW" altLang="el-GR" i="1" smtClean="0">
                            <a:latin typeface="Cambria Math" panose="02040503050406030204" pitchFamily="18" charset="0"/>
                          </a:rPr>
                          <m:t>𝜏</m:t>
                        </m:r>
                      </m:e>
                      <m:sub>
                        <m:r>
                          <a:rPr lang="en-US" altLang="zh-TW" b="0" i="1" smtClean="0">
                            <a:latin typeface="Cambria Math" panose="02040503050406030204" pitchFamily="18" charset="0"/>
                          </a:rPr>
                          <m:t>1</m:t>
                        </m:r>
                      </m:sub>
                    </m:sSub>
                  </m:oMath>
                </a14:m>
                <a:r>
                  <a:rPr lang="en-US" altLang="zh-TW" sz="8000" dirty="0"/>
                  <a:t>)</a:t>
                </a:r>
                <a:endParaRPr lang="zh-TW" altLang="en-US" sz="8000" dirty="0"/>
              </a:p>
            </p:txBody>
          </p:sp>
        </mc:Choice>
        <mc:Fallback xmlns="">
          <p:sp>
            <p:nvSpPr>
              <p:cNvPr id="8" name="標題 3">
                <a:extLst>
                  <a:ext uri="{FF2B5EF4-FFF2-40B4-BE49-F238E27FC236}">
                    <a16:creationId xmlns:a16="http://schemas.microsoft.com/office/drawing/2014/main" id="{991CCE49-21C3-1989-3FB5-3D8E09A77A43}"/>
                  </a:ext>
                </a:extLst>
              </p:cNvPr>
              <p:cNvSpPr>
                <a:spLocks noGrp="1" noRot="1" noChangeAspect="1" noMove="1" noResize="1" noEditPoints="1" noAdjustHandles="1" noChangeArrowheads="1" noChangeShapeType="1" noTextEdit="1"/>
              </p:cNvSpPr>
              <p:nvPr>
                <p:ph type="title"/>
              </p:nvPr>
            </p:nvSpPr>
            <p:spPr>
              <a:xfrm>
                <a:off x="1790700" y="571500"/>
                <a:ext cx="20815300" cy="2984500"/>
              </a:xfr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89951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C305E-B65E-440B-7CE7-D770975896BF}"/>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D8FF1EA7-A696-DEC7-412E-D07D5579B7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927" t="29438" r="109"/>
          <a:stretch>
            <a:fillRect/>
          </a:stretch>
        </p:blipFill>
        <p:spPr bwMode="auto">
          <a:xfrm>
            <a:off x="383722" y="5009886"/>
            <a:ext cx="11607388" cy="6109228"/>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4" name="文字版面配置區 8">
            <a:extLst>
              <a:ext uri="{FF2B5EF4-FFF2-40B4-BE49-F238E27FC236}">
                <a16:creationId xmlns:a16="http://schemas.microsoft.com/office/drawing/2014/main" id="{F5A11554-0EF8-0FEA-1F62-A656507370A8}"/>
              </a:ext>
            </a:extLst>
          </p:cNvPr>
          <p:cNvSpPr txBox="1">
            <a:spLocks/>
          </p:cNvSpPr>
          <p:nvPr/>
        </p:nvSpPr>
        <p:spPr>
          <a:xfrm>
            <a:off x="12150436" y="3644900"/>
            <a:ext cx="10414000" cy="8839200"/>
          </a:xfrm>
          <a:prstGeom prst="rect">
            <a:avLst/>
          </a:prstGeom>
        </p:spPr>
        <p:txBody>
          <a:bodyPr anchor="ctr"/>
          <a:lst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a:lstStyle>
          <a:p>
            <a:pPr hangingPunct="1"/>
            <a:r>
              <a:rPr lang="en-US" altLang="zh-TW" dirty="0"/>
              <a:t>Reference Noise + Null Prompt</a:t>
            </a:r>
          </a:p>
          <a:p>
            <a:pPr hangingPunct="1"/>
            <a:r>
              <a:rPr lang="en-US" altLang="zh-TW" dirty="0"/>
              <a:t>Learnable Vectors + User Prompt</a:t>
            </a:r>
          </a:p>
          <a:p>
            <a:pPr hangingPunct="1"/>
            <a:r>
              <a:rPr lang="en-US" altLang="zh-TW" dirty="0"/>
              <a:t>Attention Composition</a:t>
            </a:r>
          </a:p>
        </p:txBody>
      </p:sp>
      <mc:AlternateContent xmlns:mc="http://schemas.openxmlformats.org/markup-compatibility/2006" xmlns:a14="http://schemas.microsoft.com/office/drawing/2010/main">
        <mc:Choice Requires="a14">
          <p:sp>
            <p:nvSpPr>
              <p:cNvPr id="5" name="標題 3">
                <a:extLst>
                  <a:ext uri="{FF2B5EF4-FFF2-40B4-BE49-F238E27FC236}">
                    <a16:creationId xmlns:a16="http://schemas.microsoft.com/office/drawing/2014/main" id="{8F1F5F9B-9D31-80C9-C39A-ED2DC35D25BD}"/>
                  </a:ext>
                </a:extLst>
              </p:cNvPr>
              <p:cNvSpPr>
                <a:spLocks noGrp="1"/>
              </p:cNvSpPr>
              <p:nvPr>
                <p:ph type="title"/>
              </p:nvPr>
            </p:nvSpPr>
            <p:spPr>
              <a:xfrm>
                <a:off x="1790700" y="571500"/>
                <a:ext cx="20815300" cy="2984500"/>
              </a:xfrm>
            </p:spPr>
            <p:txBody>
              <a:bodyPr>
                <a:normAutofit/>
              </a:bodyPr>
              <a:lstStyle/>
              <a:p>
                <a:r>
                  <a:rPr lang="en-US" altLang="zh-TW" sz="8000" dirty="0"/>
                  <a:t>Denoising (</a:t>
                </a:r>
                <a14:m>
                  <m:oMath xmlns:m="http://schemas.openxmlformats.org/officeDocument/2006/math">
                    <m:r>
                      <a:rPr lang="en-US" altLang="zh-TW" sz="8000" b="0" i="1" smtClean="0">
                        <a:latin typeface="Cambria Math" panose="02040503050406030204" pitchFamily="18" charset="0"/>
                      </a:rPr>
                      <m:t>𝑇</m:t>
                    </m:r>
                    <m:r>
                      <a:rPr lang="en-US" altLang="zh-TW" sz="8000" b="0" i="1" smtClean="0">
                        <a:latin typeface="Cambria Math" panose="02040503050406030204" pitchFamily="18" charset="0"/>
                      </a:rPr>
                      <m:t>&gt;</m:t>
                    </m:r>
                    <m:r>
                      <a:rPr lang="en-US" altLang="zh-TW" sz="8000" b="0" i="1" smtClean="0">
                        <a:latin typeface="Cambria Math" panose="02040503050406030204" pitchFamily="18" charset="0"/>
                      </a:rPr>
                      <m:t>𝑡</m:t>
                    </m:r>
                    <m:r>
                      <a:rPr lang="en-US" altLang="zh-TW" sz="8000" b="0" i="1" smtClean="0">
                        <a:latin typeface="Cambria Math" panose="02040503050406030204" pitchFamily="18" charset="0"/>
                      </a:rPr>
                      <m:t>&gt;</m:t>
                    </m:r>
                    <m:sSub>
                      <m:sSubPr>
                        <m:ctrlPr>
                          <a:rPr lang="el-GR" altLang="zh-TW" i="1" smtClean="0">
                            <a:latin typeface="Cambria Math" panose="02040503050406030204" pitchFamily="18" charset="0"/>
                          </a:rPr>
                        </m:ctrlPr>
                      </m:sSubPr>
                      <m:e>
                        <m:r>
                          <a:rPr lang="zh-TW" altLang="el-GR" i="1" smtClean="0">
                            <a:latin typeface="Cambria Math" panose="02040503050406030204" pitchFamily="18" charset="0"/>
                          </a:rPr>
                          <m:t>𝜏</m:t>
                        </m:r>
                      </m:e>
                      <m:sub>
                        <m:r>
                          <a:rPr lang="en-US" altLang="zh-TW" b="0" i="1" smtClean="0">
                            <a:latin typeface="Cambria Math" panose="02040503050406030204" pitchFamily="18" charset="0"/>
                          </a:rPr>
                          <m:t>2</m:t>
                        </m:r>
                      </m:sub>
                    </m:sSub>
                  </m:oMath>
                </a14:m>
                <a:r>
                  <a:rPr lang="en-US" altLang="zh-TW" sz="8000" dirty="0"/>
                  <a:t>)</a:t>
                </a:r>
                <a:endParaRPr lang="zh-TW" altLang="en-US" sz="8000" dirty="0"/>
              </a:p>
            </p:txBody>
          </p:sp>
        </mc:Choice>
        <mc:Fallback xmlns="">
          <p:sp>
            <p:nvSpPr>
              <p:cNvPr id="5" name="標題 3">
                <a:extLst>
                  <a:ext uri="{FF2B5EF4-FFF2-40B4-BE49-F238E27FC236}">
                    <a16:creationId xmlns:a16="http://schemas.microsoft.com/office/drawing/2014/main" id="{8F1F5F9B-9D31-80C9-C39A-ED2DC35D25BD}"/>
                  </a:ext>
                </a:extLst>
              </p:cNvPr>
              <p:cNvSpPr>
                <a:spLocks noGrp="1" noRot="1" noChangeAspect="1" noMove="1" noResize="1" noEditPoints="1" noAdjustHandles="1" noChangeArrowheads="1" noChangeShapeType="1" noTextEdit="1"/>
              </p:cNvSpPr>
              <p:nvPr>
                <p:ph type="title"/>
              </p:nvPr>
            </p:nvSpPr>
            <p:spPr>
              <a:xfrm>
                <a:off x="1790700" y="571500"/>
                <a:ext cx="20815300" cy="2984500"/>
              </a:xfr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45528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FD9B-37CC-7FBC-FC29-B11BC3CD2457}"/>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45F14171-2320-B6BC-56D9-EF01B7A10E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492" t="29438" r="109"/>
          <a:stretch>
            <a:fillRect/>
          </a:stretch>
        </p:blipFill>
        <p:spPr bwMode="auto">
          <a:xfrm>
            <a:off x="6762307" y="5009886"/>
            <a:ext cx="5228802" cy="6109228"/>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4" name="文字版面配置區 8">
            <a:extLst>
              <a:ext uri="{FF2B5EF4-FFF2-40B4-BE49-F238E27FC236}">
                <a16:creationId xmlns:a16="http://schemas.microsoft.com/office/drawing/2014/main" id="{C53C1EA8-6C83-ED01-9445-7CCFC7492557}"/>
              </a:ext>
            </a:extLst>
          </p:cNvPr>
          <p:cNvSpPr txBox="1">
            <a:spLocks/>
          </p:cNvSpPr>
          <p:nvPr/>
        </p:nvSpPr>
        <p:spPr>
          <a:xfrm>
            <a:off x="12150436" y="3644900"/>
            <a:ext cx="10414000" cy="8839200"/>
          </a:xfrm>
          <a:prstGeom prst="rect">
            <a:avLst/>
          </a:prstGeom>
        </p:spPr>
        <p:txBody>
          <a:bodyPr anchor="ctr"/>
          <a:lst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Times New Roman" panose="02020603050405020304" pitchFamily="18" charset="0"/>
                <a:ea typeface="DFKai-SB" panose="03000509000000000000" pitchFamily="65" charset="-120"/>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a:lstStyle>
          <a:p>
            <a:pPr hangingPunct="1"/>
            <a:r>
              <a:rPr lang="en-US" altLang="zh-TW" dirty="0"/>
              <a:t>Learnable Vectors + User Prompt</a:t>
            </a:r>
          </a:p>
          <a:p>
            <a:pPr hangingPunct="1"/>
            <a:r>
              <a:rPr lang="en-US" altLang="zh-TW" dirty="0"/>
              <a:t>Reference Noise + Null Prompt</a:t>
            </a:r>
          </a:p>
          <a:p>
            <a:pPr hangingPunct="1"/>
            <a:r>
              <a:rPr lang="en-US" altLang="zh-TW" dirty="0"/>
              <a:t>Attention Composition</a:t>
            </a:r>
          </a:p>
        </p:txBody>
      </p:sp>
      <mc:AlternateContent xmlns:mc="http://schemas.openxmlformats.org/markup-compatibility/2006" xmlns:a14="http://schemas.microsoft.com/office/drawing/2010/main">
        <mc:Choice Requires="a14">
          <p:sp>
            <p:nvSpPr>
              <p:cNvPr id="5" name="標題 3">
                <a:extLst>
                  <a:ext uri="{FF2B5EF4-FFF2-40B4-BE49-F238E27FC236}">
                    <a16:creationId xmlns:a16="http://schemas.microsoft.com/office/drawing/2014/main" id="{AC4ACA62-65AD-FFAC-F68A-ED8967A42C63}"/>
                  </a:ext>
                </a:extLst>
              </p:cNvPr>
              <p:cNvSpPr>
                <a:spLocks noGrp="1"/>
              </p:cNvSpPr>
              <p:nvPr>
                <p:ph type="title"/>
              </p:nvPr>
            </p:nvSpPr>
            <p:spPr>
              <a:xfrm>
                <a:off x="1790700" y="571500"/>
                <a:ext cx="20815300" cy="2984500"/>
              </a:xfrm>
            </p:spPr>
            <p:txBody>
              <a:bodyPr>
                <a:normAutofit/>
              </a:bodyPr>
              <a:lstStyle/>
              <a:p>
                <a:r>
                  <a:rPr lang="en-US" altLang="zh-TW" sz="8000" dirty="0"/>
                  <a:t>Denoising (</a:t>
                </a:r>
                <a14:m>
                  <m:oMath xmlns:m="http://schemas.openxmlformats.org/officeDocument/2006/math">
                    <m:r>
                      <a:rPr lang="en-US" altLang="zh-TW" sz="8000" b="0" i="1" smtClean="0">
                        <a:latin typeface="Cambria Math" panose="02040503050406030204" pitchFamily="18" charset="0"/>
                      </a:rPr>
                      <m:t>𝑇</m:t>
                    </m:r>
                    <m:r>
                      <a:rPr lang="en-US" altLang="zh-TW" sz="8000" b="0" i="1" smtClean="0">
                        <a:latin typeface="Cambria Math" panose="02040503050406030204" pitchFamily="18" charset="0"/>
                      </a:rPr>
                      <m:t>&gt;</m:t>
                    </m:r>
                    <m:r>
                      <a:rPr lang="en-US" altLang="zh-TW" sz="8000" b="0" i="1" smtClean="0">
                        <a:latin typeface="Cambria Math" panose="02040503050406030204" pitchFamily="18" charset="0"/>
                      </a:rPr>
                      <m:t>𝑡</m:t>
                    </m:r>
                    <m:r>
                      <a:rPr lang="en-US" altLang="zh-TW" sz="8000" b="0" i="1" smtClean="0">
                        <a:latin typeface="Cambria Math" panose="02040503050406030204" pitchFamily="18" charset="0"/>
                      </a:rPr>
                      <m:t>&gt;</m:t>
                    </m:r>
                    <m:sSub>
                      <m:sSubPr>
                        <m:ctrlPr>
                          <a:rPr lang="el-GR" altLang="zh-TW" i="1" smtClean="0">
                            <a:latin typeface="Cambria Math" panose="02040503050406030204" pitchFamily="18" charset="0"/>
                          </a:rPr>
                        </m:ctrlPr>
                      </m:sSubPr>
                      <m:e>
                        <m:r>
                          <a:rPr lang="zh-TW" altLang="el-GR" i="1" smtClean="0">
                            <a:latin typeface="Cambria Math" panose="02040503050406030204" pitchFamily="18" charset="0"/>
                          </a:rPr>
                          <m:t>𝜏</m:t>
                        </m:r>
                      </m:e>
                      <m:sub>
                        <m:r>
                          <a:rPr lang="en-US" altLang="zh-TW" b="0" i="1" smtClean="0">
                            <a:latin typeface="Cambria Math" panose="02040503050406030204" pitchFamily="18" charset="0"/>
                          </a:rPr>
                          <m:t>2</m:t>
                        </m:r>
                      </m:sub>
                    </m:sSub>
                  </m:oMath>
                </a14:m>
                <a:r>
                  <a:rPr lang="en-US" altLang="zh-TW" sz="8000" dirty="0"/>
                  <a:t>)</a:t>
                </a:r>
                <a:endParaRPr lang="zh-TW" altLang="en-US" sz="8000" dirty="0"/>
              </a:p>
            </p:txBody>
          </p:sp>
        </mc:Choice>
        <mc:Fallback xmlns="">
          <p:sp>
            <p:nvSpPr>
              <p:cNvPr id="5" name="標題 3">
                <a:extLst>
                  <a:ext uri="{FF2B5EF4-FFF2-40B4-BE49-F238E27FC236}">
                    <a16:creationId xmlns:a16="http://schemas.microsoft.com/office/drawing/2014/main" id="{AC4ACA62-65AD-FFAC-F68A-ED8967A42C63}"/>
                  </a:ext>
                </a:extLst>
              </p:cNvPr>
              <p:cNvSpPr>
                <a:spLocks noGrp="1" noRot="1" noChangeAspect="1" noMove="1" noResize="1" noEditPoints="1" noAdjustHandles="1" noChangeArrowheads="1" noChangeShapeType="1" noTextEdit="1"/>
              </p:cNvSpPr>
              <p:nvPr>
                <p:ph type="title"/>
              </p:nvPr>
            </p:nvSpPr>
            <p:spPr>
              <a:xfrm>
                <a:off x="1790700" y="571500"/>
                <a:ext cx="20815300" cy="2984500"/>
              </a:xfr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4117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1DD42AF-5D93-632F-BD2A-37DBB1DA24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2818" y="4857010"/>
            <a:ext cx="20158364" cy="6729954"/>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76EBB863-1C82-6ECE-4CB6-3F95FB77AA30}"/>
              </a:ext>
            </a:extLst>
          </p:cNvPr>
          <p:cNvSpPr txBox="1"/>
          <p:nvPr/>
        </p:nvSpPr>
        <p:spPr>
          <a:xfrm>
            <a:off x="2112817" y="11586964"/>
            <a:ext cx="20158363" cy="169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4000"/>
            </a:lvl1pPr>
          </a:lstStyle>
          <a:p>
            <a:r>
              <a:rPr lang="en-US" altLang="zh-TW" dirty="0"/>
              <a:t>We perform attention composition with reference noise from input sketch.</a:t>
            </a:r>
            <a:endParaRPr lang="zh-TW" altLang="en-US" dirty="0"/>
          </a:p>
        </p:txBody>
      </p:sp>
      <p:sp>
        <p:nvSpPr>
          <p:cNvPr id="8" name="標題 3">
            <a:extLst>
              <a:ext uri="{FF2B5EF4-FFF2-40B4-BE49-F238E27FC236}">
                <a16:creationId xmlns:a16="http://schemas.microsoft.com/office/drawing/2014/main" id="{35FB42A3-7715-4854-4514-F7FC6E70656F}"/>
              </a:ext>
            </a:extLst>
          </p:cNvPr>
          <p:cNvSpPr>
            <a:spLocks noGrp="1"/>
          </p:cNvSpPr>
          <p:nvPr>
            <p:ph type="title"/>
          </p:nvPr>
        </p:nvSpPr>
        <p:spPr>
          <a:ln w="12700">
            <a:miter lim="400000"/>
          </a:ln>
        </p:spPr>
        <p:txBody>
          <a:bodyPr lIns="50800" tIns="50800" rIns="50800" bIns="50800" anchor="ctr">
            <a:normAutofit/>
          </a:bodyPr>
          <a:lstStyle/>
          <a:p>
            <a:pPr algn="l"/>
            <a:r>
              <a:rPr lang="en-US" altLang="zh-TW" dirty="0"/>
              <a:t>Generation Pipeline (2 of 2)</a:t>
            </a:r>
            <a:endParaRPr lang="zh-TW" altLang="en-US" dirty="0"/>
          </a:p>
        </p:txBody>
      </p:sp>
    </p:spTree>
    <p:extLst>
      <p:ext uri="{BB962C8B-B14F-4D97-AF65-F5344CB8AC3E}">
        <p14:creationId xmlns:p14="http://schemas.microsoft.com/office/powerpoint/2010/main" val="2646890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B797C-6F06-9C24-04FA-5D2BA1AA23C8}"/>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6AC528C9-CBCF-CDE7-E202-B5E3620595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368" b="610"/>
          <a:stretch>
            <a:fillRect/>
          </a:stretch>
        </p:blipFill>
        <p:spPr bwMode="auto">
          <a:xfrm>
            <a:off x="242455" y="4699523"/>
            <a:ext cx="13431982" cy="6688913"/>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8" name="標題 3">
            <a:extLst>
              <a:ext uri="{FF2B5EF4-FFF2-40B4-BE49-F238E27FC236}">
                <a16:creationId xmlns:a16="http://schemas.microsoft.com/office/drawing/2014/main" id="{57CDCF6A-584C-C415-DDC3-89A6498B57FC}"/>
              </a:ext>
            </a:extLst>
          </p:cNvPr>
          <p:cNvSpPr>
            <a:spLocks noGrp="1"/>
          </p:cNvSpPr>
          <p:nvPr>
            <p:ph type="title"/>
          </p:nvPr>
        </p:nvSpPr>
        <p:spPr>
          <a:ln w="12700">
            <a:miter lim="400000"/>
          </a:ln>
        </p:spPr>
        <p:txBody>
          <a:bodyPr lIns="50800" tIns="50800" rIns="50800" bIns="50800" anchor="ctr">
            <a:normAutofit/>
          </a:bodyPr>
          <a:lstStyle/>
          <a:p>
            <a:pPr algn="ctr"/>
            <a:r>
              <a:rPr lang="en-US" altLang="zh-TW" sz="8000" dirty="0"/>
              <a:t>(a) Spatial Self Attention Scores</a:t>
            </a:r>
            <a:endParaRPr lang="zh-TW" altLang="en-US" sz="8000"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DBF6EB61-D1D2-0048-8E46-3AAA458EF9B9}"/>
                  </a:ext>
                </a:extLst>
              </p:cNvPr>
              <p:cNvSpPr>
                <a:spLocks noGrp="1"/>
              </p:cNvSpPr>
              <p:nvPr>
                <p:ph type="body" idx="1"/>
              </p:nvPr>
            </p:nvSpPr>
            <p:spPr>
              <a:xfrm>
                <a:off x="13965382" y="3644900"/>
                <a:ext cx="8640618" cy="8839200"/>
              </a:xfrm>
            </p:spPr>
            <p:txBody>
              <a:bodyPr/>
              <a:lstStyle/>
              <a:p>
                <a:r>
                  <a:rPr lang="en-US" altLang="zh-TW" dirty="0"/>
                  <a:t>Keep the Coarse-Grained feature</a:t>
                </a:r>
              </a:p>
              <a:p>
                <a:r>
                  <a:rPr lang="en-US" altLang="zh-TW" dirty="0"/>
                  <a:t>Mix Cross-attention and Self-attention</a:t>
                </a:r>
              </a:p>
              <a:p>
                <a:r>
                  <a:rPr lang="en-US" altLang="zh-TW" dirty="0"/>
                  <a:t>Repeat reference frame </a:t>
                </a:r>
                <a14:m>
                  <m:oMath xmlns:m="http://schemas.openxmlformats.org/officeDocument/2006/math">
                    <m:r>
                      <a:rPr lang="en-US" altLang="zh-TW" i="1" dirty="0" smtClean="0">
                        <a:latin typeface="Cambria Math" panose="02040503050406030204" pitchFamily="18" charset="0"/>
                      </a:rPr>
                      <m:t>𝑁</m:t>
                    </m:r>
                  </m:oMath>
                </a14:m>
                <a:r>
                  <a:rPr lang="en-US" altLang="zh-TW" dirty="0"/>
                  <a:t> times</a:t>
                </a:r>
              </a:p>
              <a:p>
                <a:endParaRPr lang="zh-TW" altLang="en-US" dirty="0"/>
              </a:p>
            </p:txBody>
          </p:sp>
        </mc:Choice>
        <mc:Fallback xmlns="">
          <p:sp>
            <p:nvSpPr>
              <p:cNvPr id="4" name="文字版面配置區 3">
                <a:extLst>
                  <a:ext uri="{FF2B5EF4-FFF2-40B4-BE49-F238E27FC236}">
                    <a16:creationId xmlns:a16="http://schemas.microsoft.com/office/drawing/2014/main" id="{DBF6EB61-D1D2-0048-8E46-3AAA458EF9B9}"/>
                  </a:ext>
                </a:extLst>
              </p:cNvPr>
              <p:cNvSpPr>
                <a:spLocks noGrp="1" noRot="1" noChangeAspect="1" noMove="1" noResize="1" noEditPoints="1" noAdjustHandles="1" noChangeArrowheads="1" noChangeShapeType="1" noTextEdit="1"/>
              </p:cNvSpPr>
              <p:nvPr>
                <p:ph type="body" idx="1"/>
              </p:nvPr>
            </p:nvSpPr>
            <p:spPr>
              <a:xfrm>
                <a:off x="13965382" y="3644900"/>
                <a:ext cx="8640618" cy="8839200"/>
              </a:xfrm>
              <a:blipFill>
                <a:blip r:embed="rId4"/>
                <a:stretch>
                  <a:fillRect l="-2611" r="-345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326556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2BFA7FDB-A0D9-3D26-985D-B65395516456}"/>
              </a:ext>
            </a:extLst>
          </p:cNvPr>
          <p:cNvSpPr>
            <a:spLocks noGrp="1"/>
          </p:cNvSpPr>
          <p:nvPr>
            <p:ph type="title"/>
          </p:nvPr>
        </p:nvSpPr>
        <p:spPr/>
        <p:txBody>
          <a:bodyPr/>
          <a:lstStyle/>
          <a:p>
            <a:r>
              <a:rPr lang="en-US" altLang="zh-TW" dirty="0"/>
              <a:t>About Sketch…</a:t>
            </a:r>
            <a:endParaRPr lang="zh-TW" altLang="en-US" dirty="0"/>
          </a:p>
        </p:txBody>
      </p:sp>
      <p:pic>
        <p:nvPicPr>
          <p:cNvPr id="8" name="圖片 7">
            <a:extLst>
              <a:ext uri="{FF2B5EF4-FFF2-40B4-BE49-F238E27FC236}">
                <a16:creationId xmlns:a16="http://schemas.microsoft.com/office/drawing/2014/main" id="{5568BE62-02A9-D190-8FF8-8188A6622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17" y="3522980"/>
            <a:ext cx="12885965" cy="9621520"/>
          </a:xfrm>
          <a:prstGeom prst="rect">
            <a:avLst/>
          </a:prstGeom>
          <a:noFill/>
        </p:spPr>
      </p:pic>
      <p:sp>
        <p:nvSpPr>
          <p:cNvPr id="10" name="文字方塊 9">
            <a:extLst>
              <a:ext uri="{FF2B5EF4-FFF2-40B4-BE49-F238E27FC236}">
                <a16:creationId xmlns:a16="http://schemas.microsoft.com/office/drawing/2014/main" id="{1D10991F-CCB3-BA7E-D095-D821587B4F1A}"/>
              </a:ext>
            </a:extLst>
          </p:cNvPr>
          <p:cNvSpPr txBox="1"/>
          <p:nvPr/>
        </p:nvSpPr>
        <p:spPr>
          <a:xfrm>
            <a:off x="15440024" y="13144500"/>
            <a:ext cx="358140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2000" dirty="0">
                <a:solidFill>
                  <a:schemeClr val="tx1"/>
                </a:solidFill>
              </a:rPr>
              <a:t>Generated with Gemini AI</a:t>
            </a:r>
            <a:endParaRPr lang="zh-TW" altLang="en-US" sz="2000" dirty="0">
              <a:solidFill>
                <a:schemeClr val="tx1"/>
              </a:solidFill>
            </a:endParaRPr>
          </a:p>
        </p:txBody>
      </p:sp>
    </p:spTree>
    <p:extLst>
      <p:ext uri="{BB962C8B-B14F-4D97-AF65-F5344CB8AC3E}">
        <p14:creationId xmlns:p14="http://schemas.microsoft.com/office/powerpoint/2010/main" val="31172810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D2E3-42D6-9FB0-1E2B-58FA1447722C}"/>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0AD2807B-A13C-E2AC-0D71-65A3CF5994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354" r="6" b="12767"/>
          <a:stretch>
            <a:fillRect/>
          </a:stretch>
        </p:blipFill>
        <p:spPr bwMode="auto">
          <a:xfrm>
            <a:off x="1778000" y="3644900"/>
            <a:ext cx="9906729" cy="8839199"/>
          </a:xfrm>
          <a:prstGeom prst="rect">
            <a:avLst/>
          </a:prstGeom>
          <a:noFill/>
          <a:effectLst>
            <a:reflection blurRad="127000" stA="50000" endPos="30000" dir="5400000" sy="-100000" algn="bl" rotWithShape="0"/>
          </a:effectLst>
          <a:extLst>
            <a:ext uri="{909E8E84-426E-40DD-AFC4-6F175D3DCCD1}">
              <a14:hiddenFill xmlns:a14="http://schemas.microsoft.com/office/drawing/2010/main">
                <a:solidFill>
                  <a:srgbClr val="FFFFFF"/>
                </a:solidFill>
              </a14:hiddenFill>
            </a:ext>
          </a:extLst>
        </p:spPr>
      </p:pic>
      <p:sp>
        <p:nvSpPr>
          <p:cNvPr id="8" name="標題 3">
            <a:extLst>
              <a:ext uri="{FF2B5EF4-FFF2-40B4-BE49-F238E27FC236}">
                <a16:creationId xmlns:a16="http://schemas.microsoft.com/office/drawing/2014/main" id="{634D3548-DC34-7C7E-7996-F1DBF0D109B1}"/>
              </a:ext>
            </a:extLst>
          </p:cNvPr>
          <p:cNvSpPr>
            <a:spLocks noGrp="1"/>
          </p:cNvSpPr>
          <p:nvPr>
            <p:ph type="title"/>
          </p:nvPr>
        </p:nvSpPr>
        <p:spPr>
          <a:ln w="12700">
            <a:miter lim="400000"/>
          </a:ln>
        </p:spPr>
        <p:txBody>
          <a:bodyPr lIns="50800" tIns="50800" rIns="50800" bIns="50800" anchor="ctr">
            <a:normAutofit/>
          </a:bodyPr>
          <a:lstStyle/>
          <a:p>
            <a:pPr algn="ctr"/>
            <a:r>
              <a:rPr lang="en-US" altLang="zh-TW" sz="8000" dirty="0"/>
              <a:t> (b) Temporal Self Attention Scores</a:t>
            </a:r>
            <a:endParaRPr lang="zh-TW" altLang="en-US" sz="8000"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B3181E21-57BD-14B2-DDFC-794BC8E61F07}"/>
                  </a:ext>
                </a:extLst>
              </p:cNvPr>
              <p:cNvSpPr>
                <a:spLocks noGrp="1"/>
              </p:cNvSpPr>
              <p:nvPr>
                <p:ph type="body" idx="1"/>
              </p:nvPr>
            </p:nvSpPr>
            <p:spPr>
              <a:xfrm>
                <a:off x="12192000" y="3644900"/>
                <a:ext cx="10414000" cy="8839200"/>
              </a:xfrm>
            </p:spPr>
            <p:txBody>
              <a:bodyPr/>
              <a:lstStyle/>
              <a:p>
                <a:r>
                  <a:rPr lang="en-US" altLang="zh-TW" dirty="0"/>
                  <a:t>Keep the Fine-Grained feature</a:t>
                </a:r>
              </a:p>
              <a:p>
                <a:r>
                  <a:rPr lang="en-US" altLang="zh-TW" dirty="0"/>
                  <a:t>Set Key</a:t>
                </a:r>
                <a14:m>
                  <m:oMath xmlns:m="http://schemas.openxmlformats.org/officeDocument/2006/math">
                    <m:d>
                      <m:dPr>
                        <m:ctrlPr>
                          <a:rPr lang="en-US" altLang="zh-TW" b="0" i="1" smtClean="0">
                            <a:latin typeface="Cambria Math" panose="02040503050406030204" pitchFamily="18" charset="0"/>
                          </a:rPr>
                        </m:ctrlPr>
                      </m:dPr>
                      <m:e>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𝑘</m:t>
                            </m:r>
                          </m:e>
                          <m:sub>
                            <m:r>
                              <a:rPr lang="en-US" altLang="zh-TW" b="0" i="1" smtClean="0">
                                <a:latin typeface="Cambria Math" panose="02040503050406030204" pitchFamily="18" charset="0"/>
                              </a:rPr>
                              <m:t>𝑡</m:t>
                            </m:r>
                          </m:sub>
                          <m:sup>
                            <m:r>
                              <a:rPr lang="en-US" altLang="zh-TW" b="0" i="1" smtClean="0">
                                <a:latin typeface="Cambria Math" panose="02040503050406030204" pitchFamily="18" charset="0"/>
                              </a:rPr>
                              <m:t>𝑟</m:t>
                            </m:r>
                          </m:sup>
                        </m:sSubSup>
                      </m:e>
                    </m:d>
                  </m:oMath>
                </a14:m>
                <a:r>
                  <a:rPr lang="zh-TW" altLang="en-US" dirty="0"/>
                  <a:t> </a:t>
                </a:r>
                <a:r>
                  <a:rPr lang="en-US" altLang="zh-TW" dirty="0"/>
                  <a:t>as the first frame</a:t>
                </a:r>
              </a:p>
              <a:p>
                <a:r>
                  <a:rPr lang="en-US" altLang="zh-TW" dirty="0"/>
                  <a:t>Motion</a:t>
                </a:r>
                <a:r>
                  <a:rPr lang="zh-TW" altLang="en-US" dirty="0"/>
                  <a:t> </a:t>
                </a:r>
                <a:r>
                  <a:rPr lang="en-US" altLang="zh-TW" dirty="0"/>
                  <a:t>control</a:t>
                </a:r>
                <a:r>
                  <a:rPr lang="zh-TW" altLang="en-US" dirty="0"/>
                  <a:t> </a:t>
                </a:r>
                <a:r>
                  <a:rPr lang="en-US" altLang="zh-TW" dirty="0"/>
                  <a:t>parameter</a:t>
                </a:r>
                <a:r>
                  <a:rPr lang="zh-TW" altLang="en-US" dirty="0"/>
                  <a:t> </a:t>
                </a:r>
                <a14:m>
                  <m:oMath xmlns:m="http://schemas.openxmlformats.org/officeDocument/2006/math">
                    <m:r>
                      <a:rPr lang="zh-TW" altLang="en-US" i="1" smtClean="0">
                        <a:latin typeface="Cambria Math" panose="02040503050406030204" pitchFamily="18" charset="0"/>
                      </a:rPr>
                      <m:t>𝜆</m:t>
                    </m:r>
                  </m:oMath>
                </a14:m>
                <a:endParaRPr lang="en-US" altLang="zh-TW" dirty="0"/>
              </a:p>
            </p:txBody>
          </p:sp>
        </mc:Choice>
        <mc:Fallback xmlns="">
          <p:sp>
            <p:nvSpPr>
              <p:cNvPr id="4" name="文字版面配置區 3">
                <a:extLst>
                  <a:ext uri="{FF2B5EF4-FFF2-40B4-BE49-F238E27FC236}">
                    <a16:creationId xmlns:a16="http://schemas.microsoft.com/office/drawing/2014/main" id="{B3181E21-57BD-14B2-DDFC-794BC8E61F07}"/>
                  </a:ext>
                </a:extLst>
              </p:cNvPr>
              <p:cNvSpPr>
                <a:spLocks noGrp="1" noRot="1" noChangeAspect="1" noMove="1" noResize="1" noEditPoints="1" noAdjustHandles="1" noChangeArrowheads="1" noChangeShapeType="1" noTextEdit="1"/>
              </p:cNvSpPr>
              <p:nvPr>
                <p:ph type="body" idx="1"/>
              </p:nvPr>
            </p:nvSpPr>
            <p:spPr>
              <a:xfrm>
                <a:off x="12192000" y="3644900"/>
                <a:ext cx="10414000" cy="8839200"/>
              </a:xfrm>
              <a:blipFill>
                <a:blip r:embed="rId4"/>
                <a:stretch>
                  <a:fillRect l="-216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28226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F644BD-6BDF-2536-FF8B-A67E8FC197C5}"/>
              </a:ext>
            </a:extLst>
          </p:cNvPr>
          <p:cNvSpPr>
            <a:spLocks noGrp="1"/>
          </p:cNvSpPr>
          <p:nvPr>
            <p:ph type="title"/>
          </p:nvPr>
        </p:nvSpPr>
        <p:spPr/>
        <p:txBody>
          <a:bodyPr/>
          <a:lstStyle/>
          <a:p>
            <a:r>
              <a:rPr lang="en-US" altLang="zh-TW" dirty="0"/>
              <a:t>Implementation Details</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E316FB04-A67E-3C18-8F34-7FBDA7CBAD6F}"/>
                  </a:ext>
                </a:extLst>
              </p:cNvPr>
              <p:cNvSpPr>
                <a:spLocks noGrp="1"/>
              </p:cNvSpPr>
              <p:nvPr>
                <p:ph type="body" idx="1"/>
              </p:nvPr>
            </p:nvSpPr>
            <p:spPr/>
            <p:txBody>
              <a:bodyPr/>
              <a:lstStyle/>
              <a:p>
                <a:r>
                  <a:rPr lang="en-US" altLang="zh-TW" dirty="0"/>
                  <a:t>T2V Model: Pre-trained </a:t>
                </a:r>
                <a:r>
                  <a:rPr lang="en-US" altLang="zh-TW" dirty="0" err="1"/>
                  <a:t>ModelScope</a:t>
                </a:r>
                <a:r>
                  <a:rPr lang="en-US" altLang="zh-TW" dirty="0"/>
                  <a:t> T2V model, with 2500 STEPS of </a:t>
                </a:r>
                <a:r>
                  <a:rPr lang="en-US" altLang="zh-TW" dirty="0" err="1"/>
                  <a:t>LoRA</a:t>
                </a:r>
                <a:r>
                  <a:rPr lang="en-US" altLang="zh-TW" dirty="0"/>
                  <a:t> finetuned (Rank =4)</a:t>
                </a:r>
                <a:r>
                  <a:rPr lang="zh-TW" altLang="en-US" dirty="0"/>
                  <a:t> </a:t>
                </a:r>
                <a:r>
                  <a:rPr lang="en-US" altLang="zh-TW" dirty="0"/>
                  <a:t>(Low-cost</a:t>
                </a:r>
                <a:r>
                  <a:rPr lang="zh-TW" altLang="en-US" dirty="0"/>
                  <a:t> </a:t>
                </a:r>
                <a:r>
                  <a:rPr lang="en-US" altLang="zh-TW" dirty="0"/>
                  <a:t>training)</a:t>
                </a:r>
              </a:p>
              <a:p>
                <a:r>
                  <a:rPr lang="en-US" altLang="zh-TW" dirty="0"/>
                  <a:t>Parameters: 10 FPS (</a:t>
                </a:r>
                <a14:m>
                  <m:oMath xmlns:m="http://schemas.openxmlformats.org/officeDocument/2006/math">
                    <m:r>
                      <a:rPr lang="en-US" altLang="zh-TW" b="0" i="1" smtClean="0">
                        <a:latin typeface="Cambria Math" panose="02040503050406030204" pitchFamily="18" charset="0"/>
                      </a:rPr>
                      <m:t>𝑀</m:t>
                    </m:r>
                    <m:r>
                      <a:rPr lang="en-US" altLang="zh-TW" b="0" i="1" smtClean="0">
                        <a:latin typeface="Cambria Math" panose="02040503050406030204" pitchFamily="18" charset="0"/>
                      </a:rPr>
                      <m:t>=10</m:t>
                    </m:r>
                  </m:oMath>
                </a14:m>
                <a:r>
                  <a:rPr lang="en-US" altLang="zh-TW" dirty="0"/>
                  <a:t>), </a:t>
                </a:r>
                <a:br>
                  <a:rPr lang="en-US" altLang="zh-TW" dirty="0"/>
                </a:br>
                <a:r>
                  <a:rPr lang="en-US" altLang="zh-TW" dirty="0"/>
                  <a:t>Total Steps </a:t>
                </a:r>
                <a14:m>
                  <m:oMath xmlns:m="http://schemas.openxmlformats.org/officeDocument/2006/math">
                    <m:r>
                      <a:rPr lang="en-US" altLang="zh-TW" b="0" i="1" smtClean="0">
                        <a:latin typeface="Cambria Math" panose="02040503050406030204" pitchFamily="18" charset="0"/>
                      </a:rPr>
                      <m:t>𝑇</m:t>
                    </m:r>
                    <m:r>
                      <a:rPr lang="en-US" altLang="zh-TW" b="0" i="1" smtClean="0">
                        <a:latin typeface="Cambria Math" panose="02040503050406030204" pitchFamily="18" charset="0"/>
                      </a:rPr>
                      <m:t>=25</m:t>
                    </m:r>
                  </m:oMath>
                </a14:m>
                <a:br>
                  <a:rPr lang="en-US" altLang="zh-TW" b="0" dirty="0"/>
                </a:br>
                <a:r>
                  <a:rPr lang="en-US" altLang="zh-TW" b="0" dirty="0"/>
                  <a:t>Threshold </a:t>
                </a:r>
                <a14:m>
                  <m:oMath xmlns:m="http://schemas.openxmlformats.org/officeDocument/2006/math">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𝜏</m:t>
                        </m:r>
                      </m:e>
                      <m:sub>
                        <m:r>
                          <a:rPr lang="en-US" altLang="zh-TW" b="0" i="1" smtClean="0">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2</m:t>
                        </m:r>
                        <m:r>
                          <a:rPr lang="en-US" altLang="zh-TW" b="0" i="1" smtClean="0">
                            <a:latin typeface="Cambria Math" panose="02040503050406030204" pitchFamily="18" charset="0"/>
                          </a:rPr>
                          <m:t>𝑇</m:t>
                        </m:r>
                      </m:num>
                      <m:den>
                        <m:r>
                          <a:rPr lang="en-US" altLang="zh-TW" b="0" i="1" smtClean="0">
                            <a:latin typeface="Cambria Math" panose="02040503050406030204" pitchFamily="18" charset="0"/>
                          </a:rPr>
                          <m:t>5</m:t>
                        </m:r>
                      </m:den>
                    </m:f>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zh-TW" altLang="en-US" i="1">
                            <a:latin typeface="Cambria Math" panose="02040503050406030204" pitchFamily="18" charset="0"/>
                          </a:rPr>
                          <m:t>𝜏</m:t>
                        </m:r>
                      </m:e>
                      <m:sub>
                        <m:r>
                          <a:rPr lang="en-US" altLang="zh-TW" b="0" i="1" smtClean="0">
                            <a:latin typeface="Cambria Math" panose="02040503050406030204" pitchFamily="18" charset="0"/>
                          </a:rPr>
                          <m:t>2</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r>
                          <a:rPr lang="en-US" altLang="zh-TW" i="1">
                            <a:latin typeface="Cambria Math" panose="02040503050406030204" pitchFamily="18" charset="0"/>
                          </a:rPr>
                          <m:t>𝑇</m:t>
                        </m:r>
                      </m:num>
                      <m:den>
                        <m:r>
                          <a:rPr lang="en-US" altLang="zh-TW" i="1">
                            <a:latin typeface="Cambria Math" panose="02040503050406030204" pitchFamily="18" charset="0"/>
                          </a:rPr>
                          <m:t>5</m:t>
                        </m:r>
                      </m:den>
                    </m:f>
                  </m:oMath>
                </a14:m>
                <a:endParaRPr lang="en-US" altLang="zh-TW" b="0" dirty="0"/>
              </a:p>
            </p:txBody>
          </p:sp>
        </mc:Choice>
        <mc:Fallback xmlns="">
          <p:sp>
            <p:nvSpPr>
              <p:cNvPr id="3" name="文字版面配置區 2">
                <a:extLst>
                  <a:ext uri="{FF2B5EF4-FFF2-40B4-BE49-F238E27FC236}">
                    <a16:creationId xmlns:a16="http://schemas.microsoft.com/office/drawing/2014/main" id="{E316FB04-A67E-3C18-8F34-7FBDA7CBAD6F}"/>
                  </a:ext>
                </a:extLst>
              </p:cNvPr>
              <p:cNvSpPr>
                <a:spLocks noGrp="1" noRot="1" noChangeAspect="1" noMove="1" noResize="1" noEditPoints="1" noAdjustHandles="1" noChangeArrowheads="1" noChangeShapeType="1" noTextEdit="1"/>
              </p:cNvSpPr>
              <p:nvPr>
                <p:ph type="body" idx="1"/>
              </p:nvPr>
            </p:nvSpPr>
            <p:spPr>
              <a:blipFill>
                <a:blip r:embed="rId3"/>
                <a:stretch>
                  <a:fillRect l="-108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489048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33C1700-15CD-2FAB-7054-25509371ECF9}"/>
              </a:ext>
            </a:extLst>
          </p:cNvPr>
          <p:cNvSpPr>
            <a:spLocks noGrp="1"/>
          </p:cNvSpPr>
          <p:nvPr>
            <p:ph type="title"/>
          </p:nvPr>
        </p:nvSpPr>
        <p:spPr/>
        <p:txBody>
          <a:bodyPr>
            <a:normAutofit/>
          </a:bodyPr>
          <a:lstStyle/>
          <a:p>
            <a:pPr algn="ctr"/>
            <a:r>
              <a:rPr lang="en-US" altLang="zh-TW" sz="8000" dirty="0"/>
              <a:t>Compared with Live-Sketch (1</a:t>
            </a:r>
            <a:r>
              <a:rPr lang="zh-TW" altLang="en-US" sz="8000" dirty="0"/>
              <a:t> </a:t>
            </a:r>
            <a:r>
              <a:rPr lang="en-US" altLang="zh-TW" sz="8000" dirty="0"/>
              <a:t>of</a:t>
            </a:r>
            <a:r>
              <a:rPr lang="zh-TW" altLang="en-US" sz="8000" dirty="0"/>
              <a:t> </a:t>
            </a:r>
            <a:r>
              <a:rPr lang="en-US" altLang="zh-TW" sz="8000" dirty="0"/>
              <a:t>3)</a:t>
            </a:r>
            <a:endParaRPr lang="zh-TW" altLang="en-US" sz="8000" dirty="0"/>
          </a:p>
        </p:txBody>
      </p:sp>
      <p:pic>
        <p:nvPicPr>
          <p:cNvPr id="15" name="圖片 14">
            <a:extLst>
              <a:ext uri="{FF2B5EF4-FFF2-40B4-BE49-F238E27FC236}">
                <a16:creationId xmlns:a16="http://schemas.microsoft.com/office/drawing/2014/main" id="{C522EE73-28DB-D538-DA45-21CB15351CDD}"/>
              </a:ext>
            </a:extLst>
          </p:cNvPr>
          <p:cNvPicPr>
            <a:picLocks noChangeAspect="1"/>
          </p:cNvPicPr>
          <p:nvPr/>
        </p:nvPicPr>
        <p:blipFill>
          <a:blip r:embed="rId3"/>
          <a:stretch>
            <a:fillRect/>
          </a:stretch>
        </p:blipFill>
        <p:spPr>
          <a:xfrm>
            <a:off x="4752988" y="3556000"/>
            <a:ext cx="14878023" cy="7025094"/>
          </a:xfrm>
          <a:prstGeom prst="rect">
            <a:avLst/>
          </a:prstGeom>
          <a:noFill/>
          <a:effectLst>
            <a:reflection blurRad="127000" stA="50000" endPos="30000" dir="5400000" sy="-100000" algn="bl" rotWithShape="0"/>
          </a:effectLst>
        </p:spPr>
      </p:pic>
    </p:spTree>
    <p:extLst>
      <p:ext uri="{BB962C8B-B14F-4D97-AF65-F5344CB8AC3E}">
        <p14:creationId xmlns:p14="http://schemas.microsoft.com/office/powerpoint/2010/main" val="16485329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6A50-812A-0578-F860-4B5CDBF1DADF}"/>
            </a:ext>
          </a:extLst>
        </p:cNvPr>
        <p:cNvGrpSpPr/>
        <p:nvPr/>
      </p:nvGrpSpPr>
      <p:grpSpPr>
        <a:xfrm>
          <a:off x="0" y="0"/>
          <a:ext cx="0" cy="0"/>
          <a:chOff x="0" y="0"/>
          <a:chExt cx="0" cy="0"/>
        </a:xfrm>
      </p:grpSpPr>
      <p:sp>
        <p:nvSpPr>
          <p:cNvPr id="5" name="標題 4">
            <a:extLst>
              <a:ext uri="{FF2B5EF4-FFF2-40B4-BE49-F238E27FC236}">
                <a16:creationId xmlns:a16="http://schemas.microsoft.com/office/drawing/2014/main" id="{936FD941-06E7-E372-9591-5BE47C025C23}"/>
              </a:ext>
            </a:extLst>
          </p:cNvPr>
          <p:cNvSpPr>
            <a:spLocks noGrp="1"/>
          </p:cNvSpPr>
          <p:nvPr>
            <p:ph type="title"/>
          </p:nvPr>
        </p:nvSpPr>
        <p:spPr/>
        <p:txBody>
          <a:bodyPr>
            <a:normAutofit/>
          </a:bodyPr>
          <a:lstStyle/>
          <a:p>
            <a:r>
              <a:rPr lang="en-US" altLang="zh-TW" sz="8000" dirty="0"/>
              <a:t>Compared with Live-Sketch (2</a:t>
            </a:r>
            <a:r>
              <a:rPr lang="zh-TW" altLang="en-US" sz="8000" dirty="0"/>
              <a:t> </a:t>
            </a:r>
            <a:r>
              <a:rPr lang="en-US" altLang="zh-TW" sz="8000" dirty="0"/>
              <a:t>of</a:t>
            </a:r>
            <a:r>
              <a:rPr lang="zh-TW" altLang="en-US" sz="8000" dirty="0"/>
              <a:t> </a:t>
            </a:r>
            <a:r>
              <a:rPr lang="en-US" altLang="zh-TW" sz="8000" dirty="0"/>
              <a:t>3)</a:t>
            </a:r>
            <a:endParaRPr lang="zh-TW" altLang="en-US" sz="8000" dirty="0"/>
          </a:p>
        </p:txBody>
      </p:sp>
      <p:grpSp>
        <p:nvGrpSpPr>
          <p:cNvPr id="13" name="群組 12">
            <a:extLst>
              <a:ext uri="{FF2B5EF4-FFF2-40B4-BE49-F238E27FC236}">
                <a16:creationId xmlns:a16="http://schemas.microsoft.com/office/drawing/2014/main" id="{7AD483EF-A910-50D4-BE53-134B460EC3E3}"/>
              </a:ext>
            </a:extLst>
          </p:cNvPr>
          <p:cNvGrpSpPr/>
          <p:nvPr/>
        </p:nvGrpSpPr>
        <p:grpSpPr>
          <a:xfrm>
            <a:off x="5942045" y="3556000"/>
            <a:ext cx="12499909" cy="9588500"/>
            <a:chOff x="4653874" y="2153315"/>
            <a:chExt cx="15073525" cy="11562685"/>
          </a:xfrm>
        </p:grpSpPr>
        <p:pic>
          <p:nvPicPr>
            <p:cNvPr id="8" name="圖片 7">
              <a:extLst>
                <a:ext uri="{FF2B5EF4-FFF2-40B4-BE49-F238E27FC236}">
                  <a16:creationId xmlns:a16="http://schemas.microsoft.com/office/drawing/2014/main" id="{4020BDA7-412F-0699-47AA-996B2B8A6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01" y="9793018"/>
              <a:ext cx="15059890" cy="3922982"/>
            </a:xfrm>
            <a:prstGeom prst="rect">
              <a:avLst/>
            </a:prstGeom>
          </p:spPr>
        </p:pic>
        <p:pic>
          <p:nvPicPr>
            <p:cNvPr id="10" name="圖片 9">
              <a:extLst>
                <a:ext uri="{FF2B5EF4-FFF2-40B4-BE49-F238E27FC236}">
                  <a16:creationId xmlns:a16="http://schemas.microsoft.com/office/drawing/2014/main" id="{01BCA824-85D1-5739-6966-11AFE5FF1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874" y="2153315"/>
              <a:ext cx="15062617" cy="3922982"/>
            </a:xfrm>
            <a:prstGeom prst="rect">
              <a:avLst/>
            </a:prstGeom>
          </p:spPr>
        </p:pic>
        <p:pic>
          <p:nvPicPr>
            <p:cNvPr id="12" name="圖片 11">
              <a:extLst>
                <a:ext uri="{FF2B5EF4-FFF2-40B4-BE49-F238E27FC236}">
                  <a16:creationId xmlns:a16="http://schemas.microsoft.com/office/drawing/2014/main" id="{596BA346-09A7-AD5B-C9A7-F7146986D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601" y="5972101"/>
              <a:ext cx="15070798" cy="3925113"/>
            </a:xfrm>
            <a:prstGeom prst="rect">
              <a:avLst/>
            </a:prstGeom>
          </p:spPr>
        </p:pic>
      </p:grpSp>
    </p:spTree>
    <p:extLst>
      <p:ext uri="{BB962C8B-B14F-4D97-AF65-F5344CB8AC3E}">
        <p14:creationId xmlns:p14="http://schemas.microsoft.com/office/powerpoint/2010/main" val="34557582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0061486B-23BD-C22E-1254-F84C5BF9ECE7}"/>
              </a:ext>
            </a:extLst>
          </p:cNvPr>
          <p:cNvGrpSpPr/>
          <p:nvPr/>
        </p:nvGrpSpPr>
        <p:grpSpPr>
          <a:xfrm>
            <a:off x="7052271" y="3804904"/>
            <a:ext cx="10292157" cy="8695398"/>
            <a:chOff x="7045921" y="4052554"/>
            <a:chExt cx="10292157" cy="8695398"/>
          </a:xfrm>
        </p:grpSpPr>
        <p:pic>
          <p:nvPicPr>
            <p:cNvPr id="4" name="圖片 3">
              <a:extLst>
                <a:ext uri="{FF2B5EF4-FFF2-40B4-BE49-F238E27FC236}">
                  <a16:creationId xmlns:a16="http://schemas.microsoft.com/office/drawing/2014/main" id="{7A8545A9-C66A-3AAA-0B60-667D9E0265F0}"/>
                </a:ext>
              </a:extLst>
            </p:cNvPr>
            <p:cNvPicPr>
              <a:picLocks noChangeAspect="1"/>
            </p:cNvPicPr>
            <p:nvPr/>
          </p:nvPicPr>
          <p:blipFill>
            <a:blip r:embed="rId5"/>
            <a:stretch>
              <a:fillRect/>
            </a:stretch>
          </p:blipFill>
          <p:spPr>
            <a:xfrm>
              <a:off x="7045921" y="4052554"/>
              <a:ext cx="10292157" cy="8695398"/>
            </a:xfrm>
            <a:prstGeom prst="rect">
              <a:avLst/>
            </a:prstGeom>
            <a:noFill/>
            <a:effectLst>
              <a:reflection blurRad="127000" stA="50000" endPos="30000" dir="5400000" sy="-100000" algn="bl" rotWithShape="0"/>
            </a:effectLst>
          </p:spPr>
        </p:pic>
        <p:sp>
          <p:nvSpPr>
            <p:cNvPr id="5" name="矩形 4">
              <a:extLst>
                <a:ext uri="{FF2B5EF4-FFF2-40B4-BE49-F238E27FC236}">
                  <a16:creationId xmlns:a16="http://schemas.microsoft.com/office/drawing/2014/main" id="{0EC077FA-E16C-26A9-F78B-7231EEC248A0}"/>
                </a:ext>
              </a:extLst>
            </p:cNvPr>
            <p:cNvSpPr/>
            <p:nvPr/>
          </p:nvSpPr>
          <p:spPr>
            <a:xfrm>
              <a:off x="11201400" y="5943600"/>
              <a:ext cx="5181600" cy="40005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dirty="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6" name="矩形 5">
              <a:extLst>
                <a:ext uri="{FF2B5EF4-FFF2-40B4-BE49-F238E27FC236}">
                  <a16:creationId xmlns:a16="http://schemas.microsoft.com/office/drawing/2014/main" id="{03444EAF-D7DD-5928-4FF5-656E71CAA720}"/>
                </a:ext>
              </a:extLst>
            </p:cNvPr>
            <p:cNvSpPr/>
            <p:nvPr/>
          </p:nvSpPr>
          <p:spPr>
            <a:xfrm>
              <a:off x="11201400" y="6510501"/>
              <a:ext cx="5181600" cy="40005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7" name="矩形 6">
              <a:extLst>
                <a:ext uri="{FF2B5EF4-FFF2-40B4-BE49-F238E27FC236}">
                  <a16:creationId xmlns:a16="http://schemas.microsoft.com/office/drawing/2014/main" id="{A09E7006-DB54-47A4-CFD4-8ACD72025593}"/>
                </a:ext>
              </a:extLst>
            </p:cNvPr>
            <p:cNvSpPr/>
            <p:nvPr/>
          </p:nvSpPr>
          <p:spPr>
            <a:xfrm>
              <a:off x="11018520" y="10344150"/>
              <a:ext cx="5814060" cy="40005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dirty="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8" name="矩形 7">
              <a:extLst>
                <a:ext uri="{FF2B5EF4-FFF2-40B4-BE49-F238E27FC236}">
                  <a16:creationId xmlns:a16="http://schemas.microsoft.com/office/drawing/2014/main" id="{5D676E5C-C62E-A06C-B1B8-FF0223CAAB25}"/>
                </a:ext>
              </a:extLst>
            </p:cNvPr>
            <p:cNvSpPr/>
            <p:nvPr/>
          </p:nvSpPr>
          <p:spPr>
            <a:xfrm>
              <a:off x="11018520" y="11086449"/>
              <a:ext cx="5814060" cy="40005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TW" altLang="en-US" sz="3200" b="0" i="0" u="none" strike="noStrike" cap="none" spc="0" normalizeH="0" baseline="0" dirty="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grpSp>
      <p:sp>
        <p:nvSpPr>
          <p:cNvPr id="10" name="標題 4">
            <a:extLst>
              <a:ext uri="{FF2B5EF4-FFF2-40B4-BE49-F238E27FC236}">
                <a16:creationId xmlns:a16="http://schemas.microsoft.com/office/drawing/2014/main" id="{F075C4F3-63CC-D9D2-0C42-A1ED6E4B36C1}"/>
              </a:ext>
            </a:extLst>
          </p:cNvPr>
          <p:cNvSpPr>
            <a:spLocks noGrp="1"/>
          </p:cNvSpPr>
          <p:nvPr>
            <p:ph type="title"/>
          </p:nvPr>
        </p:nvSpPr>
        <p:spPr>
          <a:xfrm>
            <a:off x="1790700" y="571500"/>
            <a:ext cx="20815300" cy="2984500"/>
          </a:xfrm>
        </p:spPr>
        <p:txBody>
          <a:bodyPr>
            <a:normAutofit/>
          </a:bodyPr>
          <a:lstStyle/>
          <a:p>
            <a:r>
              <a:rPr lang="en-US" altLang="zh-TW" sz="8000" dirty="0"/>
              <a:t>Compared with Live-Sketch (3</a:t>
            </a:r>
            <a:r>
              <a:rPr lang="zh-TW" altLang="en-US" sz="8000" dirty="0"/>
              <a:t> </a:t>
            </a:r>
            <a:r>
              <a:rPr lang="en-US" altLang="zh-TW" sz="8000" dirty="0"/>
              <a:t>of</a:t>
            </a:r>
            <a:r>
              <a:rPr lang="zh-TW" altLang="en-US" sz="8000" dirty="0"/>
              <a:t> </a:t>
            </a:r>
            <a:r>
              <a:rPr lang="en-US" altLang="zh-TW" sz="8000" dirty="0"/>
              <a:t>3)</a:t>
            </a:r>
            <a:endParaRPr lang="zh-TW" altLang="en-US" sz="8000" dirty="0"/>
          </a:p>
        </p:txBody>
      </p:sp>
    </p:spTree>
    <p:extLst>
      <p:ext uri="{BB962C8B-B14F-4D97-AF65-F5344CB8AC3E}">
        <p14:creationId xmlns:p14="http://schemas.microsoft.com/office/powerpoint/2010/main" val="293388233"/>
      </p:ext>
    </p:extLst>
  </p:cSld>
  <p:clrMapOvr>
    <a:overrideClrMapping bg1="dk1" tx1="lt1" bg2="dk2" tx2="lt2" accent1="accent1" accent2="accent2" accent3="accent3" accent4="accent4" accent5="accent5" accent6="accent6" hlink="hlink" folHlink="folHlink"/>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9690-D201-C1EB-B31A-31845CE9EF9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86093B2-D537-565F-4823-F43B61346071}"/>
              </a:ext>
            </a:extLst>
          </p:cNvPr>
          <p:cNvSpPr>
            <a:spLocks noGrp="1"/>
          </p:cNvSpPr>
          <p:nvPr>
            <p:ph type="title"/>
          </p:nvPr>
        </p:nvSpPr>
        <p:spPr/>
        <p:txBody>
          <a:bodyPr/>
          <a:lstStyle/>
          <a:p>
            <a:r>
              <a:rPr lang="en-US" altLang="zh-TW" dirty="0"/>
              <a:t>Extras (1 of 2)</a:t>
            </a:r>
            <a:endParaRPr lang="zh-TW" altLang="en-US" dirty="0"/>
          </a:p>
        </p:txBody>
      </p:sp>
      <p:pic>
        <p:nvPicPr>
          <p:cNvPr id="5" name="圖片 4">
            <a:extLst>
              <a:ext uri="{FF2B5EF4-FFF2-40B4-BE49-F238E27FC236}">
                <a16:creationId xmlns:a16="http://schemas.microsoft.com/office/drawing/2014/main" id="{A2A28B60-B16A-0D59-6E3C-A2294F682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062" y="8354291"/>
            <a:ext cx="17554575" cy="4572000"/>
          </a:xfrm>
          <a:prstGeom prst="rect">
            <a:avLst/>
          </a:prstGeom>
        </p:spPr>
      </p:pic>
      <p:sp>
        <p:nvSpPr>
          <p:cNvPr id="6" name="文字方塊 5">
            <a:extLst>
              <a:ext uri="{FF2B5EF4-FFF2-40B4-BE49-F238E27FC236}">
                <a16:creationId xmlns:a16="http://schemas.microsoft.com/office/drawing/2014/main" id="{BF5B9350-2656-CE30-D2D5-D85BA1EC2D96}"/>
              </a:ext>
            </a:extLst>
          </p:cNvPr>
          <p:cNvSpPr txBox="1"/>
          <p:nvPr/>
        </p:nvSpPr>
        <p:spPr>
          <a:xfrm>
            <a:off x="2112818" y="12926291"/>
            <a:ext cx="2015836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4000"/>
            </a:lvl1pPr>
          </a:lstStyle>
          <a:p>
            <a:r>
              <a:rPr lang="en-US" altLang="zh-TW" dirty="0"/>
              <a:t>Real-World Video Generation</a:t>
            </a:r>
            <a:endParaRPr lang="zh-TW" altLang="en-US" dirty="0"/>
          </a:p>
        </p:txBody>
      </p:sp>
      <p:sp>
        <p:nvSpPr>
          <p:cNvPr id="11" name="文字方塊 10">
            <a:extLst>
              <a:ext uri="{FF2B5EF4-FFF2-40B4-BE49-F238E27FC236}">
                <a16:creationId xmlns:a16="http://schemas.microsoft.com/office/drawing/2014/main" id="{8CCE377A-3DAA-8338-A148-52B4867B4B06}"/>
              </a:ext>
            </a:extLst>
          </p:cNvPr>
          <p:cNvSpPr txBox="1"/>
          <p:nvPr/>
        </p:nvSpPr>
        <p:spPr>
          <a:xfrm>
            <a:off x="2119167" y="7646405"/>
            <a:ext cx="2015836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4000"/>
            </a:lvl1pPr>
          </a:lstStyle>
          <a:p>
            <a:r>
              <a:rPr lang="en-US" altLang="zh-TW" dirty="0"/>
              <a:t>Frame Extrapolation</a:t>
            </a:r>
            <a:endParaRPr lang="zh-TW" altLang="en-US" dirty="0"/>
          </a:p>
        </p:txBody>
      </p:sp>
      <p:pic>
        <p:nvPicPr>
          <p:cNvPr id="4" name="圖片 3">
            <a:extLst>
              <a:ext uri="{FF2B5EF4-FFF2-40B4-BE49-F238E27FC236}">
                <a16:creationId xmlns:a16="http://schemas.microsoft.com/office/drawing/2014/main" id="{776C3206-BED8-2D32-1DBE-921907A63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711" y="3074405"/>
            <a:ext cx="17554575" cy="4572000"/>
          </a:xfrm>
          <a:prstGeom prst="rect">
            <a:avLst/>
          </a:prstGeom>
        </p:spPr>
      </p:pic>
    </p:spTree>
    <p:extLst>
      <p:ext uri="{BB962C8B-B14F-4D97-AF65-F5344CB8AC3E}">
        <p14:creationId xmlns:p14="http://schemas.microsoft.com/office/powerpoint/2010/main" val="36684741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15C8AC-CE50-57F9-AD63-65A90307320F}"/>
              </a:ext>
            </a:extLst>
          </p:cNvPr>
          <p:cNvSpPr>
            <a:spLocks noGrp="1"/>
          </p:cNvSpPr>
          <p:nvPr>
            <p:ph type="title"/>
          </p:nvPr>
        </p:nvSpPr>
        <p:spPr/>
        <p:txBody>
          <a:bodyPr/>
          <a:lstStyle/>
          <a:p>
            <a:r>
              <a:rPr lang="en-US" altLang="zh-TW" dirty="0"/>
              <a:t>Extras (2 of 2)</a:t>
            </a:r>
            <a:endParaRPr lang="zh-TW" altLang="en-US" dirty="0"/>
          </a:p>
        </p:txBody>
      </p:sp>
      <p:sp>
        <p:nvSpPr>
          <p:cNvPr id="11" name="文字方塊 10">
            <a:extLst>
              <a:ext uri="{FF2B5EF4-FFF2-40B4-BE49-F238E27FC236}">
                <a16:creationId xmlns:a16="http://schemas.microsoft.com/office/drawing/2014/main" id="{99158ABD-1D22-AF6B-79E9-249C0E714558}"/>
              </a:ext>
            </a:extLst>
          </p:cNvPr>
          <p:cNvSpPr txBox="1"/>
          <p:nvPr/>
        </p:nvSpPr>
        <p:spPr>
          <a:xfrm>
            <a:off x="2112818" y="12063193"/>
            <a:ext cx="2015836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4000"/>
            </a:lvl1pPr>
          </a:lstStyle>
          <a:p>
            <a:r>
              <a:rPr lang="en-US" altLang="zh-TW" dirty="0"/>
              <a:t>Frame Extrapolation</a:t>
            </a:r>
            <a:endParaRPr lang="zh-TW" altLang="en-US" dirty="0"/>
          </a:p>
        </p:txBody>
      </p:sp>
      <p:grpSp>
        <p:nvGrpSpPr>
          <p:cNvPr id="18" name="群組 17">
            <a:extLst>
              <a:ext uri="{FF2B5EF4-FFF2-40B4-BE49-F238E27FC236}">
                <a16:creationId xmlns:a16="http://schemas.microsoft.com/office/drawing/2014/main" id="{5E296422-34DD-DC73-8F08-E894093DC9C0}"/>
              </a:ext>
            </a:extLst>
          </p:cNvPr>
          <p:cNvGrpSpPr/>
          <p:nvPr/>
        </p:nvGrpSpPr>
        <p:grpSpPr>
          <a:xfrm>
            <a:off x="4866120" y="3556000"/>
            <a:ext cx="14664460" cy="8286513"/>
            <a:chOff x="1274040" y="5314949"/>
            <a:chExt cx="14664460" cy="8286513"/>
          </a:xfrm>
        </p:grpSpPr>
        <p:pic>
          <p:nvPicPr>
            <p:cNvPr id="13" name="圖片 12">
              <a:extLst>
                <a:ext uri="{FF2B5EF4-FFF2-40B4-BE49-F238E27FC236}">
                  <a16:creationId xmlns:a16="http://schemas.microsoft.com/office/drawing/2014/main" id="{9CEF9CD6-4F0C-ABB2-8EFF-4612521232EF}"/>
                </a:ext>
              </a:extLst>
            </p:cNvPr>
            <p:cNvPicPr>
              <a:picLocks noChangeAspect="1"/>
            </p:cNvPicPr>
            <p:nvPr/>
          </p:nvPicPr>
          <p:blipFill>
            <a:blip r:embed="rId3"/>
            <a:srcRect t="1880"/>
            <a:stretch>
              <a:fillRect/>
            </a:stretch>
          </p:blipFill>
          <p:spPr>
            <a:xfrm>
              <a:off x="1274040" y="5314949"/>
              <a:ext cx="14664460" cy="4152745"/>
            </a:xfrm>
            <a:prstGeom prst="rect">
              <a:avLst/>
            </a:prstGeom>
          </p:spPr>
        </p:pic>
        <p:pic>
          <p:nvPicPr>
            <p:cNvPr id="17" name="圖片 16">
              <a:extLst>
                <a:ext uri="{FF2B5EF4-FFF2-40B4-BE49-F238E27FC236}">
                  <a16:creationId xmlns:a16="http://schemas.microsoft.com/office/drawing/2014/main" id="{7FCE24F6-D865-F00B-73D2-79384C3C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810" y="9467694"/>
              <a:ext cx="7348920" cy="4133768"/>
            </a:xfrm>
            <a:prstGeom prst="rect">
              <a:avLst/>
            </a:prstGeom>
          </p:spPr>
        </p:pic>
      </p:grpSp>
    </p:spTree>
    <p:extLst>
      <p:ext uri="{BB962C8B-B14F-4D97-AF65-F5344CB8AC3E}">
        <p14:creationId xmlns:p14="http://schemas.microsoft.com/office/powerpoint/2010/main" val="41336605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42860F-07E4-678B-DECB-93C436641884}"/>
              </a:ext>
            </a:extLst>
          </p:cNvPr>
          <p:cNvSpPr>
            <a:spLocks noGrp="1"/>
          </p:cNvSpPr>
          <p:nvPr>
            <p:ph type="title"/>
          </p:nvPr>
        </p:nvSpPr>
        <p:spPr/>
        <p:txBody>
          <a:bodyPr/>
          <a:lstStyle/>
          <a:p>
            <a:r>
              <a:rPr lang="en-US" altLang="zh-TW" dirty="0"/>
              <a:t>Limitations</a:t>
            </a:r>
            <a:endParaRPr lang="zh-TW" altLang="en-US" dirty="0"/>
          </a:p>
        </p:txBody>
      </p:sp>
      <p:sp>
        <p:nvSpPr>
          <p:cNvPr id="3" name="文字版面配置區 2">
            <a:extLst>
              <a:ext uri="{FF2B5EF4-FFF2-40B4-BE49-F238E27FC236}">
                <a16:creationId xmlns:a16="http://schemas.microsoft.com/office/drawing/2014/main" id="{14B86A4A-EEB4-B1AF-AE10-AE03B95ECDC4}"/>
              </a:ext>
            </a:extLst>
          </p:cNvPr>
          <p:cNvSpPr>
            <a:spLocks noGrp="1"/>
          </p:cNvSpPr>
          <p:nvPr>
            <p:ph type="body" idx="1"/>
          </p:nvPr>
        </p:nvSpPr>
        <p:spPr/>
        <p:txBody>
          <a:bodyPr/>
          <a:lstStyle/>
          <a:p>
            <a:r>
              <a:rPr lang="en-US" altLang="zh-TW" b="1" dirty="0"/>
              <a:t>Stylistic Bias</a:t>
            </a:r>
            <a:br>
              <a:rPr lang="en-US" altLang="zh-TW" b="1" dirty="0"/>
            </a:br>
            <a:r>
              <a:rPr lang="en-US" altLang="zh-TW" dirty="0"/>
              <a:t>Generated animations often exhibit a stylistic bias towards the </a:t>
            </a:r>
            <a:r>
              <a:rPr lang="en-US" altLang="zh-TW" dirty="0" err="1"/>
              <a:t>CLIPasso</a:t>
            </a:r>
            <a:r>
              <a:rPr lang="zh-TW" altLang="en-US" dirty="0"/>
              <a:t> </a:t>
            </a:r>
            <a:r>
              <a:rPr lang="en-US" altLang="zh-TW" dirty="0"/>
              <a:t>(SIGGRAPH 2022) training data.</a:t>
            </a:r>
            <a:endParaRPr lang="en-US" altLang="zh-TW" b="1" dirty="0"/>
          </a:p>
          <a:p>
            <a:r>
              <a:rPr lang="en-US" altLang="zh-TW" b="1" dirty="0"/>
              <a:t>Abstraction Limits</a:t>
            </a:r>
            <a:br>
              <a:rPr lang="en-US" altLang="zh-TW" b="1" dirty="0"/>
            </a:br>
            <a:r>
              <a:rPr lang="en-US" altLang="zh-TW" dirty="0"/>
              <a:t>The model struggles with highly abstract sketches and tends to auto-correct irregular geometries.</a:t>
            </a:r>
          </a:p>
          <a:p>
            <a:r>
              <a:rPr lang="en-US" altLang="zh-TW" b="1" dirty="0"/>
              <a:t>T2V Artifacts</a:t>
            </a:r>
            <a:br>
              <a:rPr lang="en-US" altLang="zh-TW" b="1" dirty="0"/>
            </a:br>
            <a:r>
              <a:rPr lang="en-US" altLang="zh-TW" dirty="0"/>
              <a:t>It inherits base T2V model flaws, occasionally generating extra limbs or geometric inconsistencies.</a:t>
            </a:r>
          </a:p>
        </p:txBody>
      </p:sp>
    </p:spTree>
    <p:extLst>
      <p:ext uri="{BB962C8B-B14F-4D97-AF65-F5344CB8AC3E}">
        <p14:creationId xmlns:p14="http://schemas.microsoft.com/office/powerpoint/2010/main" val="5639918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22F4E912-7573-094A-AD8B-F47B7C6D2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209" y="2114549"/>
            <a:ext cx="9486901" cy="9486901"/>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a:extLst>
              <a:ext uri="{FF2B5EF4-FFF2-40B4-BE49-F238E27FC236}">
                <a16:creationId xmlns:a16="http://schemas.microsoft.com/office/drawing/2014/main" id="{E1BB26C7-A824-7ACA-C3B3-2EF33BA38652}"/>
              </a:ext>
            </a:extLst>
          </p:cNvPr>
          <p:cNvSpPr>
            <a:spLocks noGrp="1"/>
          </p:cNvSpPr>
          <p:nvPr>
            <p:ph type="title"/>
          </p:nvPr>
        </p:nvSpPr>
        <p:spPr>
          <a:xfrm>
            <a:off x="12862891" y="4533900"/>
            <a:ext cx="9486899" cy="4648200"/>
          </a:xfrm>
        </p:spPr>
        <p:txBody>
          <a:bodyPr>
            <a:normAutofit/>
          </a:bodyPr>
          <a:lstStyle/>
          <a:p>
            <a:r>
              <a:rPr lang="en-US" altLang="zh-TW" sz="16100" i="1" dirty="0">
                <a:effectLst>
                  <a:reflection blurRad="6350" stA="55000" endA="300" endPos="45500" dir="5400000" sy="-100000" algn="bl" rotWithShape="0"/>
                </a:effectLst>
              </a:rPr>
              <a:t>fin</a:t>
            </a:r>
            <a:endParaRPr lang="zh-TW" altLang="en-US" sz="16100" i="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1597448434"/>
      </p:ext>
    </p:extLst>
  </p:cSld>
  <p:clrMapOvr>
    <a:masterClrMapping/>
  </p:clrMapOvr>
  <mc:AlternateContent xmlns:mc="http://schemas.openxmlformats.org/markup-compatibility/2006" xmlns:p15="http://schemas.microsoft.com/office/powerpoint/2012/main">
    <mc:Choice Requires="p15">
      <p:transition spd="med">
        <p15:prstTrans prst="pageCurlSing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56355BF-2151-66AE-C3B5-57C1C0E8DEFA}"/>
              </a:ext>
            </a:extLst>
          </p:cNvPr>
          <p:cNvSpPr>
            <a:spLocks noGrp="1"/>
          </p:cNvSpPr>
          <p:nvPr>
            <p:ph type="title"/>
          </p:nvPr>
        </p:nvSpPr>
        <p:spPr/>
        <p:txBody>
          <a:bodyPr/>
          <a:lstStyle/>
          <a:p>
            <a:r>
              <a:rPr lang="en-US" altLang="zh-TW" dirty="0"/>
              <a:t>Challenges</a:t>
            </a:r>
            <a:endParaRPr lang="zh-TW" altLang="en-US" dirty="0"/>
          </a:p>
        </p:txBody>
      </p:sp>
      <p:sp>
        <p:nvSpPr>
          <p:cNvPr id="4" name="文字版面配置區 3">
            <a:extLst>
              <a:ext uri="{FF2B5EF4-FFF2-40B4-BE49-F238E27FC236}">
                <a16:creationId xmlns:a16="http://schemas.microsoft.com/office/drawing/2014/main" id="{20A206F0-6887-0DB7-4BA6-C6F8DDB2EFC0}"/>
              </a:ext>
            </a:extLst>
          </p:cNvPr>
          <p:cNvSpPr>
            <a:spLocks noGrp="1"/>
          </p:cNvSpPr>
          <p:nvPr>
            <p:ph type="body" idx="1"/>
          </p:nvPr>
        </p:nvSpPr>
        <p:spPr/>
        <p:txBody>
          <a:bodyPr/>
          <a:lstStyle/>
          <a:p>
            <a:r>
              <a:rPr lang="en-US" altLang="zh-TW" dirty="0"/>
              <a:t>Adapting video generation models to maintain the distinctive aesthetic of hand-drawn sketches.</a:t>
            </a:r>
          </a:p>
          <a:p>
            <a:r>
              <a:rPr lang="en-US" altLang="zh-TW" dirty="0"/>
              <a:t>Ensuring temporal consistency by preserving the visual integrity of the input sketch across frames.</a:t>
            </a:r>
          </a:p>
          <a:p>
            <a:r>
              <a:rPr lang="en-US" altLang="zh-TW" dirty="0"/>
              <a:t>Supporting UNCONSTRAINED MOTION that enables dynamic modifications while maintaining visual coherence.</a:t>
            </a:r>
          </a:p>
        </p:txBody>
      </p:sp>
    </p:spTree>
    <p:extLst>
      <p:ext uri="{BB962C8B-B14F-4D97-AF65-F5344CB8AC3E}">
        <p14:creationId xmlns:p14="http://schemas.microsoft.com/office/powerpoint/2010/main" val="896495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6C5FE-0FD2-C101-F020-2A3A65B3D07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85C6A63-AE88-7C2C-4626-DA0C9347BEC3}"/>
              </a:ext>
            </a:extLst>
          </p:cNvPr>
          <p:cNvSpPr>
            <a:spLocks noGrp="1"/>
          </p:cNvSpPr>
          <p:nvPr>
            <p:ph type="title"/>
          </p:nvPr>
        </p:nvSpPr>
        <p:spPr>
          <a:effectLst/>
        </p:spPr>
        <p:txBody>
          <a:bodyPr/>
          <a:lstStyle/>
          <a:p>
            <a:r>
              <a:rPr lang="en-US" altLang="zh-CN" dirty="0">
                <a:effectLst>
                  <a:reflection blurRad="127000" stA="50000" endPos="50000" dist="12700" dir="5400000" sy="-100000" algn="bl" rotWithShape="0"/>
                </a:effectLst>
              </a:rPr>
              <a:t>Live-Sketch (CVPR 2024)</a:t>
            </a:r>
            <a:endParaRPr lang="zh-TW" altLang="en-US" dirty="0">
              <a:effectLst>
                <a:reflection blurRad="127000" stA="50000" endPos="50000" dist="12700" dir="5400000" sy="-100000" algn="bl" rotWithShape="0"/>
              </a:effectLst>
            </a:endParaRPr>
          </a:p>
        </p:txBody>
      </p:sp>
    </p:spTree>
    <p:extLst>
      <p:ext uri="{BB962C8B-B14F-4D97-AF65-F5344CB8AC3E}">
        <p14:creationId xmlns:p14="http://schemas.microsoft.com/office/powerpoint/2010/main" val="2431790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B8C1-C505-5EBB-821A-4384FD0D3E6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1B8851C-E9CF-1ECF-F43D-093634B24192}"/>
              </a:ext>
            </a:extLst>
          </p:cNvPr>
          <p:cNvSpPr>
            <a:spLocks noGrp="1"/>
          </p:cNvSpPr>
          <p:nvPr>
            <p:ph type="title"/>
          </p:nvPr>
        </p:nvSpPr>
        <p:spPr/>
        <p:txBody>
          <a:bodyPr/>
          <a:lstStyle/>
          <a:p>
            <a:r>
              <a:rPr lang="en-US" altLang="zh-CN" dirty="0"/>
              <a:t>Live-Sketch (CVPR 2024)</a:t>
            </a:r>
            <a:endParaRPr lang="zh-TW" altLang="en-US" dirty="0"/>
          </a:p>
        </p:txBody>
      </p:sp>
      <p:grpSp>
        <p:nvGrpSpPr>
          <p:cNvPr id="4" name="群組 3">
            <a:extLst>
              <a:ext uri="{FF2B5EF4-FFF2-40B4-BE49-F238E27FC236}">
                <a16:creationId xmlns:a16="http://schemas.microsoft.com/office/drawing/2014/main" id="{22B568E0-614F-4976-302D-692BFF5AA84F}"/>
              </a:ext>
            </a:extLst>
          </p:cNvPr>
          <p:cNvGrpSpPr/>
          <p:nvPr/>
        </p:nvGrpSpPr>
        <p:grpSpPr>
          <a:xfrm>
            <a:off x="7698837" y="3556000"/>
            <a:ext cx="8999026" cy="8999028"/>
            <a:chOff x="8667750" y="4648200"/>
            <a:chExt cx="6848472" cy="6848474"/>
          </a:xfrm>
          <a:effectLst>
            <a:reflection blurRad="127000" stA="50000" endPos="10000" dir="5400000" sy="-100000" algn="bl" rotWithShape="0"/>
          </a:effectLst>
        </p:grpSpPr>
        <p:pic>
          <p:nvPicPr>
            <p:cNvPr id="1026" name="Picture 2" descr="sapceship1">
              <a:extLst>
                <a:ext uri="{FF2B5EF4-FFF2-40B4-BE49-F238E27FC236}">
                  <a16:creationId xmlns:a16="http://schemas.microsoft.com/office/drawing/2014/main" id="{44415B21-84B2-34A6-5E36-84F436DFB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0" y="46482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e1">
              <a:extLst>
                <a:ext uri="{FF2B5EF4-FFF2-40B4-BE49-F238E27FC236}">
                  <a16:creationId xmlns:a16="http://schemas.microsoft.com/office/drawing/2014/main" id="{0D2E67AB-D299-A9B4-A938-5AA7A0408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3422" y="46482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ower">
              <a:extLst>
                <a:ext uri="{FF2B5EF4-FFF2-40B4-BE49-F238E27FC236}">
                  <a16:creationId xmlns:a16="http://schemas.microsoft.com/office/drawing/2014/main" id="{40802E64-D2DB-B64D-DDEF-1BCFA6FC6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8143874"/>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x_play1">
              <a:extLst>
                <a:ext uri="{FF2B5EF4-FFF2-40B4-BE49-F238E27FC236}">
                  <a16:creationId xmlns:a16="http://schemas.microsoft.com/office/drawing/2014/main" id="{C282EA81-B2D8-2564-00C5-8CD8AC45AB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63422" y="8143874"/>
              <a:ext cx="3352800" cy="3352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4435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AEF1-FCFB-3DCE-9811-E6A7DA8C257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C5D1D9F-496B-01A9-9B07-88BA9F81EA18}"/>
              </a:ext>
            </a:extLst>
          </p:cNvPr>
          <p:cNvSpPr>
            <a:spLocks noGrp="1"/>
          </p:cNvSpPr>
          <p:nvPr>
            <p:ph type="title"/>
          </p:nvPr>
        </p:nvSpPr>
        <p:spPr/>
        <p:txBody>
          <a:bodyPr/>
          <a:lstStyle/>
          <a:p>
            <a:r>
              <a:rPr lang="en-US" altLang="zh-CN" dirty="0"/>
              <a:t>Live-Sketch (CVPR 2024)</a:t>
            </a:r>
            <a:endParaRPr lang="zh-TW" altLang="en-US" dirty="0"/>
          </a:p>
        </p:txBody>
      </p:sp>
      <p:sp>
        <p:nvSpPr>
          <p:cNvPr id="3" name="文字版面配置區 2">
            <a:extLst>
              <a:ext uri="{FF2B5EF4-FFF2-40B4-BE49-F238E27FC236}">
                <a16:creationId xmlns:a16="http://schemas.microsoft.com/office/drawing/2014/main" id="{888F5068-8D51-6710-0774-959DED63F7AF}"/>
              </a:ext>
            </a:extLst>
          </p:cNvPr>
          <p:cNvSpPr>
            <a:spLocks noGrp="1"/>
          </p:cNvSpPr>
          <p:nvPr>
            <p:ph type="body" idx="1"/>
          </p:nvPr>
        </p:nvSpPr>
        <p:spPr>
          <a:xfrm>
            <a:off x="12192000" y="3644900"/>
            <a:ext cx="10414000" cy="8839200"/>
          </a:xfrm>
        </p:spPr>
        <p:txBody>
          <a:bodyPr/>
          <a:lstStyle/>
          <a:p>
            <a:r>
              <a:rPr lang="en-US" altLang="zh-TW" dirty="0"/>
              <a:t>Training-Free (with SDS)</a:t>
            </a:r>
          </a:p>
          <a:p>
            <a:r>
              <a:rPr lang="en-US" altLang="zh-TW" dirty="0"/>
              <a:t>Editable Vector Graphics</a:t>
            </a:r>
          </a:p>
          <a:p>
            <a:endParaRPr lang="en-US" altLang="zh-TW" dirty="0"/>
          </a:p>
        </p:txBody>
      </p:sp>
      <p:sp>
        <p:nvSpPr>
          <p:cNvPr id="7" name="文字方塊 6">
            <a:extLst>
              <a:ext uri="{FF2B5EF4-FFF2-40B4-BE49-F238E27FC236}">
                <a16:creationId xmlns:a16="http://schemas.microsoft.com/office/drawing/2014/main" id="{409570C2-3100-8555-00C0-D9E54ACAF6A5}"/>
              </a:ext>
            </a:extLst>
          </p:cNvPr>
          <p:cNvSpPr txBox="1"/>
          <p:nvPr/>
        </p:nvSpPr>
        <p:spPr>
          <a:xfrm>
            <a:off x="2909889" y="3629561"/>
            <a:ext cx="33528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000"/>
            </a:lvl1pPr>
          </a:lstStyle>
          <a:p>
            <a:pPr algn="ctr"/>
            <a:r>
              <a:rPr lang="en-US" altLang="zh-TW" dirty="0"/>
              <a:t>“The spaceship accelerates rapidly during takeoff, utilizing powerful rocket engines.”</a:t>
            </a:r>
            <a:endParaRPr lang="zh-TW" altLang="en-US" dirty="0"/>
          </a:p>
        </p:txBody>
      </p:sp>
      <p:grpSp>
        <p:nvGrpSpPr>
          <p:cNvPr id="4" name="群組 3">
            <a:extLst>
              <a:ext uri="{FF2B5EF4-FFF2-40B4-BE49-F238E27FC236}">
                <a16:creationId xmlns:a16="http://schemas.microsoft.com/office/drawing/2014/main" id="{DBB0AFCE-D7BE-86C4-9FF6-2A300014C868}"/>
              </a:ext>
            </a:extLst>
          </p:cNvPr>
          <p:cNvGrpSpPr/>
          <p:nvPr/>
        </p:nvGrpSpPr>
        <p:grpSpPr>
          <a:xfrm>
            <a:off x="2909889" y="4953000"/>
            <a:ext cx="6848472" cy="6848474"/>
            <a:chOff x="2909889" y="4953000"/>
            <a:chExt cx="6848472" cy="6848474"/>
          </a:xfrm>
          <a:effectLst>
            <a:reflection blurRad="127000" stA="50000" endPos="15000" dir="5400000" sy="-100000" algn="bl" rotWithShape="0"/>
          </a:effectLst>
        </p:grpSpPr>
        <p:pic>
          <p:nvPicPr>
            <p:cNvPr id="1026" name="Picture 2" descr="sapceship1">
              <a:extLst>
                <a:ext uri="{FF2B5EF4-FFF2-40B4-BE49-F238E27FC236}">
                  <a16:creationId xmlns:a16="http://schemas.microsoft.com/office/drawing/2014/main" id="{0C8AB9C9-99CC-348D-C4FD-D8DDCC092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9" y="49530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e1">
              <a:extLst>
                <a:ext uri="{FF2B5EF4-FFF2-40B4-BE49-F238E27FC236}">
                  <a16:creationId xmlns:a16="http://schemas.microsoft.com/office/drawing/2014/main" id="{195A175B-2AE6-F876-815D-70BC0D601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1" y="49530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ower">
              <a:extLst>
                <a:ext uri="{FF2B5EF4-FFF2-40B4-BE49-F238E27FC236}">
                  <a16:creationId xmlns:a16="http://schemas.microsoft.com/office/drawing/2014/main" id="{E13C2888-D11D-C74F-D0AF-C8CC1807A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889" y="8448674"/>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x_play1">
              <a:extLst>
                <a:ext uri="{FF2B5EF4-FFF2-40B4-BE49-F238E27FC236}">
                  <a16:creationId xmlns:a16="http://schemas.microsoft.com/office/drawing/2014/main" id="{44CFB699-EFCE-E403-B633-C1473A0C7D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5561" y="8448674"/>
              <a:ext cx="3352800" cy="33528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文字方塊 7">
            <a:extLst>
              <a:ext uri="{FF2B5EF4-FFF2-40B4-BE49-F238E27FC236}">
                <a16:creationId xmlns:a16="http://schemas.microsoft.com/office/drawing/2014/main" id="{04686AA9-F5C7-9CD4-A0FA-B9473C0E354F}"/>
              </a:ext>
            </a:extLst>
          </p:cNvPr>
          <p:cNvSpPr txBox="1"/>
          <p:nvPr/>
        </p:nvSpPr>
        <p:spPr>
          <a:xfrm>
            <a:off x="6405561" y="4208333"/>
            <a:ext cx="33528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2000" dirty="0"/>
              <a:t>“The wine in the wine glass sways from side to side.”</a:t>
            </a:r>
            <a:endParaRPr lang="zh-TW" altLang="en-US" sz="2000" dirty="0"/>
          </a:p>
        </p:txBody>
      </p:sp>
      <p:sp>
        <p:nvSpPr>
          <p:cNvPr id="9" name="文字方塊 8">
            <a:extLst>
              <a:ext uri="{FF2B5EF4-FFF2-40B4-BE49-F238E27FC236}">
                <a16:creationId xmlns:a16="http://schemas.microsoft.com/office/drawing/2014/main" id="{B13A2C78-A093-6DB4-CEB9-FBF398EAE878}"/>
              </a:ext>
            </a:extLst>
          </p:cNvPr>
          <p:cNvSpPr txBox="1"/>
          <p:nvPr/>
        </p:nvSpPr>
        <p:spPr>
          <a:xfrm>
            <a:off x="6405561" y="11801474"/>
            <a:ext cx="3352800"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2000" dirty="0">
                <a:solidFill>
                  <a:schemeClr val="tx1"/>
                </a:solidFill>
              </a:rPr>
              <a:t>“The jazz saxophonist performs on stage with a rhythmic sway, his upper body sways subtly to the rhythm of the music.”</a:t>
            </a:r>
            <a:endParaRPr lang="zh-TW" altLang="en-US" sz="2000" dirty="0">
              <a:solidFill>
                <a:schemeClr val="tx1"/>
              </a:solidFill>
            </a:endParaRPr>
          </a:p>
        </p:txBody>
      </p:sp>
      <p:sp>
        <p:nvSpPr>
          <p:cNvPr id="10" name="文字方塊 9">
            <a:extLst>
              <a:ext uri="{FF2B5EF4-FFF2-40B4-BE49-F238E27FC236}">
                <a16:creationId xmlns:a16="http://schemas.microsoft.com/office/drawing/2014/main" id="{44B24A68-580F-F83A-9FBA-791C233891C1}"/>
              </a:ext>
            </a:extLst>
          </p:cNvPr>
          <p:cNvSpPr txBox="1"/>
          <p:nvPr/>
        </p:nvSpPr>
        <p:spPr>
          <a:xfrm>
            <a:off x="2909889" y="11801474"/>
            <a:ext cx="33528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2000" dirty="0">
                <a:solidFill>
                  <a:schemeClr val="tx1"/>
                </a:solidFill>
              </a:rPr>
              <a:t>“The flower is moving and growing, swaying gently from side to side.”</a:t>
            </a:r>
            <a:endParaRPr lang="zh-TW" altLang="en-US" sz="2000" dirty="0">
              <a:solidFill>
                <a:schemeClr val="tx1"/>
              </a:solidFill>
            </a:endParaRPr>
          </a:p>
        </p:txBody>
      </p:sp>
    </p:spTree>
    <p:extLst>
      <p:ext uri="{BB962C8B-B14F-4D97-AF65-F5344CB8AC3E}">
        <p14:creationId xmlns:p14="http://schemas.microsoft.com/office/powerpoint/2010/main" val="2276095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6A90-BF1E-11A8-3BD5-8B1432839E9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3E8B2A7-E5F3-9AAB-A7ED-BF9122305484}"/>
              </a:ext>
            </a:extLst>
          </p:cNvPr>
          <p:cNvSpPr>
            <a:spLocks noGrp="1"/>
          </p:cNvSpPr>
          <p:nvPr>
            <p:ph type="title"/>
          </p:nvPr>
        </p:nvSpPr>
        <p:spPr/>
        <p:txBody>
          <a:bodyPr/>
          <a:lstStyle/>
          <a:p>
            <a:r>
              <a:rPr lang="en-US" altLang="zh-CN" dirty="0"/>
              <a:t>Live-Sketch (CVPR 2024)</a:t>
            </a:r>
            <a:endParaRPr lang="zh-TW" altLang="en-US" dirty="0"/>
          </a:p>
        </p:txBody>
      </p:sp>
      <p:sp>
        <p:nvSpPr>
          <p:cNvPr id="3" name="文字版面配置區 2">
            <a:extLst>
              <a:ext uri="{FF2B5EF4-FFF2-40B4-BE49-F238E27FC236}">
                <a16:creationId xmlns:a16="http://schemas.microsoft.com/office/drawing/2014/main" id="{36A7DEAA-0B0A-07AF-2CDE-56ABB2EA5FFA}"/>
              </a:ext>
            </a:extLst>
          </p:cNvPr>
          <p:cNvSpPr>
            <a:spLocks noGrp="1"/>
          </p:cNvSpPr>
          <p:nvPr>
            <p:ph type="body" idx="1"/>
          </p:nvPr>
        </p:nvSpPr>
        <p:spPr>
          <a:xfrm>
            <a:off x="12192000" y="3644900"/>
            <a:ext cx="10414000" cy="8839200"/>
          </a:xfrm>
        </p:spPr>
        <p:txBody>
          <a:bodyPr/>
          <a:lstStyle/>
          <a:p>
            <a:r>
              <a:rPr lang="en-US" altLang="zh-TW" dirty="0"/>
              <a:t>Training-Free (with SDS)</a:t>
            </a:r>
          </a:p>
          <a:p>
            <a:r>
              <a:rPr lang="en-US" altLang="zh-TW" dirty="0"/>
              <a:t>Editable Vector Graphics</a:t>
            </a:r>
          </a:p>
          <a:p>
            <a:r>
              <a:rPr lang="en-US" altLang="zh-TW" dirty="0"/>
              <a:t>Two-path</a:t>
            </a:r>
            <a:r>
              <a:rPr lang="zh-TW" altLang="en-US" dirty="0"/>
              <a:t> </a:t>
            </a:r>
            <a:r>
              <a:rPr lang="en-US" altLang="zh-TW" dirty="0"/>
              <a:t>Network</a:t>
            </a:r>
            <a:r>
              <a:rPr lang="zh-TW" altLang="en-US" dirty="0"/>
              <a:t> </a:t>
            </a:r>
            <a:endParaRPr lang="en-US" altLang="zh-TW" dirty="0"/>
          </a:p>
        </p:txBody>
      </p:sp>
      <p:pic>
        <p:nvPicPr>
          <p:cNvPr id="5122" name="Picture 2">
            <a:extLst>
              <a:ext uri="{FF2B5EF4-FFF2-40B4-BE49-F238E27FC236}">
                <a16:creationId xmlns:a16="http://schemas.microsoft.com/office/drawing/2014/main" id="{58FBF21F-DDFE-A0E3-2914-56A18B997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3816350"/>
            <a:ext cx="8811961" cy="8496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127000" stA="50000" endPos="1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494835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EBD09-DE18-F2B8-DD66-8969E7DE3EF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EEA1187-2492-3736-9BD7-DF060C8DFFF4}"/>
              </a:ext>
            </a:extLst>
          </p:cNvPr>
          <p:cNvSpPr>
            <a:spLocks noGrp="1"/>
          </p:cNvSpPr>
          <p:nvPr>
            <p:ph type="title"/>
          </p:nvPr>
        </p:nvSpPr>
        <p:spPr/>
        <p:txBody>
          <a:bodyPr/>
          <a:lstStyle/>
          <a:p>
            <a:r>
              <a:rPr lang="en-US" altLang="zh-CN" dirty="0"/>
              <a:t>Live-Sketch (CVPR 2024)</a:t>
            </a:r>
            <a:endParaRPr lang="zh-TW" altLang="en-US" dirty="0"/>
          </a:p>
        </p:txBody>
      </p:sp>
      <p:sp>
        <p:nvSpPr>
          <p:cNvPr id="3" name="文字版面配置區 2">
            <a:extLst>
              <a:ext uri="{FF2B5EF4-FFF2-40B4-BE49-F238E27FC236}">
                <a16:creationId xmlns:a16="http://schemas.microsoft.com/office/drawing/2014/main" id="{2787BC4B-4555-60FF-6573-FE6830EC08C5}"/>
              </a:ext>
            </a:extLst>
          </p:cNvPr>
          <p:cNvSpPr>
            <a:spLocks noGrp="1"/>
          </p:cNvSpPr>
          <p:nvPr>
            <p:ph type="body" idx="1"/>
          </p:nvPr>
        </p:nvSpPr>
        <p:spPr>
          <a:xfrm>
            <a:off x="12192000" y="3644900"/>
            <a:ext cx="10414000" cy="8839200"/>
          </a:xfrm>
        </p:spPr>
        <p:txBody>
          <a:bodyPr/>
          <a:lstStyle/>
          <a:p>
            <a:r>
              <a:rPr lang="en-US" altLang="zh-TW" dirty="0"/>
              <a:t>Training-Free (with SDS)</a:t>
            </a:r>
          </a:p>
          <a:p>
            <a:r>
              <a:rPr lang="en-US" altLang="zh-TW" dirty="0"/>
              <a:t>Editable Vector Graphics</a:t>
            </a:r>
          </a:p>
          <a:p>
            <a:r>
              <a:rPr lang="en-US" altLang="zh-TW" dirty="0"/>
              <a:t>Two-path</a:t>
            </a:r>
            <a:r>
              <a:rPr lang="zh-TW" altLang="en-US" dirty="0"/>
              <a:t> </a:t>
            </a:r>
            <a:r>
              <a:rPr lang="en-US" altLang="zh-TW" dirty="0"/>
              <a:t>Network</a:t>
            </a:r>
            <a:r>
              <a:rPr lang="zh-TW" altLang="en-US" dirty="0"/>
              <a:t> </a:t>
            </a:r>
            <a:endParaRPr lang="en-US" altLang="zh-TW" dirty="0"/>
          </a:p>
        </p:txBody>
      </p:sp>
      <p:pic>
        <p:nvPicPr>
          <p:cNvPr id="3074" name="Picture 2">
            <a:extLst>
              <a:ext uri="{FF2B5EF4-FFF2-40B4-BE49-F238E27FC236}">
                <a16:creationId xmlns:a16="http://schemas.microsoft.com/office/drawing/2014/main" id="{B67094E0-007D-59B5-D26A-8B3AA41E7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22" t="3018" r="11167" b="3344"/>
          <a:stretch>
            <a:fillRect/>
          </a:stretch>
        </p:blipFill>
        <p:spPr bwMode="auto">
          <a:xfrm>
            <a:off x="1778000" y="5108575"/>
            <a:ext cx="9925050" cy="591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127000" stA="50000" endPos="2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1048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版面配置區 2">
            <a:extLst>
              <a:ext uri="{FF2B5EF4-FFF2-40B4-BE49-F238E27FC236}">
                <a16:creationId xmlns:a16="http://schemas.microsoft.com/office/drawing/2014/main" id="{F6A1D0B4-643C-D8CA-0F0E-919DF277A54F}"/>
              </a:ext>
            </a:extLst>
          </p:cNvPr>
          <p:cNvSpPr>
            <a:spLocks noGrp="1"/>
          </p:cNvSpPr>
          <p:nvPr>
            <p:ph type="body" idx="1"/>
          </p:nvPr>
        </p:nvSpPr>
        <p:spPr>
          <a:xfrm>
            <a:off x="1616075" y="3644900"/>
            <a:ext cx="20989925" cy="8839200"/>
          </a:xfrm>
          <a:ln w="12700">
            <a:miter lim="400000"/>
          </a:ln>
        </p:spPr>
        <p:txBody>
          <a:bodyPr lIns="50800" tIns="50800" rIns="50800" bIns="50800" anchor="ctr">
            <a:normAutofit/>
          </a:bodyPr>
          <a:lstStyle/>
          <a:p>
            <a:pPr marL="0" indent="0">
              <a:buNone/>
            </a:pPr>
            <a:r>
              <a:rPr lang="en-US" altLang="zh-TW" dirty="0"/>
              <a:t>Comparison</a:t>
            </a:r>
          </a:p>
          <a:p>
            <a:pPr marL="0" indent="0">
              <a:buNone/>
            </a:pPr>
            <a:r>
              <a:rPr lang="en-US" altLang="zh-TW" dirty="0"/>
              <a:t> </a:t>
            </a:r>
          </a:p>
          <a:p>
            <a:pPr marL="0" indent="0">
              <a:buNone/>
            </a:pPr>
            <a:r>
              <a:rPr lang="en-US" altLang="zh-TW" dirty="0"/>
              <a:t> </a:t>
            </a:r>
          </a:p>
          <a:p>
            <a:pPr marL="0" indent="0">
              <a:buNone/>
            </a:pPr>
            <a:r>
              <a:rPr lang="en-US" altLang="zh-TW" dirty="0"/>
              <a:t> </a:t>
            </a:r>
          </a:p>
          <a:p>
            <a:pPr marL="0" indent="0">
              <a:buNone/>
            </a:pPr>
            <a:endParaRPr lang="en-US" altLang="zh-TW" dirty="0"/>
          </a:p>
        </p:txBody>
      </p:sp>
      <p:sp>
        <p:nvSpPr>
          <p:cNvPr id="2" name="標題 1">
            <a:extLst>
              <a:ext uri="{FF2B5EF4-FFF2-40B4-BE49-F238E27FC236}">
                <a16:creationId xmlns:a16="http://schemas.microsoft.com/office/drawing/2014/main" id="{D6041610-F195-84C7-FB1C-F4948559EBFC}"/>
              </a:ext>
            </a:extLst>
          </p:cNvPr>
          <p:cNvSpPr>
            <a:spLocks noGrp="1"/>
          </p:cNvSpPr>
          <p:nvPr>
            <p:ph type="title"/>
          </p:nvPr>
        </p:nvSpPr>
        <p:spPr/>
        <p:txBody>
          <a:bodyPr/>
          <a:lstStyle/>
          <a:p>
            <a:r>
              <a:rPr lang="en-US" altLang="zh-CN" dirty="0"/>
              <a:t>Live-Sketch (CVPR 2024)</a:t>
            </a:r>
            <a:endParaRPr lang="zh-TW" altLang="en-US" dirty="0"/>
          </a:p>
        </p:txBody>
      </p:sp>
      <p:pic>
        <p:nvPicPr>
          <p:cNvPr id="6146" name="Picture 2" descr="bike">
            <a:extLst>
              <a:ext uri="{FF2B5EF4-FFF2-40B4-BE49-F238E27FC236}">
                <a16:creationId xmlns:a16="http://schemas.microsoft.com/office/drawing/2014/main" id="{F6A8C3FB-7A2C-0565-3846-1E2FBD1F9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606273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ke">
            <a:extLst>
              <a:ext uri="{FF2B5EF4-FFF2-40B4-BE49-F238E27FC236}">
                <a16:creationId xmlns:a16="http://schemas.microsoft.com/office/drawing/2014/main" id="{60C9C6F2-14F5-0541-C2A6-610B02C5B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7300" y="3407276"/>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ike">
            <a:extLst>
              <a:ext uri="{FF2B5EF4-FFF2-40B4-BE49-F238E27FC236}">
                <a16:creationId xmlns:a16="http://schemas.microsoft.com/office/drawing/2014/main" id="{72791746-608E-F63C-0AC7-55668BA03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8185" y="68580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bike">
            <a:extLst>
              <a:ext uri="{FF2B5EF4-FFF2-40B4-BE49-F238E27FC236}">
                <a16:creationId xmlns:a16="http://schemas.microsoft.com/office/drawing/2014/main" id="{E19953AB-8C6B-F12C-F343-CD8149FF8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7300" y="10369188"/>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ike">
            <a:extLst>
              <a:ext uri="{FF2B5EF4-FFF2-40B4-BE49-F238E27FC236}">
                <a16:creationId xmlns:a16="http://schemas.microsoft.com/office/drawing/2014/main" id="{0B4D8731-1A24-2099-8486-547E6FF38A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33600" y="467525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bike">
            <a:extLst>
              <a:ext uri="{FF2B5EF4-FFF2-40B4-BE49-F238E27FC236}">
                <a16:creationId xmlns:a16="http://schemas.microsoft.com/office/drawing/2014/main" id="{97CFC846-EE56-535A-E785-EB9115B809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3600" y="882180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ike">
            <a:extLst>
              <a:ext uri="{FF2B5EF4-FFF2-40B4-BE49-F238E27FC236}">
                <a16:creationId xmlns:a16="http://schemas.microsoft.com/office/drawing/2014/main" id="{B46384D6-3492-7C33-8701-B834E98D55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61469" y="5566276"/>
            <a:ext cx="4802912" cy="480291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BA9FCC36-1BA0-B167-3B0F-3B4E513E379F}"/>
              </a:ext>
            </a:extLst>
          </p:cNvPr>
          <p:cNvSpPr txBox="1"/>
          <p:nvPr/>
        </p:nvSpPr>
        <p:spPr>
          <a:xfrm>
            <a:off x="1638300" y="9848989"/>
            <a:ext cx="33528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TW" sz="3600" dirty="0">
                <a:solidFill>
                  <a:schemeClr val="tx1"/>
                </a:solidFill>
              </a:rPr>
              <a:t>Input</a:t>
            </a:r>
            <a:endParaRPr lang="zh-TW" altLang="en-US" sz="3600" dirty="0">
              <a:solidFill>
                <a:schemeClr val="tx1"/>
              </a:solidFill>
            </a:endParaRPr>
          </a:p>
        </p:txBody>
      </p:sp>
      <p:sp>
        <p:nvSpPr>
          <p:cNvPr id="5" name="文字方塊 4">
            <a:extLst>
              <a:ext uri="{FF2B5EF4-FFF2-40B4-BE49-F238E27FC236}">
                <a16:creationId xmlns:a16="http://schemas.microsoft.com/office/drawing/2014/main" id="{AD17FE90-61BA-192B-169D-A6FFD3E2D8DB}"/>
              </a:ext>
            </a:extLst>
          </p:cNvPr>
          <p:cNvSpPr txBox="1"/>
          <p:nvPr/>
        </p:nvSpPr>
        <p:spPr>
          <a:xfrm>
            <a:off x="10147300" y="5845676"/>
            <a:ext cx="24384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3600">
                <a:solidFill>
                  <a:schemeClr val="tx1"/>
                </a:solidFill>
              </a:defRPr>
            </a:lvl1pPr>
          </a:lstStyle>
          <a:p>
            <a:r>
              <a:rPr lang="en-US" altLang="zh-TW" dirty="0"/>
              <a:t>Gen2</a:t>
            </a:r>
            <a:endParaRPr lang="zh-TW" altLang="en-US" dirty="0"/>
          </a:p>
        </p:txBody>
      </p:sp>
      <p:sp>
        <p:nvSpPr>
          <p:cNvPr id="6" name="文字方塊 5">
            <a:extLst>
              <a:ext uri="{FF2B5EF4-FFF2-40B4-BE49-F238E27FC236}">
                <a16:creationId xmlns:a16="http://schemas.microsoft.com/office/drawing/2014/main" id="{E7CDBA73-FE10-4112-AC73-1B1B371CBA4B}"/>
              </a:ext>
            </a:extLst>
          </p:cNvPr>
          <p:cNvSpPr txBox="1"/>
          <p:nvPr/>
        </p:nvSpPr>
        <p:spPr>
          <a:xfrm>
            <a:off x="9965460" y="9296400"/>
            <a:ext cx="2857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3600">
                <a:solidFill>
                  <a:schemeClr val="tx1"/>
                </a:solidFill>
              </a:defRPr>
            </a:lvl1pPr>
          </a:lstStyle>
          <a:p>
            <a:r>
              <a:rPr lang="en-US" altLang="zh-TW" dirty="0" err="1"/>
              <a:t>ModelScope</a:t>
            </a:r>
            <a:endParaRPr lang="zh-TW" altLang="en-US" dirty="0"/>
          </a:p>
        </p:txBody>
      </p:sp>
      <p:sp>
        <p:nvSpPr>
          <p:cNvPr id="7" name="文字方塊 6">
            <a:extLst>
              <a:ext uri="{FF2B5EF4-FFF2-40B4-BE49-F238E27FC236}">
                <a16:creationId xmlns:a16="http://schemas.microsoft.com/office/drawing/2014/main" id="{A43B32C6-A928-E052-F59A-9A959730B034}"/>
              </a:ext>
            </a:extLst>
          </p:cNvPr>
          <p:cNvSpPr txBox="1"/>
          <p:nvPr/>
        </p:nvSpPr>
        <p:spPr>
          <a:xfrm>
            <a:off x="9832975" y="12807588"/>
            <a:ext cx="30607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3600">
                <a:solidFill>
                  <a:schemeClr val="tx1"/>
                </a:solidFill>
              </a:defRPr>
            </a:lvl1pPr>
          </a:lstStyle>
          <a:p>
            <a:r>
              <a:rPr lang="en-US" altLang="zh-TW" dirty="0" err="1"/>
              <a:t>VideoCrafter</a:t>
            </a:r>
            <a:endParaRPr lang="zh-TW" altLang="en-US" dirty="0"/>
          </a:p>
        </p:txBody>
      </p:sp>
      <p:sp>
        <p:nvSpPr>
          <p:cNvPr id="8" name="文字方塊 7">
            <a:extLst>
              <a:ext uri="{FF2B5EF4-FFF2-40B4-BE49-F238E27FC236}">
                <a16:creationId xmlns:a16="http://schemas.microsoft.com/office/drawing/2014/main" id="{4C4DF079-E753-D35C-3C2E-041AC4BCF76F}"/>
              </a:ext>
            </a:extLst>
          </p:cNvPr>
          <p:cNvSpPr txBox="1"/>
          <p:nvPr/>
        </p:nvSpPr>
        <p:spPr>
          <a:xfrm>
            <a:off x="14376400" y="7113657"/>
            <a:ext cx="33528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3600">
                <a:solidFill>
                  <a:schemeClr val="tx1"/>
                </a:solidFill>
              </a:defRPr>
            </a:lvl1pPr>
          </a:lstStyle>
          <a:p>
            <a:r>
              <a:rPr lang="en-US" altLang="zh-TW" dirty="0" err="1"/>
              <a:t>ZeroScope</a:t>
            </a:r>
            <a:endParaRPr lang="zh-TW" altLang="en-US" dirty="0"/>
          </a:p>
        </p:txBody>
      </p:sp>
      <p:sp>
        <p:nvSpPr>
          <p:cNvPr id="9" name="文字方塊 8">
            <a:extLst>
              <a:ext uri="{FF2B5EF4-FFF2-40B4-BE49-F238E27FC236}">
                <a16:creationId xmlns:a16="http://schemas.microsoft.com/office/drawing/2014/main" id="{397F1ED0-536D-64A4-6973-2C1CA5595D61}"/>
              </a:ext>
            </a:extLst>
          </p:cNvPr>
          <p:cNvSpPr txBox="1"/>
          <p:nvPr/>
        </p:nvSpPr>
        <p:spPr>
          <a:xfrm>
            <a:off x="14389100" y="11260207"/>
            <a:ext cx="33528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3600">
                <a:solidFill>
                  <a:schemeClr val="tx1"/>
                </a:solidFill>
              </a:defRPr>
            </a:lvl1pPr>
          </a:lstStyle>
          <a:p>
            <a:r>
              <a:rPr lang="en-US" altLang="zh-TW" dirty="0"/>
              <a:t>Animated Drawings</a:t>
            </a:r>
            <a:endParaRPr lang="zh-TW" altLang="en-US" dirty="0"/>
          </a:p>
        </p:txBody>
      </p:sp>
      <p:sp>
        <p:nvSpPr>
          <p:cNvPr id="10" name="文字方塊 9">
            <a:extLst>
              <a:ext uri="{FF2B5EF4-FFF2-40B4-BE49-F238E27FC236}">
                <a16:creationId xmlns:a16="http://schemas.microsoft.com/office/drawing/2014/main" id="{8642D1BE-D732-AA43-7B25-3BC0F80BFE3D}"/>
              </a:ext>
            </a:extLst>
          </p:cNvPr>
          <p:cNvSpPr txBox="1"/>
          <p:nvPr/>
        </p:nvSpPr>
        <p:spPr>
          <a:xfrm>
            <a:off x="19186525" y="10369188"/>
            <a:ext cx="33528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4000">
                <a:solidFill>
                  <a:schemeClr val="tx1"/>
                </a:solidFill>
                <a:latin typeface="Times New Roman" panose="02020603050405020304" pitchFamily="18" charset="0"/>
                <a:cs typeface="Times New Roman" panose="02020603050405020304" pitchFamily="18" charset="0"/>
              </a:defRPr>
            </a:lvl1pPr>
          </a:lstStyle>
          <a:p>
            <a:r>
              <a:rPr lang="en-US" altLang="zh-TW" b="1" dirty="0"/>
              <a:t>Live-Sketch</a:t>
            </a:r>
            <a:endParaRPr lang="zh-TW" altLang="en-US" b="1" dirty="0"/>
          </a:p>
        </p:txBody>
      </p:sp>
      <p:cxnSp>
        <p:nvCxnSpPr>
          <p:cNvPr id="12" name="直線單箭頭接點 11">
            <a:extLst>
              <a:ext uri="{FF2B5EF4-FFF2-40B4-BE49-F238E27FC236}">
                <a16:creationId xmlns:a16="http://schemas.microsoft.com/office/drawing/2014/main" id="{31ACDE2D-547B-7C8E-428C-FEDFC34FE742}"/>
              </a:ext>
            </a:extLst>
          </p:cNvPr>
          <p:cNvCxnSpPr/>
          <p:nvPr/>
        </p:nvCxnSpPr>
        <p:spPr>
          <a:xfrm>
            <a:off x="6068291" y="7967732"/>
            <a:ext cx="3262746" cy="0"/>
          </a:xfrm>
          <a:prstGeom prst="straightConnector1">
            <a:avLst/>
          </a:prstGeom>
          <a:noFill/>
          <a:ln w="127000" cap="flat">
            <a:solidFill>
              <a:srgbClr val="FFFFFF"/>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23788435"/>
      </p:ext>
    </p:extLst>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themeOverride>
</file>

<file path=ppt/theme/themeOverride2.xml><?xml version="1.0" encoding="utf-8"?>
<a:themeOverride xmlns:a="http://schemas.openxmlformats.org/drawingml/2006/main">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2394</TotalTime>
  <Words>3235</Words>
  <Application>Microsoft Office PowerPoint</Application>
  <PresentationFormat>自訂</PresentationFormat>
  <Paragraphs>137</Paragraphs>
  <Slides>28</Slides>
  <Notes>28</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28</vt:i4>
      </vt:variant>
    </vt:vector>
  </HeadingPairs>
  <TitlesOfParts>
    <vt:vector size="35" baseType="lpstr">
      <vt:lpstr>Helvetica Light</vt:lpstr>
      <vt:lpstr>Helvetica Neue</vt:lpstr>
      <vt:lpstr>Aptos</vt:lpstr>
      <vt:lpstr>Cambria Math</vt:lpstr>
      <vt:lpstr>Helvetica</vt:lpstr>
      <vt:lpstr>Times New Roman</vt:lpstr>
      <vt:lpstr>Gradient</vt:lpstr>
      <vt:lpstr>FlipSketch: Flipping Static Drawings to Text-Guided Sketch Animations</vt:lpstr>
      <vt:lpstr>About Sketch…</vt:lpstr>
      <vt:lpstr>Challenges</vt:lpstr>
      <vt:lpstr>Live-Sketch (CVPR 2024)</vt:lpstr>
      <vt:lpstr>Live-Sketch (CVPR 2024)</vt:lpstr>
      <vt:lpstr>Live-Sketch (CVPR 2024)</vt:lpstr>
      <vt:lpstr>Live-Sketch (CVPR 2024)</vt:lpstr>
      <vt:lpstr>Live-Sketch (CVPR 2024)</vt:lpstr>
      <vt:lpstr>Live-Sketch (CVPR 2024)</vt:lpstr>
      <vt:lpstr>Live-Sketch (CVPR 2024)</vt:lpstr>
      <vt:lpstr>FlipSketch (CVPR 2025)</vt:lpstr>
      <vt:lpstr>FlipSketch (CVPR 2025)</vt:lpstr>
      <vt:lpstr>Generation Pipeline (1 of 2)</vt:lpstr>
      <vt:lpstr>Setup (M=6, t=T)</vt:lpstr>
      <vt:lpstr>Denoising (T&gt;t&gt;τ_1)</vt:lpstr>
      <vt:lpstr>Denoising (T&gt;t&gt;τ_2)</vt:lpstr>
      <vt:lpstr>Denoising (T&gt;t&gt;τ_2)</vt:lpstr>
      <vt:lpstr>Generation Pipeline (2 of 2)</vt:lpstr>
      <vt:lpstr>(a) Spatial Self Attention Scores</vt:lpstr>
      <vt:lpstr> (b) Temporal Self Attention Scores</vt:lpstr>
      <vt:lpstr>Implementation Details</vt:lpstr>
      <vt:lpstr>Compared with Live-Sketch (1 of 3)</vt:lpstr>
      <vt:lpstr>Compared with Live-Sketch (2 of 3)</vt:lpstr>
      <vt:lpstr>Compared with Live-Sketch (3 of 3)</vt:lpstr>
      <vt:lpstr>Extras (1 of 2)</vt:lpstr>
      <vt:lpstr>Extras (2 of 2)</vt:lpstr>
      <vt:lpstr>Limitations</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Hsin-Wei Lin</cp:lastModifiedBy>
  <cp:revision>98</cp:revision>
  <dcterms:modified xsi:type="dcterms:W3CDTF">2026-03-18T06:20:24Z</dcterms:modified>
</cp:coreProperties>
</file>