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6" r:id="rId4"/>
    <p:sldId id="265" r:id="rId5"/>
    <p:sldId id="262" r:id="rId6"/>
    <p:sldId id="264" r:id="rId7"/>
    <p:sldId id="263" r:id="rId8"/>
    <p:sldId id="269" r:id="rId9"/>
    <p:sldId id="272" r:id="rId10"/>
    <p:sldId id="270" r:id="rId11"/>
    <p:sldId id="271" r:id="rId12"/>
    <p:sldId id="273" r:id="rId13"/>
    <p:sldId id="267" r:id="rId14"/>
    <p:sldId id="274" r:id="rId15"/>
    <p:sldId id="258" r:id="rId16"/>
    <p:sldId id="268" r:id="rId17"/>
    <p:sldId id="260" r:id="rId18"/>
    <p:sldId id="276" r:id="rId19"/>
    <p:sldId id="261" r:id="rId20"/>
    <p:sldId id="275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83086" autoAdjust="0"/>
  </p:normalViewPr>
  <p:slideViewPr>
    <p:cSldViewPr snapToGrid="0">
      <p:cViewPr varScale="1">
        <p:scale>
          <a:sx n="107" d="100"/>
          <a:sy n="107" d="100"/>
        </p:scale>
        <p:origin x="132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98FB7-FDEC-40EF-A084-BE17B402D775}" type="datetimeFigureOut">
              <a:rPr lang="zh-TW" altLang="en-US" smtClean="0"/>
              <a:t>2026/4/1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90E2A-5D06-4DFE-B734-F6C62190C7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10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 Multi-View Bottleneck</a:t>
            </a:r>
          </a:p>
          <a:p>
            <a:r>
              <a:rPr lang="en-US" altLang="zh-TW" dirty="0"/>
              <a:t>Loss of Micro-Details</a:t>
            </a:r>
          </a:p>
          <a:p>
            <a:r>
              <a:rPr lang="en-US" altLang="zh-TW" dirty="0"/>
              <a:t>Blind Spots and Complex Topologies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90E2A-5D06-4DFE-B734-F6C62190C7F0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8021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1CE426-68C2-8A6D-DCC1-869D13A6E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52A6D8F-1D06-29C1-8DF2-C9F04CBB4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89DB0C-D1F4-D53F-E946-6AA629420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97F-79C9-C74A-833B-D4BBF5AE4A99}" type="datetimeFigureOut">
              <a:rPr kumimoji="1" lang="zh-TW" altLang="en-US" smtClean="0"/>
              <a:t>2026/4/1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7129D36-9E04-8FEC-CE65-FC2E8CC5D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647B5D7-8725-7FB6-1B34-FF6AEA54A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777F-70A0-D347-A48B-1A506CE001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09621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5BFCF6-F5FE-43A2-CD39-967C385D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CA01913-6CB7-4805-C6F6-67BD7628F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AEF5ECE-FB6B-B0F9-8CC7-4F3E645CA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97F-79C9-C74A-833B-D4BBF5AE4A99}" type="datetimeFigureOut">
              <a:rPr kumimoji="1" lang="zh-TW" altLang="en-US" smtClean="0"/>
              <a:t>2026/4/1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FAD5058-D1E2-3AFD-6573-DEEDDADD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1CA5583-600E-0B09-482C-388433105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777F-70A0-D347-A48B-1A506CE001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58082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0E4AB55-1951-4D6E-2D47-B831C5956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C419369-6F4A-DAC0-3FD0-24EFB4A87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0202F80-9A19-B5BE-FAEC-C458FABCF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97F-79C9-C74A-833B-D4BBF5AE4A99}" type="datetimeFigureOut">
              <a:rPr kumimoji="1" lang="zh-TW" altLang="en-US" smtClean="0"/>
              <a:t>2026/4/1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63DAB41-1997-D91D-4639-D86E6EC3C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41D0B0E-826B-34CC-1E71-193DB2ACC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777F-70A0-D347-A48B-1A506CE001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8076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37AFE4-0FED-A61D-B0EC-B8004683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C3D9CF0-3F48-63E4-4273-D239BCA99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5EBE72A-B355-70D6-3B00-3CA5859B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97F-79C9-C74A-833B-D4BBF5AE4A99}" type="datetimeFigureOut">
              <a:rPr kumimoji="1" lang="zh-TW" altLang="en-US" smtClean="0"/>
              <a:t>2026/4/1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E33C230-6E45-DC7D-6D13-D25058C8B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C26FF85-81DE-76C1-E09A-4DF35F30D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777F-70A0-D347-A48B-1A506CE001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486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1C0EAD-8780-4569-A674-ABFDAD593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92058F1-1D8F-1EF0-20CB-2045FCBF5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679A64-7C38-FAAA-35D3-738221114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97F-79C9-C74A-833B-D4BBF5AE4A99}" type="datetimeFigureOut">
              <a:rPr kumimoji="1" lang="zh-TW" altLang="en-US" smtClean="0"/>
              <a:t>2026/4/1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D5DE9DB-4E58-683B-0ABD-6C55B07C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2CF62D-044E-AD04-472A-C17274892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777F-70A0-D347-A48B-1A506CE001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5627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A900D0-987C-83FA-1D9E-00DF30DC5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82C0D8-8805-F7E8-D64D-728A42237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CE58B61-19B9-760B-2DF1-6964854E6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339A5E3-4B14-D8D5-65AA-F09EB7F78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97F-79C9-C74A-833B-D4BBF5AE4A99}" type="datetimeFigureOut">
              <a:rPr kumimoji="1" lang="zh-TW" altLang="en-US" smtClean="0"/>
              <a:t>2026/4/1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C2BBB2F-0311-584C-5C5C-BCFA9C0A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8565C8B-244B-21A8-B6ED-0B59CEB81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777F-70A0-D347-A48B-1A506CE001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23281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12BADD-D954-6C2F-786D-47C14066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759338C-F65A-26EE-D54B-4C92744B5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158F1E6-6B0A-2407-1471-C7F3944B1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E720F0B-F377-E07F-4664-A6E3C68FF7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1C7038B-970F-3400-C35E-1B47E77EB5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79F1587-819B-F856-BBF5-ED4464A5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97F-79C9-C74A-833B-D4BBF5AE4A99}" type="datetimeFigureOut">
              <a:rPr kumimoji="1" lang="zh-TW" altLang="en-US" smtClean="0"/>
              <a:t>2026/4/1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C662F59-142E-08AA-FB72-0E55F82E6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B119BDB-3F89-C28C-8CBC-CAE7D9CAA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777F-70A0-D347-A48B-1A506CE001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1434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1A31E1-2A2F-B0FF-47CF-E9C8BDEF7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4186EE1-49AB-DCF2-9C6C-163CF4A4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97F-79C9-C74A-833B-D4BBF5AE4A99}" type="datetimeFigureOut">
              <a:rPr kumimoji="1" lang="zh-TW" altLang="en-US" smtClean="0"/>
              <a:t>2026/4/1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7E8CB97-05FF-3D32-99E1-581C9B9EC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F6D3BDD-8871-9869-B29F-26DD4F538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777F-70A0-D347-A48B-1A506CE001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29856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0A4378A-735C-FB00-801C-C1B328DA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97F-79C9-C74A-833B-D4BBF5AE4A99}" type="datetimeFigureOut">
              <a:rPr kumimoji="1" lang="zh-TW" altLang="en-US" smtClean="0"/>
              <a:t>2026/4/1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507174E-1588-5D3C-2CFA-0A0C4EA0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13A6347-7992-52CC-8CC3-BBB6741B2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777F-70A0-D347-A48B-1A506CE001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38679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62294B-5DF0-98B1-E554-A433EBA8B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C701947-E4D3-99A4-6ECF-AF4CBFD24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560C925-6AA9-7F97-6BE4-7C21713D1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625B606-BC9A-632E-BCEE-579166235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97F-79C9-C74A-833B-D4BBF5AE4A99}" type="datetimeFigureOut">
              <a:rPr kumimoji="1" lang="zh-TW" altLang="en-US" smtClean="0"/>
              <a:t>2026/4/1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3D24670-C9CB-2FC0-670E-096D4D44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7D464B0-45D4-3EEA-D28B-A7B7908B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777F-70A0-D347-A48B-1A506CE001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0034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BCD8DB-6149-4701-8454-8DA5D2C3D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B020DF0-C54E-E8E8-8254-E1D95E913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262760A-D8EC-56D3-5AD3-FA73A0FF5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86D9BCA-9055-04BC-37AC-9D246A34B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97F-79C9-C74A-833B-D4BBF5AE4A99}" type="datetimeFigureOut">
              <a:rPr kumimoji="1" lang="zh-TW" altLang="en-US" smtClean="0"/>
              <a:t>2026/4/1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7650321-3DD1-B235-F07A-9DAF5CF4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A2F5C5B-83EB-66BA-E936-752F7B5C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777F-70A0-D347-A48B-1A506CE001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2328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EB46227-B0F0-01D6-EFE5-EED18D18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F0AF30D-D44B-6DFA-F92C-12B989FCF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C54958-ECC6-3C28-FAB0-27EFBEE92D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DF597F-79C9-C74A-833B-D4BBF5AE4A99}" type="datetimeFigureOut">
              <a:rPr kumimoji="1" lang="zh-TW" altLang="en-US" smtClean="0"/>
              <a:t>2026/4/1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EE717E0-0081-C144-43BA-BAB2C6ACD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F8F61D-AF48-AC29-48CB-B793B94FE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78777F-70A0-D347-A48B-1A506CE001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7022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5968450-8B88-FE93-B407-0308A551F2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03" b="11573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A0B6A16-2558-114E-7BA1-B39053E86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7449" y="743447"/>
            <a:ext cx="4527980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" altLang="zh-TW" sz="4000" i="1" dirty="0"/>
              <a:t>SPGen</a:t>
            </a:r>
            <a:r>
              <a:rPr lang="en" altLang="zh-TW" sz="3300" i="1" dirty="0"/>
              <a:t>: Spherical Projection as Consistent and Flexible Representation</a:t>
            </a:r>
            <a:br>
              <a:rPr lang="en" altLang="zh-TW" sz="3300" dirty="0"/>
            </a:br>
            <a:r>
              <a:rPr lang="en" altLang="zh-TW" sz="3300" i="1" dirty="0"/>
              <a:t>for Single Image 3D Shape Generation</a:t>
            </a:r>
            <a:endParaRPr kumimoji="1" lang="zh-TW" altLang="en-US" sz="33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3641B3F-67F1-5F2C-FABB-C0048F453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>
            <a:normAutofit/>
          </a:bodyPr>
          <a:lstStyle/>
          <a:p>
            <a:pPr algn="l"/>
            <a:r>
              <a:rPr kumimoji="1" lang="en-US" altLang="zh-TW"/>
              <a:t>SIGGRAPH Asia 2025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37377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1850F7-2D1D-7FA2-3E1C-8E8A3371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Wonder3D</a:t>
            </a:r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01E676C-647B-5571-3D4B-456A61064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17" y="2017246"/>
            <a:ext cx="11513356" cy="327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1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D93BD5-CE19-F3C4-22B8-8D5F2C0C9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InstantMesh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4D9068-6BC0-F739-7A5E-36279854A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9CE11E9-E70B-DFF8-3D7E-6A94604F0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0" y="2113509"/>
            <a:ext cx="12041280" cy="316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3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4E516C-D127-1E3A-7773-9DD0B69F9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Run time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629F77-7C3A-7EF9-A2CE-8EB57345F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261" y="2952859"/>
            <a:ext cx="9559159" cy="4761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3200" dirty="0" err="1"/>
              <a:t>Dreamfusion</a:t>
            </a:r>
            <a:r>
              <a:rPr lang="en-US" altLang="zh-TW" sz="3200" dirty="0"/>
              <a:t> -&gt; Wonder3D -&gt; </a:t>
            </a:r>
            <a:r>
              <a:rPr lang="en-US" altLang="zh-TW" sz="3200" dirty="0" err="1"/>
              <a:t>InstantMesh</a:t>
            </a:r>
            <a:endParaRPr lang="zh-TW" altLang="en-US" sz="3200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1435143C-8EC9-21EC-1A3D-9BB76F69F630}"/>
              </a:ext>
            </a:extLst>
          </p:cNvPr>
          <p:cNvSpPr txBox="1">
            <a:spLocks/>
          </p:cNvSpPr>
          <p:nvPr/>
        </p:nvSpPr>
        <p:spPr>
          <a:xfrm>
            <a:off x="3063765" y="3859376"/>
            <a:ext cx="9559159" cy="4761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dirty="0"/>
              <a:t>hours    -&gt;    minutes    -&gt;    seconds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7961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26CA69-8FF5-4475-9777-58C2BA81C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SPGen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F65F19B-0FE2-D2AF-EEAC-738F86A4F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Spherical Projection</a:t>
            </a:r>
            <a:endParaRPr lang="zh-TW" alt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7F30D82-5691-E43A-68E7-92B39FB1C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964" y="2152100"/>
            <a:ext cx="4869480" cy="299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270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6F1DBA-A88E-1C10-98EF-A93321AF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3D representations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7C71096-176E-F00F-13A6-4164334BE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103" y="1527383"/>
            <a:ext cx="7793794" cy="519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88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814734-4B44-F08F-D624-BE5D06174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TW" dirty="0"/>
              <a:t>Represent 3D as spherical images</a:t>
            </a:r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5390EB-A993-35ED-065F-DB2727C27B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3"/>
          <a:stretch>
            <a:fillRect/>
          </a:stretch>
        </p:blipFill>
        <p:spPr>
          <a:xfrm>
            <a:off x="1879268" y="1513983"/>
            <a:ext cx="3614571" cy="516731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C26ACF6-AED8-6334-3ED4-871B00AEA299}"/>
              </a:ext>
            </a:extLst>
          </p:cNvPr>
          <p:cNvSpPr txBox="1"/>
          <p:nvPr/>
        </p:nvSpPr>
        <p:spPr>
          <a:xfrm>
            <a:off x="6698163" y="3262661"/>
            <a:ext cx="311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Like a depth map.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012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617276-961E-5014-FA8A-671D412DC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1D68DB-17AF-99B1-6781-813D7BD55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23437"/>
          </a:xfrm>
        </p:spPr>
        <p:txBody>
          <a:bodyPr/>
          <a:lstStyle/>
          <a:p>
            <a:r>
              <a:rPr lang="en-US" altLang="zh-TW" dirty="0"/>
              <a:t>Consistency: 1-to-1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51D432C5-C1CC-6760-52FB-7EDCB1F8D634}"/>
              </a:ext>
            </a:extLst>
          </p:cNvPr>
          <p:cNvSpPr txBox="1">
            <a:spLocks/>
          </p:cNvSpPr>
          <p:nvPr/>
        </p:nvSpPr>
        <p:spPr>
          <a:xfrm>
            <a:off x="838200" y="3025744"/>
            <a:ext cx="10515600" cy="523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Flexibility: internal structures</a:t>
            </a:r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6A47627-75A5-883C-CA31-B6424DB7D3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5"/>
          <a:stretch>
            <a:fillRect/>
          </a:stretch>
        </p:blipFill>
        <p:spPr>
          <a:xfrm>
            <a:off x="7299434" y="1161988"/>
            <a:ext cx="3157598" cy="4010585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FF040EC6-3844-600A-4FD4-9221C55B2344}"/>
              </a:ext>
            </a:extLst>
          </p:cNvPr>
          <p:cNvSpPr txBox="1">
            <a:spLocks/>
          </p:cNvSpPr>
          <p:nvPr/>
        </p:nvSpPr>
        <p:spPr>
          <a:xfrm>
            <a:off x="838200" y="4225863"/>
            <a:ext cx="10515600" cy="523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Efficiency: 2D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6896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5A146C-143C-233F-F53B-AAAD56240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TW" dirty="0"/>
              <a:t>Pipeline</a:t>
            </a:r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167A297-0B2E-3BF3-5086-10178B2D9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414" y="1718609"/>
            <a:ext cx="9080012" cy="456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36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427F84F-7A6C-776E-449D-C4986CA22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872" y="0"/>
            <a:ext cx="7918515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7C3B1EB-3337-1460-A973-521DA0A82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643" y="1720368"/>
            <a:ext cx="4199062" cy="100651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72F6C9B-62B3-6004-58EA-6FE99645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643" y="5453771"/>
            <a:ext cx="3762900" cy="54300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01C9608-2A83-8C43-1B6B-F3F008E4B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3696" y="3429000"/>
            <a:ext cx="3562847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88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34F4A5-5F9F-7F4A-360C-3CE7BB5B0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TW" dirty="0"/>
              <a:t>Results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1890494-B700-F249-FE06-61969F0D9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9F6518B-933D-B240-BF89-2B5AF4087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432" y="0"/>
            <a:ext cx="8137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71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CD36DC-DC59-D1C1-BDF3-365B884FE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Image to 3D</a:t>
            </a:r>
            <a:endParaRPr kumimoji="1" lang="zh-TW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221B07-AA12-F2DC-6D62-7108AB86E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99" y="2350477"/>
            <a:ext cx="4021289" cy="300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箭頭接點 4">
            <a:extLst>
              <a:ext uri="{FF2B5EF4-FFF2-40B4-BE49-F238E27FC236}">
                <a16:creationId xmlns:a16="http://schemas.microsoft.com/office/drawing/2014/main" id="{D2616B51-4263-43FD-9775-CC7D5B9D3839}"/>
              </a:ext>
            </a:extLst>
          </p:cNvPr>
          <p:cNvCxnSpPr/>
          <p:nvPr/>
        </p:nvCxnSpPr>
        <p:spPr>
          <a:xfrm>
            <a:off x="4780671" y="3852203"/>
            <a:ext cx="10550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螢幕錄影 2026-03-25 凌晨12.25.32">
            <a:hlinkClick r:id="" action="ppaction://media"/>
            <a:extLst>
              <a:ext uri="{FF2B5EF4-FFF2-40B4-BE49-F238E27FC236}">
                <a16:creationId xmlns:a16="http://schemas.microsoft.com/office/drawing/2014/main" id="{8DF9D8B7-0DE9-84D3-5E0F-4C0AC57AF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2002852"/>
            <a:ext cx="5036913" cy="369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3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D3AF3E-9EAD-8AFA-FA29-E3942AA1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TW" dirty="0"/>
              <a:t>Results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DD6FBB-5555-003E-971B-AEF9E3967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A253DA9-5C28-6CBB-0113-2F0BE01D2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429" y="59821"/>
            <a:ext cx="7665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46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B23783-1865-E8F4-F284-51E036367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2D28B76-F611-A47C-0536-7F2F2AEF5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07" y="3112680"/>
            <a:ext cx="5180023" cy="355235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713A689-C40B-3551-D733-08F898B04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096" y="192964"/>
            <a:ext cx="7652084" cy="278257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9C781F7-5B94-8203-7942-2F43AA219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932" y="3039834"/>
            <a:ext cx="4880008" cy="3751798"/>
          </a:xfrm>
          <a:prstGeom prst="rect">
            <a:avLst/>
          </a:prstGeom>
        </p:spPr>
      </p:pic>
      <p:pic>
        <p:nvPicPr>
          <p:cNvPr id="2050" name="Picture 2" descr="主橙資訊- Autodesk">
            <a:extLst>
              <a:ext uri="{FF2B5EF4-FFF2-40B4-BE49-F238E27FC236}">
                <a16:creationId xmlns:a16="http://schemas.microsoft.com/office/drawing/2014/main" id="{82D88A58-1CF8-F15A-F6FD-ECA728E19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573" y="1259817"/>
            <a:ext cx="1908620" cy="185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dobe">
            <a:extLst>
              <a:ext uri="{FF2B5EF4-FFF2-40B4-BE49-F238E27FC236}">
                <a16:creationId xmlns:a16="http://schemas.microsoft.com/office/drawing/2014/main" id="{6664F662-4A75-C7F1-020B-35582789B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7" y="449069"/>
            <a:ext cx="1621496" cy="162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378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0AB41E9-369B-6527-2072-71A9D7BFF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28" y="1136321"/>
            <a:ext cx="5313145" cy="263359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228FC7F-1042-9734-5220-6DD0AE333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699" y="1136321"/>
            <a:ext cx="4935417" cy="2962881"/>
          </a:xfrm>
          <a:prstGeom prst="rect">
            <a:avLst/>
          </a:prstGeom>
        </p:spPr>
      </p:pic>
      <p:pic>
        <p:nvPicPr>
          <p:cNvPr id="1026" name="Picture 2" descr="Spline Becomes First 3D Design Platform to Enable Designers to Ship  Interactive Experiences Cross-platform">
            <a:extLst>
              <a:ext uri="{FF2B5EF4-FFF2-40B4-BE49-F238E27FC236}">
                <a16:creationId xmlns:a16="http://schemas.microsoft.com/office/drawing/2014/main" id="{499978D2-3074-DC7D-0881-C10EDCF06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006" y="68811"/>
            <a:ext cx="3189171" cy="9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shy Launches Meshy 5 Preview with Enhanced AI 3D Generation Tools and  Animation Library">
            <a:extLst>
              <a:ext uri="{FF2B5EF4-FFF2-40B4-BE49-F238E27FC236}">
                <a16:creationId xmlns:a16="http://schemas.microsoft.com/office/drawing/2014/main" id="{E9E5AEDC-E0F6-BAF5-D116-7AE6DFD6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54" y="-202130"/>
            <a:ext cx="2550695" cy="133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4C88B10-0444-FA02-9472-A5FF21E2D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152" y="4099202"/>
            <a:ext cx="5447152" cy="255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98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6BDCF1-C31B-42CC-D93D-32214AAC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TW" dirty="0"/>
              <a:t>Why is Image → 3D Hard?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875C22B-5948-436E-909D-F2F923D36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altLang="zh-TW" dirty="0"/>
              <a:t>Mathematically: </a:t>
            </a:r>
            <a:r>
              <a:rPr lang="en" altLang="zh-TW" b="1" dirty="0"/>
              <a:t>Ill-posed / underdetermined problem</a:t>
            </a:r>
          </a:p>
        </p:txBody>
      </p:sp>
      <p:sp>
        <p:nvSpPr>
          <p:cNvPr id="5" name="AutoShape 4" descr="經典3D重建過程圖解">
            <a:extLst>
              <a:ext uri="{FF2B5EF4-FFF2-40B4-BE49-F238E27FC236}">
                <a16:creationId xmlns:a16="http://schemas.microsoft.com/office/drawing/2014/main" id="{F6E787F7-961E-893B-08A6-5EA21E1008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E1DB757B-E3DC-7CC3-A69B-53FF3C220EEA}"/>
              </a:ext>
            </a:extLst>
          </p:cNvPr>
          <p:cNvSpPr/>
          <p:nvPr/>
        </p:nvSpPr>
        <p:spPr>
          <a:xfrm>
            <a:off x="1227991" y="3276600"/>
            <a:ext cx="1764323" cy="1764323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162AE0D-E7E1-34B8-2AAC-1D1FD2D68D60}"/>
              </a:ext>
            </a:extLst>
          </p:cNvPr>
          <p:cNvSpPr txBox="1"/>
          <p:nvPr/>
        </p:nvSpPr>
        <p:spPr>
          <a:xfrm>
            <a:off x="1172306" y="5679326"/>
            <a:ext cx="2836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Sphere or Circle?</a:t>
            </a:r>
            <a:endParaRPr kumimoji="1" lang="zh-TW" altLang="en-US" dirty="0"/>
          </a:p>
        </p:txBody>
      </p:sp>
      <p:pic>
        <p:nvPicPr>
          <p:cNvPr id="2054" name="Picture 6" descr="How to emulate realistic lighting with Illuminate 2D Shape? - G'MIC -  discuss.pixls.us">
            <a:extLst>
              <a:ext uri="{FF2B5EF4-FFF2-40B4-BE49-F238E27FC236}">
                <a16:creationId xmlns:a16="http://schemas.microsoft.com/office/drawing/2014/main" id="{20C9BD2E-7AA5-45C0-E38A-BBBA32AF0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05" y="3074532"/>
            <a:ext cx="3880339" cy="218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E213DE8-1E8F-7A8F-7115-EB8C00DC1F96}"/>
              </a:ext>
            </a:extLst>
          </p:cNvPr>
          <p:cNvSpPr txBox="1"/>
          <p:nvPr/>
        </p:nvSpPr>
        <p:spPr>
          <a:xfrm>
            <a:off x="4338269" y="5651119"/>
            <a:ext cx="2836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Color or Lighting?</a:t>
            </a:r>
            <a:endParaRPr kumimoji="1" lang="zh-TW" altLang="en-US" dirty="0"/>
          </a:p>
        </p:txBody>
      </p:sp>
      <p:pic>
        <p:nvPicPr>
          <p:cNvPr id="12" name="圖片 11" descr="一張含有 傢俱, 椅子, 地板, 凳子 的圖片&#10;&#10;AI 產生的內容可能不正確。">
            <a:extLst>
              <a:ext uri="{FF2B5EF4-FFF2-40B4-BE49-F238E27FC236}">
                <a16:creationId xmlns:a16="http://schemas.microsoft.com/office/drawing/2014/main" id="{607FD0B3-CD7A-FC13-85AB-5E39F265D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444" y="2919045"/>
            <a:ext cx="3719146" cy="2479431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702D39B0-E3D9-E786-A639-8C9F97005A7C}"/>
              </a:ext>
            </a:extLst>
          </p:cNvPr>
          <p:cNvSpPr txBox="1"/>
          <p:nvPr/>
        </p:nvSpPr>
        <p:spPr>
          <a:xfrm>
            <a:off x="7504232" y="5642930"/>
            <a:ext cx="371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dirty="0"/>
              <a:t>back side/ internal geometry?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0991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86949F-9475-F0D3-9C47-3F23F296F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TW" dirty="0"/>
              <a:t>Why Classical Methods Fail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B78556-199D-7BCF-44FC-F550DB2DC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406" y="616081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TW" dirty="0">
                <a:solidFill>
                  <a:srgbClr val="C00000"/>
                </a:solidFill>
              </a:rPr>
              <a:t>=&gt; Not enough information</a:t>
            </a:r>
            <a:endParaRPr kumimoji="1" lang="zh-TW" altLang="en-US" dirty="0">
              <a:solidFill>
                <a:srgbClr val="C00000"/>
              </a:solidFill>
            </a:endParaRPr>
          </a:p>
        </p:txBody>
      </p:sp>
      <p:pic>
        <p:nvPicPr>
          <p:cNvPr id="4" name="圖片 3" descr="一張含有 文字, 傢俱, 椅子, 螢幕擷取畫面 的圖片&#10;&#10;AI 產生的內容可能不正確。">
            <a:extLst>
              <a:ext uri="{FF2B5EF4-FFF2-40B4-BE49-F238E27FC236}">
                <a16:creationId xmlns:a16="http://schemas.microsoft.com/office/drawing/2014/main" id="{8D07CB8C-4D35-5BB2-45DC-B837EB8144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965"/>
          <a:stretch>
            <a:fillRect/>
          </a:stretch>
        </p:blipFill>
        <p:spPr>
          <a:xfrm>
            <a:off x="2393028" y="1399419"/>
            <a:ext cx="75864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27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0701A9-BA0D-8A56-8D79-2203295B1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TW" dirty="0"/>
              <a:t>Why Generative Models Work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4AA0B4-EA51-051C-840F-7E6F0BDE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846"/>
            <a:ext cx="10515600" cy="4351338"/>
          </a:xfrm>
        </p:spPr>
        <p:txBody>
          <a:bodyPr/>
          <a:lstStyle/>
          <a:p>
            <a:r>
              <a:rPr lang="en" altLang="zh-TW" dirty="0"/>
              <a:t>From </a:t>
            </a:r>
            <a:r>
              <a:rPr lang="en" altLang="zh-TW" b="1" dirty="0"/>
              <a:t>physics-based inversion </a:t>
            </a:r>
            <a:r>
              <a:rPr lang="en" altLang="zh-TW" dirty="0"/>
              <a:t>→ to </a:t>
            </a:r>
            <a:r>
              <a:rPr lang="en" altLang="zh-TW" b="1" dirty="0"/>
              <a:t>data-driven prior learning</a:t>
            </a:r>
            <a:endParaRPr kumimoji="1" lang="zh-TW" altLang="en-US" dirty="0"/>
          </a:p>
        </p:txBody>
      </p:sp>
      <p:pic>
        <p:nvPicPr>
          <p:cNvPr id="4098" name="Picture 2" descr="Chairs used in the dataset. Chairs in group (a) are used for the... |  Download Scientific Diagram">
            <a:extLst>
              <a:ext uri="{FF2B5EF4-FFF2-40B4-BE49-F238E27FC236}">
                <a16:creationId xmlns:a16="http://schemas.microsoft.com/office/drawing/2014/main" id="{91C3E496-1522-1BF0-0BE2-22B2F8D2E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49" y="2195049"/>
            <a:ext cx="6890604" cy="444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01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93D2FF-A01B-BA01-DB4E-4248D661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3d Generation Main Paradigms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E86B76-E474-712D-1014-A46C0E4D5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4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dirty="0"/>
              <a:t>1. Optimization-based : </a:t>
            </a:r>
            <a:r>
              <a:rPr lang="en-US" altLang="zh-TW" dirty="0" err="1"/>
              <a:t>Dreamfusion</a:t>
            </a:r>
            <a:r>
              <a:rPr lang="en-US" altLang="zh-TW" dirty="0"/>
              <a:t> (SDS/</a:t>
            </a:r>
            <a:r>
              <a:rPr lang="en-US" altLang="zh-TW" dirty="0" err="1"/>
              <a:t>NeRF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7667BBFA-9125-C0E8-1544-7DE7D5DAEA1A}"/>
              </a:ext>
            </a:extLst>
          </p:cNvPr>
          <p:cNvSpPr txBox="1">
            <a:spLocks/>
          </p:cNvSpPr>
          <p:nvPr/>
        </p:nvSpPr>
        <p:spPr>
          <a:xfrm>
            <a:off x="838200" y="2841823"/>
            <a:ext cx="10515600" cy="4524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dirty="0"/>
              <a:t>2. Multi-View Generation : Wonder3D</a:t>
            </a:r>
            <a:r>
              <a:rPr lang="zh-TW" altLang="en-US" dirty="0"/>
              <a:t> </a:t>
            </a:r>
            <a:r>
              <a:rPr lang="en-US" altLang="zh-TW" dirty="0"/>
              <a:t>(CVPR 2024)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1887FA68-6F8B-E0BD-6763-3F91ED16799B}"/>
              </a:ext>
            </a:extLst>
          </p:cNvPr>
          <p:cNvSpPr txBox="1">
            <a:spLocks/>
          </p:cNvSpPr>
          <p:nvPr/>
        </p:nvSpPr>
        <p:spPr>
          <a:xfrm>
            <a:off x="838200" y="3858022"/>
            <a:ext cx="10515600" cy="4524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dirty="0"/>
              <a:t>3. Feed-forward 3D Generation: </a:t>
            </a:r>
            <a:r>
              <a:rPr lang="en-US" altLang="zh-TW" dirty="0" err="1"/>
              <a:t>InstantMesh</a:t>
            </a:r>
            <a:r>
              <a:rPr lang="en-US" altLang="zh-TW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1160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597B16-1558-55D6-7F15-E04B4C6A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Dreamfusion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47AE240-B31F-06BA-26BD-9EAF954F6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632" y="1581286"/>
            <a:ext cx="7260021" cy="4840015"/>
          </a:xfrm>
          <a:prstGeom prst="rect">
            <a:avLst/>
          </a:prstGeom>
        </p:spPr>
      </p:pic>
      <p:pic>
        <p:nvPicPr>
          <p:cNvPr id="5" name="dreamfusion">
            <a:hlinkClick r:id="" action="ppaction://media"/>
            <a:extLst>
              <a:ext uri="{FF2B5EF4-FFF2-40B4-BE49-F238E27FC236}">
                <a16:creationId xmlns:a16="http://schemas.microsoft.com/office/drawing/2014/main" id="{7598881A-A912-3993-2451-D654C2043D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4729" y="1581286"/>
            <a:ext cx="8442736" cy="474904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7F2099B-FBB2-EAB2-B9DC-CC2FC5F9B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402" y="1379318"/>
            <a:ext cx="8915389" cy="53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156</Words>
  <Application>Microsoft Office PowerPoint</Application>
  <PresentationFormat>寬螢幕</PresentationFormat>
  <Paragraphs>38</Paragraphs>
  <Slides>20</Slides>
  <Notes>1</Notes>
  <HiddenSlides>0</HiddenSlides>
  <MMClips>2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佈景主題</vt:lpstr>
      <vt:lpstr>SPGen: Spherical Projection as Consistent and Flexible Representation for Single Image 3D Shape Generation</vt:lpstr>
      <vt:lpstr>Image to 3D</vt:lpstr>
      <vt:lpstr>PowerPoint 簡報</vt:lpstr>
      <vt:lpstr>PowerPoint 簡報</vt:lpstr>
      <vt:lpstr>Why is Image → 3D Hard?</vt:lpstr>
      <vt:lpstr>Why Classical Methods Fail</vt:lpstr>
      <vt:lpstr>Why Generative Models Work</vt:lpstr>
      <vt:lpstr>3d Generation Main Paradigms</vt:lpstr>
      <vt:lpstr>Dreamfusion</vt:lpstr>
      <vt:lpstr>Wonder3D</vt:lpstr>
      <vt:lpstr>InstantMesh</vt:lpstr>
      <vt:lpstr>Run time</vt:lpstr>
      <vt:lpstr>SPGen</vt:lpstr>
      <vt:lpstr>3D representations</vt:lpstr>
      <vt:lpstr>Represent 3D as spherical images</vt:lpstr>
      <vt:lpstr>Why</vt:lpstr>
      <vt:lpstr>Pipeline</vt:lpstr>
      <vt:lpstr>PowerPoint 簡報</vt:lpstr>
      <vt:lpstr>Results</vt:lpstr>
      <vt:lpstr>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吳東逸 WU, DONG-YI</dc:creator>
  <cp:lastModifiedBy>吳東逸 WU, DONG-YI</cp:lastModifiedBy>
  <cp:revision>8</cp:revision>
  <dcterms:created xsi:type="dcterms:W3CDTF">2026-03-24T15:59:52Z</dcterms:created>
  <dcterms:modified xsi:type="dcterms:W3CDTF">2026-03-31T22:24:29Z</dcterms:modified>
</cp:coreProperties>
</file>