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Nunito"/>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Nuni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Nunito-italic.fntdata"/><Relationship Id="rId6" Type="http://schemas.openxmlformats.org/officeDocument/2006/relationships/slide" Target="slides/slide1.xml"/><Relationship Id="rId18" Type="http://schemas.openxmlformats.org/officeDocument/2006/relationships/font" Target="fonts/Nuni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e8cfdb35b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de8cfdb35b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de8cfdb35b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de8cfdb35b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de8cfdb35b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de8cfdb35b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e8cfdb35b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de8cfdb35b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de8cfdb35b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de8cfdb35b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de8cfdb35b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de8cfdb35b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de8cfdb35b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de8cfdb35b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de8cfdb35b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de8cfdb35b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de8cfdb35b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de8cfdb35b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de8cfdb35b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de8cfdb35b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9"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1.png"/><Relationship Id="rId6" Type="http://schemas.openxmlformats.org/officeDocument/2006/relationships/image" Target="../media/image19.png"/><Relationship Id="rId7"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zh-TW" sz="1420"/>
              <a:t>SCORE: Semantic Collage by Optimizing Rendered Elements</a:t>
            </a:r>
            <a:endParaRPr sz="1420"/>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lang="zh-TW"/>
              <a:t>Zefan Shao, Jin Zhou, Hongliang Yang, Pengfei Xu* </a:t>
            </a:r>
            <a:endParaRPr/>
          </a:p>
          <a:p>
            <a:pPr indent="0" lvl="0" marL="0" rtl="0" algn="ctr">
              <a:spcBef>
                <a:spcPts val="0"/>
              </a:spcBef>
              <a:spcAft>
                <a:spcPts val="0"/>
              </a:spcAft>
              <a:buNone/>
            </a:pPr>
            <a:r>
              <a:rPr lang="zh-TW" sz="1048"/>
              <a:t>The Fortieth AAAI Conference on Artificial Intelligence (AAAI-26) </a:t>
            </a:r>
            <a:endParaRPr sz="1048"/>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Abstract</a:t>
            </a:r>
            <a:endParaRPr/>
          </a:p>
        </p:txBody>
      </p:sp>
      <p:sp>
        <p:nvSpPr>
          <p:cNvPr id="135" name="Google Shape;135;p14"/>
          <p:cNvSpPr txBox="1"/>
          <p:nvPr>
            <p:ph idx="1" type="body"/>
          </p:nvPr>
        </p:nvSpPr>
        <p:spPr>
          <a:xfrm>
            <a:off x="819150" y="1502425"/>
            <a:ext cx="4629900" cy="29364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zh-TW"/>
              <a:t>Collage is a powerful medium for visual expression, traditionally demanding significant artistic expertise and manual effort. Existing methods often struggle with a trade-off between semantic expression and the visual fidelity of the constituent images. To address this, we introduce SCORE (Semantic Collage by Optimizing Rendered Elements)</a:t>
            </a:r>
            <a:endParaRPr/>
          </a:p>
          <a:p>
            <a:pPr indent="0" lvl="0" marL="0" rtl="0" algn="l">
              <a:spcBef>
                <a:spcPts val="1200"/>
              </a:spcBef>
              <a:spcAft>
                <a:spcPts val="0"/>
              </a:spcAft>
              <a:buNone/>
            </a:pPr>
            <a:r>
              <a:rPr lang="zh-TW"/>
              <a:t>• </a:t>
            </a:r>
            <a:r>
              <a:rPr lang="zh-TW">
                <a:solidFill>
                  <a:srgbClr val="FF0000"/>
                </a:solidFill>
              </a:rPr>
              <a:t>Semantic-driven Layout over Template Constraints</a:t>
            </a:r>
            <a:r>
              <a:rPr lang="zh-TW"/>
              <a:t>. We introduce a paradigm that directly uses text to drive the layout optimization. By utilizing Variational Score Distillation (VSD) as a semantic loss, our method bypasses the need for intermediate representations such as contours or reference images, thereby significantly enhancing creative freedom and the precision of semantic alignment. </a:t>
            </a:r>
            <a:endParaRPr/>
          </a:p>
          <a:p>
            <a:pPr indent="0" lvl="0" marL="0" rtl="0" algn="l">
              <a:spcBef>
                <a:spcPts val="1200"/>
              </a:spcBef>
              <a:spcAft>
                <a:spcPts val="0"/>
              </a:spcAft>
              <a:buNone/>
            </a:pPr>
            <a:r>
              <a:rPr lang="zh-TW"/>
              <a:t>•</a:t>
            </a:r>
            <a:r>
              <a:rPr lang="zh-TW">
                <a:solidFill>
                  <a:srgbClr val="FF0000"/>
                </a:solidFill>
              </a:rPr>
              <a:t> Image element Fidelity via Minimal Editing</a:t>
            </a:r>
            <a:r>
              <a:rPr lang="zh-TW"/>
              <a:t>. Our optimization process is strictly confined to adjusting the position, rotation, and scale of the image elements. No distortion, cropping, or content-level modifications are performed. This “minimal editing” strategy maximally preserves the integrity and visual clarity of the original images, resulting in highly interpretable final compositions that respect traditional collage practices. </a:t>
            </a:r>
            <a:endParaRPr/>
          </a:p>
          <a:p>
            <a:pPr indent="0" lvl="0" marL="0" rtl="0" algn="l">
              <a:spcBef>
                <a:spcPts val="1200"/>
              </a:spcBef>
              <a:spcAft>
                <a:spcPts val="1200"/>
              </a:spcAft>
              <a:buNone/>
            </a:pPr>
            <a:r>
              <a:rPr lang="zh-TW"/>
              <a:t>•</a:t>
            </a:r>
            <a:r>
              <a:rPr lang="zh-TW">
                <a:solidFill>
                  <a:srgbClr val="FF0000"/>
                </a:solidFill>
              </a:rPr>
              <a:t> Joint Optimization of Semantics and Structure</a:t>
            </a:r>
            <a:r>
              <a:rPr lang="zh-TW"/>
              <a:t>. We design a composite loss function that synergistically combines the semantic guidance from the pre-trained generative model with a suite of structural regularizers. These regularizers, which include penalties for overlap, size, and boundary constraints, ensure the resulting layout is not only semantically meaningful but also structurally sound and visually organized.</a:t>
            </a:r>
            <a:endParaRPr/>
          </a:p>
        </p:txBody>
      </p:sp>
      <p:pic>
        <p:nvPicPr>
          <p:cNvPr id="136" name="Google Shape;136;p14"/>
          <p:cNvPicPr preferRelativeResize="0"/>
          <p:nvPr/>
        </p:nvPicPr>
        <p:blipFill>
          <a:blip r:embed="rId3">
            <a:alphaModFix/>
          </a:blip>
          <a:stretch>
            <a:fillRect/>
          </a:stretch>
        </p:blipFill>
        <p:spPr>
          <a:xfrm>
            <a:off x="5372424" y="210775"/>
            <a:ext cx="3555874" cy="22242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5"/>
          <p:cNvSpPr txBox="1"/>
          <p:nvPr>
            <p:ph type="title"/>
          </p:nvPr>
        </p:nvSpPr>
        <p:spPr>
          <a:xfrm>
            <a:off x="819150" y="2562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Related Work</a:t>
            </a:r>
            <a:endParaRPr/>
          </a:p>
        </p:txBody>
      </p:sp>
      <p:pic>
        <p:nvPicPr>
          <p:cNvPr id="142" name="Google Shape;142;p15"/>
          <p:cNvPicPr preferRelativeResize="0"/>
          <p:nvPr/>
        </p:nvPicPr>
        <p:blipFill>
          <a:blip r:embed="rId3">
            <a:alphaModFix/>
          </a:blip>
          <a:stretch>
            <a:fillRect/>
          </a:stretch>
        </p:blipFill>
        <p:spPr>
          <a:xfrm>
            <a:off x="3854475" y="2262275"/>
            <a:ext cx="2483375" cy="2453875"/>
          </a:xfrm>
          <a:prstGeom prst="rect">
            <a:avLst/>
          </a:prstGeom>
          <a:noFill/>
          <a:ln>
            <a:noFill/>
          </a:ln>
        </p:spPr>
      </p:pic>
      <p:pic>
        <p:nvPicPr>
          <p:cNvPr id="143" name="Google Shape;143;p15"/>
          <p:cNvPicPr preferRelativeResize="0"/>
          <p:nvPr/>
        </p:nvPicPr>
        <p:blipFill>
          <a:blip r:embed="rId4">
            <a:alphaModFix/>
          </a:blip>
          <a:stretch>
            <a:fillRect/>
          </a:stretch>
        </p:blipFill>
        <p:spPr>
          <a:xfrm>
            <a:off x="590900" y="1210850"/>
            <a:ext cx="3309751" cy="1761025"/>
          </a:xfrm>
          <a:prstGeom prst="rect">
            <a:avLst/>
          </a:prstGeom>
          <a:noFill/>
          <a:ln>
            <a:noFill/>
          </a:ln>
        </p:spPr>
      </p:pic>
      <p:pic>
        <p:nvPicPr>
          <p:cNvPr id="144" name="Google Shape;144;p15"/>
          <p:cNvPicPr preferRelativeResize="0"/>
          <p:nvPr/>
        </p:nvPicPr>
        <p:blipFill>
          <a:blip r:embed="rId5">
            <a:alphaModFix/>
          </a:blip>
          <a:stretch>
            <a:fillRect/>
          </a:stretch>
        </p:blipFill>
        <p:spPr>
          <a:xfrm>
            <a:off x="6337851" y="2262276"/>
            <a:ext cx="2483376" cy="2468433"/>
          </a:xfrm>
          <a:prstGeom prst="rect">
            <a:avLst/>
          </a:prstGeom>
          <a:noFill/>
          <a:ln>
            <a:noFill/>
          </a:ln>
        </p:spPr>
      </p:pic>
      <p:sp>
        <p:nvSpPr>
          <p:cNvPr id="145" name="Google Shape;145;p15"/>
          <p:cNvSpPr txBox="1"/>
          <p:nvPr/>
        </p:nvSpPr>
        <p:spPr>
          <a:xfrm>
            <a:off x="256000" y="839375"/>
            <a:ext cx="600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zh-TW"/>
              <a:t>CLIP-CLOP: CLIP-Guided Collage and Photomontage</a:t>
            </a:r>
            <a:endParaRPr/>
          </a:p>
        </p:txBody>
      </p:sp>
      <p:pic>
        <p:nvPicPr>
          <p:cNvPr id="146" name="Google Shape;146;p15"/>
          <p:cNvPicPr preferRelativeResize="0"/>
          <p:nvPr/>
        </p:nvPicPr>
        <p:blipFill>
          <a:blip r:embed="rId6">
            <a:alphaModFix/>
          </a:blip>
          <a:stretch>
            <a:fillRect/>
          </a:stretch>
        </p:blipFill>
        <p:spPr>
          <a:xfrm>
            <a:off x="3854469" y="1239575"/>
            <a:ext cx="2889256" cy="954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6"/>
          <p:cNvSpPr txBox="1"/>
          <p:nvPr>
            <p:ph type="title"/>
          </p:nvPr>
        </p:nvSpPr>
        <p:spPr>
          <a:xfrm>
            <a:off x="819150" y="2086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Related Work</a:t>
            </a:r>
            <a:endParaRPr/>
          </a:p>
        </p:txBody>
      </p:sp>
      <p:pic>
        <p:nvPicPr>
          <p:cNvPr id="152" name="Google Shape;152;p16"/>
          <p:cNvPicPr preferRelativeResize="0"/>
          <p:nvPr/>
        </p:nvPicPr>
        <p:blipFill>
          <a:blip r:embed="rId3">
            <a:alphaModFix/>
          </a:blip>
          <a:stretch>
            <a:fillRect/>
          </a:stretch>
        </p:blipFill>
        <p:spPr>
          <a:xfrm>
            <a:off x="917425" y="1163226"/>
            <a:ext cx="4807126" cy="1328400"/>
          </a:xfrm>
          <a:prstGeom prst="rect">
            <a:avLst/>
          </a:prstGeom>
          <a:noFill/>
          <a:ln>
            <a:noFill/>
          </a:ln>
        </p:spPr>
      </p:pic>
      <p:pic>
        <p:nvPicPr>
          <p:cNvPr id="153" name="Google Shape;153;p16"/>
          <p:cNvPicPr preferRelativeResize="0"/>
          <p:nvPr/>
        </p:nvPicPr>
        <p:blipFill>
          <a:blip r:embed="rId4">
            <a:alphaModFix/>
          </a:blip>
          <a:stretch>
            <a:fillRect/>
          </a:stretch>
        </p:blipFill>
        <p:spPr>
          <a:xfrm>
            <a:off x="819150" y="843154"/>
            <a:ext cx="5191149" cy="320076"/>
          </a:xfrm>
          <a:prstGeom prst="rect">
            <a:avLst/>
          </a:prstGeom>
          <a:noFill/>
          <a:ln>
            <a:noFill/>
          </a:ln>
        </p:spPr>
      </p:pic>
      <p:pic>
        <p:nvPicPr>
          <p:cNvPr id="154" name="Google Shape;154;p16"/>
          <p:cNvPicPr preferRelativeResize="0"/>
          <p:nvPr/>
        </p:nvPicPr>
        <p:blipFill>
          <a:blip r:embed="rId5">
            <a:alphaModFix/>
          </a:blip>
          <a:stretch>
            <a:fillRect/>
          </a:stretch>
        </p:blipFill>
        <p:spPr>
          <a:xfrm>
            <a:off x="5724550" y="1132375"/>
            <a:ext cx="3272925" cy="1276100"/>
          </a:xfrm>
          <a:prstGeom prst="rect">
            <a:avLst/>
          </a:prstGeom>
          <a:noFill/>
          <a:ln>
            <a:noFill/>
          </a:ln>
        </p:spPr>
      </p:pic>
      <p:pic>
        <p:nvPicPr>
          <p:cNvPr id="155" name="Google Shape;155;p16"/>
          <p:cNvPicPr preferRelativeResize="0"/>
          <p:nvPr/>
        </p:nvPicPr>
        <p:blipFill>
          <a:blip r:embed="rId6">
            <a:alphaModFix/>
          </a:blip>
          <a:stretch>
            <a:fillRect/>
          </a:stretch>
        </p:blipFill>
        <p:spPr>
          <a:xfrm>
            <a:off x="5150100" y="208625"/>
            <a:ext cx="3756375" cy="466225"/>
          </a:xfrm>
          <a:prstGeom prst="rect">
            <a:avLst/>
          </a:prstGeom>
          <a:noFill/>
          <a:ln>
            <a:noFill/>
          </a:ln>
        </p:spPr>
      </p:pic>
      <p:pic>
        <p:nvPicPr>
          <p:cNvPr id="156" name="Google Shape;156;p16"/>
          <p:cNvPicPr preferRelativeResize="0"/>
          <p:nvPr/>
        </p:nvPicPr>
        <p:blipFill>
          <a:blip r:embed="rId7">
            <a:alphaModFix/>
          </a:blip>
          <a:stretch>
            <a:fillRect/>
          </a:stretch>
        </p:blipFill>
        <p:spPr>
          <a:xfrm>
            <a:off x="379250" y="2592775"/>
            <a:ext cx="2898551" cy="2329074"/>
          </a:xfrm>
          <a:prstGeom prst="rect">
            <a:avLst/>
          </a:prstGeom>
          <a:noFill/>
          <a:ln>
            <a:noFill/>
          </a:ln>
        </p:spPr>
      </p:pic>
      <p:pic>
        <p:nvPicPr>
          <p:cNvPr id="157" name="Google Shape;157;p16"/>
          <p:cNvPicPr preferRelativeResize="0"/>
          <p:nvPr/>
        </p:nvPicPr>
        <p:blipFill>
          <a:blip r:embed="rId8">
            <a:alphaModFix/>
          </a:blip>
          <a:stretch>
            <a:fillRect/>
          </a:stretch>
        </p:blipFill>
        <p:spPr>
          <a:xfrm>
            <a:off x="3277801" y="2491625"/>
            <a:ext cx="2679662" cy="2430225"/>
          </a:xfrm>
          <a:prstGeom prst="rect">
            <a:avLst/>
          </a:prstGeom>
          <a:noFill/>
          <a:ln>
            <a:noFill/>
          </a:ln>
        </p:spPr>
      </p:pic>
      <p:pic>
        <p:nvPicPr>
          <p:cNvPr id="158" name="Google Shape;158;p16"/>
          <p:cNvPicPr preferRelativeResize="0"/>
          <p:nvPr/>
        </p:nvPicPr>
        <p:blipFill>
          <a:blip r:embed="rId9">
            <a:alphaModFix/>
          </a:blip>
          <a:stretch>
            <a:fillRect/>
          </a:stretch>
        </p:blipFill>
        <p:spPr>
          <a:xfrm>
            <a:off x="5902056" y="2547868"/>
            <a:ext cx="3004419" cy="132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Preliminaries</a:t>
            </a:r>
            <a:endParaRPr/>
          </a:p>
        </p:txBody>
      </p:sp>
      <p:sp>
        <p:nvSpPr>
          <p:cNvPr id="164" name="Google Shape;164;p17"/>
          <p:cNvSpPr txBox="1"/>
          <p:nvPr>
            <p:ph idx="1" type="body"/>
          </p:nvPr>
        </p:nvSpPr>
        <p:spPr>
          <a:xfrm>
            <a:off x="819150" y="153827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zh-TW"/>
              <a:t>Diffusion Models </a:t>
            </a:r>
            <a:endParaRPr/>
          </a:p>
          <a:p>
            <a:pPr indent="0" lvl="0" marL="457200" rtl="0" algn="l">
              <a:spcBef>
                <a:spcPts val="1200"/>
              </a:spcBef>
              <a:spcAft>
                <a:spcPts val="0"/>
              </a:spcAft>
              <a:buNone/>
            </a:pPr>
            <a:r>
              <a:t/>
            </a:r>
            <a:endParaRPr/>
          </a:p>
          <a:p>
            <a:pPr indent="0" lvl="0" marL="457200" rtl="0" algn="l">
              <a:spcBef>
                <a:spcPts val="1200"/>
              </a:spcBef>
              <a:spcAft>
                <a:spcPts val="0"/>
              </a:spcAft>
              <a:buNone/>
            </a:pPr>
            <a:r>
              <a:t/>
            </a:r>
            <a:endParaRPr/>
          </a:p>
          <a:p>
            <a:pPr indent="-311150" lvl="0" marL="457200" rtl="0" algn="l">
              <a:spcBef>
                <a:spcPts val="1200"/>
              </a:spcBef>
              <a:spcAft>
                <a:spcPts val="0"/>
              </a:spcAft>
              <a:buSzPts val="1300"/>
              <a:buChar char="●"/>
            </a:pPr>
            <a:r>
              <a:rPr lang="zh-TW"/>
              <a:t>Score Distillation Sampling (SDS) </a:t>
            </a:r>
            <a:endParaRPr/>
          </a:p>
          <a:p>
            <a:pPr indent="0" lvl="0" marL="457200" rtl="0" algn="l">
              <a:spcBef>
                <a:spcPts val="1200"/>
              </a:spcBef>
              <a:spcAft>
                <a:spcPts val="0"/>
              </a:spcAft>
              <a:buNone/>
            </a:pPr>
            <a:r>
              <a:t/>
            </a:r>
            <a:endParaRPr/>
          </a:p>
          <a:p>
            <a:pPr indent="-311150" lvl="0" marL="457200" rtl="0" algn="l">
              <a:spcBef>
                <a:spcPts val="1200"/>
              </a:spcBef>
              <a:spcAft>
                <a:spcPts val="0"/>
              </a:spcAft>
              <a:buSzPts val="1300"/>
              <a:buChar char="●"/>
            </a:pPr>
            <a:r>
              <a:rPr lang="zh-TW"/>
              <a:t>Variational Score Distillation (VSD) </a:t>
            </a:r>
            <a:endParaRPr/>
          </a:p>
        </p:txBody>
      </p:sp>
      <p:pic>
        <p:nvPicPr>
          <p:cNvPr id="165" name="Google Shape;165;p17"/>
          <p:cNvPicPr preferRelativeResize="0"/>
          <p:nvPr/>
        </p:nvPicPr>
        <p:blipFill>
          <a:blip r:embed="rId3">
            <a:alphaModFix/>
          </a:blip>
          <a:stretch>
            <a:fillRect/>
          </a:stretch>
        </p:blipFill>
        <p:spPr>
          <a:xfrm>
            <a:off x="1438275" y="1953875"/>
            <a:ext cx="3879775" cy="295200"/>
          </a:xfrm>
          <a:prstGeom prst="rect">
            <a:avLst/>
          </a:prstGeom>
          <a:noFill/>
          <a:ln>
            <a:noFill/>
          </a:ln>
        </p:spPr>
      </p:pic>
      <p:pic>
        <p:nvPicPr>
          <p:cNvPr id="166" name="Google Shape;166;p17"/>
          <p:cNvPicPr preferRelativeResize="0"/>
          <p:nvPr/>
        </p:nvPicPr>
        <p:blipFill>
          <a:blip r:embed="rId4">
            <a:alphaModFix/>
          </a:blip>
          <a:stretch>
            <a:fillRect/>
          </a:stretch>
        </p:blipFill>
        <p:spPr>
          <a:xfrm>
            <a:off x="1329301" y="2325446"/>
            <a:ext cx="4097725" cy="408275"/>
          </a:xfrm>
          <a:prstGeom prst="rect">
            <a:avLst/>
          </a:prstGeom>
          <a:noFill/>
          <a:ln>
            <a:noFill/>
          </a:ln>
        </p:spPr>
      </p:pic>
      <p:pic>
        <p:nvPicPr>
          <p:cNvPr id="167" name="Google Shape;167;p17"/>
          <p:cNvPicPr preferRelativeResize="0"/>
          <p:nvPr/>
        </p:nvPicPr>
        <p:blipFill>
          <a:blip r:embed="rId5">
            <a:alphaModFix/>
          </a:blip>
          <a:stretch>
            <a:fillRect/>
          </a:stretch>
        </p:blipFill>
        <p:spPr>
          <a:xfrm>
            <a:off x="1438275" y="3003975"/>
            <a:ext cx="3793324" cy="463350"/>
          </a:xfrm>
          <a:prstGeom prst="rect">
            <a:avLst/>
          </a:prstGeom>
          <a:noFill/>
          <a:ln>
            <a:noFill/>
          </a:ln>
        </p:spPr>
      </p:pic>
      <p:pic>
        <p:nvPicPr>
          <p:cNvPr id="168" name="Google Shape;168;p17"/>
          <p:cNvPicPr preferRelativeResize="0"/>
          <p:nvPr/>
        </p:nvPicPr>
        <p:blipFill>
          <a:blip r:embed="rId6">
            <a:alphaModFix/>
          </a:blip>
          <a:stretch>
            <a:fillRect/>
          </a:stretch>
        </p:blipFill>
        <p:spPr>
          <a:xfrm>
            <a:off x="1438275" y="3795775"/>
            <a:ext cx="4194550" cy="1063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Methodology</a:t>
            </a:r>
            <a:endParaRPr/>
          </a:p>
        </p:txBody>
      </p:sp>
      <p:sp>
        <p:nvSpPr>
          <p:cNvPr id="174" name="Google Shape;174;p1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fontScale="92500" lnSpcReduction="20000"/>
          </a:bodyPr>
          <a:lstStyle/>
          <a:p>
            <a:pPr indent="-304959" lvl="0" marL="457200" rtl="0" algn="l">
              <a:spcBef>
                <a:spcPts val="0"/>
              </a:spcBef>
              <a:spcAft>
                <a:spcPts val="0"/>
              </a:spcAft>
              <a:buSzPct val="100000"/>
              <a:buChar char="●"/>
            </a:pPr>
            <a:r>
              <a:rPr lang="zh-TW">
                <a:solidFill>
                  <a:srgbClr val="FF0000"/>
                </a:solidFill>
              </a:rPr>
              <a:t>Input</a:t>
            </a:r>
            <a:r>
              <a:rPr lang="zh-TW"/>
              <a:t>. An image element set E = {e1, . . . , eN } and a text prompt P. </a:t>
            </a:r>
            <a:endParaRPr/>
          </a:p>
          <a:p>
            <a:pPr indent="-304959" lvl="0" marL="457200" rtl="0" algn="l">
              <a:spcBef>
                <a:spcPts val="0"/>
              </a:spcBef>
              <a:spcAft>
                <a:spcPts val="0"/>
              </a:spcAft>
              <a:buSzPct val="100000"/>
              <a:buChar char="●"/>
            </a:pPr>
            <a:r>
              <a:rPr lang="zh-TW">
                <a:solidFill>
                  <a:srgbClr val="FF0000"/>
                </a:solidFill>
              </a:rPr>
              <a:t>Output</a:t>
            </a:r>
            <a:r>
              <a:rPr lang="zh-TW"/>
              <a:t>. A set of 2D affine transformation parameters Θ = {θ1, . . . , θn}, where each θi = {ti , si , ri} corresponds to the translation, scale, and rotation for image ei . A collage work that follows the text prompt P can be rendered with image elements and these parameters. </a:t>
            </a:r>
            <a:endParaRPr/>
          </a:p>
          <a:p>
            <a:pPr indent="-304959" lvl="0" marL="457200" rtl="0" algn="l">
              <a:spcBef>
                <a:spcPts val="0"/>
              </a:spcBef>
              <a:spcAft>
                <a:spcPts val="0"/>
              </a:spcAft>
              <a:buSzPct val="100000"/>
              <a:buChar char="●"/>
            </a:pPr>
            <a:r>
              <a:rPr lang="zh-TW"/>
              <a:t>Layout Initialization A proper initialization is crucial for the stability and efficiency of the optimization process. To avoid trivial local minima and provide a reasonable starting point, we initialize the layout with the following strategy: </a:t>
            </a:r>
            <a:endParaRPr/>
          </a:p>
          <a:p>
            <a:pPr indent="-293211" lvl="1" marL="914400" rtl="0" algn="l">
              <a:spcBef>
                <a:spcPts val="0"/>
              </a:spcBef>
              <a:spcAft>
                <a:spcPts val="0"/>
              </a:spcAft>
              <a:buSzPct val="100000"/>
              <a:buChar char="○"/>
            </a:pPr>
            <a:r>
              <a:rPr lang="zh-TW">
                <a:solidFill>
                  <a:srgbClr val="FF0000"/>
                </a:solidFill>
              </a:rPr>
              <a:t>Translation </a:t>
            </a:r>
            <a:r>
              <a:rPr lang="zh-TW"/>
              <a:t>(t): The initial (x, y) positions of all elements are uniformly distributed across the canvas to provide a diverse and unbiased starting layout. </a:t>
            </a:r>
            <a:endParaRPr/>
          </a:p>
          <a:p>
            <a:pPr indent="-293211" lvl="1" marL="914400" rtl="0" algn="l">
              <a:spcBef>
                <a:spcPts val="0"/>
              </a:spcBef>
              <a:spcAft>
                <a:spcPts val="0"/>
              </a:spcAft>
              <a:buSzPct val="100000"/>
              <a:buChar char="○"/>
            </a:pPr>
            <a:r>
              <a:rPr lang="zh-TW">
                <a:solidFill>
                  <a:srgbClr val="FF0000"/>
                </a:solidFill>
              </a:rPr>
              <a:t>Rotation </a:t>
            </a:r>
            <a:r>
              <a:rPr lang="zh-TW"/>
              <a:t>(r): Each image element is given a small random rotation, sampled from a narrow range (e.g., ±0.1 radians), to introduce slight angular diversity. </a:t>
            </a:r>
            <a:endParaRPr/>
          </a:p>
          <a:p>
            <a:pPr indent="-293211" lvl="1" marL="914400" rtl="0" algn="l">
              <a:spcBef>
                <a:spcPts val="0"/>
              </a:spcBef>
              <a:spcAft>
                <a:spcPts val="0"/>
              </a:spcAft>
              <a:buSzPct val="100000"/>
              <a:buChar char="○"/>
            </a:pPr>
            <a:r>
              <a:rPr lang="zh-TW">
                <a:solidFill>
                  <a:srgbClr val="FF0000"/>
                </a:solidFill>
              </a:rPr>
              <a:t>Scale </a:t>
            </a:r>
            <a:r>
              <a:rPr lang="zh-TW"/>
              <a:t>(s): The initial scale of all elements is determined by the total number of image elements (N), providing a reasonable starting density: </a:t>
            </a:r>
            <a:endParaRPr/>
          </a:p>
        </p:txBody>
      </p:sp>
      <p:pic>
        <p:nvPicPr>
          <p:cNvPr id="175" name="Google Shape;175;p18"/>
          <p:cNvPicPr preferRelativeResize="0"/>
          <p:nvPr/>
        </p:nvPicPr>
        <p:blipFill>
          <a:blip r:embed="rId3">
            <a:alphaModFix/>
          </a:blip>
          <a:stretch>
            <a:fillRect/>
          </a:stretch>
        </p:blipFill>
        <p:spPr>
          <a:xfrm>
            <a:off x="3548675" y="321425"/>
            <a:ext cx="5395302" cy="1669300"/>
          </a:xfrm>
          <a:prstGeom prst="rect">
            <a:avLst/>
          </a:prstGeom>
          <a:noFill/>
          <a:ln>
            <a:noFill/>
          </a:ln>
        </p:spPr>
      </p:pic>
      <p:pic>
        <p:nvPicPr>
          <p:cNvPr id="176" name="Google Shape;176;p18"/>
          <p:cNvPicPr preferRelativeResize="0"/>
          <p:nvPr/>
        </p:nvPicPr>
        <p:blipFill>
          <a:blip r:embed="rId4">
            <a:alphaModFix/>
          </a:blip>
          <a:stretch>
            <a:fillRect/>
          </a:stretch>
        </p:blipFill>
        <p:spPr>
          <a:xfrm>
            <a:off x="2742000" y="4097025"/>
            <a:ext cx="2351107" cy="341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Methodology</a:t>
            </a:r>
            <a:endParaRPr/>
          </a:p>
        </p:txBody>
      </p:sp>
      <p:sp>
        <p:nvSpPr>
          <p:cNvPr id="182" name="Google Shape;182;p19"/>
          <p:cNvSpPr txBox="1"/>
          <p:nvPr>
            <p:ph idx="1" type="body"/>
          </p:nvPr>
        </p:nvSpPr>
        <p:spPr>
          <a:xfrm>
            <a:off x="819150" y="1990725"/>
            <a:ext cx="7505700" cy="289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zh-TW"/>
              <a:t>Differentiable Renderer</a:t>
            </a:r>
            <a:endParaRPr/>
          </a:p>
          <a:p>
            <a:pPr indent="-298450" lvl="1" marL="914400" rtl="0" algn="l">
              <a:spcBef>
                <a:spcPts val="0"/>
              </a:spcBef>
              <a:spcAft>
                <a:spcPts val="0"/>
              </a:spcAft>
              <a:buSzPts val="1100"/>
              <a:buChar char="○"/>
            </a:pPr>
            <a:r>
              <a:rPr lang="zh-TW"/>
              <a:t>Gaussian Splatting</a:t>
            </a:r>
            <a:endParaRPr/>
          </a:p>
          <a:p>
            <a:pPr indent="-311150" lvl="0" marL="457200" rtl="0" algn="l">
              <a:spcBef>
                <a:spcPts val="0"/>
              </a:spcBef>
              <a:spcAft>
                <a:spcPts val="0"/>
              </a:spcAft>
              <a:buSzPts val="1300"/>
              <a:buChar char="●"/>
            </a:pPr>
            <a:r>
              <a:rPr lang="zh-TW"/>
              <a:t>Joint Loss Function</a:t>
            </a:r>
            <a:endParaRPr/>
          </a:p>
          <a:p>
            <a:pPr indent="-298450" lvl="1" marL="914400" rtl="0" algn="l">
              <a:spcBef>
                <a:spcPts val="0"/>
              </a:spcBef>
              <a:spcAft>
                <a:spcPts val="0"/>
              </a:spcAft>
              <a:buSzPts val="1100"/>
              <a:buChar char="○"/>
            </a:pPr>
            <a:r>
              <a:rPr lang="zh-TW"/>
              <a:t>1</a:t>
            </a:r>
            <a:endParaRPr/>
          </a:p>
          <a:p>
            <a:pPr indent="-298450" lvl="1" marL="914400" rtl="0" algn="l">
              <a:spcBef>
                <a:spcPts val="0"/>
              </a:spcBef>
              <a:spcAft>
                <a:spcPts val="0"/>
              </a:spcAft>
              <a:buSzPts val="1100"/>
              <a:buChar char="○"/>
            </a:pPr>
            <a:r>
              <a:rPr lang="zh-TW"/>
              <a:t>1</a:t>
            </a:r>
            <a:endParaRPr/>
          </a:p>
          <a:p>
            <a:pPr indent="-298450" lvl="1" marL="914400" rtl="0" algn="l">
              <a:spcBef>
                <a:spcPts val="0"/>
              </a:spcBef>
              <a:spcAft>
                <a:spcPts val="0"/>
              </a:spcAft>
              <a:buSzPts val="1100"/>
              <a:buChar char="○"/>
            </a:pPr>
            <a:r>
              <a:rPr lang="zh-TW"/>
              <a:t>Variational Score Distillation Loss </a:t>
            </a:r>
            <a:br>
              <a:rPr lang="zh-TW"/>
            </a:br>
            <a:endParaRPr/>
          </a:p>
          <a:p>
            <a:pPr indent="0" lvl="0" marL="914400" rtl="0" algn="l">
              <a:spcBef>
                <a:spcPts val="1200"/>
              </a:spcBef>
              <a:spcAft>
                <a:spcPts val="0"/>
              </a:spcAft>
              <a:buNone/>
            </a:pPr>
            <a:r>
              <a:t/>
            </a:r>
            <a:endParaRPr/>
          </a:p>
          <a:p>
            <a:pPr indent="-298450" lvl="1" marL="914400" rtl="0" algn="l">
              <a:spcBef>
                <a:spcPts val="1200"/>
              </a:spcBef>
              <a:spcAft>
                <a:spcPts val="0"/>
              </a:spcAft>
              <a:buSzPts val="1100"/>
              <a:buChar char="○"/>
            </a:pPr>
            <a:r>
              <a:rPr lang="zh-TW"/>
              <a:t>Render Loss </a:t>
            </a:r>
            <a:endParaRPr/>
          </a:p>
          <a:p>
            <a:pPr indent="0" lvl="0" marL="914400" rtl="0" algn="l">
              <a:spcBef>
                <a:spcPts val="1200"/>
              </a:spcBef>
              <a:spcAft>
                <a:spcPts val="1200"/>
              </a:spcAft>
              <a:buNone/>
            </a:pPr>
            <a:r>
              <a:t/>
            </a:r>
            <a:endParaRPr/>
          </a:p>
        </p:txBody>
      </p:sp>
      <p:pic>
        <p:nvPicPr>
          <p:cNvPr id="183" name="Google Shape;183;p19"/>
          <p:cNvPicPr preferRelativeResize="0"/>
          <p:nvPr/>
        </p:nvPicPr>
        <p:blipFill>
          <a:blip r:embed="rId3">
            <a:alphaModFix/>
          </a:blip>
          <a:stretch>
            <a:fillRect/>
          </a:stretch>
        </p:blipFill>
        <p:spPr>
          <a:xfrm>
            <a:off x="3697500" y="180000"/>
            <a:ext cx="3094350" cy="1578125"/>
          </a:xfrm>
          <a:prstGeom prst="rect">
            <a:avLst/>
          </a:prstGeom>
          <a:noFill/>
          <a:ln>
            <a:noFill/>
          </a:ln>
        </p:spPr>
      </p:pic>
      <p:pic>
        <p:nvPicPr>
          <p:cNvPr id="184" name="Google Shape;184;p19"/>
          <p:cNvPicPr preferRelativeResize="0"/>
          <p:nvPr/>
        </p:nvPicPr>
        <p:blipFill>
          <a:blip r:embed="rId4">
            <a:alphaModFix/>
          </a:blip>
          <a:stretch>
            <a:fillRect/>
          </a:stretch>
        </p:blipFill>
        <p:spPr>
          <a:xfrm>
            <a:off x="1475625" y="2717050"/>
            <a:ext cx="3133141" cy="399975"/>
          </a:xfrm>
          <a:prstGeom prst="rect">
            <a:avLst/>
          </a:prstGeom>
          <a:noFill/>
          <a:ln>
            <a:noFill/>
          </a:ln>
        </p:spPr>
      </p:pic>
      <p:pic>
        <p:nvPicPr>
          <p:cNvPr id="185" name="Google Shape;185;p19"/>
          <p:cNvPicPr preferRelativeResize="0"/>
          <p:nvPr/>
        </p:nvPicPr>
        <p:blipFill>
          <a:blip r:embed="rId5">
            <a:alphaModFix/>
          </a:blip>
          <a:stretch>
            <a:fillRect/>
          </a:stretch>
        </p:blipFill>
        <p:spPr>
          <a:xfrm>
            <a:off x="1843100" y="3281425"/>
            <a:ext cx="3339185" cy="399975"/>
          </a:xfrm>
          <a:prstGeom prst="rect">
            <a:avLst/>
          </a:prstGeom>
          <a:noFill/>
          <a:ln>
            <a:noFill/>
          </a:ln>
        </p:spPr>
      </p:pic>
      <p:pic>
        <p:nvPicPr>
          <p:cNvPr id="186" name="Google Shape;186;p19"/>
          <p:cNvPicPr preferRelativeResize="0"/>
          <p:nvPr/>
        </p:nvPicPr>
        <p:blipFill>
          <a:blip r:embed="rId6">
            <a:alphaModFix/>
          </a:blip>
          <a:stretch>
            <a:fillRect/>
          </a:stretch>
        </p:blipFill>
        <p:spPr>
          <a:xfrm>
            <a:off x="1797674" y="4245775"/>
            <a:ext cx="5162125" cy="439125"/>
          </a:xfrm>
          <a:prstGeom prst="rect">
            <a:avLst/>
          </a:prstGeom>
          <a:noFill/>
          <a:ln>
            <a:noFill/>
          </a:ln>
        </p:spPr>
      </p:pic>
      <p:pic>
        <p:nvPicPr>
          <p:cNvPr id="187" name="Google Shape;187;p19"/>
          <p:cNvPicPr preferRelativeResize="0"/>
          <p:nvPr/>
        </p:nvPicPr>
        <p:blipFill>
          <a:blip r:embed="rId7">
            <a:alphaModFix/>
          </a:blip>
          <a:stretch>
            <a:fillRect/>
          </a:stretch>
        </p:blipFill>
        <p:spPr>
          <a:xfrm>
            <a:off x="4608769" y="1758125"/>
            <a:ext cx="4272882" cy="1322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0"/>
          <p:cNvSpPr txBox="1"/>
          <p:nvPr>
            <p:ph type="title"/>
          </p:nvPr>
        </p:nvSpPr>
        <p:spPr>
          <a:xfrm>
            <a:off x="819150" y="1967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Results and Experiments </a:t>
            </a:r>
            <a:endParaRPr/>
          </a:p>
        </p:txBody>
      </p:sp>
      <p:pic>
        <p:nvPicPr>
          <p:cNvPr id="193" name="Google Shape;193;p20"/>
          <p:cNvPicPr preferRelativeResize="0"/>
          <p:nvPr/>
        </p:nvPicPr>
        <p:blipFill>
          <a:blip r:embed="rId3">
            <a:alphaModFix/>
          </a:blip>
          <a:stretch>
            <a:fillRect/>
          </a:stretch>
        </p:blipFill>
        <p:spPr>
          <a:xfrm>
            <a:off x="28800" y="716725"/>
            <a:ext cx="4942649" cy="2665400"/>
          </a:xfrm>
          <a:prstGeom prst="rect">
            <a:avLst/>
          </a:prstGeom>
          <a:noFill/>
          <a:ln>
            <a:noFill/>
          </a:ln>
        </p:spPr>
      </p:pic>
      <p:pic>
        <p:nvPicPr>
          <p:cNvPr id="194" name="Google Shape;194;p20"/>
          <p:cNvPicPr preferRelativeResize="0"/>
          <p:nvPr/>
        </p:nvPicPr>
        <p:blipFill>
          <a:blip r:embed="rId4">
            <a:alphaModFix/>
          </a:blip>
          <a:stretch>
            <a:fillRect/>
          </a:stretch>
        </p:blipFill>
        <p:spPr>
          <a:xfrm>
            <a:off x="4761850" y="847725"/>
            <a:ext cx="4382149" cy="216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Results and Experiments </a:t>
            </a:r>
            <a:endParaRPr/>
          </a:p>
        </p:txBody>
      </p:sp>
      <p:sp>
        <p:nvSpPr>
          <p:cNvPr id="200" name="Google Shape;200;p2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solidFill>
                  <a:srgbClr val="FF0000"/>
                </a:solidFill>
              </a:rPr>
              <a:t>CLIPRGB </a:t>
            </a:r>
            <a:r>
              <a:rPr lang="zh-TW"/>
              <a:t>(semantic alignment) computes the CLIP similarity between the rendered collage and the text prompt (Radford et al. 2021)</a:t>
            </a:r>
            <a:endParaRPr/>
          </a:p>
          <a:p>
            <a:pPr indent="0" lvl="0" marL="0" rtl="0" algn="l">
              <a:spcBef>
                <a:spcPts val="1200"/>
              </a:spcBef>
              <a:spcAft>
                <a:spcPts val="0"/>
              </a:spcAft>
              <a:buNone/>
            </a:pPr>
            <a:r>
              <a:rPr lang="zh-TW">
                <a:solidFill>
                  <a:srgbClr val="FF0000"/>
                </a:solidFill>
              </a:rPr>
              <a:t>CLIP-Contour </a:t>
            </a:r>
            <a:r>
              <a:rPr lang="zh-TW"/>
              <a:t>(shape) is our metric that converts the collage to a binary contour map and measures its CLIP similarity to the prompt, isolating shape from color</a:t>
            </a:r>
            <a:endParaRPr/>
          </a:p>
          <a:p>
            <a:pPr indent="0" lvl="0" marL="0" rtl="0" algn="l">
              <a:spcBef>
                <a:spcPts val="1200"/>
              </a:spcBef>
              <a:spcAft>
                <a:spcPts val="0"/>
              </a:spcAft>
              <a:buNone/>
            </a:pPr>
            <a:r>
              <a:rPr lang="zh-TW">
                <a:solidFill>
                  <a:srgbClr val="FF0000"/>
                </a:solidFill>
              </a:rPr>
              <a:t>Aesthetic </a:t>
            </a:r>
            <a:r>
              <a:rPr lang="zh-TW"/>
              <a:t>Score uses a </a:t>
            </a:r>
            <a:r>
              <a:rPr lang="zh-TW">
                <a:solidFill>
                  <a:srgbClr val="FF0000"/>
                </a:solidFill>
              </a:rPr>
              <a:t>LAION-trained</a:t>
            </a:r>
            <a:r>
              <a:rPr lang="zh-TW"/>
              <a:t> aesthetic predictor (Schuhmann et al. 2022)</a:t>
            </a:r>
            <a:endParaRPr/>
          </a:p>
          <a:p>
            <a:pPr indent="0" lvl="0" marL="0" rtl="0" algn="l">
              <a:spcBef>
                <a:spcPts val="1200"/>
              </a:spcBef>
              <a:spcAft>
                <a:spcPts val="1200"/>
              </a:spcAft>
              <a:buNone/>
            </a:pPr>
            <a:r>
              <a:rPr lang="zh-TW">
                <a:solidFill>
                  <a:srgbClr val="FF0000"/>
                </a:solidFill>
              </a:rPr>
              <a:t>GPT-4o</a:t>
            </a:r>
            <a:r>
              <a:rPr lang="zh-TW"/>
              <a:t> Score asks GPT-4o to rate 1-10 on Contour Expression, Layout Rationality, and Aesthetic Quality, consistent with evidence that LLM-based judgments (e.g., GPT-4V) correlate with human preferences for compositional T2I tasks (Huang et al. 2023)</a:t>
            </a:r>
            <a:endParaRPr/>
          </a:p>
        </p:txBody>
      </p:sp>
      <p:pic>
        <p:nvPicPr>
          <p:cNvPr id="201" name="Google Shape;201;p21"/>
          <p:cNvPicPr preferRelativeResize="0"/>
          <p:nvPr/>
        </p:nvPicPr>
        <p:blipFill>
          <a:blip r:embed="rId3">
            <a:alphaModFix/>
          </a:blip>
          <a:stretch>
            <a:fillRect/>
          </a:stretch>
        </p:blipFill>
        <p:spPr>
          <a:xfrm>
            <a:off x="5394150" y="189925"/>
            <a:ext cx="3371550" cy="19158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2"/>
          <p:cNvSpPr txBox="1"/>
          <p:nvPr>
            <p:ph type="title"/>
          </p:nvPr>
        </p:nvSpPr>
        <p:spPr>
          <a:xfrm>
            <a:off x="819150" y="1967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zh-TW"/>
              <a:t>Results and Experiments </a:t>
            </a:r>
            <a:endParaRPr/>
          </a:p>
          <a:p>
            <a:pPr indent="0" lvl="0" marL="0" rtl="0" algn="l">
              <a:spcBef>
                <a:spcPts val="0"/>
              </a:spcBef>
              <a:spcAft>
                <a:spcPts val="0"/>
              </a:spcAft>
              <a:buNone/>
            </a:pPr>
            <a:r>
              <a:t/>
            </a:r>
            <a:endParaRPr/>
          </a:p>
        </p:txBody>
      </p:sp>
      <p:sp>
        <p:nvSpPr>
          <p:cNvPr id="207" name="Google Shape;207;p22"/>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zh-TW"/>
              <a:t>User study</a:t>
            </a:r>
            <a:endParaRPr/>
          </a:p>
          <a:p>
            <a:pPr indent="-298450" lvl="1" marL="914400" rtl="0" algn="l">
              <a:spcBef>
                <a:spcPts val="0"/>
              </a:spcBef>
              <a:spcAft>
                <a:spcPts val="0"/>
              </a:spcAft>
              <a:buSzPts val="1100"/>
              <a:buChar char="○"/>
            </a:pPr>
            <a:r>
              <a:rPr lang="zh-TW"/>
              <a:t>50 participants </a:t>
            </a:r>
            <a:endParaRPr/>
          </a:p>
          <a:p>
            <a:pPr indent="-298450" lvl="1" marL="914400" rtl="0" algn="l">
              <a:spcBef>
                <a:spcPts val="0"/>
              </a:spcBef>
              <a:spcAft>
                <a:spcPts val="0"/>
              </a:spcAft>
              <a:buSzPts val="1100"/>
              <a:buChar char="○"/>
            </a:pPr>
            <a:r>
              <a:rPr lang="zh-TW"/>
              <a:t>our method was selected in 59%</a:t>
            </a:r>
            <a:endParaRPr/>
          </a:p>
          <a:p>
            <a:pPr indent="-298450" lvl="1" marL="914400" rtl="0" algn="l">
              <a:spcBef>
                <a:spcPts val="0"/>
              </a:spcBef>
              <a:spcAft>
                <a:spcPts val="0"/>
              </a:spcAft>
              <a:buSzPts val="1100"/>
              <a:buChar char="○"/>
            </a:pPr>
            <a:r>
              <a:rPr lang="zh-TW"/>
              <a:t>20.8% for Image-Space Collage</a:t>
            </a:r>
            <a:endParaRPr/>
          </a:p>
          <a:p>
            <a:pPr indent="-298450" lvl="1" marL="914400" rtl="0" algn="l">
              <a:spcBef>
                <a:spcPts val="0"/>
              </a:spcBef>
              <a:spcAft>
                <a:spcPts val="0"/>
              </a:spcAft>
              <a:buSzPts val="1100"/>
              <a:buChar char="○"/>
            </a:pPr>
            <a:r>
              <a:rPr lang="zh-TW"/>
              <a:t>11.8% for Shape Collage</a:t>
            </a:r>
            <a:endParaRPr/>
          </a:p>
          <a:p>
            <a:pPr indent="-298450" lvl="1" marL="914400" rtl="0" algn="l">
              <a:spcBef>
                <a:spcPts val="0"/>
              </a:spcBef>
              <a:spcAft>
                <a:spcPts val="0"/>
              </a:spcAft>
              <a:buSzPts val="1100"/>
              <a:buChar char="○"/>
            </a:pPr>
            <a:r>
              <a:rPr lang="zh-TW"/>
              <a:t>8.4% for CLIP-CLOP</a:t>
            </a:r>
            <a:endParaRPr/>
          </a:p>
        </p:txBody>
      </p:sp>
      <p:pic>
        <p:nvPicPr>
          <p:cNvPr id="208" name="Google Shape;208;p22"/>
          <p:cNvPicPr preferRelativeResize="0"/>
          <p:nvPr/>
        </p:nvPicPr>
        <p:blipFill>
          <a:blip r:embed="rId3">
            <a:alphaModFix/>
          </a:blip>
          <a:stretch>
            <a:fillRect/>
          </a:stretch>
        </p:blipFill>
        <p:spPr>
          <a:xfrm>
            <a:off x="5691919" y="196700"/>
            <a:ext cx="3244306" cy="2448000"/>
          </a:xfrm>
          <a:prstGeom prst="rect">
            <a:avLst/>
          </a:prstGeom>
          <a:noFill/>
          <a:ln>
            <a:noFill/>
          </a:ln>
        </p:spPr>
      </p:pic>
      <p:pic>
        <p:nvPicPr>
          <p:cNvPr id="209" name="Google Shape;209;p22"/>
          <p:cNvPicPr preferRelativeResize="0"/>
          <p:nvPr/>
        </p:nvPicPr>
        <p:blipFill>
          <a:blip r:embed="rId4">
            <a:alphaModFix/>
          </a:blip>
          <a:stretch>
            <a:fillRect/>
          </a:stretch>
        </p:blipFill>
        <p:spPr>
          <a:xfrm>
            <a:off x="3813750" y="2613425"/>
            <a:ext cx="2449550" cy="23557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zh-TW"/>
              <a:t>Conclusion &amp; Discussion </a:t>
            </a:r>
            <a:endParaRPr/>
          </a:p>
        </p:txBody>
      </p:sp>
      <p:sp>
        <p:nvSpPr>
          <p:cNvPr id="215" name="Google Shape;215;p23"/>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zh-TW"/>
              <a:t>We introduce </a:t>
            </a:r>
            <a:r>
              <a:rPr lang="zh-TW">
                <a:solidFill>
                  <a:srgbClr val="434343"/>
                </a:solidFill>
              </a:rPr>
              <a:t>SCORE</a:t>
            </a:r>
            <a:r>
              <a:rPr lang="zh-TW"/>
              <a:t>, a </a:t>
            </a:r>
            <a:r>
              <a:rPr lang="zh-TW">
                <a:solidFill>
                  <a:srgbClr val="FF0000"/>
                </a:solidFill>
              </a:rPr>
              <a:t>text-driven collage framework </a:t>
            </a:r>
            <a:r>
              <a:rPr lang="zh-TW"/>
              <a:t>that optimizes layouts directly in image space. By combining </a:t>
            </a:r>
            <a:r>
              <a:rPr lang="zh-TW">
                <a:solidFill>
                  <a:srgbClr val="FF0000"/>
                </a:solidFill>
              </a:rPr>
              <a:t>VSD </a:t>
            </a:r>
            <a:r>
              <a:rPr lang="zh-TW"/>
              <a:t>with structural constraints, it generates collages that are semantically aligned, structurally coherent, and preserve the original image appearance. While effective and flexible, the method depends on accurate foreground segmentation and </a:t>
            </a:r>
            <a:r>
              <a:rPr lang="zh-TW">
                <a:solidFill>
                  <a:srgbClr val="FF0000"/>
                </a:solidFill>
              </a:rPr>
              <a:t>struggles with complex textures</a:t>
            </a:r>
            <a:r>
              <a:rPr lang="zh-TW"/>
              <a:t>. Future work includes improving efficiency and extending the approach to 3D scenarios.</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