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60" r:id="rId4"/>
    <p:sldId id="259" r:id="rId5"/>
    <p:sldId id="261" r:id="rId6"/>
    <p:sldId id="277" r:id="rId7"/>
    <p:sldId id="262" r:id="rId8"/>
    <p:sldId id="263" r:id="rId9"/>
    <p:sldId id="264" r:id="rId10"/>
    <p:sldId id="276" r:id="rId11"/>
    <p:sldId id="266" r:id="rId12"/>
    <p:sldId id="265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5" r:id="rId21"/>
    <p:sldId id="274" r:id="rId22"/>
    <p:sldId id="278" r:id="rId23"/>
    <p:sldId id="279" r:id="rId24"/>
    <p:sldId id="280" r:id="rId25"/>
    <p:sldId id="281" r:id="rId26"/>
    <p:sldId id="284" r:id="rId27"/>
    <p:sldId id="283" r:id="rId28"/>
    <p:sldId id="282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02654FE7-80C5-48E7-BC34-BABACC8592BA}">
          <p14:sldIdLst>
            <p14:sldId id="256"/>
            <p14:sldId id="258"/>
            <p14:sldId id="260"/>
            <p14:sldId id="259"/>
            <p14:sldId id="261"/>
            <p14:sldId id="277"/>
            <p14:sldId id="262"/>
            <p14:sldId id="263"/>
            <p14:sldId id="264"/>
            <p14:sldId id="276"/>
            <p14:sldId id="266"/>
            <p14:sldId id="265"/>
            <p14:sldId id="267"/>
            <p14:sldId id="269"/>
            <p14:sldId id="268"/>
            <p14:sldId id="270"/>
            <p14:sldId id="271"/>
            <p14:sldId id="272"/>
            <p14:sldId id="273"/>
            <p14:sldId id="275"/>
            <p14:sldId id="274"/>
            <p14:sldId id="278"/>
            <p14:sldId id="279"/>
            <p14:sldId id="280"/>
            <p14:sldId id="281"/>
            <p14:sldId id="284"/>
            <p14:sldId id="283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802" autoAdjust="0"/>
  </p:normalViewPr>
  <p:slideViewPr>
    <p:cSldViewPr snapToGrid="0">
      <p:cViewPr>
        <p:scale>
          <a:sx n="100" d="100"/>
          <a:sy n="100" d="100"/>
        </p:scale>
        <p:origin x="990" y="-216"/>
      </p:cViewPr>
      <p:guideLst/>
    </p:cSldViewPr>
  </p:slideViewPr>
  <p:notesTextViewPr>
    <p:cViewPr>
      <p:scale>
        <a:sx n="1" d="1"/>
        <a:sy n="1" d="1"/>
      </p:scale>
      <p:origin x="0" y="-2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8C2A1-9D31-48C4-8451-65437FDB0D82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0B8E6-579C-48E2-98E7-FEE3EC3605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50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6D </a:t>
            </a:r>
            <a:r>
              <a:rPr lang="zh-TW" altLang="en-US" dirty="0"/>
              <a:t>姿態估測包含物體的「位置 </a:t>
            </a:r>
            <a:r>
              <a:rPr lang="en-US" altLang="zh-TW" dirty="0"/>
              <a:t>+ </a:t>
            </a:r>
            <a:r>
              <a:rPr lang="zh-TW" altLang="en-US" dirty="0"/>
              <a:t>旋轉」，</a:t>
            </a:r>
            <a:endParaRPr lang="en-US" altLang="zh-TW" dirty="0"/>
          </a:p>
          <a:p>
            <a:r>
              <a:rPr lang="zh-TW" altLang="en-US" dirty="0"/>
              <a:t>但過去的方法通常有兩個問題：</a:t>
            </a:r>
            <a:br>
              <a:rPr lang="zh-TW" altLang="en-US" dirty="0"/>
            </a:br>
            <a:r>
              <a:rPr lang="zh-TW" altLang="en-US" dirty="0"/>
              <a:t>第一，需要針對每個物體重新訓練模型。</a:t>
            </a:r>
            <a:br>
              <a:rPr lang="zh-TW" altLang="en-US" dirty="0"/>
            </a:br>
            <a:r>
              <a:rPr lang="zh-TW" altLang="en-US" dirty="0"/>
              <a:t>第二，泛化能力不好。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這篇論文提出一個叫做 </a:t>
            </a:r>
            <a:r>
              <a:rPr lang="en-US" altLang="zh-TW" dirty="0" err="1"/>
              <a:t>FoundationPose</a:t>
            </a:r>
            <a:r>
              <a:rPr lang="en-US" altLang="zh-TW" dirty="0"/>
              <a:t> </a:t>
            </a:r>
            <a:r>
              <a:rPr lang="zh-TW" altLang="en-US" dirty="0"/>
              <a:t>的方法，</a:t>
            </a:r>
            <a:br>
              <a:rPr lang="zh-TW" altLang="en-US" dirty="0"/>
            </a:br>
            <a:r>
              <a:rPr lang="zh-TW" altLang="en-US" dirty="0"/>
              <a:t>它是一個「統一的基礎模型」，可以同時做：</a:t>
            </a:r>
            <a:br>
              <a:rPr lang="zh-TW" altLang="en-US" dirty="0"/>
            </a:br>
            <a:r>
              <a:rPr lang="zh-TW" altLang="en-US" dirty="0"/>
              <a:t>👉 </a:t>
            </a:r>
            <a:r>
              <a:rPr lang="en-US" altLang="zh-TW" dirty="0"/>
              <a:t>6D </a:t>
            </a:r>
            <a:r>
              <a:rPr lang="zh-TW" altLang="en-US" dirty="0"/>
              <a:t>姿態估測和物體追蹤。</a:t>
            </a:r>
          </a:p>
          <a:p>
            <a:r>
              <a:rPr lang="zh-TW" altLang="en-US" dirty="0"/>
              <a:t>它最大的特色是可以處理「新的物體」，</a:t>
            </a:r>
            <a:br>
              <a:rPr lang="zh-TW" altLang="en-US" dirty="0"/>
            </a:br>
            <a:r>
              <a:rPr lang="zh-TW" altLang="en-US" dirty="0"/>
              <a:t>而且支援兩種情境：</a:t>
            </a:r>
          </a:p>
          <a:p>
            <a:r>
              <a:rPr lang="zh-TW" altLang="en-US" dirty="0"/>
              <a:t>有 </a:t>
            </a:r>
            <a:r>
              <a:rPr lang="en-US" altLang="zh-TW" dirty="0"/>
              <a:t>CAD </a:t>
            </a:r>
            <a:r>
              <a:rPr lang="zh-TW" altLang="en-US" dirty="0"/>
              <a:t>模型 </a:t>
            </a:r>
          </a:p>
          <a:p>
            <a:r>
              <a:rPr lang="zh-TW" altLang="en-US" dirty="0"/>
              <a:t>或只有幾張參考圖片 </a:t>
            </a:r>
          </a:p>
          <a:p>
            <a:r>
              <a:rPr lang="zh-TW" altLang="en-US" dirty="0"/>
              <a:t>最重要的是：</a:t>
            </a:r>
            <a:br>
              <a:rPr lang="zh-TW" altLang="en-US" dirty="0"/>
            </a:br>
            <a:r>
              <a:rPr lang="zh-TW" altLang="en-US" dirty="0"/>
              <a:t>👉 在測試時完全不需要再訓練模型。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1311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在方法上，它使用統一架構，</a:t>
            </a:r>
            <a:br>
              <a:rPr lang="zh-TW" altLang="en-US" dirty="0"/>
            </a:br>
            <a:r>
              <a:rPr lang="zh-TW" altLang="en-US" dirty="0"/>
              <a:t>包含 </a:t>
            </a:r>
            <a:r>
              <a:rPr lang="en-US" altLang="zh-TW" dirty="0"/>
              <a:t>Transformer </a:t>
            </a:r>
            <a:r>
              <a:rPr lang="zh-TW" altLang="en-US" dirty="0"/>
              <a:t>和 </a:t>
            </a:r>
            <a:r>
              <a:rPr lang="en-US" altLang="zh-TW" dirty="0"/>
              <a:t>neural implicit representation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用來在沒有 </a:t>
            </a:r>
            <a:r>
              <a:rPr lang="en-US" altLang="zh-TW" dirty="0"/>
              <a:t>CAD </a:t>
            </a:r>
            <a:r>
              <a:rPr lang="zh-TW" altLang="en-US" dirty="0"/>
              <a:t>時生成不同視角。</a:t>
            </a:r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訓練方面：</a:t>
            </a:r>
          </a:p>
          <a:p>
            <a:r>
              <a:rPr lang="zh-TW" altLang="en-US" dirty="0"/>
              <a:t>使用大量合成資料 </a:t>
            </a:r>
          </a:p>
          <a:p>
            <a:r>
              <a:rPr lang="zh-TW" altLang="en-US" dirty="0"/>
              <a:t>搭配 </a:t>
            </a:r>
            <a:r>
              <a:rPr lang="en-US" altLang="zh-TW" dirty="0"/>
              <a:t>LLM </a:t>
            </a:r>
          </a:p>
          <a:p>
            <a:r>
              <a:rPr lang="zh-TW" altLang="en-US" dirty="0"/>
              <a:t>使用對比學習 </a:t>
            </a:r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最後結果顯示：</a:t>
            </a:r>
            <a:br>
              <a:rPr lang="zh-TW" altLang="en-US" dirty="0"/>
            </a:br>
            <a:r>
              <a:rPr lang="zh-TW" altLang="en-US" dirty="0"/>
              <a:t>👉 它的表現超越許多專門方法</a:t>
            </a:r>
            <a:br>
              <a:rPr lang="zh-TW" altLang="en-US" dirty="0"/>
            </a:br>
            <a:r>
              <a:rPr lang="zh-TW" altLang="en-US" dirty="0"/>
              <a:t>👉 泛化能力很好</a:t>
            </a:r>
            <a:br>
              <a:rPr lang="zh-TW" altLang="en-US" dirty="0"/>
            </a:br>
            <a:r>
              <a:rPr lang="zh-TW" altLang="en-US" dirty="0"/>
              <a:t>👉 甚至接近</a:t>
            </a:r>
            <a:r>
              <a:rPr lang="en-US" altLang="zh-TW" dirty="0"/>
              <a:t>instance-level = </a:t>
            </a:r>
            <a:r>
              <a:rPr lang="zh-TW" altLang="en-US" dirty="0"/>
              <a:t>「特定物體」訓練的方法的效果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5641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6D </a:t>
            </a:r>
            <a:r>
              <a:rPr lang="zh-TW" altLang="en-US" dirty="0"/>
              <a:t>物體姿態估測指的是同時估計物體的「位置和旋轉」，</a:t>
            </a:r>
            <a:br>
              <a:rPr lang="zh-TW" altLang="en-US" dirty="0"/>
            </a:br>
            <a:r>
              <a:rPr lang="zh-TW" altLang="en-US" dirty="0"/>
              <a:t>也就是物體相對於相機的變換。</a:t>
            </a:r>
          </a:p>
          <a:p>
            <a:r>
              <a:rPr lang="zh-TW" altLang="en-US" dirty="0"/>
              <a:t>這個技術在很多應用都很重要，</a:t>
            </a:r>
            <a:br>
              <a:rPr lang="zh-TW" altLang="en-US" dirty="0"/>
            </a:br>
            <a:r>
              <a:rPr lang="zh-TW" altLang="en-US" dirty="0"/>
              <a:t>例如機器人抓取物體，或是 </a:t>
            </a:r>
            <a:r>
              <a:rPr lang="en-US" altLang="zh-TW" dirty="0"/>
              <a:t>AR/VR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所以這個問題本質上就是：</a:t>
            </a:r>
            <a:br>
              <a:rPr lang="zh-TW" altLang="en-US" dirty="0"/>
            </a:br>
            <a:r>
              <a:rPr lang="zh-TW" altLang="en-US" dirty="0"/>
              <a:t>👉 找出物體在空間中的精確位置與方向。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09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以前的方法的限制主要分成兩類：</a:t>
            </a:r>
          </a:p>
          <a:p>
            <a:r>
              <a:rPr lang="zh-TW" altLang="en-US" dirty="0"/>
              <a:t>第一是 </a:t>
            </a:r>
            <a:r>
              <a:rPr lang="en-US" altLang="zh-TW" b="1" dirty="0"/>
              <a:t>instance-level</a:t>
            </a:r>
            <a:r>
              <a:rPr lang="zh-TW" altLang="en-US" dirty="0"/>
              <a:t>：</a:t>
            </a:r>
            <a:br>
              <a:rPr lang="zh-TW" altLang="en-US" dirty="0"/>
            </a:br>
            <a:r>
              <a:rPr lang="zh-TW" altLang="en-US" dirty="0"/>
              <a:t>👉 只能處理訓練時看過的特定物體</a:t>
            </a:r>
            <a:br>
              <a:rPr lang="zh-TW" altLang="en-US" dirty="0"/>
            </a:br>
            <a:r>
              <a:rPr lang="zh-TW" altLang="en-US" dirty="0"/>
              <a:t>👉 通常需要 </a:t>
            </a:r>
            <a:r>
              <a:rPr lang="en-US" altLang="zh-TW" dirty="0"/>
              <a:t>CAD </a:t>
            </a:r>
            <a:r>
              <a:rPr lang="zh-TW" altLang="en-US" dirty="0"/>
              <a:t>模型</a:t>
            </a:r>
            <a:br>
              <a:rPr lang="zh-TW" altLang="en-US" dirty="0"/>
            </a:br>
            <a:r>
              <a:rPr lang="zh-TW" altLang="en-US" dirty="0"/>
              <a:t>👉 無法應付新物體</a:t>
            </a:r>
          </a:p>
          <a:p>
            <a:r>
              <a:rPr lang="zh-TW" altLang="en-US" dirty="0"/>
              <a:t>第二是 </a:t>
            </a:r>
            <a:r>
              <a:rPr lang="en-US" altLang="zh-TW" b="1" dirty="0"/>
              <a:t>category-level</a:t>
            </a:r>
            <a:r>
              <a:rPr lang="zh-TW" altLang="en-US" dirty="0"/>
              <a:t>：</a:t>
            </a:r>
            <a:br>
              <a:rPr lang="zh-TW" altLang="en-US" dirty="0"/>
            </a:br>
            <a:r>
              <a:rPr lang="zh-TW" altLang="en-US" dirty="0"/>
              <a:t>👉 可以處理同一類物體（例如所有杯子）</a:t>
            </a:r>
            <a:br>
              <a:rPr lang="zh-TW" altLang="en-US" dirty="0"/>
            </a:br>
            <a:r>
              <a:rPr lang="zh-TW" altLang="en-US" dirty="0"/>
              <a:t>👉 但不能跨類別</a:t>
            </a:r>
            <a:br>
              <a:rPr lang="zh-TW" altLang="en-US" dirty="0"/>
            </a:br>
            <a:r>
              <a:rPr lang="zh-TW" altLang="en-US" dirty="0"/>
              <a:t>👉 而且資料收集很困難</a:t>
            </a:r>
          </a:p>
          <a:p>
            <a:r>
              <a:rPr lang="zh-TW" altLang="en-US" dirty="0"/>
              <a:t>所以目前的方法都有明顯限制。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733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為了解決這些問題，最近研究開始關注：</a:t>
            </a:r>
            <a:br>
              <a:rPr lang="zh-TW" altLang="en-US" dirty="0"/>
            </a:br>
            <a:r>
              <a:rPr lang="zh-TW" altLang="en-US" dirty="0"/>
              <a:t>👉 如何處理「任意新的物體」</a:t>
            </a:r>
          </a:p>
          <a:p>
            <a:r>
              <a:rPr lang="zh-TW" altLang="en-US" dirty="0"/>
              <a:t>但現實中有兩種情境：</a:t>
            </a:r>
          </a:p>
          <a:p>
            <a:r>
              <a:rPr lang="zh-TW" altLang="en-US" dirty="0"/>
              <a:t>有 </a:t>
            </a:r>
            <a:r>
              <a:rPr lang="en-US" altLang="zh-TW" dirty="0"/>
              <a:t>CAD </a:t>
            </a:r>
            <a:r>
              <a:rPr lang="zh-TW" altLang="en-US" dirty="0"/>
              <a:t>模型（</a:t>
            </a:r>
            <a:r>
              <a:rPr lang="en-US" altLang="zh-TW" dirty="0"/>
              <a:t>model-based</a:t>
            </a:r>
            <a:r>
              <a:rPr lang="zh-TW" altLang="en-US" dirty="0"/>
              <a:t>） </a:t>
            </a:r>
          </a:p>
          <a:p>
            <a:r>
              <a:rPr lang="zh-TW" altLang="en-US" dirty="0"/>
              <a:t>沒有 </a:t>
            </a:r>
            <a:r>
              <a:rPr lang="en-US" altLang="zh-TW" dirty="0"/>
              <a:t>CAD</a:t>
            </a:r>
            <a:r>
              <a:rPr lang="zh-TW" altLang="en-US" dirty="0"/>
              <a:t>，只能用圖片（</a:t>
            </a:r>
            <a:r>
              <a:rPr lang="en-US" altLang="zh-TW" dirty="0"/>
              <a:t>model-free</a:t>
            </a:r>
            <a:r>
              <a:rPr lang="zh-TW" altLang="en-US" dirty="0"/>
              <a:t>） </a:t>
            </a:r>
          </a:p>
          <a:p>
            <a:r>
              <a:rPr lang="zh-TW" altLang="en-US" dirty="0"/>
              <a:t>目前的方法通常只能處理其中一種。</a:t>
            </a:r>
          </a:p>
          <a:p>
            <a:r>
              <a:rPr lang="zh-TW" altLang="en-US" dirty="0"/>
              <a:t>所以這篇論文的重點是：</a:t>
            </a:r>
            <a:br>
              <a:rPr lang="zh-TW" altLang="en-US" dirty="0"/>
            </a:br>
            <a:r>
              <a:rPr lang="zh-TW" altLang="en-US" dirty="0"/>
              <a:t>👉 提出一個「統一框架」</a:t>
            </a:r>
            <a:br>
              <a:rPr lang="zh-TW" altLang="en-US" dirty="0"/>
            </a:br>
            <a:r>
              <a:rPr lang="zh-TW" altLang="en-US" dirty="0"/>
              <a:t>👉 同時支援這兩種情況</a:t>
            </a:r>
            <a:br>
              <a:rPr lang="zh-TW" altLang="en-US" dirty="0"/>
            </a:br>
            <a:r>
              <a:rPr lang="zh-TW" altLang="en-US" dirty="0"/>
              <a:t>👉 還可以做姿態估測 </a:t>
            </a:r>
            <a:r>
              <a:rPr lang="en-US" altLang="zh-TW" dirty="0"/>
              <a:t>+ </a:t>
            </a:r>
            <a:r>
              <a:rPr lang="zh-TW" altLang="en-US" dirty="0"/>
              <a:t>追蹤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927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第一類</a:t>
            </a:r>
            <a:r>
              <a:rPr lang="en-US" altLang="zh-TW" dirty="0"/>
              <a:t>Instance-level</a:t>
            </a:r>
            <a:r>
              <a:rPr lang="zh-TW" altLang="en-US" dirty="0"/>
              <a:t>是傳統的 </a:t>
            </a:r>
            <a:r>
              <a:rPr lang="en-US" altLang="zh-TW" b="1" dirty="0"/>
              <a:t>model-based </a:t>
            </a:r>
            <a:r>
              <a:rPr lang="zh-TW" altLang="en-US" b="1" dirty="0"/>
              <a:t>方法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也就是需要 </a:t>
            </a:r>
            <a:r>
              <a:rPr lang="en-US" altLang="zh-TW" dirty="0"/>
              <a:t>CAD </a:t>
            </a:r>
            <a:r>
              <a:rPr lang="zh-TW" altLang="en-US" dirty="0"/>
              <a:t>模型的方式。</a:t>
            </a:r>
          </a:p>
          <a:p>
            <a:r>
              <a:rPr lang="en-US" altLang="zh-TW" dirty="0"/>
              <a:t>//</a:t>
            </a:r>
            <a:br>
              <a:rPr lang="zh-TW" altLang="en-US" dirty="0"/>
            </a:br>
            <a:r>
              <a:rPr lang="zh-TW" altLang="en-US" dirty="0"/>
              <a:t>也就是訓練和測試都是同一個物體。</a:t>
            </a:r>
          </a:p>
          <a:p>
            <a:r>
              <a:rPr lang="zh-TW" altLang="en-US" dirty="0"/>
              <a:t>常見做法有：</a:t>
            </a:r>
          </a:p>
          <a:p>
            <a:r>
              <a:rPr lang="zh-TW" altLang="en-US" dirty="0"/>
              <a:t>直接預測姿態 </a:t>
            </a:r>
          </a:p>
          <a:p>
            <a:r>
              <a:rPr lang="zh-TW" altLang="en-US" dirty="0"/>
              <a:t>建立 </a:t>
            </a:r>
            <a:r>
              <a:rPr lang="en-US" altLang="zh-TW" dirty="0"/>
              <a:t>2D–3D </a:t>
            </a:r>
            <a:r>
              <a:rPr lang="zh-TW" altLang="en-US" dirty="0"/>
              <a:t>對應（再用 </a:t>
            </a:r>
            <a:r>
              <a:rPr lang="en-US" altLang="zh-TW" dirty="0"/>
              <a:t>PnP</a:t>
            </a:r>
            <a:r>
              <a:rPr lang="zh-TW" altLang="en-US" dirty="0"/>
              <a:t>） </a:t>
            </a:r>
          </a:p>
          <a:p>
            <a:r>
              <a:rPr lang="zh-TW" altLang="en-US" dirty="0"/>
              <a:t>或 </a:t>
            </a:r>
            <a:r>
              <a:rPr lang="en-US" altLang="zh-TW" dirty="0"/>
              <a:t>3D–3D matching </a:t>
            </a:r>
          </a:p>
          <a:p>
            <a:r>
              <a:rPr lang="zh-TW" altLang="en-US" dirty="0"/>
              <a:t>但最大問題是：</a:t>
            </a:r>
            <a:br>
              <a:rPr lang="zh-TW" altLang="en-US" dirty="0"/>
            </a:br>
            <a:r>
              <a:rPr lang="zh-TW" altLang="en-US" dirty="0"/>
              <a:t>👉 完全無法處理沒看過的新物體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344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第二類是 </a:t>
            </a:r>
            <a:r>
              <a:rPr lang="en-US" altLang="zh-TW" b="1" dirty="0"/>
              <a:t>model-free </a:t>
            </a:r>
            <a:r>
              <a:rPr lang="zh-TW" altLang="en-US" b="1" dirty="0"/>
              <a:t>方法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不需要 </a:t>
            </a:r>
            <a:r>
              <a:rPr lang="en-US" altLang="zh-TW" dirty="0"/>
              <a:t>CAD </a:t>
            </a:r>
            <a:r>
              <a:rPr lang="zh-TW" altLang="en-US" dirty="0"/>
              <a:t>模型，只用幾張參考圖片。</a:t>
            </a:r>
          </a:p>
          <a:p>
            <a:r>
              <a:rPr lang="zh-TW" altLang="en-US" dirty="0"/>
              <a:t>常見方法包括：</a:t>
            </a:r>
          </a:p>
          <a:p>
            <a:r>
              <a:rPr lang="zh-TW" altLang="en-US" dirty="0"/>
              <a:t>用 </a:t>
            </a:r>
            <a:r>
              <a:rPr lang="en-US" altLang="zh-TW" dirty="0"/>
              <a:t>neural rendering</a:t>
            </a:r>
            <a:r>
              <a:rPr lang="zh-TW" altLang="en-US" dirty="0"/>
              <a:t>（像 </a:t>
            </a:r>
            <a:r>
              <a:rPr lang="en-US" altLang="zh-TW" dirty="0" err="1"/>
              <a:t>NeRF</a:t>
            </a:r>
            <a:r>
              <a:rPr lang="zh-TW" altLang="en-US" dirty="0"/>
              <a:t>） </a:t>
            </a:r>
          </a:p>
          <a:p>
            <a:r>
              <a:rPr lang="zh-TW" altLang="en-US" dirty="0"/>
              <a:t>或做特徵 </a:t>
            </a:r>
            <a:r>
              <a:rPr lang="en-US" altLang="zh-TW" dirty="0"/>
              <a:t>matching </a:t>
            </a:r>
          </a:p>
          <a:p>
            <a:r>
              <a:rPr lang="zh-TW" altLang="en-US" dirty="0"/>
              <a:t>但這些方法還是有問題：</a:t>
            </a:r>
            <a:br>
              <a:rPr lang="zh-TW" altLang="en-US" dirty="0"/>
            </a:br>
            <a:r>
              <a:rPr lang="zh-TW" altLang="en-US" dirty="0"/>
              <a:t>👉 很多需要針對物體重新訓練</a:t>
            </a:r>
            <a:br>
              <a:rPr lang="zh-TW" altLang="en-US" dirty="0"/>
            </a:br>
            <a:r>
              <a:rPr lang="zh-TW" altLang="en-US" dirty="0"/>
              <a:t>👉 對沒有紋理的物體或遮擋很敏感</a:t>
            </a:r>
          </a:p>
          <a:p>
            <a:r>
              <a:rPr lang="zh-TW" altLang="en-US" dirty="0"/>
              <a:t>所以泛化能力還是不夠好。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497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/>
              <a:t>講稿（中文）：</a:t>
            </a:r>
            <a:br>
              <a:rPr lang="zh-TW" altLang="en-US" dirty="0"/>
            </a:br>
            <a:r>
              <a:rPr lang="zh-TW" altLang="en-US" dirty="0"/>
              <a:t>除了單張影像的姿態估測，</a:t>
            </a:r>
            <a:br>
              <a:rPr lang="zh-TW" altLang="en-US" dirty="0"/>
            </a:br>
            <a:r>
              <a:rPr lang="zh-TW" altLang="en-US" dirty="0"/>
              <a:t>還有一類是 </a:t>
            </a:r>
            <a:r>
              <a:rPr lang="en-US" altLang="zh-TW" b="1" dirty="0"/>
              <a:t>pose tracking</a:t>
            </a:r>
            <a:r>
              <a:rPr lang="zh-TW" altLang="en-US" b="1" dirty="0"/>
              <a:t>（追蹤）</a:t>
            </a:r>
            <a:r>
              <a:rPr lang="zh-TW" altLang="en-US" dirty="0"/>
              <a:t>，</a:t>
            </a:r>
          </a:p>
          <a:p>
            <a:r>
              <a:rPr lang="zh-TW" altLang="en-US" dirty="0"/>
              <a:t>它利用影片中的時間資訊，</a:t>
            </a:r>
            <a:br>
              <a:rPr lang="zh-TW" altLang="en-US" dirty="0"/>
            </a:br>
            <a:r>
              <a:rPr lang="zh-TW" altLang="en-US" dirty="0"/>
              <a:t>讓結果更穩定、更準確。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所以目前的研究缺口是：</a:t>
            </a:r>
            <a:br>
              <a:rPr lang="zh-TW" altLang="en-US" dirty="0"/>
            </a:br>
            <a:r>
              <a:rPr lang="zh-TW" altLang="en-US" dirty="0"/>
              <a:t>👉 沒有一個方法可以同時做到</a:t>
            </a:r>
          </a:p>
          <a:p>
            <a:r>
              <a:rPr lang="en-US" altLang="zh-TW" dirty="0"/>
              <a:t>model-based + model-free </a:t>
            </a:r>
          </a:p>
          <a:p>
            <a:r>
              <a:rPr lang="en-US" altLang="zh-TW" dirty="0"/>
              <a:t>estimation + tracking </a:t>
            </a:r>
          </a:p>
          <a:p>
            <a:r>
              <a:rPr lang="zh-TW" altLang="en-US" dirty="0"/>
              <a:t>這也就是這篇論文要解決的問題。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1917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第一步 方法 建立大規模、多樣化的合成訓練資料。</a:t>
            </a:r>
            <a:br>
              <a:rPr lang="en-US" altLang="zh-TW" dirty="0"/>
            </a:br>
            <a:br>
              <a:rPr lang="en-US" altLang="zh-TW" dirty="0"/>
            </a:br>
            <a:r>
              <a:rPr lang="zh-TW" altLang="en-US" dirty="0"/>
              <a:t>目的很明確：</a:t>
            </a:r>
            <a:br>
              <a:rPr lang="zh-TW" altLang="en-US" dirty="0"/>
            </a:br>
            <a:r>
              <a:rPr lang="zh-TW" altLang="en-US" b="1" dirty="0"/>
              <a:t>提升模型的泛化能力。</a:t>
            </a:r>
            <a:endParaRPr lang="zh-TW" altLang="en-US" dirty="0"/>
          </a:p>
          <a:p>
            <a:r>
              <a:rPr lang="zh-TW" altLang="en-US" dirty="0"/>
              <a:t>因為這篇論文想處理的是「新物體」，</a:t>
            </a:r>
            <a:br>
              <a:rPr lang="zh-TW" altLang="en-US" dirty="0"/>
            </a:br>
            <a:r>
              <a:rPr lang="zh-TW" altLang="en-US" dirty="0"/>
              <a:t>如果訓練資料不夠多樣，模型很容易在測試時失效。</a:t>
            </a:r>
          </a:p>
          <a:p>
            <a:r>
              <a:rPr lang="zh-TW" altLang="en-US" dirty="0"/>
              <a:t>作者指出，真實世界資料有兩個問題：</a:t>
            </a:r>
            <a:br>
              <a:rPr lang="zh-TW" altLang="en-US" dirty="0"/>
            </a:br>
            <a:r>
              <a:rPr lang="zh-TW" altLang="en-US" dirty="0"/>
              <a:t>第一，很難大量蒐集。</a:t>
            </a:r>
            <a:br>
              <a:rPr lang="zh-TW" altLang="en-US" dirty="0"/>
            </a:br>
            <a:r>
              <a:rPr lang="zh-TW" altLang="en-US" dirty="0"/>
              <a:t>第二，</a:t>
            </a:r>
            <a:r>
              <a:rPr lang="en-US" altLang="zh-TW" dirty="0"/>
              <a:t>6D pose ground truth </a:t>
            </a:r>
            <a:r>
              <a:rPr lang="zh-TW" altLang="en-US" dirty="0"/>
              <a:t>很難標。</a:t>
            </a:r>
          </a:p>
          <a:p>
            <a:r>
              <a:rPr lang="zh-TW" altLang="en-US" dirty="0"/>
              <a:t>所以他們採用 </a:t>
            </a:r>
            <a:r>
              <a:rPr lang="en-US" altLang="zh-TW" b="1" dirty="0"/>
              <a:t>synthetic data</a:t>
            </a:r>
            <a:r>
              <a:rPr lang="zh-TW" altLang="en-US" dirty="0"/>
              <a:t>。</a:t>
            </a:r>
            <a:br>
              <a:rPr lang="zh-TW" altLang="en-US" dirty="0"/>
            </a:br>
            <a:r>
              <a:rPr lang="zh-TW" altLang="en-US" dirty="0"/>
              <a:t>但一般合成資料又常常有另一個問題：</a:t>
            </a:r>
            <a:br>
              <a:rPr lang="zh-TW" altLang="en-US" dirty="0"/>
            </a:br>
            <a:r>
              <a:rPr lang="en-US" altLang="zh-TW" dirty="0"/>
              <a:t>3D </a:t>
            </a:r>
            <a:r>
              <a:rPr lang="zh-TW" altLang="en-US" dirty="0"/>
              <a:t>資產數量不夠，或者外觀多樣性不足。</a:t>
            </a:r>
          </a:p>
          <a:p>
            <a:r>
              <a:rPr lang="zh-TW" altLang="en-US" dirty="0"/>
              <a:t>因此作者做了一個新的資料生成流程，</a:t>
            </a:r>
            <a:br>
              <a:rPr lang="zh-TW" altLang="en-US" dirty="0"/>
            </a:br>
            <a:r>
              <a:rPr lang="zh-TW" altLang="en-US" dirty="0"/>
              <a:t>結合了：</a:t>
            </a:r>
          </a:p>
          <a:p>
            <a:r>
              <a:rPr lang="zh-TW" altLang="en-US" dirty="0"/>
              <a:t>大型 </a:t>
            </a:r>
            <a:r>
              <a:rPr lang="en-US" altLang="zh-TW" dirty="0"/>
              <a:t>3D model database </a:t>
            </a:r>
          </a:p>
          <a:p>
            <a:r>
              <a:rPr lang="en-US" altLang="zh-TW" dirty="0"/>
              <a:t>LLM </a:t>
            </a:r>
          </a:p>
          <a:p>
            <a:r>
              <a:rPr lang="en-US" altLang="zh-TW" dirty="0"/>
              <a:t>diffusion model </a:t>
            </a:r>
          </a:p>
          <a:p>
            <a:endParaRPr lang="en-US" altLang="zh-TW" dirty="0"/>
          </a:p>
          <a:p>
            <a:r>
              <a:rPr lang="zh-TW" altLang="en-US" dirty="0"/>
              <a:t>接著是這篇論文很有特色的一點：</a:t>
            </a:r>
            <a:br>
              <a:rPr lang="zh-TW" altLang="en-US" dirty="0"/>
            </a:br>
            <a:r>
              <a:rPr lang="en-US" altLang="zh-TW" b="1" dirty="0"/>
              <a:t>LLM-aided texture augmentation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以前的做法，是直接把 </a:t>
            </a:r>
            <a:r>
              <a:rPr lang="en-US" altLang="zh-TW" dirty="0"/>
              <a:t>ImageNet </a:t>
            </a:r>
            <a:r>
              <a:rPr lang="zh-TW" altLang="en-US" dirty="0"/>
              <a:t>或 </a:t>
            </a:r>
            <a:r>
              <a:rPr lang="en-US" altLang="zh-TW" dirty="0"/>
              <a:t>COCO </a:t>
            </a:r>
            <a:r>
              <a:rPr lang="zh-TW" altLang="en-US" dirty="0"/>
              <a:t>的圖片貼到物體表面。</a:t>
            </a:r>
            <a:br>
              <a:rPr lang="zh-TW" altLang="en-US" dirty="0"/>
            </a:br>
            <a:r>
              <a:rPr lang="zh-TW" altLang="en-US" dirty="0"/>
              <a:t>但這樣會有很多問題，像是：</a:t>
            </a:r>
            <a:r>
              <a:rPr lang="en-US" altLang="zh-TW" dirty="0"/>
              <a:t>UV mapping </a:t>
            </a:r>
            <a:r>
              <a:rPr lang="zh-TW" altLang="en-US" dirty="0"/>
              <a:t>亂掉會有接縫 </a:t>
            </a:r>
          </a:p>
          <a:p>
            <a:r>
              <a:rPr lang="zh-TW" altLang="en-US" dirty="0"/>
              <a:t>把整張場景圖片貼到杯子或瓶子上，會看起來非常不自然 </a:t>
            </a:r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所以作者改成：</a:t>
            </a:r>
            <a:br>
              <a:rPr lang="zh-TW" altLang="en-US" dirty="0"/>
            </a:br>
            <a:r>
              <a:rPr lang="zh-TW" altLang="en-US" dirty="0"/>
              <a:t>先讓 </a:t>
            </a:r>
            <a:r>
              <a:rPr lang="en-US" altLang="zh-TW" b="1" dirty="0" err="1"/>
              <a:t>ChatGPT</a:t>
            </a:r>
            <a:r>
              <a:rPr lang="zh-TW" altLang="en-US" dirty="0"/>
              <a:t> 根據物體類別，自動生成描述外觀的文字，</a:t>
            </a:r>
            <a:br>
              <a:rPr lang="zh-TW" altLang="en-US" dirty="0"/>
            </a:br>
            <a:r>
              <a:rPr lang="zh-TW" altLang="en-US" dirty="0"/>
              <a:t>例如「橘色保溫杯 蓋子是黑色的」這種敘述；</a:t>
            </a:r>
            <a:br>
              <a:rPr lang="zh-TW" altLang="en-US" dirty="0"/>
            </a:br>
            <a:r>
              <a:rPr lang="zh-TW" altLang="en-US" dirty="0"/>
              <a:t>然後再把這個 </a:t>
            </a:r>
            <a:r>
              <a:rPr lang="en-US" altLang="zh-TW" dirty="0"/>
              <a:t>prompt </a:t>
            </a:r>
            <a:r>
              <a:rPr lang="zh-TW" altLang="en-US" dirty="0"/>
              <a:t>丟給 </a:t>
            </a:r>
            <a:r>
              <a:rPr lang="en-US" altLang="zh-TW" dirty="0"/>
              <a:t>diffusion / </a:t>
            </a:r>
            <a:r>
              <a:rPr lang="en-US" altLang="zh-TW" dirty="0" err="1"/>
              <a:t>TexFusion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生成比較合理、比較自然的材質外觀。</a:t>
            </a:r>
            <a:br>
              <a:rPr lang="zh-TW" altLang="en-US" dirty="0"/>
            </a:br>
            <a:r>
              <a:rPr lang="en-US" altLang="zh-TW" dirty="0"/>
              <a:t>Figure 3 </a:t>
            </a:r>
            <a:r>
              <a:rPr lang="zh-TW" altLang="en-US" dirty="0"/>
              <a:t>就是在展示這種 </a:t>
            </a:r>
            <a:r>
              <a:rPr lang="en-US" altLang="zh-TW" dirty="0"/>
              <a:t>texture augmentation </a:t>
            </a:r>
            <a:r>
              <a:rPr lang="zh-TW" altLang="en-US" dirty="0"/>
              <a:t>比隨機貼圖更自然。</a:t>
            </a:r>
          </a:p>
          <a:p>
            <a:br>
              <a:rPr lang="zh-TW" altLang="en-US" dirty="0"/>
            </a:br>
            <a:r>
              <a:rPr lang="zh-TW" altLang="en-US" dirty="0"/>
              <a:t>搭配 </a:t>
            </a:r>
            <a:r>
              <a:rPr lang="en-US" altLang="zh-TW" dirty="0"/>
              <a:t>physics simulation </a:t>
            </a:r>
            <a:r>
              <a:rPr lang="zh-TW" altLang="en-US" dirty="0"/>
              <a:t>和 </a:t>
            </a:r>
            <a:r>
              <a:rPr lang="en-US" altLang="zh-TW" dirty="0"/>
              <a:t>path tracing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讓場景更接近真實世界。</a:t>
            </a:r>
          </a:p>
          <a:p>
            <a:r>
              <a:rPr lang="zh-TW" altLang="en-US" dirty="0"/>
              <a:t>而且作者還會隨機改變：</a:t>
            </a:r>
          </a:p>
          <a:p>
            <a:r>
              <a:rPr lang="zh-TW" altLang="en-US" dirty="0"/>
              <a:t>物體尺寸 </a:t>
            </a:r>
          </a:p>
          <a:p>
            <a:r>
              <a:rPr lang="zh-TW" altLang="en-US" dirty="0"/>
              <a:t>材質 </a:t>
            </a:r>
          </a:p>
          <a:p>
            <a:r>
              <a:rPr lang="zh-TW" altLang="en-US" dirty="0"/>
              <a:t>相機姿態 </a:t>
            </a:r>
          </a:p>
          <a:p>
            <a:r>
              <a:rPr lang="zh-TW" altLang="en-US" dirty="0"/>
              <a:t>光線 </a:t>
            </a:r>
          </a:p>
          <a:p>
            <a:r>
              <a:rPr lang="zh-TW" altLang="en-US" dirty="0"/>
              <a:t>這樣訓練出的模型比較不會只記住單一外觀。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088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物體表示的場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這個 </a:t>
            </a:r>
            <a:r>
              <a:rPr lang="en-US" altLang="zh-TW" dirty="0"/>
              <a:t>neural field </a:t>
            </a:r>
            <a:r>
              <a:rPr lang="zh-TW" altLang="en-US" dirty="0"/>
              <a:t>其實由兩個函數組成。</a:t>
            </a:r>
          </a:p>
          <a:p>
            <a:r>
              <a:rPr lang="zh-TW" altLang="en-US" dirty="0"/>
              <a:t>第一個是 </a:t>
            </a:r>
            <a:r>
              <a:rPr lang="en-US" altLang="zh-TW" b="1" dirty="0"/>
              <a:t>geometry function</a:t>
            </a:r>
            <a:r>
              <a:rPr lang="zh-TW" altLang="en-US" dirty="0"/>
              <a:t>：</a:t>
            </a:r>
            <a:br>
              <a:rPr lang="zh-TW" altLang="en-US" dirty="0"/>
            </a:br>
            <a:r>
              <a:rPr lang="el-GR" altLang="zh-TW" dirty="0"/>
              <a:t>Ω(</a:t>
            </a:r>
            <a:r>
              <a:rPr lang="en-US" altLang="zh-TW" dirty="0"/>
              <a:t>x)→s</a:t>
            </a:r>
            <a:br>
              <a:rPr lang="en-US" altLang="zh-TW" dirty="0"/>
            </a:br>
            <a:r>
              <a:rPr lang="zh-TW" altLang="en-US" dirty="0"/>
              <a:t>輸入是一個 </a:t>
            </a:r>
            <a:r>
              <a:rPr lang="en-US" altLang="zh-TW" dirty="0"/>
              <a:t>3D </a:t>
            </a:r>
            <a:r>
              <a:rPr lang="zh-TW" altLang="en-US" dirty="0"/>
              <a:t>點 </a:t>
            </a:r>
            <a:r>
              <a:rPr lang="en-US" altLang="zh-TW" dirty="0"/>
              <a:t>x</a:t>
            </a:r>
            <a:r>
              <a:rPr lang="zh-TW" altLang="en-US" dirty="0"/>
              <a:t>，輸出是 </a:t>
            </a:r>
            <a:r>
              <a:rPr lang="en-US" altLang="zh-TW" dirty="0"/>
              <a:t>signed distance value s</a:t>
            </a:r>
            <a:r>
              <a:rPr lang="zh-TW" altLang="en-US" dirty="0"/>
              <a:t>。</a:t>
            </a:r>
            <a:br>
              <a:rPr lang="zh-TW" altLang="en-US" dirty="0"/>
            </a:br>
            <a:r>
              <a:rPr lang="zh-TW" altLang="en-US" dirty="0"/>
              <a:t>也就是這個點距離物體表面有多遠。</a:t>
            </a:r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第二個是 </a:t>
            </a:r>
            <a:r>
              <a:rPr lang="en-US" altLang="zh-TW" b="1" dirty="0"/>
              <a:t>appearance function</a:t>
            </a:r>
            <a:r>
              <a:rPr lang="zh-TW" altLang="en-US" dirty="0"/>
              <a:t>：</a:t>
            </a:r>
            <a:r>
              <a:rPr lang="en-US" altLang="zh-TW" dirty="0"/>
              <a:t>(</a:t>
            </a:r>
            <a:r>
              <a:rPr lang="zh-TW" altLang="en-US" dirty="0"/>
              <a:t>外觀 </a:t>
            </a:r>
            <a:r>
              <a:rPr lang="en-US" altLang="zh-TW" dirty="0"/>
              <a:t>)</a:t>
            </a:r>
            <a:br>
              <a:rPr lang="zh-TW" altLang="en-US" dirty="0"/>
            </a:br>
            <a:r>
              <a:rPr lang="el-GR" altLang="zh-TW" dirty="0"/>
              <a:t>Φ(</a:t>
            </a:r>
            <a:r>
              <a:rPr lang="en-US" altLang="zh-TW" dirty="0"/>
              <a:t>f</a:t>
            </a:r>
            <a:r>
              <a:rPr lang="el-GR" altLang="zh-TW" dirty="0"/>
              <a:t>Ω(</a:t>
            </a:r>
            <a:r>
              <a:rPr lang="en-US" altLang="zh-TW" dirty="0"/>
              <a:t>x),</a:t>
            </a:r>
            <a:r>
              <a:rPr lang="en-US" altLang="zh-TW" dirty="0" err="1"/>
              <a:t>n,d</a:t>
            </a:r>
            <a:r>
              <a:rPr lang="en-US" altLang="zh-TW" dirty="0"/>
              <a:t>)→c</a:t>
            </a:r>
            <a:br>
              <a:rPr lang="en-US" altLang="zh-TW" dirty="0"/>
            </a:br>
            <a:r>
              <a:rPr lang="zh-TW" altLang="en-US" dirty="0"/>
              <a:t>它根據幾何網路提取到的 </a:t>
            </a:r>
            <a:r>
              <a:rPr lang="en-US" altLang="zh-TW" dirty="0"/>
              <a:t>feature</a:t>
            </a:r>
            <a:r>
              <a:rPr lang="zh-TW" altLang="en-US" dirty="0"/>
              <a:t>、表面法向量、以及視角方向，</a:t>
            </a:r>
            <a:br>
              <a:rPr lang="zh-TW" altLang="en-US" dirty="0"/>
            </a:br>
            <a:r>
              <a:rPr lang="zh-TW" altLang="en-US" dirty="0"/>
              <a:t>去預測該點應該呈現什麼顏色。</a:t>
            </a:r>
            <a:endParaRPr lang="en-US" altLang="zh-TW" dirty="0"/>
          </a:p>
          <a:p>
            <a:endParaRPr lang="en-US" altLang="zh-TW" dirty="0"/>
          </a:p>
          <a:p>
            <a:br>
              <a:rPr lang="zh-TW" altLang="en-US" dirty="0"/>
            </a:br>
            <a:r>
              <a:rPr lang="zh-TW" altLang="en-US" dirty="0"/>
              <a:t>而是採用 </a:t>
            </a:r>
            <a:r>
              <a:rPr lang="en-US" altLang="zh-TW" b="1" dirty="0"/>
              <a:t>SDF-based representation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原因是相較於 </a:t>
            </a:r>
            <a:r>
              <a:rPr lang="en-US" altLang="zh-TW" dirty="0" err="1"/>
              <a:t>NeRF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en-US" altLang="zh-TW" dirty="0"/>
              <a:t>SDF </a:t>
            </a:r>
            <a:r>
              <a:rPr lang="zh-TW" altLang="en-US" dirty="0"/>
              <a:t>在這裡有兩個明顯優勢：</a:t>
            </a:r>
          </a:p>
          <a:p>
            <a:r>
              <a:rPr lang="zh-TW" altLang="en-US" dirty="0"/>
              <a:t>第一，</a:t>
            </a:r>
            <a:r>
              <a:rPr lang="zh-TW" altLang="en-US" b="1" dirty="0"/>
              <a:t>深度渲染品質比較好</a:t>
            </a:r>
            <a:r>
              <a:rPr lang="zh-TW" altLang="en-US" dirty="0"/>
              <a:t>；</a:t>
            </a:r>
            <a:br>
              <a:rPr lang="zh-TW" altLang="en-US" dirty="0"/>
            </a:br>
            <a:r>
              <a:rPr lang="zh-TW" altLang="en-US" dirty="0"/>
              <a:t>第二，不需要手動選 </a:t>
            </a:r>
            <a:r>
              <a:rPr lang="en-US" altLang="zh-TW" dirty="0"/>
              <a:t>density threshold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換句話說，</a:t>
            </a:r>
            <a:br>
              <a:rPr lang="zh-TW" altLang="en-US" dirty="0"/>
            </a:br>
            <a:r>
              <a:rPr lang="zh-TW" altLang="en-US" dirty="0"/>
              <a:t>這種表示法更適合 </a:t>
            </a:r>
            <a:r>
              <a:rPr lang="en-US" altLang="zh-TW" dirty="0"/>
              <a:t>RGBD pose estimation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因為它不只要顏色，還很重視 </a:t>
            </a:r>
            <a:r>
              <a:rPr lang="en-US" altLang="zh-TW" dirty="0"/>
              <a:t>depth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6980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dx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TW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分別是射線起點到採樣點和觀測深度點的距離。</a:t>
            </a:r>
            <a:endParaRPr lang="zh-TW" alt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altLang="zh-TW" b="1" dirty="0"/>
            </a:br>
            <a:br>
              <a:rPr lang="en-US" altLang="zh-TW" b="1" dirty="0"/>
            </a:br>
            <a:br>
              <a:rPr lang="en-US" altLang="zh-TW" b="1" dirty="0"/>
            </a:br>
            <a:r>
              <a:rPr lang="zh-TW" altLang="en-US" b="1" dirty="0"/>
              <a:t>每個符號在幹嘛：</a:t>
            </a:r>
          </a:p>
          <a:p>
            <a:r>
              <a:rPr lang="en-US" altLang="zh-TW" dirty="0" err="1"/>
              <a:t>rrr</a:t>
            </a:r>
            <a:r>
              <a:rPr lang="zh-TW" altLang="en-US" dirty="0"/>
              <a:t>：一條 </a:t>
            </a:r>
            <a:r>
              <a:rPr lang="en-US" altLang="zh-TW" dirty="0"/>
              <a:t>ray</a:t>
            </a:r>
            <a:r>
              <a:rPr lang="zh-TW" altLang="en-US" dirty="0"/>
              <a:t>（像 </a:t>
            </a:r>
            <a:r>
              <a:rPr lang="en-US" altLang="zh-TW" dirty="0"/>
              <a:t>camera pixel </a:t>
            </a:r>
            <a:r>
              <a:rPr lang="zh-TW" altLang="en-US" dirty="0"/>
              <a:t>射出去） </a:t>
            </a:r>
          </a:p>
          <a:p>
            <a:r>
              <a:rPr lang="en-US" altLang="zh-TW" dirty="0" err="1"/>
              <a:t>xix_ixi</a:t>
            </a:r>
            <a:r>
              <a:rPr lang="en-US" altLang="zh-TW" dirty="0"/>
              <a:t>​</a:t>
            </a:r>
            <a:r>
              <a:rPr lang="zh-TW" altLang="en-US" dirty="0"/>
              <a:t>：</a:t>
            </a:r>
            <a:r>
              <a:rPr lang="en-US" altLang="zh-TW" dirty="0"/>
              <a:t>ray </a:t>
            </a:r>
            <a:r>
              <a:rPr lang="zh-TW" altLang="en-US" dirty="0"/>
              <a:t>上的一個點 </a:t>
            </a:r>
          </a:p>
          <a:p>
            <a:r>
              <a:rPr lang="el-GR" altLang="zh-TW" dirty="0"/>
              <a:t>Φ(...)\</a:t>
            </a:r>
            <a:r>
              <a:rPr lang="en-US" altLang="zh-TW" dirty="0"/>
              <a:t>Phi(...)</a:t>
            </a:r>
            <a:r>
              <a:rPr lang="el-GR" altLang="zh-TW" dirty="0"/>
              <a:t>Φ(...)</a:t>
            </a:r>
            <a:r>
              <a:rPr lang="zh-TW" altLang="el-GR" dirty="0"/>
              <a:t>：</a:t>
            </a:r>
            <a:r>
              <a:rPr lang="zh-TW" altLang="en-US" dirty="0"/>
              <a:t>那個點的顏色 </a:t>
            </a:r>
          </a:p>
          <a:p>
            <a:r>
              <a:rPr lang="en-US" altLang="zh-TW" dirty="0"/>
              <a:t>w(xi)w(</a:t>
            </a:r>
            <a:r>
              <a:rPr lang="en-US" altLang="zh-TW" dirty="0" err="1"/>
              <a:t>x_i</a:t>
            </a:r>
            <a:r>
              <a:rPr lang="en-US" altLang="zh-TW" dirty="0"/>
              <a:t>)w(xi​)</a:t>
            </a:r>
            <a:r>
              <a:rPr lang="zh-TW" altLang="en-US" dirty="0"/>
              <a:t>：這個點的重要性（權重）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  <a:p>
            <a:r>
              <a:rPr lang="zh-TW" altLang="en-US" dirty="0"/>
              <a:t>這個 </a:t>
            </a:r>
            <a:r>
              <a:rPr lang="en-US" altLang="zh-TW" dirty="0"/>
              <a:t>rendering </a:t>
            </a:r>
            <a:r>
              <a:rPr lang="zh-TW" altLang="en-US" dirty="0"/>
              <a:t>其實只在「表面附近」累積顏色</a:t>
            </a:r>
            <a:endParaRPr lang="en-US" altLang="zh-TW" dirty="0"/>
          </a:p>
          <a:p>
            <a:r>
              <a:rPr lang="en-US" altLang="zh-TW" dirty="0"/>
              <a:t>===============</a:t>
            </a:r>
          </a:p>
          <a:p>
            <a:r>
              <a:rPr lang="zh-TW" altLang="en-US" dirty="0"/>
              <a:t>很直觀：</a:t>
            </a:r>
          </a:p>
          <a:p>
            <a:r>
              <a:rPr lang="en-US" altLang="zh-TW" dirty="0"/>
              <a:t>render </a:t>
            </a:r>
            <a:r>
              <a:rPr lang="zh-TW" altLang="en-US" dirty="0"/>
              <a:t>出來的顏色 </a:t>
            </a:r>
          </a:p>
          <a:p>
            <a:r>
              <a:rPr lang="zh-TW" altLang="en-US" dirty="0"/>
              <a:t>跟真實圖片顏色 算</a:t>
            </a:r>
            <a:r>
              <a:rPr lang="en-US" altLang="zh-TW" dirty="0"/>
              <a:t>Loss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7244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有了粗略 </a:t>
            </a:r>
            <a:r>
              <a:rPr lang="en-US" altLang="zh-TW" dirty="0"/>
              <a:t>pose </a:t>
            </a:r>
            <a:r>
              <a:rPr lang="zh-TW" altLang="en-US" dirty="0"/>
              <a:t>之後，下一步是</a:t>
            </a:r>
            <a:r>
              <a:rPr lang="en-US" altLang="zh-TW" dirty="0"/>
              <a:t>pose</a:t>
            </a:r>
            <a:r>
              <a:rPr lang="zh-TW" altLang="en-US" dirty="0"/>
              <a:t> </a:t>
            </a:r>
            <a:r>
              <a:rPr lang="en-US" altLang="zh-TW" dirty="0"/>
              <a:t>refine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這個 </a:t>
            </a:r>
            <a:r>
              <a:rPr lang="en-US" altLang="zh-TW" dirty="0"/>
              <a:t>refinement network </a:t>
            </a:r>
            <a:r>
              <a:rPr lang="zh-TW" altLang="en-US" dirty="0"/>
              <a:t>的輸入有兩個：</a:t>
            </a:r>
          </a:p>
          <a:p>
            <a:r>
              <a:rPr lang="en-US" altLang="zh-TW" dirty="0"/>
              <a:t>Render </a:t>
            </a:r>
            <a:r>
              <a:rPr lang="en-US" altLang="zh-TW" dirty="0" err="1"/>
              <a:t>rgb</a:t>
            </a:r>
            <a:endParaRPr lang="en-US" altLang="zh-TW" dirty="0"/>
          </a:p>
          <a:p>
            <a:r>
              <a:rPr lang="en-US" altLang="zh-TW" dirty="0"/>
              <a:t>mask</a:t>
            </a:r>
            <a:br>
              <a:rPr lang="en-US" altLang="zh-TW" dirty="0"/>
            </a:br>
            <a:br>
              <a:rPr lang="zh-TW" altLang="en-US" dirty="0"/>
            </a:br>
            <a:r>
              <a:rPr lang="zh-TW" altLang="en-US" dirty="0"/>
              <a:t>再預測應該怎麼修正 </a:t>
            </a:r>
            <a:r>
              <a:rPr lang="en-US" altLang="zh-TW" dirty="0"/>
              <a:t>pose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作者這裡有兩個新的設計。</a:t>
            </a:r>
          </a:p>
          <a:p>
            <a:r>
              <a:rPr lang="zh-TW" altLang="en-US" dirty="0"/>
              <a:t>第一個設計是：</a:t>
            </a:r>
            <a:br>
              <a:rPr lang="zh-TW" altLang="en-US" dirty="0"/>
            </a:br>
            <a:r>
              <a:rPr lang="zh-TW" altLang="en-US" dirty="0"/>
              <a:t>不像 </a:t>
            </a:r>
            <a:r>
              <a:rPr lang="en-US" altLang="zh-TW" dirty="0" err="1"/>
              <a:t>MegaPose</a:t>
            </a:r>
            <a:r>
              <a:rPr lang="en-US" altLang="zh-TW" dirty="0"/>
              <a:t> </a:t>
            </a:r>
            <a:r>
              <a:rPr lang="zh-TW" altLang="en-US" dirty="0"/>
              <a:t>那樣，會</a:t>
            </a:r>
            <a:r>
              <a:rPr lang="en-US" altLang="zh-TW" dirty="0"/>
              <a:t>render </a:t>
            </a:r>
            <a:r>
              <a:rPr lang="zh-TW" altLang="en-US" dirty="0"/>
              <a:t>多個 </a:t>
            </a:r>
            <a:r>
              <a:rPr lang="en-US" altLang="zh-TW" dirty="0"/>
              <a:t>view </a:t>
            </a:r>
            <a:r>
              <a:rPr lang="zh-TW" altLang="en-US" dirty="0"/>
              <a:t>找 好的；</a:t>
            </a:r>
            <a:br>
              <a:rPr lang="zh-TW" altLang="en-US" dirty="0"/>
            </a:br>
            <a:r>
              <a:rPr lang="zh-TW" altLang="en-US" dirty="0"/>
              <a:t>這篇論文發現其實 </a:t>
            </a:r>
            <a:r>
              <a:rPr lang="zh-TW" altLang="en-US" b="1" dirty="0"/>
              <a:t>只 </a:t>
            </a:r>
            <a:r>
              <a:rPr lang="en-US" altLang="zh-TW" b="1" dirty="0"/>
              <a:t>render </a:t>
            </a:r>
            <a:r>
              <a:rPr lang="zh-TW" altLang="en-US" b="1" dirty="0"/>
              <a:t>對應 的單一 </a:t>
            </a:r>
            <a:r>
              <a:rPr lang="en-US" altLang="zh-TW" b="1" dirty="0"/>
              <a:t>view </a:t>
            </a:r>
            <a:r>
              <a:rPr lang="zh-TW" altLang="en-US" b="1" dirty="0"/>
              <a:t>就夠了</a:t>
            </a:r>
            <a:r>
              <a:rPr lang="zh-TW" altLang="en-US" dirty="0"/>
              <a:t>。</a:t>
            </a:r>
            <a:br>
              <a:rPr lang="zh-TW" altLang="en-US" dirty="0"/>
            </a:br>
            <a:r>
              <a:rPr lang="zh-TW" altLang="en-US" dirty="0"/>
              <a:t>這樣效率更高。</a:t>
            </a:r>
            <a:endParaRPr lang="en-US" altLang="zh-TW" dirty="0"/>
          </a:p>
          <a:p>
            <a:endParaRPr lang="zh-TW" altLang="en-US" dirty="0"/>
          </a:p>
          <a:p>
            <a:r>
              <a:rPr lang="en-US" altLang="zh-TW" dirty="0"/>
              <a:t>refinement network </a:t>
            </a:r>
            <a:r>
              <a:rPr lang="zh-TW" altLang="en-US" dirty="0"/>
              <a:t>的架構則是：</a:t>
            </a:r>
          </a:p>
          <a:p>
            <a:r>
              <a:rPr lang="zh-TW" altLang="en-US" dirty="0"/>
              <a:t>兩個 </a:t>
            </a:r>
            <a:r>
              <a:rPr lang="en-US" altLang="zh-TW" dirty="0"/>
              <a:t>RGBD </a:t>
            </a:r>
            <a:r>
              <a:rPr lang="zh-TW" altLang="en-US" dirty="0"/>
              <a:t>分支先經過共享 </a:t>
            </a:r>
            <a:r>
              <a:rPr lang="en-US" altLang="zh-TW" dirty="0"/>
              <a:t>CNN encoder </a:t>
            </a:r>
          </a:p>
          <a:p>
            <a:r>
              <a:rPr lang="en-US" altLang="zh-TW" dirty="0"/>
              <a:t>feature map </a:t>
            </a:r>
            <a:r>
              <a:rPr lang="zh-TW" altLang="en-US" dirty="0"/>
              <a:t>之後 </a:t>
            </a:r>
          </a:p>
          <a:p>
            <a:r>
              <a:rPr lang="zh-TW" altLang="en-US" dirty="0"/>
              <a:t>再切成 </a:t>
            </a:r>
            <a:r>
              <a:rPr lang="en-US" altLang="zh-TW" dirty="0"/>
              <a:t>patches </a:t>
            </a:r>
            <a:r>
              <a:rPr lang="zh-TW" altLang="en-US" dirty="0"/>
              <a:t>做 </a:t>
            </a:r>
            <a:r>
              <a:rPr lang="en-US" altLang="zh-TW" dirty="0"/>
              <a:t>tokenization </a:t>
            </a:r>
          </a:p>
          <a:p>
            <a:r>
              <a:rPr lang="zh-TW" altLang="en-US" dirty="0"/>
              <a:t>最後用 </a:t>
            </a:r>
            <a:r>
              <a:rPr lang="en-US" altLang="zh-TW" dirty="0"/>
              <a:t>transformer encoder </a:t>
            </a:r>
            <a:r>
              <a:rPr lang="zh-TW" altLang="en-US" dirty="0"/>
              <a:t>分別預測 </a:t>
            </a:r>
          </a:p>
          <a:p>
            <a:pPr lvl="1"/>
            <a:r>
              <a:rPr lang="en-US" altLang="zh-TW" dirty="0"/>
              <a:t>translation update </a:t>
            </a:r>
            <a:r>
              <a:rPr lang="el-GR" altLang="zh-TW" dirty="0"/>
              <a:t>Δ</a:t>
            </a:r>
            <a:r>
              <a:rPr lang="en-US" altLang="zh-TW" dirty="0"/>
              <a:t>t </a:t>
            </a:r>
          </a:p>
          <a:p>
            <a:pPr lvl="1"/>
            <a:r>
              <a:rPr lang="en-US" altLang="zh-TW" dirty="0"/>
              <a:t>rotation update </a:t>
            </a:r>
            <a:r>
              <a:rPr lang="el-GR" altLang="zh-TW" dirty="0"/>
              <a:t>Δ</a:t>
            </a:r>
            <a:r>
              <a:rPr lang="en-US" altLang="zh-TW" dirty="0"/>
              <a:t>R </a:t>
            </a:r>
          </a:p>
          <a:p>
            <a:r>
              <a:rPr lang="zh-TW" altLang="en-US" dirty="0"/>
              <a:t>而且作者把平移和旋轉分開更新：</a:t>
            </a:r>
          </a:p>
          <a:p>
            <a:r>
              <a:rPr lang="en-US" altLang="zh-TW" dirty="0"/>
              <a:t>t+=t+</a:t>
            </a:r>
            <a:r>
              <a:rPr lang="el-GR" altLang="zh-TW" dirty="0"/>
              <a:t>Δ</a:t>
            </a:r>
            <a:r>
              <a:rPr lang="en-US" altLang="zh-TW" dirty="0"/>
              <a:t>t,</a:t>
            </a:r>
            <a:br>
              <a:rPr lang="en-US" altLang="zh-TW" dirty="0"/>
            </a:br>
            <a:r>
              <a:rPr lang="en-US" altLang="zh-TW" dirty="0"/>
              <a:t>R+=</a:t>
            </a:r>
            <a:r>
              <a:rPr lang="el-GR" altLang="zh-TW" dirty="0"/>
              <a:t>Δ</a:t>
            </a:r>
            <a:r>
              <a:rPr lang="en-US" altLang="zh-TW" dirty="0"/>
              <a:t>R⊗R</a:t>
            </a:r>
          </a:p>
          <a:p>
            <a:r>
              <a:rPr lang="zh-TW" altLang="en-US" dirty="0"/>
              <a:t>這種</a:t>
            </a:r>
            <a:r>
              <a:rPr lang="en-US" altLang="zh-TW" dirty="0"/>
              <a:t>translation update </a:t>
            </a:r>
            <a:r>
              <a:rPr lang="zh-TW" altLang="en-US" dirty="0"/>
              <a:t>不需要依賴更新後的 </a:t>
            </a:r>
            <a:r>
              <a:rPr lang="en-US" altLang="zh-TW" dirty="0"/>
              <a:t>orientation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學起來比較單純。</a:t>
            </a:r>
            <a:endParaRPr lang="en-US" altLang="zh-TW" dirty="0"/>
          </a:p>
          <a:p>
            <a:endParaRPr lang="en-US" altLang="zh-TW" dirty="0"/>
          </a:p>
          <a:p>
            <a:br>
              <a:rPr lang="zh-TW" altLang="en-US" dirty="0"/>
            </a:br>
            <a:r>
              <a:rPr lang="zh-TW" altLang="en-US" dirty="0"/>
              <a:t>作者也明講，這樣可以把更新跟觀察都統一在 </a:t>
            </a:r>
            <a:r>
              <a:rPr lang="en-US" altLang="zh-TW" dirty="0"/>
              <a:t>camera frame </a:t>
            </a:r>
            <a:r>
              <a:rPr lang="zh-TW" altLang="en-US" dirty="0"/>
              <a:t>裡，</a:t>
            </a:r>
            <a:br>
              <a:rPr lang="zh-TW" altLang="en-US" dirty="0"/>
            </a:br>
            <a:r>
              <a:rPr lang="zh-TW" altLang="en-US" dirty="0"/>
              <a:t>讓 </a:t>
            </a:r>
            <a:r>
              <a:rPr lang="en-US" altLang="zh-TW" dirty="0"/>
              <a:t>learning </a:t>
            </a:r>
            <a:r>
              <a:rPr lang="zh-TW" altLang="en-US" dirty="0"/>
              <a:t>更容易。</a:t>
            </a:r>
          </a:p>
          <a:p>
            <a:r>
              <a:rPr lang="zh-TW" altLang="en-US" dirty="0"/>
              <a:t>最後，這個 </a:t>
            </a:r>
            <a:r>
              <a:rPr lang="en-US" altLang="zh-TW" dirty="0"/>
              <a:t>refinement </a:t>
            </a:r>
            <a:r>
              <a:rPr lang="zh-TW" altLang="en-US" dirty="0"/>
              <a:t>可以重複多次，</a:t>
            </a:r>
            <a:br>
              <a:rPr lang="zh-TW" altLang="en-US" dirty="0"/>
            </a:br>
            <a:r>
              <a:rPr lang="zh-TW" altLang="en-US" dirty="0"/>
              <a:t>每次把更新後的 </a:t>
            </a:r>
            <a:r>
              <a:rPr lang="en-US" altLang="zh-TW" dirty="0"/>
              <a:t>pose </a:t>
            </a:r>
            <a:r>
              <a:rPr lang="zh-TW" altLang="en-US" dirty="0"/>
              <a:t>再丟回去，</a:t>
            </a:r>
            <a:br>
              <a:rPr lang="zh-TW" altLang="en-US" dirty="0"/>
            </a:br>
            <a:r>
              <a:rPr lang="zh-TW" altLang="en-US" dirty="0"/>
              <a:t>逐步把粗姿態拉近真值。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381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 前面</a:t>
            </a:r>
            <a:r>
              <a:rPr lang="zh-TW" altLang="en-US" dirty="0"/>
              <a:t>產生很多 </a:t>
            </a:r>
            <a:r>
              <a:rPr lang="en-US" altLang="zh-TW" dirty="0"/>
              <a:t>refined poses </a:t>
            </a:r>
            <a:r>
              <a:rPr lang="zh-TW" altLang="en-US" dirty="0"/>
              <a:t>之後，</a:t>
            </a:r>
            <a:br>
              <a:rPr lang="zh-TW" altLang="en-US" dirty="0"/>
            </a:br>
            <a:r>
              <a:rPr lang="zh-TW" altLang="en-US" dirty="0"/>
              <a:t>最後還要決定哪一個才是最好的。</a:t>
            </a:r>
          </a:p>
          <a:p>
            <a:r>
              <a:rPr lang="zh-TW" altLang="en-US" dirty="0"/>
              <a:t>這裡作者不是直接用一個簡單的 </a:t>
            </a:r>
            <a:r>
              <a:rPr lang="en-US" altLang="zh-TW" dirty="0"/>
              <a:t>similarity score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而是設計了一個 </a:t>
            </a:r>
            <a:r>
              <a:rPr lang="en-US" altLang="zh-TW" b="1" dirty="0"/>
              <a:t>hierarchical pose ranking network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第一層比較是：</a:t>
            </a:r>
            <a:br>
              <a:rPr lang="zh-TW" altLang="en-US" dirty="0"/>
            </a:br>
            <a:r>
              <a:rPr lang="zh-TW" altLang="en-US" dirty="0"/>
              <a:t>對每一個 </a:t>
            </a:r>
            <a:r>
              <a:rPr lang="en-US" altLang="zh-TW" dirty="0"/>
              <a:t>pose hypothesis</a:t>
            </a:r>
            <a:r>
              <a:rPr lang="zh-TW" altLang="en-US" dirty="0"/>
              <a:t>， </a:t>
            </a:r>
            <a:r>
              <a:rPr lang="en-US" altLang="zh-TW" dirty="0"/>
              <a:t>(</a:t>
            </a:r>
            <a:r>
              <a:rPr lang="zh-TW" altLang="en-US" dirty="0"/>
              <a:t>姿態假設，</a:t>
            </a:r>
            <a:r>
              <a:rPr lang="en-US" altLang="zh-TW" dirty="0"/>
              <a:t>)</a:t>
            </a:r>
            <a:br>
              <a:rPr lang="zh-TW" altLang="en-US" dirty="0"/>
            </a:br>
            <a:r>
              <a:rPr lang="zh-TW" altLang="en-US" dirty="0"/>
              <a:t>把它 </a:t>
            </a:r>
            <a:r>
              <a:rPr lang="en-US" altLang="zh-TW" dirty="0"/>
              <a:t>render </a:t>
            </a:r>
            <a:r>
              <a:rPr lang="zh-TW" altLang="en-US" dirty="0"/>
              <a:t>出來的影像，</a:t>
            </a:r>
            <a:br>
              <a:rPr lang="zh-TW" altLang="en-US" dirty="0"/>
            </a:br>
            <a:r>
              <a:rPr lang="zh-TW" altLang="en-US" dirty="0"/>
              <a:t>和 </a:t>
            </a:r>
            <a:r>
              <a:rPr lang="en-US" altLang="zh-TW" dirty="0"/>
              <a:t>observation </a:t>
            </a:r>
            <a:r>
              <a:rPr lang="zh-TW" altLang="en-US" dirty="0"/>
              <a:t>的 </a:t>
            </a:r>
            <a:r>
              <a:rPr lang="en-US" altLang="zh-TW" dirty="0"/>
              <a:t>crop </a:t>
            </a:r>
            <a:r>
              <a:rPr lang="zh-TW" altLang="en-US" dirty="0"/>
              <a:t>做比較。</a:t>
            </a:r>
          </a:p>
          <a:p>
            <a:r>
              <a:rPr lang="zh-TW" altLang="en-US" dirty="0"/>
              <a:t>這一層用的 </a:t>
            </a:r>
            <a:r>
              <a:rPr lang="en-US" altLang="zh-TW" dirty="0"/>
              <a:t>backbone </a:t>
            </a:r>
            <a:r>
              <a:rPr lang="zh-TW" altLang="en-US" dirty="0"/>
              <a:t>跟 </a:t>
            </a:r>
            <a:r>
              <a:rPr lang="en-US" altLang="zh-TW" dirty="0"/>
              <a:t>refinement </a:t>
            </a:r>
            <a:r>
              <a:rPr lang="zh-TW" altLang="en-US" dirty="0"/>
              <a:t>類似，</a:t>
            </a:r>
            <a:br>
              <a:rPr lang="zh-TW" altLang="en-US" dirty="0"/>
            </a:br>
            <a:r>
              <a:rPr lang="zh-TW" altLang="en-US" dirty="0"/>
              <a:t>最後輸出一個 </a:t>
            </a:r>
            <a:r>
              <a:rPr lang="en-US" altLang="zh-TW" dirty="0"/>
              <a:t>512 </a:t>
            </a:r>
            <a:r>
              <a:rPr lang="zh-TW" altLang="en-US" dirty="0"/>
              <a:t>維的 </a:t>
            </a:r>
            <a:r>
              <a:rPr lang="en-US" altLang="zh-TW" dirty="0"/>
              <a:t>feature embedding F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表示這個 </a:t>
            </a:r>
            <a:r>
              <a:rPr lang="en-US" altLang="zh-TW" dirty="0"/>
              <a:t>pose </a:t>
            </a:r>
            <a:r>
              <a:rPr lang="zh-TW" altLang="en-US" dirty="0"/>
              <a:t>與輸入圖片之間的對齊。</a:t>
            </a:r>
          </a:p>
          <a:p>
            <a:r>
              <a:rPr lang="zh-TW" altLang="en-US" dirty="0"/>
              <a:t>一般方法做到這裡，</a:t>
            </a:r>
            <a:br>
              <a:rPr lang="zh-TW" altLang="en-US" dirty="0"/>
            </a:br>
            <a:r>
              <a:rPr lang="zh-TW" altLang="en-US" dirty="0"/>
              <a:t>可能就直接把每個 </a:t>
            </a:r>
            <a:r>
              <a:rPr lang="en-US" altLang="zh-TW" dirty="0"/>
              <a:t>F </a:t>
            </a:r>
            <a:r>
              <a:rPr lang="zh-TW" altLang="en-US" dirty="0"/>
              <a:t>投影成一個 </a:t>
            </a:r>
            <a:r>
              <a:rPr lang="en-US" altLang="zh-TW" dirty="0"/>
              <a:t>scalar score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但作者認為這樣有一個問題：</a:t>
            </a:r>
            <a:br>
              <a:rPr lang="zh-TW" altLang="en-US" dirty="0"/>
            </a:br>
            <a:r>
              <a:rPr lang="zh-TW" altLang="en-US" dirty="0"/>
              <a:t>你是</a:t>
            </a:r>
            <a:r>
              <a:rPr lang="zh-TW" altLang="en-US" b="1" dirty="0"/>
              <a:t>獨立地</a:t>
            </a:r>
            <a:r>
              <a:rPr lang="zh-TW" altLang="en-US" dirty="0"/>
              <a:t>替每個 </a:t>
            </a:r>
            <a:r>
              <a:rPr lang="en-US" altLang="zh-TW" dirty="0"/>
              <a:t>pose </a:t>
            </a:r>
            <a:r>
              <a:rPr lang="zh-TW" altLang="en-US" dirty="0"/>
              <a:t>打分數，</a:t>
            </a:r>
            <a:br>
              <a:rPr lang="zh-TW" altLang="en-US" dirty="0"/>
            </a:br>
            <a:r>
              <a:rPr lang="zh-TW" altLang="en-US" dirty="0"/>
              <a:t>卻沒有利用「其他 </a:t>
            </a:r>
            <a:r>
              <a:rPr lang="en-US" altLang="zh-TW" dirty="0"/>
              <a:t>pose </a:t>
            </a:r>
            <a:r>
              <a:rPr lang="zh-TW" altLang="en-US" dirty="0"/>
              <a:t>長什麼樣」這個資訊。</a:t>
            </a:r>
            <a:br>
              <a:rPr lang="zh-TW" altLang="en-US" dirty="0"/>
            </a:br>
            <a:r>
              <a:rPr lang="zh-TW" altLang="en-US" dirty="0"/>
              <a:t>也就是說，模型要學會絕對分數分配，這其實很難。</a:t>
            </a:r>
          </a:p>
          <a:p>
            <a:r>
              <a:rPr lang="zh-TW" altLang="en-US" dirty="0"/>
              <a:t>所以他們加了第二層比較：</a:t>
            </a:r>
            <a:br>
              <a:rPr lang="zh-TW" altLang="en-US" dirty="0"/>
            </a:br>
            <a:r>
              <a:rPr lang="zh-TW" altLang="en-US" dirty="0"/>
              <a:t>把所有 </a:t>
            </a:r>
            <a:r>
              <a:rPr lang="en-US" altLang="zh-TW" dirty="0"/>
              <a:t>pose </a:t>
            </a:r>
            <a:r>
              <a:rPr lang="zh-TW" altLang="en-US" dirty="0"/>
              <a:t>的 </a:t>
            </a:r>
            <a:r>
              <a:rPr lang="en-US" altLang="zh-TW" dirty="0"/>
              <a:t>embedding</a:t>
            </a:r>
          </a:p>
          <a:p>
            <a:r>
              <a:rPr lang="en-US" altLang="zh-TW" dirty="0"/>
              <a:t>F=[F0,…,FK−1] T </a:t>
            </a:r>
            <a:r>
              <a:rPr lang="zh-TW" altLang="en-US" dirty="0"/>
              <a:t>串起來，視為一個 </a:t>
            </a:r>
            <a:r>
              <a:rPr lang="en-US" altLang="zh-TW" dirty="0"/>
              <a:t>sequence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再做 </a:t>
            </a:r>
            <a:r>
              <a:rPr lang="en-US" altLang="zh-TW" b="1" dirty="0"/>
              <a:t>multi-head self-attention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這樣模型就能同時看見所有候選姿態，</a:t>
            </a:r>
            <a:br>
              <a:rPr lang="zh-TW" altLang="en-US" dirty="0"/>
            </a:br>
            <a:r>
              <a:rPr lang="zh-TW" altLang="en-US" dirty="0"/>
              <a:t>理解「誰比誰更合理」，而不是單看某一個 </a:t>
            </a:r>
            <a:r>
              <a:rPr lang="en-US" altLang="zh-TW" dirty="0"/>
              <a:t>pose</a:t>
            </a:r>
            <a:r>
              <a:rPr lang="zh-TW" altLang="en-US" dirty="0"/>
              <a:t>。</a:t>
            </a:r>
            <a:br>
              <a:rPr lang="zh-TW" altLang="en-US" dirty="0"/>
            </a:br>
            <a:r>
              <a:rPr lang="zh-TW" altLang="en-US" dirty="0"/>
              <a:t>最後再把 </a:t>
            </a:r>
            <a:r>
              <a:rPr lang="en-US" altLang="zh-TW" dirty="0"/>
              <a:t>attention </a:t>
            </a:r>
            <a:r>
              <a:rPr lang="zh-TW" altLang="en-US" dirty="0"/>
              <a:t>後的特徵投影成每個 </a:t>
            </a:r>
            <a:r>
              <a:rPr lang="en-US" altLang="zh-TW" dirty="0"/>
              <a:t>pose </a:t>
            </a:r>
            <a:r>
              <a:rPr lang="zh-TW" altLang="en-US" dirty="0"/>
              <a:t>的 </a:t>
            </a:r>
            <a:r>
              <a:rPr lang="en-US" altLang="zh-TW" dirty="0"/>
              <a:t>score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挑最高分那個當最終輸出。</a:t>
            </a:r>
          </a:p>
          <a:p>
            <a:r>
              <a:rPr lang="zh-TW" altLang="en-US" dirty="0"/>
              <a:t>這一段其實是它 </a:t>
            </a:r>
            <a:r>
              <a:rPr lang="en-US" altLang="zh-TW" dirty="0"/>
              <a:t>ranking </a:t>
            </a:r>
            <a:r>
              <a:rPr lang="zh-TW" altLang="en-US" dirty="0"/>
              <a:t>成功的重點：</a:t>
            </a:r>
            <a:br>
              <a:rPr lang="zh-TW" altLang="en-US" dirty="0"/>
            </a:br>
            <a:r>
              <a:rPr lang="zh-TW" altLang="en-US" b="1" dirty="0"/>
              <a:t>不是只做單點判斷，而是做群體比較。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67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Average Distance of Model Points</a:t>
            </a:r>
          </a:p>
          <a:p>
            <a:r>
              <a:rPr lang="en-US" altLang="zh-TW" dirty="0"/>
              <a:t>ADD = </a:t>
            </a:r>
            <a:r>
              <a:rPr lang="zh-TW" altLang="en-US" dirty="0"/>
              <a:t>預測姿態後，整個物體和真實位置差多遠</a:t>
            </a:r>
          </a:p>
          <a:p>
            <a:r>
              <a:rPr lang="en-US" altLang="zh-TW" dirty="0"/>
              <a:t>ADD-S</a:t>
            </a:r>
            <a:r>
              <a:rPr lang="zh-TW" altLang="en-US" dirty="0"/>
              <a:t> 對稱資料及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Table 1 </a:t>
            </a:r>
            <a:r>
              <a:rPr lang="zh-TW" altLang="en-US" dirty="0"/>
              <a:t>是在看 </a:t>
            </a:r>
            <a:r>
              <a:rPr lang="en-US" altLang="zh-TW" b="1" dirty="0"/>
              <a:t>model-free pose estimation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也就是：</a:t>
            </a:r>
            <a:br>
              <a:rPr lang="zh-TW" altLang="en-US" dirty="0"/>
            </a:br>
            <a:r>
              <a:rPr lang="zh-TW" altLang="en-US" dirty="0"/>
              <a:t>👉 沒有 </a:t>
            </a:r>
            <a:r>
              <a:rPr lang="en-US" altLang="zh-TW" dirty="0"/>
              <a:t>CAD model</a:t>
            </a:r>
            <a:r>
              <a:rPr lang="zh-TW" altLang="en-US" dirty="0"/>
              <a:t>，只用 </a:t>
            </a:r>
            <a:r>
              <a:rPr lang="en-US" altLang="zh-TW" dirty="0"/>
              <a:t>reference images</a:t>
            </a:r>
          </a:p>
          <a:p>
            <a:r>
              <a:rPr lang="zh-TW" altLang="en-US" dirty="0"/>
              <a:t>比較對象包含：</a:t>
            </a:r>
          </a:p>
          <a:p>
            <a:r>
              <a:rPr lang="en-US" altLang="zh-TW" dirty="0"/>
              <a:t>PREDATOR </a:t>
            </a:r>
          </a:p>
          <a:p>
            <a:r>
              <a:rPr lang="en-US" altLang="zh-TW" dirty="0" err="1"/>
              <a:t>LoFTR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FS6D </a:t>
            </a:r>
          </a:p>
          <a:p>
            <a:r>
              <a:rPr lang="zh-TW" altLang="en-US" dirty="0"/>
              <a:t>其中 </a:t>
            </a:r>
            <a:r>
              <a:rPr lang="en-US" altLang="zh-TW" dirty="0"/>
              <a:t>FS6D </a:t>
            </a:r>
            <a:r>
              <a:rPr lang="zh-TW" altLang="en-US" dirty="0"/>
              <a:t>是很強的 </a:t>
            </a:r>
            <a:r>
              <a:rPr lang="en-US" altLang="zh-TW" dirty="0"/>
              <a:t>baseline</a:t>
            </a:r>
            <a:r>
              <a:rPr lang="zh-TW" altLang="en-US" dirty="0"/>
              <a:t>。</a:t>
            </a:r>
          </a:p>
          <a:p>
            <a:r>
              <a:rPr lang="zh-TW" altLang="en-US" b="1" dirty="0"/>
              <a:t>🔥 重點解讀</a:t>
            </a:r>
          </a:p>
          <a:p>
            <a:r>
              <a:rPr lang="zh-TW" altLang="en-US" dirty="0"/>
              <a:t>👉 我們的方法幾乎在所有物體上都最高</a:t>
            </a:r>
          </a:p>
          <a:p>
            <a:r>
              <a:rPr lang="zh-TW" altLang="en-US" dirty="0"/>
              <a:t>👉 平均（</a:t>
            </a:r>
            <a:r>
              <a:rPr lang="en-US" altLang="zh-TW" dirty="0"/>
              <a:t>mean</a:t>
            </a:r>
            <a:r>
              <a:rPr lang="zh-TW" altLang="en-US" dirty="0"/>
              <a:t>）表現明顯優於其他方法</a:t>
            </a:r>
          </a:p>
          <a:p>
            <a:r>
              <a:rPr lang="zh-TW" altLang="en-US" dirty="0"/>
              <a:t>👉 而且：</a:t>
            </a:r>
            <a:br>
              <a:rPr lang="zh-TW" altLang="en-US" dirty="0"/>
            </a:br>
            <a:r>
              <a:rPr lang="zh-TW" altLang="en-US" b="1" dirty="0"/>
              <a:t>沒有 </a:t>
            </a:r>
            <a:r>
              <a:rPr lang="en-US" altLang="zh-TW" b="1" dirty="0"/>
              <a:t>fine-tuning</a:t>
            </a:r>
            <a:r>
              <a:rPr lang="zh-TW" altLang="en-US" b="1" dirty="0"/>
              <a:t>（超重要）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5038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Table 2 </a:t>
            </a:r>
            <a:r>
              <a:rPr lang="zh-TW" altLang="en-US" dirty="0"/>
              <a:t>是在 </a:t>
            </a:r>
            <a:r>
              <a:rPr lang="en-US" altLang="zh-TW" dirty="0"/>
              <a:t>LINEMOD </a:t>
            </a:r>
            <a:r>
              <a:rPr lang="zh-TW" altLang="en-US" dirty="0"/>
              <a:t>上做 </a:t>
            </a:r>
            <a:r>
              <a:rPr lang="en-US" altLang="zh-TW" dirty="0"/>
              <a:t>model-free </a:t>
            </a:r>
            <a:r>
              <a:rPr lang="zh-TW" altLang="en-US" dirty="0"/>
              <a:t>測試。</a:t>
            </a:r>
          </a:p>
          <a:p>
            <a:r>
              <a:rPr lang="zh-TW" altLang="en-US" dirty="0"/>
              <a:t>這裡用的 </a:t>
            </a:r>
            <a:r>
              <a:rPr lang="en-US" altLang="zh-TW" dirty="0"/>
              <a:t>metric </a:t>
            </a:r>
            <a:r>
              <a:rPr lang="zh-TW" altLang="en-US" dirty="0"/>
              <a:t>是：</a:t>
            </a:r>
            <a:br>
              <a:rPr lang="zh-TW" altLang="en-US" dirty="0"/>
            </a:br>
            <a:r>
              <a:rPr lang="zh-TW" altLang="en-US" b="1" dirty="0"/>
              <a:t>🔥 重點解讀</a:t>
            </a:r>
          </a:p>
          <a:p>
            <a:r>
              <a:rPr lang="zh-TW" altLang="en-US" dirty="0"/>
              <a:t>👉 幾乎所有物體都接近 </a:t>
            </a:r>
            <a:r>
              <a:rPr lang="en-US" altLang="zh-TW" b="1" dirty="0"/>
              <a:t>100%</a:t>
            </a:r>
          </a:p>
          <a:p>
            <a:r>
              <a:rPr lang="zh-TW" altLang="en-US" dirty="0"/>
              <a:t>👉 比 </a:t>
            </a:r>
            <a:r>
              <a:rPr lang="en-US" altLang="zh-TW" dirty="0"/>
              <a:t>FS6D</a:t>
            </a:r>
            <a:r>
              <a:rPr lang="zh-TW" altLang="en-US" dirty="0"/>
              <a:t>（甚至加 </a:t>
            </a:r>
            <a:r>
              <a:rPr lang="en-US" altLang="zh-TW" dirty="0"/>
              <a:t>ICP</a:t>
            </a:r>
            <a:r>
              <a:rPr lang="zh-TW" altLang="en-US" dirty="0"/>
              <a:t>）還好</a:t>
            </a:r>
          </a:p>
          <a:p>
            <a:r>
              <a:rPr lang="zh-TW" altLang="en-US" b="1" dirty="0"/>
              <a:t>⚡ 核心結論</a:t>
            </a:r>
          </a:p>
          <a:p>
            <a:r>
              <a:rPr lang="zh-TW" altLang="en-US" dirty="0"/>
              <a:t>👉 </a:t>
            </a:r>
            <a:r>
              <a:rPr lang="zh-TW" altLang="en-US" b="1" dirty="0"/>
              <a:t>在沒有 </a:t>
            </a:r>
            <a:r>
              <a:rPr lang="en-US" altLang="zh-TW" b="1" dirty="0"/>
              <a:t>CAD</a:t>
            </a:r>
            <a:r>
              <a:rPr lang="zh-TW" altLang="en-US" b="1" dirty="0"/>
              <a:t>、沒有 </a:t>
            </a:r>
            <a:r>
              <a:rPr lang="en-US" altLang="zh-TW" b="1" dirty="0"/>
              <a:t>fine-tune </a:t>
            </a:r>
            <a:r>
              <a:rPr lang="zh-TW" altLang="en-US" b="1" dirty="0"/>
              <a:t>的情況下，幾乎做到完美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8135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/>
              <a:t>🔥 重點解讀</a:t>
            </a:r>
          </a:p>
          <a:p>
            <a:r>
              <a:rPr lang="zh-TW" altLang="en-US" dirty="0"/>
              <a:t>👉 在三個 </a:t>
            </a:r>
            <a:r>
              <a:rPr lang="en-US" altLang="zh-TW" dirty="0"/>
              <a:t>dataset</a:t>
            </a:r>
            <a:r>
              <a:rPr lang="zh-TW" altLang="en-US" dirty="0"/>
              <a:t>（</a:t>
            </a:r>
            <a:r>
              <a:rPr lang="en-US" altLang="zh-TW" dirty="0"/>
              <a:t>LM-O, T-LESS, YCB-V</a:t>
            </a:r>
            <a:r>
              <a:rPr lang="zh-TW" altLang="en-US" dirty="0"/>
              <a:t>）</a:t>
            </a:r>
            <a:br>
              <a:rPr lang="zh-TW" altLang="en-US" dirty="0"/>
            </a:br>
            <a:r>
              <a:rPr lang="zh-TW" altLang="en-US" dirty="0"/>
              <a:t>👉 我們的方法都是最高</a:t>
            </a:r>
          </a:p>
          <a:p>
            <a:r>
              <a:rPr lang="zh-TW" altLang="en-US" dirty="0"/>
              <a:t>👉 而且：</a:t>
            </a:r>
            <a:br>
              <a:rPr lang="zh-TW" altLang="en-US" dirty="0"/>
            </a:br>
            <a:r>
              <a:rPr lang="zh-TW" altLang="en-US" b="1" dirty="0"/>
              <a:t>甚至超過 </a:t>
            </a:r>
            <a:r>
              <a:rPr lang="en-US" altLang="zh-TW" b="1" dirty="0"/>
              <a:t>instance-level methods</a:t>
            </a:r>
            <a:endParaRPr lang="en-US" altLang="zh-TW" dirty="0"/>
          </a:p>
          <a:p>
            <a:r>
              <a:rPr lang="zh-TW" altLang="en-US" b="1" dirty="0"/>
              <a:t>🎯 關鍵點</a:t>
            </a:r>
          </a:p>
          <a:p>
            <a:r>
              <a:rPr lang="zh-TW" altLang="en-US" dirty="0"/>
              <a:t>👉 </a:t>
            </a:r>
            <a:r>
              <a:rPr lang="en-US" altLang="zh-TW" dirty="0"/>
              <a:t>instance-level </a:t>
            </a:r>
            <a:r>
              <a:rPr lang="zh-TW" altLang="en-US" dirty="0"/>
              <a:t>是「為特定物體訓練的」</a:t>
            </a:r>
            <a:br>
              <a:rPr lang="zh-TW" altLang="en-US" dirty="0"/>
            </a:br>
            <a:r>
              <a:rPr lang="zh-TW" altLang="en-US" dirty="0"/>
              <a:t>👉 理論上應該最強</a:t>
            </a:r>
          </a:p>
          <a:p>
            <a:r>
              <a:rPr lang="zh-TW" altLang="en-US" dirty="0"/>
              <a:t>但這篇論文：</a:t>
            </a:r>
            <a:br>
              <a:rPr lang="zh-TW" altLang="en-US" dirty="0"/>
            </a:br>
            <a:r>
              <a:rPr lang="zh-TW" altLang="en-US" dirty="0"/>
              <a:t>👉 </a:t>
            </a:r>
            <a:r>
              <a:rPr lang="zh-TW" altLang="en-US" b="1" dirty="0"/>
              <a:t>泛用模型 </a:t>
            </a:r>
            <a:r>
              <a:rPr lang="en-US" altLang="zh-TW" b="1" dirty="0"/>
              <a:t>&gt; </a:t>
            </a:r>
            <a:r>
              <a:rPr lang="zh-TW" altLang="en-US" b="1" dirty="0"/>
              <a:t>專用模型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2159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Table 4 </a:t>
            </a:r>
            <a:r>
              <a:rPr lang="zh-TW" altLang="en-US" dirty="0"/>
              <a:t>是 </a:t>
            </a:r>
            <a:r>
              <a:rPr lang="en-US" altLang="zh-TW" b="1" dirty="0"/>
              <a:t>pose tracking</a:t>
            </a:r>
            <a:r>
              <a:rPr lang="zh-TW" altLang="en-US" dirty="0"/>
              <a:t>，</a:t>
            </a:r>
            <a:br>
              <a:rPr lang="zh-TW" altLang="en-US" dirty="0"/>
            </a:br>
            <a:r>
              <a:rPr lang="zh-TW" altLang="en-US" dirty="0"/>
              <a:t>而且是非常難的 </a:t>
            </a:r>
            <a:r>
              <a:rPr lang="en-US" altLang="zh-TW" dirty="0"/>
              <a:t>dataset</a:t>
            </a:r>
            <a:r>
              <a:rPr lang="zh-TW" altLang="en-US" dirty="0"/>
              <a:t>：</a:t>
            </a:r>
          </a:p>
          <a:p>
            <a:r>
              <a:rPr lang="zh-TW" altLang="en-US" dirty="0"/>
              <a:t>👉 動態操作</a:t>
            </a:r>
            <a:br>
              <a:rPr lang="zh-TW" altLang="en-US" dirty="0"/>
            </a:br>
            <a:r>
              <a:rPr lang="zh-TW" altLang="en-US" dirty="0"/>
              <a:t>👉 遮擋</a:t>
            </a:r>
            <a:br>
              <a:rPr lang="zh-TW" altLang="en-US" dirty="0"/>
            </a:br>
            <a:r>
              <a:rPr lang="zh-TW" altLang="en-US" dirty="0"/>
              <a:t>👉 </a:t>
            </a:r>
            <a:r>
              <a:rPr lang="en-US" altLang="zh-TW" dirty="0"/>
              <a:t>camera motion</a:t>
            </a:r>
          </a:p>
          <a:p>
            <a:r>
              <a:rPr lang="zh-TW" altLang="en-US" b="1" dirty="0"/>
              <a:t>🔥 重點解讀</a:t>
            </a:r>
          </a:p>
          <a:p>
            <a:r>
              <a:rPr lang="zh-TW" altLang="en-US" dirty="0"/>
              <a:t>👉 我們方法在 </a:t>
            </a:r>
            <a:r>
              <a:rPr lang="en-US" altLang="zh-TW" dirty="0"/>
              <a:t>ADD / ADD-S </a:t>
            </a:r>
            <a:r>
              <a:rPr lang="zh-TW" altLang="en-US" dirty="0"/>
              <a:t>都是最好</a:t>
            </a:r>
          </a:p>
          <a:p>
            <a:r>
              <a:rPr lang="zh-TW" altLang="en-US" dirty="0"/>
              <a:t>👉 超過需要 </a:t>
            </a:r>
            <a:r>
              <a:rPr lang="en-US" altLang="zh-TW" dirty="0"/>
              <a:t>instance training </a:t>
            </a:r>
            <a:r>
              <a:rPr lang="zh-TW" altLang="en-US" dirty="0"/>
              <a:t>的方法</a:t>
            </a:r>
          </a:p>
          <a:p>
            <a:r>
              <a:rPr lang="zh-TW" altLang="en-US" b="1" dirty="0"/>
              <a:t>⚡ 關鍵一句</a:t>
            </a:r>
          </a:p>
          <a:p>
            <a:r>
              <a:rPr lang="zh-TW" altLang="en-US" dirty="0"/>
              <a:t>👉 </a:t>
            </a:r>
            <a:r>
              <a:rPr lang="en-US" altLang="zh-TW" b="1" dirty="0"/>
              <a:t>tracking </a:t>
            </a:r>
            <a:r>
              <a:rPr lang="zh-TW" altLang="en-US" b="1" dirty="0"/>
              <a:t>也能泛化到新物體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4503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/>
              <a:t>🔥 重點解讀</a:t>
            </a:r>
          </a:p>
          <a:p>
            <a:r>
              <a:rPr lang="zh-TW" altLang="en-US" dirty="0"/>
              <a:t>👉 很多 </a:t>
            </a:r>
            <a:r>
              <a:rPr lang="en-US" altLang="zh-TW" dirty="0"/>
              <a:t>baseline</a:t>
            </a:r>
            <a:r>
              <a:rPr lang="zh-TW" altLang="en-US" dirty="0"/>
              <a:t>：</a:t>
            </a:r>
          </a:p>
          <a:p>
            <a:r>
              <a:rPr lang="zh-TW" altLang="en-US" dirty="0"/>
              <a:t>要 </a:t>
            </a:r>
            <a:r>
              <a:rPr lang="en-US" altLang="zh-TW" dirty="0"/>
              <a:t>instance-level training </a:t>
            </a:r>
          </a:p>
          <a:p>
            <a:r>
              <a:rPr lang="zh-TW" altLang="en-US" dirty="0"/>
              <a:t>或需要重新初始化 </a:t>
            </a:r>
          </a:p>
          <a:p>
            <a:r>
              <a:rPr lang="zh-TW" altLang="en-US" dirty="0"/>
              <a:t>👉 但我們的方法：</a:t>
            </a:r>
          </a:p>
          <a:p>
            <a:r>
              <a:rPr lang="zh-TW" altLang="en-US" dirty="0"/>
              <a:t>可以直接用在新物體 </a:t>
            </a:r>
          </a:p>
          <a:p>
            <a:r>
              <a:rPr lang="zh-TW" altLang="en-US" dirty="0"/>
              <a:t>不需要 </a:t>
            </a:r>
            <a:r>
              <a:rPr lang="en-US" altLang="zh-TW" dirty="0"/>
              <a:t>re-initialization </a:t>
            </a:r>
          </a:p>
          <a:p>
            <a:r>
              <a:rPr lang="zh-TW" altLang="en-US" dirty="0"/>
              <a:t>表現還更好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332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/>
              <a:t>仍然需要物體資訊</a:t>
            </a:r>
          </a:p>
          <a:p>
            <a:r>
              <a:rPr lang="zh-TW" altLang="en-US" dirty="0"/>
              <a:t>👉 需要：</a:t>
            </a:r>
          </a:p>
          <a:p>
            <a:r>
              <a:rPr lang="en-US" altLang="zh-TW" dirty="0"/>
              <a:t>CAD model</a:t>
            </a:r>
            <a:r>
              <a:rPr lang="zh-TW" altLang="en-US" dirty="0"/>
              <a:t>（</a:t>
            </a:r>
            <a:r>
              <a:rPr lang="en-US" altLang="zh-TW" dirty="0"/>
              <a:t>model-based</a:t>
            </a:r>
            <a:r>
              <a:rPr lang="zh-TW" altLang="en-US" dirty="0"/>
              <a:t>）</a:t>
            </a:r>
            <a:br>
              <a:rPr lang="zh-TW" altLang="en-US" dirty="0"/>
            </a:br>
            <a:r>
              <a:rPr lang="zh-TW" altLang="en-US" dirty="0"/>
              <a:t>或 </a:t>
            </a:r>
          </a:p>
          <a:p>
            <a:r>
              <a:rPr lang="zh-TW" altLang="en-US" dirty="0"/>
              <a:t>幾張 </a:t>
            </a:r>
            <a:r>
              <a:rPr lang="en-US" altLang="zh-TW" dirty="0"/>
              <a:t>reference images</a:t>
            </a:r>
            <a:r>
              <a:rPr lang="zh-TW" altLang="en-US" dirty="0"/>
              <a:t>（</a:t>
            </a:r>
            <a:r>
              <a:rPr lang="en-US" altLang="zh-TW" dirty="0"/>
              <a:t>model-free</a:t>
            </a:r>
            <a:r>
              <a:rPr lang="zh-TW" altLang="en-US" dirty="0"/>
              <a:t>） </a:t>
            </a:r>
          </a:p>
          <a:p>
            <a:r>
              <a:rPr lang="zh-TW" altLang="en-US" dirty="0"/>
              <a:t>👉 也就是說：</a:t>
            </a:r>
          </a:p>
          <a:p>
            <a:r>
              <a:rPr lang="zh-TW" altLang="en-US" dirty="0"/>
              <a:t>❌ 不能完全「零資訊」辨識物體</a:t>
            </a:r>
          </a:p>
          <a:p>
            <a:r>
              <a:rPr lang="zh-TW" altLang="en-US" b="1" dirty="0"/>
              <a:t>🔹 </a:t>
            </a:r>
            <a:r>
              <a:rPr lang="en-US" altLang="zh-TW" b="1" dirty="0"/>
              <a:t>2️⃣ </a:t>
            </a:r>
            <a:r>
              <a:rPr lang="zh-TW" altLang="en-US" b="1" dirty="0"/>
              <a:t>每個新物體仍要建模</a:t>
            </a:r>
          </a:p>
          <a:p>
            <a:r>
              <a:rPr lang="zh-TW" altLang="en-US" dirty="0"/>
              <a:t>在 </a:t>
            </a:r>
            <a:r>
              <a:rPr lang="en-US" altLang="zh-TW" dirty="0"/>
              <a:t>model-free </a:t>
            </a:r>
            <a:r>
              <a:rPr lang="zh-TW" altLang="en-US" dirty="0"/>
              <a:t>情況下：</a:t>
            </a:r>
          </a:p>
          <a:p>
            <a:r>
              <a:rPr lang="zh-TW" altLang="en-US" dirty="0"/>
              <a:t>👉 要先訓練一個 </a:t>
            </a:r>
            <a:r>
              <a:rPr lang="en-US" altLang="zh-TW" dirty="0"/>
              <a:t>neural field</a:t>
            </a:r>
            <a:r>
              <a:rPr lang="zh-TW" altLang="en-US" dirty="0"/>
              <a:t>（</a:t>
            </a:r>
            <a:r>
              <a:rPr lang="en-US" altLang="zh-TW" dirty="0"/>
              <a:t>SDF</a:t>
            </a:r>
            <a:r>
              <a:rPr lang="zh-TW" altLang="en-US" dirty="0"/>
              <a:t>）</a:t>
            </a:r>
          </a:p>
          <a:p>
            <a:r>
              <a:rPr lang="zh-TW" altLang="en-US" dirty="0"/>
              <a:t>雖然論文說幾秒內可以完成，</a:t>
            </a:r>
            <a:br>
              <a:rPr lang="zh-TW" altLang="en-US" dirty="0"/>
            </a:br>
            <a:r>
              <a:rPr lang="zh-TW" altLang="en-US" dirty="0"/>
              <a:t>但：</a:t>
            </a:r>
          </a:p>
          <a:p>
            <a:r>
              <a:rPr lang="zh-TW" altLang="en-US" dirty="0"/>
              <a:t>👉 </a:t>
            </a:r>
            <a:r>
              <a:rPr lang="zh-TW" altLang="en-US" b="1" dirty="0"/>
              <a:t>每個新物體都要做一次</a:t>
            </a:r>
            <a:endParaRPr lang="en-US" altLang="zh-TW" b="1" dirty="0"/>
          </a:p>
          <a:p>
            <a:endParaRPr lang="zh-TW" altLang="en-US" dirty="0"/>
          </a:p>
          <a:p>
            <a:r>
              <a:rPr lang="zh-TW" altLang="en-US" b="1" dirty="0"/>
              <a:t>🔹 </a:t>
            </a:r>
            <a:r>
              <a:rPr lang="en-US" altLang="zh-TW" b="1" dirty="0"/>
              <a:t>3️⃣ </a:t>
            </a:r>
            <a:r>
              <a:rPr lang="zh-TW" altLang="en-US" b="1" dirty="0"/>
              <a:t>計算成本高</a:t>
            </a:r>
          </a:p>
          <a:p>
            <a:r>
              <a:rPr lang="zh-TW" altLang="en-US" dirty="0"/>
              <a:t>這個方法不是一次預測</a:t>
            </a:r>
          </a:p>
          <a:p>
            <a:r>
              <a:rPr lang="zh-TW" altLang="en-US" dirty="0"/>
              <a:t>而是：</a:t>
            </a:r>
          </a:p>
          <a:p>
            <a:r>
              <a:rPr lang="zh-TW" altLang="en-US" dirty="0"/>
              <a:t>產生很多 </a:t>
            </a:r>
            <a:r>
              <a:rPr lang="en-US" altLang="zh-TW" dirty="0"/>
              <a:t>pose hypotheses (</a:t>
            </a:r>
            <a:r>
              <a:rPr lang="zh-TW" altLang="en-US" dirty="0"/>
              <a:t>假設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每個都要 </a:t>
            </a:r>
            <a:r>
              <a:rPr lang="en-US" altLang="zh-TW" dirty="0"/>
              <a:t>render </a:t>
            </a:r>
          </a:p>
          <a:p>
            <a:r>
              <a:rPr lang="zh-TW" altLang="en-US" dirty="0"/>
              <a:t>再做 </a:t>
            </a:r>
            <a:r>
              <a:rPr lang="en-US" altLang="zh-TW" dirty="0"/>
              <a:t>refinement </a:t>
            </a:r>
          </a:p>
          <a:p>
            <a:r>
              <a:rPr lang="zh-TW" altLang="en-US" dirty="0"/>
              <a:t>👉 所以計算量其實不低</a:t>
            </a:r>
          </a:p>
          <a:p>
            <a:r>
              <a:rPr lang="zh-TW" altLang="en-US" b="1" dirty="0"/>
              <a:t>🔹 </a:t>
            </a:r>
            <a:r>
              <a:rPr lang="en-US" altLang="zh-TW" b="1" dirty="0"/>
              <a:t>4️⃣ </a:t>
            </a:r>
            <a:r>
              <a:rPr lang="zh-TW" altLang="en-US" b="1" dirty="0"/>
              <a:t>對困難場景仍有挑戰</a:t>
            </a:r>
          </a:p>
          <a:p>
            <a:r>
              <a:rPr lang="zh-TW" altLang="en-US" dirty="0"/>
              <a:t>例如：</a:t>
            </a:r>
          </a:p>
          <a:p>
            <a:r>
              <a:rPr lang="zh-TW" altLang="en-US" dirty="0"/>
              <a:t>嚴重遮擋 </a:t>
            </a:r>
          </a:p>
          <a:p>
            <a:r>
              <a:rPr lang="zh-TW" altLang="en-US" dirty="0"/>
              <a:t>極端角度 </a:t>
            </a:r>
          </a:p>
          <a:p>
            <a:r>
              <a:rPr lang="en-US" altLang="zh-TW" dirty="0" err="1"/>
              <a:t>textureless</a:t>
            </a:r>
            <a:r>
              <a:rPr lang="en-US" altLang="zh-TW" dirty="0"/>
              <a:t> </a:t>
            </a:r>
            <a:r>
              <a:rPr lang="zh-TW" altLang="en-US" dirty="0"/>
              <a:t>物體 </a:t>
            </a:r>
          </a:p>
          <a:p>
            <a:r>
              <a:rPr lang="zh-TW" altLang="en-US" dirty="0"/>
              <a:t>👉 雖然 </a:t>
            </a:r>
            <a:r>
              <a:rPr lang="en-US" altLang="zh-TW" dirty="0"/>
              <a:t>paper </a:t>
            </a:r>
            <a:r>
              <a:rPr lang="zh-TW" altLang="en-US" dirty="0"/>
              <a:t>表現很好，但還是可能下降</a:t>
            </a:r>
          </a:p>
          <a:p>
            <a:r>
              <a:rPr lang="zh-TW" altLang="en-US" b="1" dirty="0"/>
              <a:t>🔹 </a:t>
            </a:r>
            <a:r>
              <a:rPr lang="en-US" altLang="zh-TW" b="1" dirty="0"/>
              <a:t>5️⃣ Synthetic data gap</a:t>
            </a:r>
          </a:p>
          <a:p>
            <a:r>
              <a:rPr lang="zh-TW" altLang="en-US" dirty="0"/>
              <a:t>它很依賴：</a:t>
            </a:r>
          </a:p>
          <a:p>
            <a:r>
              <a:rPr lang="zh-TW" altLang="en-US" dirty="0"/>
              <a:t>👉 大量 </a:t>
            </a:r>
            <a:r>
              <a:rPr lang="en-US" altLang="zh-TW" dirty="0"/>
              <a:t>synthetic training</a:t>
            </a:r>
          </a:p>
          <a:p>
            <a:r>
              <a:rPr lang="zh-TW" altLang="en-US" dirty="0"/>
              <a:t>但：</a:t>
            </a:r>
          </a:p>
          <a:p>
            <a:r>
              <a:rPr lang="zh-TW" altLang="en-US" dirty="0"/>
              <a:t>👉 合成資料 ≠ 真實世界</a:t>
            </a:r>
          </a:p>
          <a:p>
            <a:r>
              <a:rPr lang="zh-TW" altLang="en-US" dirty="0"/>
              <a:t>所以可能存在：</a:t>
            </a:r>
          </a:p>
          <a:p>
            <a:r>
              <a:rPr lang="en-US" altLang="zh-TW" dirty="0"/>
              <a:t>domain gap </a:t>
            </a:r>
          </a:p>
          <a:p>
            <a:r>
              <a:rPr lang="zh-TW" altLang="en-US" dirty="0"/>
              <a:t>真實場景泛化問題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0B8E6-579C-48E2-98E7-FEE3EC36050F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5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EA4D02-47F2-4FF1-A165-9006824DE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B90BAB-50C0-4DA1-8A07-D14E80859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741925-3DFE-4EED-8FE2-4C8DBCFAB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AE935C-3934-4514-973E-8C2DE56E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2F1A451-9CD7-478B-AF1E-7EAF857D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43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69BEE8-4F18-4630-8B48-1E55C614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BCEB19-A64C-42FC-A040-23BC8CE31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ED2414E-34DC-48B1-AFCD-B178A2E1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C77EB3-3584-4CCA-9887-F290744F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BBBABA-161B-42A2-8FEF-FC13AA63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80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91B343-4862-40A2-BF30-0A4CAD12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BE30956-2067-408E-8E69-F03CA314B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002F18-F0DE-4FCC-BC48-72E81850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865069B-BD20-4357-BDE0-4285292EF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E7DB46-8EE0-4350-8F54-21F0046B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82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A8FDBB-C0BA-4123-93CD-0EA2FD85A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3D8EA47-CB44-4CAB-9BD5-95E8EC0D1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0ECFA91-6FF8-4040-BA2D-F8054048A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232DA59-FFC7-4BC6-B5AE-447553637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625F1BE-9887-4EAC-A964-97463338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824F4C6-A066-424C-B7BC-0EE97A094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845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641D53-5DF0-4F01-B114-5DE8B1E8F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97E2007-1B65-4359-85FD-C1C7249A7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3B3D92-0AF5-4522-8632-88F119D5C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96AEAAD-CE1B-471B-BFA5-0B1BE24F0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6F501CD-9CF6-4DCC-B1E8-CE0A7D343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DDADE76-632B-43D9-8DC2-C2733F42F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DB57C99-12FD-4513-AD39-113BF3BA6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78ADA38-998F-4703-94C2-6F921E67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840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01DB23-16B3-492B-8A87-2FA0115D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FFDF626-52C1-4B02-A1C5-EA0D101D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027D288-4E1E-434E-B1B8-F9B8A8E7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2689F05-F2CA-45F3-806B-D8F30E20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772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7ED86C3-CC7B-440D-BDD5-B03C93D6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A42DEE0-6276-4590-8FB3-ABA38FD70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D4A48A-9D84-42B1-A249-F15DC8A8B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945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A88B02-C00A-4BFC-921E-4080B5F7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FF2901-6EB6-4D28-9932-5EE2159FF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7E610C7-BEBB-4051-BCE5-E587AD9AB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2D31928-D32E-4056-A6DA-3AC3B8F0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F1BA305-6A8D-4C0C-BBA7-C8911BE1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F53F649-4490-452F-AAD4-CC5D6DD1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00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A2D7AC-2C20-464A-9287-E21041CA4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4FE3AD1-CB3C-44AC-85D4-EAD326AC5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7D9B272-2240-42A5-83EB-C466ECD16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761B52F-CA12-4632-A2FF-525A391C8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CAB8760-DE4D-4BA7-8078-B1301B941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272C95F-6BBD-4AA5-AE9C-A39239506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02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C3AD54-A4D6-49EA-A432-77F525DE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7DA1326-9ACB-4523-9AAB-1689FC859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AD68E6-EC44-470E-8DC6-0A793E73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3BA7635-9C6D-44E4-9DCB-CB0533354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449800-4009-4F2B-934F-520F01C37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773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34DE11D-FF19-4687-B171-3F995E4B3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0C66DA1-6FA5-4198-9C30-AB8C573D5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0312F38-9515-41D8-9D3D-1CBD4407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B8084D-ACE2-41D6-B694-8A839F59A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FC80F48-9A67-44CF-9C4B-820884E9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545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52A84D2-3138-46E8-B690-32B37E108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68354A5-031B-4218-ADAC-EA11DBCB0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D418AF3-A6B2-4E92-A82E-A452B4E636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59266-5419-451F-8CE6-C36A2E964389}" type="datetimeFigureOut">
              <a:rPr lang="zh-TW" altLang="en-US" smtClean="0"/>
              <a:t>2026/4/22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3397D2F-B2A3-48CF-86D4-4F9DCB217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DF95D2A-DB51-44A1-8AE4-D7B70D4F1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EEF4-759B-474B-B52C-96B929586A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16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00939A-30D9-4E58-BA58-A1AC4BAD35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err="1"/>
              <a:t>FoundationPose</a:t>
            </a:r>
            <a:r>
              <a:rPr lang="en-US" altLang="zh-TW" dirty="0"/>
              <a:t>: Unified 6D Pose Estimation and Tracking of Novel Objects 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41887A1-3845-4ABF-BDE0-9F6000A6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Bowen Wen Wei Yang Jan Kautz Stan Birchfield </a:t>
            </a:r>
          </a:p>
          <a:p>
            <a:r>
              <a:rPr lang="en-US" altLang="zh-TW" dirty="0"/>
              <a:t>NVIDIA</a:t>
            </a:r>
          </a:p>
          <a:p>
            <a:endParaRPr lang="en-US" altLang="zh-TW" dirty="0"/>
          </a:p>
          <a:p>
            <a:r>
              <a:rPr lang="en-US" altLang="zh-TW" dirty="0"/>
              <a:t>CVPR 2024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8901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191A83-FA47-40A6-9269-7CAA7BDEA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C0D8365-5957-469A-8785-7B98844CB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 Introduction</a:t>
            </a:r>
          </a:p>
          <a:p>
            <a:r>
              <a:rPr lang="en-US" altLang="zh-TW" dirty="0"/>
              <a:t> Related work</a:t>
            </a:r>
          </a:p>
          <a:p>
            <a:r>
              <a:rPr lang="en-US" altLang="zh-TW" dirty="0"/>
              <a:t> Method</a:t>
            </a:r>
          </a:p>
          <a:p>
            <a:r>
              <a:rPr lang="en-US" altLang="zh-TW" dirty="0"/>
              <a:t> Experiments</a:t>
            </a:r>
          </a:p>
          <a:p>
            <a:r>
              <a:rPr lang="en-US" altLang="zh-TW" dirty="0"/>
              <a:t> Limitation</a:t>
            </a:r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650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650553-4D7F-4B78-A872-480DD38E0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Abstract</a:t>
            </a:r>
            <a:endParaRPr lang="zh-TW" altLang="en-US" dirty="0"/>
          </a:p>
        </p:txBody>
      </p:sp>
      <p:pic>
        <p:nvPicPr>
          <p:cNvPr id="6" name="317561175-aa341004-5a15-4293-b3da-000471fd74ed">
            <a:hlinkClick r:id="" action="ppaction://media"/>
            <a:extLst>
              <a:ext uri="{FF2B5EF4-FFF2-40B4-BE49-F238E27FC236}">
                <a16:creationId xmlns:a16="http://schemas.microsoft.com/office/drawing/2014/main" id="{234C13FA-A73D-40D0-B3F4-C38019AB4D6A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2028825"/>
            <a:ext cx="10515600" cy="39433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692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7B04F4-1C0F-4206-AE67-08549C45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705A76-D1EB-48ED-9EF8-ED96089D8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 unified foundation model for:</a:t>
            </a:r>
          </a:p>
          <a:p>
            <a:pPr lvl="1"/>
            <a:r>
              <a:rPr lang="en-US" altLang="zh-TW" dirty="0"/>
              <a:t>Pose estimation</a:t>
            </a:r>
          </a:p>
          <a:p>
            <a:pPr lvl="1"/>
            <a:r>
              <a:rPr lang="en-US" altLang="zh-TW" dirty="0"/>
              <a:t>Pose tracking</a:t>
            </a:r>
          </a:p>
          <a:p>
            <a:pPr lvl="1"/>
            <a:r>
              <a:rPr lang="en-US" altLang="zh-TW" dirty="0"/>
              <a:t>Works for novel objects</a:t>
            </a:r>
          </a:p>
          <a:p>
            <a:r>
              <a:rPr lang="en-US" altLang="zh-TW" dirty="0"/>
              <a:t>Supports:</a:t>
            </a:r>
          </a:p>
          <a:p>
            <a:pPr lvl="1"/>
            <a:r>
              <a:rPr lang="en-US" altLang="zh-TW" dirty="0"/>
              <a:t>Model-based (CAD)</a:t>
            </a:r>
          </a:p>
          <a:p>
            <a:pPr lvl="1"/>
            <a:r>
              <a:rPr lang="en-US" altLang="zh-TW" dirty="0"/>
              <a:t>Model-free (reference images)</a:t>
            </a:r>
          </a:p>
          <a:p>
            <a:pPr lvl="1"/>
            <a:r>
              <a:rPr lang="en-US" altLang="zh-TW" dirty="0"/>
              <a:t>No fine-tuning required at test time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817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3B12C9-7BE2-4BAE-9E39-2C5B4AAD4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6329A61-274B-425B-AB66-6F3FB8B34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Unified framework with:</a:t>
            </a:r>
          </a:p>
          <a:p>
            <a:pPr lvl="1"/>
            <a:r>
              <a:rPr lang="en-US" altLang="zh-TW" dirty="0"/>
              <a:t>Transformer-based architecture</a:t>
            </a:r>
          </a:p>
          <a:p>
            <a:pPr lvl="1"/>
            <a:r>
              <a:rPr lang="en-US" altLang="zh-TW" dirty="0"/>
              <a:t>Neural implicit representation (for novel views)</a:t>
            </a:r>
          </a:p>
          <a:p>
            <a:r>
              <a:rPr lang="en-US" altLang="zh-TW" dirty="0"/>
              <a:t>Trained with:</a:t>
            </a:r>
          </a:p>
          <a:p>
            <a:pPr lvl="1"/>
            <a:r>
              <a:rPr lang="en-US" altLang="zh-TW" dirty="0"/>
              <a:t>Large-scale synthetic data</a:t>
            </a:r>
          </a:p>
          <a:p>
            <a:pPr lvl="1"/>
            <a:r>
              <a:rPr lang="en-US" altLang="zh-TW" dirty="0"/>
              <a:t>LLM assistance</a:t>
            </a:r>
          </a:p>
          <a:p>
            <a:pPr lvl="1"/>
            <a:r>
              <a:rPr lang="en-US" altLang="zh-TW" dirty="0"/>
              <a:t>Contrastive learning</a:t>
            </a:r>
          </a:p>
          <a:p>
            <a:r>
              <a:rPr lang="en-US" altLang="zh-TW" dirty="0"/>
              <a:t>Results:</a:t>
            </a:r>
          </a:p>
          <a:p>
            <a:pPr lvl="1"/>
            <a:r>
              <a:rPr lang="en-US" altLang="zh-TW" dirty="0"/>
              <a:t>Outperforms specialized methods</a:t>
            </a:r>
          </a:p>
          <a:p>
            <a:pPr lvl="1"/>
            <a:r>
              <a:rPr lang="en-US" altLang="zh-TW" dirty="0"/>
              <a:t>Strong generalization</a:t>
            </a:r>
          </a:p>
          <a:p>
            <a:pPr lvl="1"/>
            <a:r>
              <a:rPr lang="en-US" altLang="zh-TW" dirty="0"/>
              <a:t>Comparable to instance-level methods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341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A1D2A7-6A82-429C-8E01-6E66906A7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E2C82CC-CE85-47B2-A594-316F3EA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zh-TW" dirty="0"/>
              <a:t>Introduction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8766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463AC9-BFAE-4175-BFB4-C737F3BE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830AC3-68D2-4BE4-9B3F-C49DBA74E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6D object pose estimation:</a:t>
            </a:r>
          </a:p>
          <a:p>
            <a:pPr lvl="1"/>
            <a:r>
              <a:rPr lang="en-US" altLang="zh-TW" dirty="0"/>
              <a:t>Estimate position + orientation</a:t>
            </a:r>
          </a:p>
          <a:p>
            <a:r>
              <a:rPr lang="en-US" altLang="zh-TW" dirty="0"/>
              <a:t>Important for:</a:t>
            </a:r>
          </a:p>
          <a:p>
            <a:pPr lvl="1"/>
            <a:r>
              <a:rPr lang="en-US" altLang="zh-TW" dirty="0"/>
              <a:t>Robotics manipulation</a:t>
            </a:r>
          </a:p>
          <a:p>
            <a:pPr lvl="1"/>
            <a:r>
              <a:rPr lang="en-US" altLang="zh-TW" dirty="0"/>
              <a:t>Mixed reality (AR/VR)</a:t>
            </a:r>
          </a:p>
          <a:p>
            <a:r>
              <a:rPr lang="en-US" altLang="zh-TW" dirty="0"/>
              <a:t>Goal:</a:t>
            </a:r>
          </a:p>
          <a:p>
            <a:pPr lvl="1"/>
            <a:r>
              <a:rPr lang="en-US" altLang="zh-TW" dirty="0"/>
              <a:t>Compute rigid transformation between object and camera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80211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E66E59-0E27-4A1A-BBE9-A7C57214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34D64C-5DC3-4433-9B27-9106D2E4B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Limitations of Existing Methods</a:t>
            </a:r>
          </a:p>
          <a:p>
            <a:pPr lvl="1"/>
            <a:r>
              <a:rPr lang="en-US" altLang="zh-TW" sz="3200" dirty="0"/>
              <a:t>Instance-level methods</a:t>
            </a:r>
          </a:p>
          <a:p>
            <a:pPr lvl="2"/>
            <a:r>
              <a:rPr lang="en-US" altLang="zh-TW" sz="2800" dirty="0"/>
              <a:t>Require training on specific objects</a:t>
            </a:r>
          </a:p>
          <a:p>
            <a:pPr lvl="2"/>
            <a:r>
              <a:rPr lang="en-US" altLang="zh-TW" sz="2800" dirty="0"/>
              <a:t>Need CAD models</a:t>
            </a:r>
          </a:p>
          <a:p>
            <a:pPr lvl="2"/>
            <a:r>
              <a:rPr lang="en-US" altLang="zh-TW" sz="2800" dirty="0"/>
              <a:t>Cannot handle unseen objects</a:t>
            </a:r>
          </a:p>
          <a:p>
            <a:pPr lvl="1"/>
            <a:r>
              <a:rPr lang="en-US" altLang="zh-TW" sz="3200" dirty="0"/>
              <a:t>Category-level methods</a:t>
            </a:r>
          </a:p>
          <a:p>
            <a:pPr lvl="2"/>
            <a:r>
              <a:rPr lang="en-US" altLang="zh-TW" sz="2800" dirty="0"/>
              <a:t>Generalize within a category</a:t>
            </a:r>
          </a:p>
          <a:p>
            <a:pPr lvl="2"/>
            <a:r>
              <a:rPr lang="en-US" altLang="zh-TW" sz="2800" dirty="0"/>
              <a:t>Require predefined categories</a:t>
            </a:r>
          </a:p>
          <a:p>
            <a:pPr lvl="2"/>
            <a:r>
              <a:rPr lang="en-US" altLang="zh-TW" sz="2800" dirty="0"/>
              <a:t>Hard to collect training data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67635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46D069-5347-4BAF-A2E8-981320AD4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 </a:t>
            </a: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D992EC7-3728-42DC-B7CB-B7670907E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Need a method for: </a:t>
            </a:r>
          </a:p>
          <a:p>
            <a:pPr lvl="1"/>
            <a:r>
              <a:rPr lang="en-US" altLang="zh-TW" dirty="0"/>
              <a:t>Arbitrary novel objects </a:t>
            </a:r>
          </a:p>
          <a:p>
            <a:r>
              <a:rPr lang="en-US" altLang="zh-TW" dirty="0"/>
              <a:t>Two setups: </a:t>
            </a:r>
          </a:p>
          <a:p>
            <a:pPr lvl="1"/>
            <a:r>
              <a:rPr lang="en-US" altLang="zh-TW" dirty="0"/>
              <a:t>Model-based (CAD available) </a:t>
            </a:r>
          </a:p>
          <a:p>
            <a:pPr lvl="1"/>
            <a:r>
              <a:rPr lang="en-US" altLang="zh-TW" dirty="0"/>
              <a:t>Model-free (reference images only) </a:t>
            </a:r>
          </a:p>
          <a:p>
            <a:r>
              <a:rPr lang="en-US" altLang="zh-TW" dirty="0"/>
              <a:t>Problem: </a:t>
            </a:r>
          </a:p>
          <a:p>
            <a:pPr lvl="1"/>
            <a:r>
              <a:rPr lang="en-US" altLang="zh-TW" dirty="0"/>
              <a:t>Existing methods handle them separately </a:t>
            </a:r>
          </a:p>
          <a:p>
            <a:r>
              <a:rPr lang="en-US" altLang="zh-TW" dirty="0"/>
              <a:t>This work: </a:t>
            </a:r>
          </a:p>
          <a:p>
            <a:pPr lvl="1"/>
            <a:r>
              <a:rPr lang="en-US" altLang="zh-TW" dirty="0"/>
              <a:t>Proposes a unified framework </a:t>
            </a:r>
          </a:p>
          <a:p>
            <a:pPr lvl="1"/>
            <a:r>
              <a:rPr lang="en-US" altLang="zh-TW" dirty="0"/>
              <a:t>Supports both estimation and tracking</a:t>
            </a:r>
          </a:p>
        </p:txBody>
      </p:sp>
    </p:spTree>
    <p:extLst>
      <p:ext uri="{BB962C8B-B14F-4D97-AF65-F5344CB8AC3E}">
        <p14:creationId xmlns:p14="http://schemas.microsoft.com/office/powerpoint/2010/main" val="120153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A1D2A7-6A82-429C-8E01-6E66906A7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E2C82CC-CE85-47B2-A594-316F3EA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zh-TW" dirty="0"/>
              <a:t>Relate work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613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7EEFCD0-F9F6-47CE-9CB1-A509A830D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Instance-level pose estimation</a:t>
            </a:r>
          </a:p>
          <a:p>
            <a:pPr lvl="1"/>
            <a:r>
              <a:rPr lang="en-US" altLang="zh-TW" dirty="0"/>
              <a:t>Require textured CAD models</a:t>
            </a:r>
          </a:p>
          <a:p>
            <a:pPr lvl="1"/>
            <a:r>
              <a:rPr lang="en-US" altLang="zh-TW" dirty="0"/>
              <a:t>Train &amp; test on same object</a:t>
            </a:r>
          </a:p>
          <a:p>
            <a:r>
              <a:rPr lang="en-US" altLang="zh-TW" dirty="0"/>
              <a:t>Typical approaches:</a:t>
            </a:r>
          </a:p>
          <a:p>
            <a:pPr lvl="1"/>
            <a:r>
              <a:rPr lang="en-US" altLang="zh-TW" dirty="0"/>
              <a:t>Direct pose regression</a:t>
            </a:r>
          </a:p>
          <a:p>
            <a:pPr lvl="1"/>
            <a:r>
              <a:rPr lang="en-US" altLang="zh-TW" dirty="0"/>
              <a:t>2D–3D correspondences (PnP)</a:t>
            </a:r>
          </a:p>
          <a:p>
            <a:pPr lvl="1"/>
            <a:r>
              <a:rPr lang="en-US" altLang="zh-TW" dirty="0"/>
              <a:t>3D–3D matching</a:t>
            </a:r>
          </a:p>
          <a:p>
            <a:r>
              <a:rPr lang="en-US" altLang="zh-TW" dirty="0"/>
              <a:t>Limitation:</a:t>
            </a:r>
          </a:p>
          <a:p>
            <a:pPr lvl="1"/>
            <a:r>
              <a:rPr lang="en-US" altLang="zh-TW" dirty="0"/>
              <a:t>Cannot generalize to novel objects</a:t>
            </a:r>
            <a:endParaRPr lang="zh-TW" altLang="en-US" dirty="0"/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3DA06E2C-D882-4861-8290-5D9D972EA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/>
              <a:t>Relate work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9897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ED6AC9-1F8F-44D7-9856-DB161323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Relate work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53283E0-5160-4ED5-9E23-5348DE257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Model-free methods</a:t>
            </a:r>
          </a:p>
          <a:p>
            <a:pPr lvl="1"/>
            <a:r>
              <a:rPr lang="en-US" altLang="zh-TW" dirty="0"/>
              <a:t>No CAD model required</a:t>
            </a:r>
          </a:p>
          <a:p>
            <a:pPr lvl="1"/>
            <a:r>
              <a:rPr lang="en-US" altLang="zh-TW" dirty="0"/>
              <a:t>Use reference images</a:t>
            </a:r>
          </a:p>
          <a:p>
            <a:r>
              <a:rPr lang="en-US" altLang="zh-TW" dirty="0"/>
              <a:t>Approaches:</a:t>
            </a:r>
          </a:p>
          <a:p>
            <a:pPr lvl="1"/>
            <a:r>
              <a:rPr lang="en-US" altLang="zh-TW" dirty="0"/>
              <a:t>Neural rendering (e.g., </a:t>
            </a:r>
            <a:r>
              <a:rPr lang="en-US" altLang="zh-TW" dirty="0" err="1"/>
              <a:t>NeRF</a:t>
            </a:r>
            <a:r>
              <a:rPr lang="en-US" altLang="zh-TW" dirty="0"/>
              <a:t>-based)</a:t>
            </a:r>
          </a:p>
          <a:p>
            <a:pPr lvl="1"/>
            <a:r>
              <a:rPr lang="en-US" altLang="zh-TW" dirty="0"/>
              <a:t>Feature matching / correspondence</a:t>
            </a:r>
          </a:p>
          <a:p>
            <a:r>
              <a:rPr lang="en-US" altLang="zh-TW" dirty="0"/>
              <a:t>Limitations:</a:t>
            </a:r>
          </a:p>
          <a:p>
            <a:pPr lvl="1"/>
            <a:r>
              <a:rPr lang="en-US" altLang="zh-TW" dirty="0"/>
              <a:t>Instance-specific training</a:t>
            </a:r>
          </a:p>
          <a:p>
            <a:pPr lvl="1"/>
            <a:r>
              <a:rPr lang="en-US" altLang="zh-TW" dirty="0"/>
              <a:t>Sensitive to:</a:t>
            </a:r>
          </a:p>
          <a:p>
            <a:pPr lvl="2"/>
            <a:r>
              <a:rPr lang="en-US" altLang="zh-TW" dirty="0" err="1"/>
              <a:t>Textureless</a:t>
            </a:r>
            <a:r>
              <a:rPr lang="en-US" altLang="zh-TW" dirty="0"/>
              <a:t> objects</a:t>
            </a:r>
          </a:p>
          <a:p>
            <a:pPr lvl="2"/>
            <a:r>
              <a:rPr lang="en-US" altLang="zh-TW" dirty="0"/>
              <a:t>Occlusion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5568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C53D5E0-B926-4042-9DC7-4566F76C9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160" y="861654"/>
            <a:ext cx="5382376" cy="513469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E3EF46CE-979C-4122-8CA6-66A06150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Relate work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482E43-F457-48AF-AD1E-436A7D113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Pose tracking methods</a:t>
            </a:r>
          </a:p>
          <a:p>
            <a:r>
              <a:rPr lang="en-US" altLang="zh-TW" dirty="0"/>
              <a:t>Use temporal information (video)</a:t>
            </a:r>
          </a:p>
          <a:p>
            <a:r>
              <a:rPr lang="en-US" altLang="zh-TW" dirty="0"/>
              <a:t>Improve:</a:t>
            </a:r>
          </a:p>
          <a:p>
            <a:pPr lvl="1"/>
            <a:r>
              <a:rPr lang="en-US" altLang="zh-TW" dirty="0"/>
              <a:t>Efficiency</a:t>
            </a:r>
          </a:p>
          <a:p>
            <a:pPr lvl="1"/>
            <a:r>
              <a:rPr lang="en-US" altLang="zh-TW" dirty="0"/>
              <a:t>Stability</a:t>
            </a:r>
          </a:p>
          <a:p>
            <a:pPr lvl="1"/>
            <a:r>
              <a:rPr lang="en-US" altLang="zh-TW" dirty="0"/>
              <a:t>Accuracy</a:t>
            </a:r>
          </a:p>
          <a:p>
            <a:r>
              <a:rPr lang="en-US" altLang="zh-TW" dirty="0"/>
              <a:t>Gap:</a:t>
            </a:r>
          </a:p>
          <a:p>
            <a:pPr lvl="1"/>
            <a:r>
              <a:rPr lang="en-US" altLang="zh-TW" dirty="0"/>
              <a:t>No unified method for:</a:t>
            </a:r>
          </a:p>
          <a:p>
            <a:pPr lvl="1"/>
            <a:r>
              <a:rPr lang="en-US" altLang="zh-TW" dirty="0"/>
              <a:t>Model-based + model-free</a:t>
            </a:r>
          </a:p>
          <a:p>
            <a:pPr lvl="1"/>
            <a:r>
              <a:rPr lang="en-US" altLang="zh-TW" dirty="0"/>
              <a:t>Estimation + tracking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93175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A1D2A7-6A82-429C-8E01-6E66906A7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E2C82CC-CE85-47B2-A594-316F3EA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zh-TW" dirty="0"/>
              <a:t>Method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527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333B0E-3643-4746-8214-FAFD9C427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7387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Goal: improve generalization</a:t>
            </a:r>
          </a:p>
          <a:p>
            <a:r>
              <a:rPr lang="en-US" altLang="zh-TW" sz="3200" dirty="0"/>
              <a:t>LLM-aided texture augmentation:</a:t>
            </a:r>
          </a:p>
          <a:p>
            <a:pPr lvl="1"/>
            <a:r>
              <a:rPr lang="en-US" altLang="zh-TW" sz="2800" dirty="0"/>
              <a:t>Generate object appearance prompts</a:t>
            </a:r>
          </a:p>
          <a:p>
            <a:pPr lvl="1"/>
            <a:r>
              <a:rPr lang="en-US" altLang="zh-TW" sz="2800" dirty="0"/>
              <a:t>Use diffusion model for realistic texture synthesis</a:t>
            </a:r>
          </a:p>
          <a:p>
            <a:r>
              <a:rPr lang="en-US" altLang="zh-TW" sz="3200" dirty="0"/>
              <a:t>Physics simulation</a:t>
            </a:r>
          </a:p>
          <a:p>
            <a:r>
              <a:rPr lang="en-US" altLang="zh-TW" sz="3200" dirty="0"/>
              <a:t>Path tracing</a:t>
            </a:r>
          </a:p>
          <a:p>
            <a:r>
              <a:rPr lang="en-US" altLang="zh-TW" sz="3200" dirty="0"/>
              <a:t>Randomized object size, material, pose, lighting</a:t>
            </a:r>
            <a:endParaRPr lang="zh-TW" altLang="en-US" sz="3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9BA9A3-3EF1-4D93-9064-371A0CC8E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9" y="4304944"/>
            <a:ext cx="12117491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8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42D2CD-A6A7-42C1-B617-45A1BE1A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Neural Object Modeling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1307288-1815-492A-BDC8-FC9A24AB7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415" y="4247786"/>
            <a:ext cx="4010585" cy="261021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ACE300A2-8C5F-4E78-8FE2-054638D31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641600"/>
            <a:ext cx="6706446" cy="248138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2B610D4-57FB-4738-B975-DEAC790E2690}"/>
              </a:ext>
            </a:extLst>
          </p:cNvPr>
          <p:cNvSpPr txBox="1"/>
          <p:nvPr/>
        </p:nvSpPr>
        <p:spPr>
          <a:xfrm>
            <a:off x="838200" y="1981478"/>
            <a:ext cx="341670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800" dirty="0"/>
              <a:t>Field Representation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8386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15D3C7-1185-4311-A60C-16CBEBE5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0D5B32-2ECF-4C7D-88C9-A08D2CDD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Neural Object Modeling -</a:t>
            </a:r>
            <a:r>
              <a:rPr lang="zh-TW" altLang="en-US" dirty="0"/>
              <a:t> </a:t>
            </a:r>
            <a:r>
              <a:rPr lang="en-US" altLang="zh-TW" dirty="0"/>
              <a:t>Appearance function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39C9ADD-4544-4E39-B4EA-B2A0C1C1D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415" y="4247786"/>
            <a:ext cx="4010585" cy="261021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D89794B-ACD2-4075-9E13-5FB947B72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918" y="5270859"/>
            <a:ext cx="4478607" cy="83108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81407F3-A5FA-4EEA-A5AE-9CEFF2AFC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918" y="4218846"/>
            <a:ext cx="4183251" cy="117593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F88E6B9-EA15-47F6-A773-0FE933BCC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918" y="2316463"/>
            <a:ext cx="5408757" cy="119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81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472536-D485-4B1B-8088-C339CB0B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Pose Refinement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0F45C4-D7FE-475C-A4BA-E5DE20200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Refiner input:</a:t>
            </a:r>
          </a:p>
          <a:p>
            <a:pPr lvl="1"/>
            <a:r>
              <a:rPr lang="en-US" altLang="zh-TW" dirty="0"/>
              <a:t>Render</a:t>
            </a:r>
          </a:p>
          <a:p>
            <a:pPr lvl="1"/>
            <a:r>
              <a:rPr lang="en-US" altLang="zh-TW" dirty="0"/>
              <a:t>mask</a:t>
            </a:r>
          </a:p>
          <a:p>
            <a:r>
              <a:rPr lang="en-US" altLang="zh-TW" dirty="0"/>
              <a:t>Network predicts:</a:t>
            </a:r>
          </a:p>
          <a:p>
            <a:pPr lvl="1"/>
            <a:r>
              <a:rPr lang="en-US" altLang="zh-TW" dirty="0"/>
              <a:t>Translation update </a:t>
            </a:r>
            <a:r>
              <a:rPr lang="el-GR" altLang="zh-TW" dirty="0"/>
              <a:t>Δ</a:t>
            </a:r>
            <a:r>
              <a:rPr lang="en-US" altLang="zh-TW" dirty="0"/>
              <a:t>t</a:t>
            </a:r>
          </a:p>
          <a:p>
            <a:pPr lvl="1"/>
            <a:r>
              <a:rPr lang="en-US" altLang="zh-TW" dirty="0"/>
              <a:t>Rotation update </a:t>
            </a:r>
            <a:r>
              <a:rPr lang="el-GR" altLang="zh-TW" dirty="0"/>
              <a:t>Δ</a:t>
            </a:r>
            <a:r>
              <a:rPr lang="en-US" altLang="zh-TW" dirty="0"/>
              <a:t>R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0AE82FF-4270-46BB-B646-761C49DCB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256" y="4762896"/>
            <a:ext cx="6353744" cy="199667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8B6FF28-864B-4936-84E9-046E09DF0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630" y="3499866"/>
            <a:ext cx="2076740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60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854A6-15EA-458C-9CA4-9EC6A7389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Pose Selection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B7D6B6C-0CD4-4886-8A30-87ECA0073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TW" dirty="0"/>
                  <a:t>Refined poses are ranked by a hierarchical pose ranking network</a:t>
                </a:r>
              </a:p>
              <a:p>
                <a:r>
                  <a:rPr lang="en-US" altLang="zh-TW" dirty="0"/>
                  <a:t>Level 1:</a:t>
                </a:r>
              </a:p>
              <a:p>
                <a:pPr lvl="1"/>
                <a:r>
                  <a:rPr lang="en-US" altLang="zh-TW" dirty="0"/>
                  <a:t>Compare each rendered pose with crop</a:t>
                </a:r>
              </a:p>
              <a:p>
                <a:pPr lvl="1"/>
                <a:r>
                  <a:rPr lang="en-US" altLang="zh-TW" dirty="0"/>
                  <a:t>Output feature embedding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m:rPr>
                        <m:nor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altLang="zh-TW" dirty="0" smtClean="0"/>
                      <m:t>∈</m:t>
                    </m:r>
                    <m:r>
                      <m:rPr>
                        <m:nor/>
                      </m:rPr>
                      <a:rPr lang="en-US" altLang="zh-TW" b="0" i="0" dirty="0" smtClean="0"/>
                      <m:t> </m:t>
                    </m:r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endParaRPr lang="en-US" altLang="zh-TW" dirty="0"/>
              </a:p>
              <a:p>
                <a:r>
                  <a:rPr lang="en-US" altLang="zh-TW" dirty="0"/>
                  <a:t>Level 2:</a:t>
                </a:r>
              </a:p>
              <a:p>
                <a:pPr lvl="1"/>
                <a:r>
                  <a:rPr lang="en-US" altLang="zh-TW" dirty="0"/>
                  <a:t>Compare all pose embeddings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, …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a:rPr lang="en-US" altLang="zh-TW" b="0" i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altLang="zh-TW" b="0" i="0" smtClean="0">
                            <a:latin typeface="Cambria Math" panose="02040503050406030204" pitchFamily="18" charset="0"/>
                          </a:rPr>
                          <m:t> ]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endParaRPr lang="en-US" altLang="zh-TW" dirty="0"/>
              </a:p>
              <a:p>
                <a:pPr lvl="1"/>
                <a:r>
                  <a:rPr lang="en-US" altLang="zh-TW" b="1" dirty="0"/>
                  <a:t>Multi-head self-attention </a:t>
                </a:r>
                <a:r>
                  <a:rPr lang="en-US" altLang="zh-TW" dirty="0"/>
                  <a:t>over all hypotheses</a:t>
                </a:r>
              </a:p>
              <a:p>
                <a:r>
                  <a:rPr lang="en-US" altLang="zh-TW" dirty="0"/>
                  <a:t>Final output:</a:t>
                </a:r>
              </a:p>
              <a:p>
                <a:pPr lvl="1"/>
                <a:r>
                  <a:rPr lang="en-US" altLang="zh-TW" dirty="0"/>
                  <a:t>Score each pose</a:t>
                </a:r>
              </a:p>
              <a:p>
                <a:pPr lvl="1"/>
                <a:r>
                  <a:rPr lang="en-US" altLang="zh-TW" dirty="0"/>
                  <a:t>Select the best one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B7D6B6C-0CD4-4886-8A30-87ECA0073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>
            <a:extLst>
              <a:ext uri="{FF2B5EF4-FFF2-40B4-BE49-F238E27FC236}">
                <a16:creationId xmlns:a16="http://schemas.microsoft.com/office/drawing/2014/main" id="{7CC5B724-4818-4E9A-9DF1-2527AE69F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1" y="5048250"/>
            <a:ext cx="80772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21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A1D2A7-6A82-429C-8E01-6E66906A7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E2C82CC-CE85-47B2-A594-316F3EA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zh-TW" dirty="0" err="1"/>
              <a:t>Experments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281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C7AB2B-48B2-460E-9DCF-37B7C84C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Pose Estimation Comparison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3CFCD9-635D-476D-B1FA-C67F936F0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1075" cy="4351338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551572B-0365-4081-B2A3-18D260A5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548" y="1333500"/>
            <a:ext cx="5746903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81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4066B0-617C-412F-87DD-9CBADC75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750DC8F6-3787-4901-8717-2B91D60EC4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2311" y="3016251"/>
            <a:ext cx="6287377" cy="242921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59EC83C-3F6F-4676-899A-406A60DCB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2725"/>
            <a:ext cx="12192000" cy="237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46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AEA2CF-C9E5-4772-B743-599B7F05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E86C75-8C8E-4E7D-8D45-778C3EF1E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71CA48C-C8E6-40C2-895F-B784623D4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601" y="1257102"/>
            <a:ext cx="6258798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59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AEA6FE-B575-41A4-8789-2128802A7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Pose Tracking Comparison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BDAE1C-4AAD-4F95-96BD-47A1E8E97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CDBEF07-0814-4C55-8768-FF60D2FBC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258" y="1376098"/>
            <a:ext cx="6325483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84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087615-99E6-4FB8-ACE7-6241B15C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C167EBA5-01E9-4479-BE05-67B84477A0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5768" y="177800"/>
            <a:ext cx="9460464" cy="521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48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CAD158-7CA2-4173-A03F-2CCF7EDC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4241E0-80F7-40B6-8395-6B2137AD7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010AB76-8146-43D3-8EF5-73D75B7B6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634" y="1690688"/>
            <a:ext cx="6368731" cy="409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34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A1D2A7-6A82-429C-8E01-6E66906A7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E2C82CC-CE85-47B2-A594-316F3EA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r>
              <a:rPr lang="en-US" altLang="zh-TW" dirty="0"/>
              <a:t>Limitation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1684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B33859-4402-4673-B9DC-F2D1541D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Limitation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41DE3D0-E836-4C6D-98EC-D7E88AB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Requires:</a:t>
            </a:r>
          </a:p>
          <a:p>
            <a:pPr lvl="1"/>
            <a:r>
              <a:rPr lang="en-US" altLang="zh-TW" dirty="0"/>
              <a:t>CAD model or reference images</a:t>
            </a:r>
          </a:p>
          <a:p>
            <a:pPr lvl="1"/>
            <a:r>
              <a:rPr lang="en-US" altLang="zh-TW" dirty="0"/>
              <a:t>Neural field training per object</a:t>
            </a:r>
          </a:p>
          <a:p>
            <a:r>
              <a:rPr lang="en-US" altLang="zh-TW" dirty="0"/>
              <a:t>Computational cost:</a:t>
            </a:r>
          </a:p>
          <a:p>
            <a:pPr lvl="1"/>
            <a:r>
              <a:rPr lang="en-US" altLang="zh-TW" dirty="0"/>
              <a:t>Rendering + refinement</a:t>
            </a:r>
          </a:p>
          <a:p>
            <a:r>
              <a:rPr lang="en-US" altLang="zh-TW" dirty="0"/>
              <a:t>Performance may drop under:</a:t>
            </a:r>
          </a:p>
          <a:p>
            <a:pPr lvl="1"/>
            <a:r>
              <a:rPr lang="en-US" altLang="zh-TW" dirty="0"/>
              <a:t>Severe occlusion</a:t>
            </a:r>
          </a:p>
          <a:p>
            <a:pPr lvl="1"/>
            <a:r>
              <a:rPr lang="en-US" altLang="zh-TW" dirty="0"/>
              <a:t>Extreme viewpoints</a:t>
            </a:r>
          </a:p>
          <a:p>
            <a:pPr lvl="1"/>
            <a:r>
              <a:rPr lang="en-US" altLang="zh-TW" dirty="0"/>
              <a:t>Synthetic-to-real gap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0564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2733</Words>
  <Application>Microsoft Office PowerPoint</Application>
  <PresentationFormat>寬螢幕</PresentationFormat>
  <Paragraphs>360</Paragraphs>
  <Slides>28</Slides>
  <Notes>19</Notes>
  <HiddenSlides>2</HiddenSlides>
  <MMClips>1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34" baseType="lpstr">
      <vt:lpstr>新細明體</vt:lpstr>
      <vt:lpstr>Arial</vt:lpstr>
      <vt:lpstr>Calibri</vt:lpstr>
      <vt:lpstr>Calibri Light</vt:lpstr>
      <vt:lpstr>Cambria Math</vt:lpstr>
      <vt:lpstr>Office 佈景主題</vt:lpstr>
      <vt:lpstr>FoundationPose: Unified 6D Pose Estimation and Tracking of Novel Objects </vt:lpstr>
      <vt:lpstr>Outline</vt:lpstr>
      <vt:lpstr>Abstract</vt:lpstr>
      <vt:lpstr>PowerPoint 簡報</vt:lpstr>
      <vt:lpstr>PowerPoint 簡報</vt:lpstr>
      <vt:lpstr>Introduction</vt:lpstr>
      <vt:lpstr>Introduction</vt:lpstr>
      <vt:lpstr>Introduction </vt:lpstr>
      <vt:lpstr>Introduction </vt:lpstr>
      <vt:lpstr>Relate work</vt:lpstr>
      <vt:lpstr>Relate work</vt:lpstr>
      <vt:lpstr>Relate work</vt:lpstr>
      <vt:lpstr>Relate work</vt:lpstr>
      <vt:lpstr>Method</vt:lpstr>
      <vt:lpstr>PowerPoint 簡報</vt:lpstr>
      <vt:lpstr>Neural Object Modeling</vt:lpstr>
      <vt:lpstr>PowerPoint 簡報</vt:lpstr>
      <vt:lpstr>Pose Refinement</vt:lpstr>
      <vt:lpstr>Pose Selection</vt:lpstr>
      <vt:lpstr>Experments</vt:lpstr>
      <vt:lpstr>Pose Estimation Comparison</vt:lpstr>
      <vt:lpstr>PowerPoint 簡報</vt:lpstr>
      <vt:lpstr>PowerPoint 簡報</vt:lpstr>
      <vt:lpstr>Pose Tracking Comparison</vt:lpstr>
      <vt:lpstr>PowerPoint 簡報</vt:lpstr>
      <vt:lpstr>PowerPoint 簡報</vt:lpstr>
      <vt:lpstr>Limitation</vt:lpstr>
      <vt:lpstr>Limitation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FoundationPose: Unified 6D Pose Estimation and Tracking of Novel Objects</dc:title>
  <dc:creator>Mini Lin</dc:creator>
  <cp:lastModifiedBy>Mini Lin</cp:lastModifiedBy>
  <cp:revision>18</cp:revision>
  <dcterms:created xsi:type="dcterms:W3CDTF">2026-04-15T04:34:25Z</dcterms:created>
  <dcterms:modified xsi:type="dcterms:W3CDTF">2026-04-22T06:13:39Z</dcterms:modified>
</cp:coreProperties>
</file>