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5143500" cx="9144000"/>
  <p:notesSz cx="6858000" cy="9144000"/>
  <p:embeddedFontLst>
    <p:embeddedFont>
      <p:font typeface="Actor"/>
      <p:regular r:id="rId30"/>
    </p:embeddedFont>
    <p:embeddedFont>
      <p:font typeface="Baloo 2"/>
      <p:regular r:id="rId31"/>
      <p:bold r:id="rId32"/>
    </p:embeddedFont>
    <p:embeddedFont>
      <p:font typeface="DM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7" roundtripDataSignature="AMtx7mhroqalyHHZ4JV9mDS8pY23ZK3b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Baloo2-regular.fntdata"/><Relationship Id="rId30" Type="http://schemas.openxmlformats.org/officeDocument/2006/relationships/font" Target="fonts/Actor-regular.fntdata"/><Relationship Id="rId11" Type="http://schemas.openxmlformats.org/officeDocument/2006/relationships/slide" Target="slides/slide7.xml"/><Relationship Id="rId33" Type="http://schemas.openxmlformats.org/officeDocument/2006/relationships/font" Target="fonts/DMSans-regular.fntdata"/><Relationship Id="rId10" Type="http://schemas.openxmlformats.org/officeDocument/2006/relationships/slide" Target="slides/slide6.xml"/><Relationship Id="rId32" Type="http://schemas.openxmlformats.org/officeDocument/2006/relationships/font" Target="fonts/Baloo2-bold.fntdata"/><Relationship Id="rId13" Type="http://schemas.openxmlformats.org/officeDocument/2006/relationships/slide" Target="slides/slide9.xml"/><Relationship Id="rId35" Type="http://schemas.openxmlformats.org/officeDocument/2006/relationships/font" Target="fonts/DMSans-italic.fntdata"/><Relationship Id="rId12" Type="http://schemas.openxmlformats.org/officeDocument/2006/relationships/slide" Target="slides/slide8.xml"/><Relationship Id="rId34" Type="http://schemas.openxmlformats.org/officeDocument/2006/relationships/font" Target="fonts/DMSans-bold.fntdata"/><Relationship Id="rId15" Type="http://schemas.openxmlformats.org/officeDocument/2006/relationships/slide" Target="slides/slide11.xml"/><Relationship Id="rId37" Type="http://customschemas.google.com/relationships/presentationmetadata" Target="metadata"/><Relationship Id="rId14" Type="http://schemas.openxmlformats.org/officeDocument/2006/relationships/slide" Target="slides/slide10.xml"/><Relationship Id="rId36" Type="http://schemas.openxmlformats.org/officeDocument/2006/relationships/font" Target="fonts/DMSans-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 name="Google Shape;2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39484ddcea8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 name="Google Shape;37;g39484ddcea8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3b378fac489_1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 name="Google Shape;46;g3b378fac489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近期的許多研究致力於探索從圖像中生成線稿，有各種或場景或物體的繪製。而向量圖有著不依賴分辨率 易編輯 和體現草圖的連貫性和抽象性。而現有方法多從蒐集人繪製的草圖訓練而需要大量人力，現有的大型資料集有群眾參與和專業設計師，前者數量多但缺乏專業性後者則是規模小只有幾百樣樣本</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3e699c4e328_0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 name="Google Shape;55;g3e699c4e328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而最近 VLM 得的出現也讓新方法為了突破線稿資料級集的困境使之不依賴人參與的方式輸出草圖，使用優化參數的方式透過域訓練好的視覺模型來指導但生成的過程過於久，不適合交戶式操作的應用。</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e699c4e328_0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g3e699c4e328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而介紹的論文它基於擴散模型能再不到幾秒的時間內生成質量不錯的向量線稿，並且也有不錯的泛化能力來處理各式各樣種類的線稿。作者他們訓練了擴散模型，將筆觸的座標高斯分佈映射到數據分佈上。為了</a:t>
            </a:r>
            <a:r>
              <a:rPr lang="zh-TW"/>
              <a:t>解決向量圖離散性和形狀間複雜的拓樸關係，他們採用 self-attention 和 cross-attention 的 Transformer decoder 來生成。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e699c4e328_0_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g3e699c4e328_0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為了蒐集大量的線稿資料集，他們自行建構了合成數據集來訓練模型（swiftsketch） 並用 CtrlNet 的深度和文本使的類似 Clipasso 的優化架構能</a:t>
            </a:r>
            <a:r>
              <a:rPr lang="zh-TW"/>
              <a:t>夠貼合語意和圖像空間來提昇 SDS 函數的性能。</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e699c4e328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g3e699c4e328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e699c4e328_0_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g3e699c4e328_0_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在</a:t>
            </a:r>
            <a:r>
              <a:rPr lang="zh-TW"/>
              <a:t>向量生圖方面, 已經有諸多如：RNN, BERT, Transformer,CNN , LSTM, GAN的強化模型或擴散模型但早期的這些模型只能生成訓練目標的草圖，並且依賴非專業人事的數據級導致缺乏更專業風格草圖的能力。最近還有利用文本到擴散模型的生成高度藝術性的線稿，但是他們只能再像素空間中運作。故作者聚焦於大型預訓練模型來實現零樣本學習，像是 CLIPasso</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e699c4e328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g3e699c4e328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e699c4e328_0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g3e699c4e328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本篇向量技術優化的所在，透過 SDS 彌補 Differentable Rendering 和文本到擴散模型的差距，透過將 Rasterized 的向量圖變成計算 loss 的像素, 以及利用擴散模型強大的先驗知識，透過提煉對於 2D 圖的知識而對如貝式曲線做優化。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zh-TW"/>
              <a:t>透過預測 noise 和實際加噪的圖像差異用來更新 vector parameters ϕ , 後續將調整 SDS 從純粹的語意導向變成精卻的幾何工具</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e699c4e328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g3e699c4e328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e699c4e328_0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3e699c4e328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e699c4e328_0_1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g3e699c4e328_0_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現在不僅將文本語意用在 SDS Loss 裡面, 還將深度的 Controlnet 整合進運算裡面。</a:t>
            </a:r>
            <a:endParaRPr/>
          </a:p>
          <a:p>
            <a:pPr indent="0" lvl="0" marL="0" rtl="0" algn="l">
              <a:lnSpc>
                <a:spcPct val="100000"/>
              </a:lnSpc>
              <a:spcBef>
                <a:spcPts val="0"/>
              </a:spcBef>
              <a:spcAft>
                <a:spcPts val="0"/>
              </a:spcAft>
              <a:buSzPts val="1100"/>
              <a:buNone/>
            </a:pPr>
            <a:r>
              <a:rPr lang="zh-TW"/>
              <a:t>透過語意+空間性提供 loss 給優化的運算，這個架構平衡了兩個需求：語意的準確性（Semantic Fidelity）和幾何的結構精度, 最後為了得到最佳的平衡 SDS 的概念和結構精度的平衡是 3:2</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e699c4e328_0_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3e699c4e328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最後他們在引入 Contour intersection 和 attention 排序筆劃的啟發式算法，讓前筆劃能勾勒物體的輪廓後續筆觸則是複雜性讓他們生成訓練資料集時有更豐富的層次</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e699c4e328_0_1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3e699c4e328_0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最後輸出資料集時輸出以上的資訊，並做出 15 種類別每一種有高達 1000 個 example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e699c4e328_0_1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g3e699c4e328_0_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作者將 SwiftSketch 設計成一個 Decoder 結構, 將向量座標生成過程視作一種去噪處理的任務, 讓迭代優化到 feed-forward 的思維轉變讓向量生成使生成時間控制在幾秒之內。</a:t>
            </a:r>
            <a:endParaRPr/>
          </a:p>
          <a:p>
            <a:pPr indent="0" lvl="0" marL="0" rtl="0" algn="l">
              <a:lnSpc>
                <a:spcPct val="100000"/>
              </a:lnSpc>
              <a:spcBef>
                <a:spcPts val="0"/>
              </a:spcBef>
              <a:spcAft>
                <a:spcPts val="0"/>
              </a:spcAft>
              <a:buSzPts val="1100"/>
              <a:buNone/>
            </a:pPr>
            <a:r>
              <a:t/>
            </a:r>
            <a:endParaRPr/>
          </a:p>
          <a:p>
            <a:pPr indent="0" lvl="0" marL="0" rtl="0" algn="l">
              <a:spcBef>
                <a:spcPts val="0"/>
              </a:spcBef>
              <a:spcAft>
                <a:spcPts val="0"/>
              </a:spcAft>
              <a:buClr>
                <a:schemeClr val="dk1"/>
              </a:buClr>
              <a:buSzPts val="1100"/>
              <a:buFont typeface="Arial"/>
              <a:buNone/>
            </a:pPr>
            <a:r>
              <a:rPr lang="zh-TW">
                <a:solidFill>
                  <a:schemeClr val="dk1"/>
                </a:solidFill>
              </a:rPr>
              <a:t>該模型利用 4 層的 Clip Resnet 透過語意特徵提取圖像的幾何結構, 在透過 embed 層將其轉化為捲積的矩陣和 Timestep 進行 MLP 編碼進行疊加</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zh-TW"/>
              <a:t>1.一開始從 Normal Distribution 提取一組座標(一開始會看起來是一團亂線)</a:t>
            </a:r>
            <a:endParaRPr/>
          </a:p>
          <a:p>
            <a:pPr indent="0" lvl="0" marL="0" rtl="0" algn="l">
              <a:lnSpc>
                <a:spcPct val="100000"/>
              </a:lnSpc>
              <a:spcBef>
                <a:spcPts val="0"/>
              </a:spcBef>
              <a:spcAft>
                <a:spcPts val="0"/>
              </a:spcAft>
              <a:buSzPts val="1100"/>
              <a:buNone/>
            </a:pPr>
            <a:r>
              <a:rPr lang="zh-TW"/>
              <a:t>2. 迭代去噪過程, 讓模型將 embed 的捲積和筆觸座標讓 transformer Decoder 預測出︿s0 （模型內的 Linear 層是將座標維度轉成模型所需的特徵維度）</a:t>
            </a:r>
            <a:endParaRPr/>
          </a:p>
          <a:p>
            <a:pPr indent="0" lvl="0" marL="0" rtl="0" algn="l">
              <a:lnSpc>
                <a:spcPct val="100000"/>
              </a:lnSpc>
              <a:spcBef>
                <a:spcPts val="0"/>
              </a:spcBef>
              <a:spcAft>
                <a:spcPts val="0"/>
              </a:spcAft>
              <a:buSzPts val="1100"/>
              <a:buNone/>
            </a:pPr>
            <a:r>
              <a:rPr lang="zh-TW"/>
              <a:t>3. 將 raster 後的預測草圖和 raster 的解答做 raster Loss , 預測草圖的座標和原圖的座標再進行 L1 的 loss 最後的 loss 則是 1Lpoints + 0.2 Lraster</a:t>
            </a:r>
            <a:endParaRPr/>
          </a:p>
          <a:p>
            <a:pPr indent="0" lvl="0" marL="0" rtl="0" algn="l">
              <a:lnSpc>
                <a:spcPct val="100000"/>
              </a:lnSpc>
              <a:spcBef>
                <a:spcPts val="0"/>
              </a:spcBef>
              <a:spcAft>
                <a:spcPts val="0"/>
              </a:spcAft>
              <a:buSzPts val="1100"/>
              <a:buNone/>
            </a:pPr>
            <a:r>
              <a:rPr lang="zh-TW"/>
              <a:t>4. 這裡迭代將反向採樣 T 次（從 St 到 S0), 而 SwiftSketch 使用了 T=50 來實現快速生成</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e699c4e328_0_1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g3e699c4e328_0_1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zh-TW"/>
              <a:t>在 Inferemce </a:t>
            </a:r>
            <a:r>
              <a:rPr lang="zh-TW"/>
              <a:t>階段 因為擴散過程可能導致引入殘餘雜訊造成線條抖動，因此最後階段引入精細化網路清除座標空間中的雜訊，符合品質要求的向量圖片</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e699c4e328_0_2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g3e699c4e328_0_2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e699c4e328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g3e699c4e328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e699c4e328_0_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g3e699c4e328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e699c4e328_0_1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g3e699c4e328_0_1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e699c4e328_0_2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g3e699c4e328_0_2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e699c4e328_0_2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g3e699c4e328_0_2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e699c4e328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g3e699c4e328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e699c4e328_0_2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g3e699c4e328_0_2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38"/>
          <p:cNvSpPr txBox="1"/>
          <p:nvPr>
            <p:ph type="ctrTitle"/>
          </p:nvPr>
        </p:nvSpPr>
        <p:spPr>
          <a:xfrm>
            <a:off x="713225" y="1053025"/>
            <a:ext cx="4806600" cy="2492400"/>
          </a:xfrm>
          <a:prstGeom prst="rect">
            <a:avLst/>
          </a:prstGeom>
          <a:noFill/>
          <a:ln>
            <a:noFill/>
          </a:ln>
        </p:spPr>
        <p:txBody>
          <a:bodyPr anchorCtr="0" anchor="b" bIns="91425" lIns="91425" spcFirstLastPara="1" rIns="91425" wrap="square" tIns="91425">
            <a:noAutofit/>
          </a:bodyPr>
          <a:lstStyle>
            <a:lvl1pPr lvl="0" algn="l">
              <a:lnSpc>
                <a:spcPct val="80000"/>
              </a:lnSpc>
              <a:spcBef>
                <a:spcPts val="0"/>
              </a:spcBef>
              <a:spcAft>
                <a:spcPts val="0"/>
              </a:spcAft>
              <a:buClr>
                <a:srgbClr val="191919"/>
              </a:buClr>
              <a:buSzPts val="5200"/>
              <a:buNone/>
              <a:defRPr sz="46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0" name="Google Shape;10;p38"/>
          <p:cNvSpPr txBox="1"/>
          <p:nvPr>
            <p:ph idx="1" type="subTitle"/>
          </p:nvPr>
        </p:nvSpPr>
        <p:spPr>
          <a:xfrm>
            <a:off x="713225" y="3545325"/>
            <a:ext cx="4809600" cy="3936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400"/>
              <a:buNone/>
              <a:defRPr sz="1600"/>
            </a:lvl1pPr>
            <a:lvl2pPr lvl="1" algn="ctr">
              <a:lnSpc>
                <a:spcPct val="115000"/>
              </a:lnSpc>
              <a:spcBef>
                <a:spcPts val="0"/>
              </a:spcBef>
              <a:spcAft>
                <a:spcPts val="0"/>
              </a:spcAft>
              <a:buSzPts val="1800"/>
              <a:buNone/>
              <a:defRPr sz="1800"/>
            </a:lvl2pPr>
            <a:lvl3pPr lvl="2" algn="ctr">
              <a:lnSpc>
                <a:spcPct val="115000"/>
              </a:lnSpc>
              <a:spcBef>
                <a:spcPts val="0"/>
              </a:spcBef>
              <a:spcAft>
                <a:spcPts val="0"/>
              </a:spcAft>
              <a:buSzPts val="1800"/>
              <a:buNone/>
              <a:defRPr sz="1800"/>
            </a:lvl3pPr>
            <a:lvl4pPr lvl="3" algn="ctr">
              <a:lnSpc>
                <a:spcPct val="115000"/>
              </a:lnSpc>
              <a:spcBef>
                <a:spcPts val="0"/>
              </a:spcBef>
              <a:spcAft>
                <a:spcPts val="0"/>
              </a:spcAft>
              <a:buSzPts val="1800"/>
              <a:buNone/>
              <a:defRPr sz="1800"/>
            </a:lvl4pPr>
            <a:lvl5pPr lvl="4" algn="ctr">
              <a:lnSpc>
                <a:spcPct val="115000"/>
              </a:lnSpc>
              <a:spcBef>
                <a:spcPts val="0"/>
              </a:spcBef>
              <a:spcAft>
                <a:spcPts val="0"/>
              </a:spcAft>
              <a:buSzPts val="1800"/>
              <a:buNone/>
              <a:defRPr sz="1800"/>
            </a:lvl5pPr>
            <a:lvl6pPr lvl="5" algn="ctr">
              <a:lnSpc>
                <a:spcPct val="115000"/>
              </a:lnSpc>
              <a:spcBef>
                <a:spcPts val="0"/>
              </a:spcBef>
              <a:spcAft>
                <a:spcPts val="0"/>
              </a:spcAft>
              <a:buSzPts val="1800"/>
              <a:buNone/>
              <a:defRPr sz="1800"/>
            </a:lvl6pPr>
            <a:lvl7pPr lvl="6" algn="ctr">
              <a:lnSpc>
                <a:spcPct val="115000"/>
              </a:lnSpc>
              <a:spcBef>
                <a:spcPts val="0"/>
              </a:spcBef>
              <a:spcAft>
                <a:spcPts val="0"/>
              </a:spcAft>
              <a:buSzPts val="1800"/>
              <a:buNone/>
              <a:defRPr sz="1800"/>
            </a:lvl7pPr>
            <a:lvl8pPr lvl="7" algn="ctr">
              <a:lnSpc>
                <a:spcPct val="115000"/>
              </a:lnSpc>
              <a:spcBef>
                <a:spcPts val="0"/>
              </a:spcBef>
              <a:spcAft>
                <a:spcPts val="0"/>
              </a:spcAft>
              <a:buSzPts val="1800"/>
              <a:buNone/>
              <a:defRPr sz="1800"/>
            </a:lvl8pPr>
            <a:lvl9pPr lvl="8" algn="ctr">
              <a:lnSpc>
                <a:spcPct val="115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1" name="Shape 11"/>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2" name="Shape 12"/>
        <p:cNvGrpSpPr/>
        <p:nvPr/>
      </p:nvGrpSpPr>
      <p:grpSpPr>
        <a:xfrm>
          <a:off x="0" y="0"/>
          <a:ext cx="0" cy="0"/>
          <a:chOff x="0" y="0"/>
          <a:chExt cx="0" cy="0"/>
        </a:xfrm>
      </p:grpSpPr>
      <p:sp>
        <p:nvSpPr>
          <p:cNvPr id="13" name="Google Shape;13;p44"/>
          <p:cNvSpPr/>
          <p:nvPr/>
        </p:nvSpPr>
        <p:spPr>
          <a:xfrm flipH="1">
            <a:off x="8672881" y="238278"/>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4" name="Google Shape;14;p44"/>
          <p:cNvSpPr/>
          <p:nvPr/>
        </p:nvSpPr>
        <p:spPr>
          <a:xfrm flipH="1">
            <a:off x="8672875" y="1243692"/>
            <a:ext cx="153562" cy="175124"/>
          </a:xfrm>
          <a:custGeom>
            <a:rect b="b" l="l" r="r" t="t"/>
            <a:pathLst>
              <a:path extrusionOk="0" h="1064" w="933">
                <a:moveTo>
                  <a:pt x="739" y="0"/>
                </a:moveTo>
                <a:cubicBezTo>
                  <a:pt x="634" y="-4"/>
                  <a:pt x="536" y="73"/>
                  <a:pt x="487" y="421"/>
                </a:cubicBezTo>
                <a:cubicBezTo>
                  <a:pt x="429" y="335"/>
                  <a:pt x="346" y="264"/>
                  <a:pt x="249" y="220"/>
                </a:cubicBezTo>
                <a:cubicBezTo>
                  <a:pt x="177" y="186"/>
                  <a:pt x="82" y="172"/>
                  <a:pt x="32" y="227"/>
                </a:cubicBezTo>
                <a:cubicBezTo>
                  <a:pt x="-2" y="263"/>
                  <a:pt x="-4" y="317"/>
                  <a:pt x="4" y="366"/>
                </a:cubicBezTo>
                <a:cubicBezTo>
                  <a:pt x="24" y="492"/>
                  <a:pt x="105" y="602"/>
                  <a:pt x="192" y="697"/>
                </a:cubicBezTo>
                <a:cubicBezTo>
                  <a:pt x="316" y="833"/>
                  <a:pt x="458" y="949"/>
                  <a:pt x="613" y="1042"/>
                </a:cubicBezTo>
                <a:cubicBezTo>
                  <a:pt x="638" y="1057"/>
                  <a:pt x="670" y="1072"/>
                  <a:pt x="696" y="1060"/>
                </a:cubicBezTo>
                <a:cubicBezTo>
                  <a:pt x="711" y="1053"/>
                  <a:pt x="723" y="1040"/>
                  <a:pt x="729" y="1026"/>
                </a:cubicBezTo>
                <a:cubicBezTo>
                  <a:pt x="1089" y="193"/>
                  <a:pt x="893" y="6"/>
                  <a:pt x="739" y="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5" name="Google Shape;15;p44"/>
          <p:cNvSpPr/>
          <p:nvPr/>
        </p:nvSpPr>
        <p:spPr>
          <a:xfrm flipH="1">
            <a:off x="7423165" y="22996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6" name="Google Shape;16;p44"/>
          <p:cNvSpPr/>
          <p:nvPr/>
        </p:nvSpPr>
        <p:spPr>
          <a:xfrm flipH="1">
            <a:off x="160946" y="675449"/>
            <a:ext cx="242770" cy="211004"/>
          </a:xfrm>
          <a:custGeom>
            <a:rect b="b" l="l" r="r" t="t"/>
            <a:pathLst>
              <a:path extrusionOk="0" h="1282" w="1475">
                <a:moveTo>
                  <a:pt x="1328" y="5"/>
                </a:moveTo>
                <a:cubicBezTo>
                  <a:pt x="1267" y="23"/>
                  <a:pt x="1232" y="87"/>
                  <a:pt x="1250" y="148"/>
                </a:cubicBezTo>
                <a:cubicBezTo>
                  <a:pt x="1260" y="180"/>
                  <a:pt x="1283" y="205"/>
                  <a:pt x="1311" y="219"/>
                </a:cubicBezTo>
                <a:lnTo>
                  <a:pt x="1128" y="601"/>
                </a:lnTo>
                <a:lnTo>
                  <a:pt x="756" y="218"/>
                </a:lnTo>
                <a:cubicBezTo>
                  <a:pt x="786" y="190"/>
                  <a:pt x="799" y="146"/>
                  <a:pt x="787" y="104"/>
                </a:cubicBezTo>
                <a:cubicBezTo>
                  <a:pt x="769" y="43"/>
                  <a:pt x="705" y="7"/>
                  <a:pt x="644" y="25"/>
                </a:cubicBezTo>
                <a:cubicBezTo>
                  <a:pt x="583" y="43"/>
                  <a:pt x="548" y="107"/>
                  <a:pt x="566" y="168"/>
                </a:cubicBezTo>
                <a:cubicBezTo>
                  <a:pt x="579" y="213"/>
                  <a:pt x="618" y="243"/>
                  <a:pt x="661" y="250"/>
                </a:cubicBezTo>
                <a:lnTo>
                  <a:pt x="589" y="778"/>
                </a:lnTo>
                <a:lnTo>
                  <a:pt x="217" y="580"/>
                </a:lnTo>
                <a:cubicBezTo>
                  <a:pt x="230" y="555"/>
                  <a:pt x="234" y="525"/>
                  <a:pt x="225" y="496"/>
                </a:cubicBezTo>
                <a:cubicBezTo>
                  <a:pt x="207" y="435"/>
                  <a:pt x="143" y="400"/>
                  <a:pt x="83" y="418"/>
                </a:cubicBezTo>
                <a:cubicBezTo>
                  <a:pt x="22" y="435"/>
                  <a:pt x="-13" y="499"/>
                  <a:pt x="4" y="560"/>
                </a:cubicBezTo>
                <a:cubicBezTo>
                  <a:pt x="22" y="621"/>
                  <a:pt x="86" y="656"/>
                  <a:pt x="147" y="638"/>
                </a:cubicBezTo>
                <a:cubicBezTo>
                  <a:pt x="158" y="635"/>
                  <a:pt x="169" y="630"/>
                  <a:pt x="179" y="623"/>
                </a:cubicBezTo>
                <a:lnTo>
                  <a:pt x="469" y="1063"/>
                </a:lnTo>
                <a:lnTo>
                  <a:pt x="576" y="1227"/>
                </a:lnTo>
                <a:cubicBezTo>
                  <a:pt x="576" y="1227"/>
                  <a:pt x="748" y="1340"/>
                  <a:pt x="1040" y="1243"/>
                </a:cubicBezTo>
                <a:cubicBezTo>
                  <a:pt x="1332" y="1147"/>
                  <a:pt x="1404" y="955"/>
                  <a:pt x="1404" y="955"/>
                </a:cubicBezTo>
                <a:lnTo>
                  <a:pt x="1393" y="740"/>
                </a:lnTo>
                <a:lnTo>
                  <a:pt x="1367" y="230"/>
                </a:lnTo>
                <a:cubicBezTo>
                  <a:pt x="1375" y="230"/>
                  <a:pt x="1384" y="228"/>
                  <a:pt x="1393" y="225"/>
                </a:cubicBezTo>
                <a:cubicBezTo>
                  <a:pt x="1454" y="208"/>
                  <a:pt x="1488" y="144"/>
                  <a:pt x="1471" y="83"/>
                </a:cubicBezTo>
                <a:cubicBezTo>
                  <a:pt x="1453" y="22"/>
                  <a:pt x="1389" y="-13"/>
                  <a:pt x="1328" y="5"/>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 name="Google Shape;17;p44"/>
          <p:cNvSpPr/>
          <p:nvPr/>
        </p:nvSpPr>
        <p:spPr>
          <a:xfrm flipH="1">
            <a:off x="886472" y="161098"/>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18" name="Shape 18"/>
        <p:cNvGrpSpPr/>
        <p:nvPr/>
      </p:nvGrpSpPr>
      <p:grpSpPr>
        <a:xfrm>
          <a:off x="0" y="0"/>
          <a:ext cx="0" cy="0"/>
          <a:chOff x="0" y="0"/>
          <a:chExt cx="0" cy="0"/>
        </a:xfrm>
      </p:grpSpPr>
      <p:sp>
        <p:nvSpPr>
          <p:cNvPr id="19" name="Google Shape;19;p45"/>
          <p:cNvSpPr/>
          <p:nvPr/>
        </p:nvSpPr>
        <p:spPr>
          <a:xfrm>
            <a:off x="331601" y="149640"/>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 name="Google Shape;20;p45"/>
          <p:cNvSpPr/>
          <p:nvPr/>
        </p:nvSpPr>
        <p:spPr>
          <a:xfrm>
            <a:off x="719994" y="4763892"/>
            <a:ext cx="153562" cy="175124"/>
          </a:xfrm>
          <a:custGeom>
            <a:rect b="b" l="l" r="r" t="t"/>
            <a:pathLst>
              <a:path extrusionOk="0" h="1064" w="933">
                <a:moveTo>
                  <a:pt x="739" y="0"/>
                </a:moveTo>
                <a:cubicBezTo>
                  <a:pt x="634" y="-4"/>
                  <a:pt x="536" y="73"/>
                  <a:pt x="487" y="421"/>
                </a:cubicBezTo>
                <a:cubicBezTo>
                  <a:pt x="429" y="335"/>
                  <a:pt x="346" y="264"/>
                  <a:pt x="249" y="220"/>
                </a:cubicBezTo>
                <a:cubicBezTo>
                  <a:pt x="177" y="186"/>
                  <a:pt x="82" y="172"/>
                  <a:pt x="32" y="227"/>
                </a:cubicBezTo>
                <a:cubicBezTo>
                  <a:pt x="-2" y="263"/>
                  <a:pt x="-4" y="317"/>
                  <a:pt x="4" y="366"/>
                </a:cubicBezTo>
                <a:cubicBezTo>
                  <a:pt x="24" y="492"/>
                  <a:pt x="105" y="602"/>
                  <a:pt x="192" y="697"/>
                </a:cubicBezTo>
                <a:cubicBezTo>
                  <a:pt x="316" y="833"/>
                  <a:pt x="458" y="949"/>
                  <a:pt x="613" y="1042"/>
                </a:cubicBezTo>
                <a:cubicBezTo>
                  <a:pt x="638" y="1057"/>
                  <a:pt x="670" y="1072"/>
                  <a:pt x="696" y="1060"/>
                </a:cubicBezTo>
                <a:cubicBezTo>
                  <a:pt x="711" y="1053"/>
                  <a:pt x="723" y="1040"/>
                  <a:pt x="729" y="1026"/>
                </a:cubicBezTo>
                <a:cubicBezTo>
                  <a:pt x="1089" y="193"/>
                  <a:pt x="893" y="6"/>
                  <a:pt x="739" y="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 name="Google Shape;21;p45"/>
          <p:cNvSpPr/>
          <p:nvPr/>
        </p:nvSpPr>
        <p:spPr>
          <a:xfrm>
            <a:off x="8597316" y="4603999"/>
            <a:ext cx="242770" cy="211004"/>
          </a:xfrm>
          <a:custGeom>
            <a:rect b="b" l="l" r="r" t="t"/>
            <a:pathLst>
              <a:path extrusionOk="0" h="1282" w="1475">
                <a:moveTo>
                  <a:pt x="1328" y="5"/>
                </a:moveTo>
                <a:cubicBezTo>
                  <a:pt x="1267" y="23"/>
                  <a:pt x="1232" y="87"/>
                  <a:pt x="1250" y="148"/>
                </a:cubicBezTo>
                <a:cubicBezTo>
                  <a:pt x="1260" y="180"/>
                  <a:pt x="1283" y="205"/>
                  <a:pt x="1311" y="219"/>
                </a:cubicBezTo>
                <a:lnTo>
                  <a:pt x="1128" y="601"/>
                </a:lnTo>
                <a:lnTo>
                  <a:pt x="756" y="218"/>
                </a:lnTo>
                <a:cubicBezTo>
                  <a:pt x="786" y="190"/>
                  <a:pt x="799" y="146"/>
                  <a:pt x="787" y="104"/>
                </a:cubicBezTo>
                <a:cubicBezTo>
                  <a:pt x="769" y="43"/>
                  <a:pt x="705" y="7"/>
                  <a:pt x="644" y="25"/>
                </a:cubicBezTo>
                <a:cubicBezTo>
                  <a:pt x="583" y="43"/>
                  <a:pt x="548" y="107"/>
                  <a:pt x="566" y="168"/>
                </a:cubicBezTo>
                <a:cubicBezTo>
                  <a:pt x="579" y="213"/>
                  <a:pt x="618" y="243"/>
                  <a:pt x="661" y="250"/>
                </a:cubicBezTo>
                <a:lnTo>
                  <a:pt x="589" y="778"/>
                </a:lnTo>
                <a:lnTo>
                  <a:pt x="217" y="580"/>
                </a:lnTo>
                <a:cubicBezTo>
                  <a:pt x="230" y="555"/>
                  <a:pt x="234" y="525"/>
                  <a:pt x="225" y="496"/>
                </a:cubicBezTo>
                <a:cubicBezTo>
                  <a:pt x="207" y="435"/>
                  <a:pt x="143" y="400"/>
                  <a:pt x="83" y="418"/>
                </a:cubicBezTo>
                <a:cubicBezTo>
                  <a:pt x="22" y="435"/>
                  <a:pt x="-13" y="499"/>
                  <a:pt x="4" y="560"/>
                </a:cubicBezTo>
                <a:cubicBezTo>
                  <a:pt x="22" y="621"/>
                  <a:pt x="86" y="656"/>
                  <a:pt x="147" y="638"/>
                </a:cubicBezTo>
                <a:cubicBezTo>
                  <a:pt x="158" y="635"/>
                  <a:pt x="169" y="630"/>
                  <a:pt x="179" y="623"/>
                </a:cubicBezTo>
                <a:lnTo>
                  <a:pt x="469" y="1063"/>
                </a:lnTo>
                <a:lnTo>
                  <a:pt x="576" y="1227"/>
                </a:lnTo>
                <a:cubicBezTo>
                  <a:pt x="576" y="1227"/>
                  <a:pt x="748" y="1340"/>
                  <a:pt x="1040" y="1243"/>
                </a:cubicBezTo>
                <a:cubicBezTo>
                  <a:pt x="1332" y="1147"/>
                  <a:pt x="1404" y="955"/>
                  <a:pt x="1404" y="955"/>
                </a:cubicBezTo>
                <a:lnTo>
                  <a:pt x="1393" y="740"/>
                </a:lnTo>
                <a:lnTo>
                  <a:pt x="1367" y="230"/>
                </a:lnTo>
                <a:cubicBezTo>
                  <a:pt x="1375" y="230"/>
                  <a:pt x="1384" y="228"/>
                  <a:pt x="1393" y="225"/>
                </a:cubicBezTo>
                <a:cubicBezTo>
                  <a:pt x="1454" y="208"/>
                  <a:pt x="1488" y="144"/>
                  <a:pt x="1471" y="83"/>
                </a:cubicBezTo>
                <a:cubicBezTo>
                  <a:pt x="1453" y="22"/>
                  <a:pt x="1389" y="-13"/>
                  <a:pt x="1328" y="5"/>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 name="Google Shape;22;p45"/>
          <p:cNvSpPr/>
          <p:nvPr/>
        </p:nvSpPr>
        <p:spPr>
          <a:xfrm>
            <a:off x="8771220" y="658460"/>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 name="Google Shape;23;p45"/>
          <p:cNvSpPr/>
          <p:nvPr/>
        </p:nvSpPr>
        <p:spPr>
          <a:xfrm>
            <a:off x="180735" y="4012019"/>
            <a:ext cx="229932" cy="213967"/>
          </a:xfrm>
          <a:custGeom>
            <a:rect b="b" l="l" r="r" t="t"/>
            <a:pathLst>
              <a:path extrusionOk="0" h="1300" w="1397">
                <a:moveTo>
                  <a:pt x="1214" y="87"/>
                </a:moveTo>
                <a:cubicBezTo>
                  <a:pt x="1218" y="135"/>
                  <a:pt x="1221" y="179"/>
                  <a:pt x="1216" y="215"/>
                </a:cubicBezTo>
                <a:cubicBezTo>
                  <a:pt x="1212" y="256"/>
                  <a:pt x="1193" y="307"/>
                  <a:pt x="1151" y="316"/>
                </a:cubicBezTo>
                <a:cubicBezTo>
                  <a:pt x="1121" y="312"/>
                  <a:pt x="1092" y="288"/>
                  <a:pt x="1054" y="269"/>
                </a:cubicBezTo>
                <a:cubicBezTo>
                  <a:pt x="888" y="174"/>
                  <a:pt x="690" y="277"/>
                  <a:pt x="688" y="474"/>
                </a:cubicBezTo>
                <a:cubicBezTo>
                  <a:pt x="687" y="526"/>
                  <a:pt x="696" y="559"/>
                  <a:pt x="703" y="603"/>
                </a:cubicBezTo>
                <a:cubicBezTo>
                  <a:pt x="705" y="617"/>
                  <a:pt x="708" y="632"/>
                  <a:pt x="709" y="646"/>
                </a:cubicBezTo>
                <a:cubicBezTo>
                  <a:pt x="709" y="669"/>
                  <a:pt x="687" y="684"/>
                  <a:pt x="666" y="676"/>
                </a:cubicBezTo>
                <a:cubicBezTo>
                  <a:pt x="652" y="671"/>
                  <a:pt x="638" y="665"/>
                  <a:pt x="625" y="660"/>
                </a:cubicBezTo>
                <a:cubicBezTo>
                  <a:pt x="566" y="635"/>
                  <a:pt x="518" y="619"/>
                  <a:pt x="445" y="625"/>
                </a:cubicBezTo>
                <a:cubicBezTo>
                  <a:pt x="293" y="644"/>
                  <a:pt x="233" y="791"/>
                  <a:pt x="266" y="927"/>
                </a:cubicBezTo>
                <a:cubicBezTo>
                  <a:pt x="273" y="957"/>
                  <a:pt x="280" y="980"/>
                  <a:pt x="285" y="999"/>
                </a:cubicBezTo>
                <a:cubicBezTo>
                  <a:pt x="296" y="1040"/>
                  <a:pt x="298" y="1066"/>
                  <a:pt x="269" y="1095"/>
                </a:cubicBezTo>
                <a:cubicBezTo>
                  <a:pt x="238" y="1130"/>
                  <a:pt x="177" y="1115"/>
                  <a:pt x="150" y="1082"/>
                </a:cubicBezTo>
                <a:cubicBezTo>
                  <a:pt x="127" y="1048"/>
                  <a:pt x="83" y="1033"/>
                  <a:pt x="44" y="1053"/>
                </a:cubicBezTo>
                <a:cubicBezTo>
                  <a:pt x="4" y="1073"/>
                  <a:pt x="-11" y="1122"/>
                  <a:pt x="9" y="1162"/>
                </a:cubicBezTo>
                <a:cubicBezTo>
                  <a:pt x="43" y="1228"/>
                  <a:pt x="105" y="1274"/>
                  <a:pt x="175" y="1292"/>
                </a:cubicBezTo>
                <a:cubicBezTo>
                  <a:pt x="285" y="1323"/>
                  <a:pt x="409" y="1264"/>
                  <a:pt x="464" y="1165"/>
                </a:cubicBezTo>
                <a:cubicBezTo>
                  <a:pt x="520" y="1071"/>
                  <a:pt x="498" y="979"/>
                  <a:pt x="477" y="885"/>
                </a:cubicBezTo>
                <a:lnTo>
                  <a:pt x="477" y="884"/>
                </a:lnTo>
                <a:cubicBezTo>
                  <a:pt x="474" y="866"/>
                  <a:pt x="492" y="852"/>
                  <a:pt x="509" y="858"/>
                </a:cubicBezTo>
                <a:cubicBezTo>
                  <a:pt x="518" y="862"/>
                  <a:pt x="526" y="865"/>
                  <a:pt x="533" y="868"/>
                </a:cubicBezTo>
                <a:cubicBezTo>
                  <a:pt x="566" y="883"/>
                  <a:pt x="594" y="896"/>
                  <a:pt x="637" y="906"/>
                </a:cubicBezTo>
                <a:cubicBezTo>
                  <a:pt x="753" y="939"/>
                  <a:pt x="873" y="882"/>
                  <a:pt x="917" y="769"/>
                </a:cubicBezTo>
                <a:cubicBezTo>
                  <a:pt x="945" y="702"/>
                  <a:pt x="897" y="478"/>
                  <a:pt x="920" y="455"/>
                </a:cubicBezTo>
                <a:cubicBezTo>
                  <a:pt x="927" y="448"/>
                  <a:pt x="939" y="455"/>
                  <a:pt x="959" y="463"/>
                </a:cubicBezTo>
                <a:cubicBezTo>
                  <a:pt x="1010" y="487"/>
                  <a:pt x="1065" y="520"/>
                  <a:pt x="1135" y="522"/>
                </a:cubicBezTo>
                <a:cubicBezTo>
                  <a:pt x="1219" y="525"/>
                  <a:pt x="1297" y="477"/>
                  <a:pt x="1341" y="413"/>
                </a:cubicBezTo>
                <a:cubicBezTo>
                  <a:pt x="1416" y="313"/>
                  <a:pt x="1402" y="172"/>
                  <a:pt x="1375" y="63"/>
                </a:cubicBezTo>
                <a:cubicBezTo>
                  <a:pt x="1350" y="-34"/>
                  <a:pt x="1209" y="-13"/>
                  <a:pt x="1214" y="87"/>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 name="Google Shape;24;p45"/>
          <p:cNvSpPr/>
          <p:nvPr/>
        </p:nvSpPr>
        <p:spPr>
          <a:xfrm>
            <a:off x="8334894" y="141329"/>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3000"/>
              <a:buFont typeface="Baloo 2"/>
              <a:buNone/>
              <a:defRPr b="1" i="0" sz="3000" u="none" cap="none" strike="noStrike">
                <a:solidFill>
                  <a:schemeClr val="dk1"/>
                </a:solidFill>
                <a:latin typeface="Baloo 2"/>
                <a:ea typeface="Baloo 2"/>
                <a:cs typeface="Baloo 2"/>
                <a:sym typeface="Baloo 2"/>
              </a:defRPr>
            </a:lvl1pPr>
            <a:lvl2pPr lvl="1" marR="0" rtl="0" algn="l">
              <a:lnSpc>
                <a:spcPct val="100000"/>
              </a:lnSpc>
              <a:spcBef>
                <a:spcPts val="0"/>
              </a:spcBef>
              <a:spcAft>
                <a:spcPts val="0"/>
              </a:spcAft>
              <a:buClr>
                <a:schemeClr val="dk1"/>
              </a:buClr>
              <a:buSzPts val="3500"/>
              <a:buFont typeface="DM Sans"/>
              <a:buNone/>
              <a:defRPr b="1" i="0" sz="3500" u="none" cap="none" strike="noStrike">
                <a:solidFill>
                  <a:schemeClr val="dk1"/>
                </a:solidFill>
                <a:latin typeface="DM Sans"/>
                <a:ea typeface="DM Sans"/>
                <a:cs typeface="DM Sans"/>
                <a:sym typeface="DM Sans"/>
              </a:defRPr>
            </a:lvl2pPr>
            <a:lvl3pPr lvl="2" marR="0" rtl="0" algn="l">
              <a:lnSpc>
                <a:spcPct val="100000"/>
              </a:lnSpc>
              <a:spcBef>
                <a:spcPts val="0"/>
              </a:spcBef>
              <a:spcAft>
                <a:spcPts val="0"/>
              </a:spcAft>
              <a:buClr>
                <a:schemeClr val="dk1"/>
              </a:buClr>
              <a:buSzPts val="3500"/>
              <a:buFont typeface="DM Sans"/>
              <a:buNone/>
              <a:defRPr b="1" i="0" sz="3500" u="none" cap="none" strike="noStrike">
                <a:solidFill>
                  <a:schemeClr val="dk1"/>
                </a:solidFill>
                <a:latin typeface="DM Sans"/>
                <a:ea typeface="DM Sans"/>
                <a:cs typeface="DM Sans"/>
                <a:sym typeface="DM Sans"/>
              </a:defRPr>
            </a:lvl3pPr>
            <a:lvl4pPr lvl="3" marR="0" rtl="0" algn="l">
              <a:lnSpc>
                <a:spcPct val="100000"/>
              </a:lnSpc>
              <a:spcBef>
                <a:spcPts val="0"/>
              </a:spcBef>
              <a:spcAft>
                <a:spcPts val="0"/>
              </a:spcAft>
              <a:buClr>
                <a:schemeClr val="dk1"/>
              </a:buClr>
              <a:buSzPts val="3500"/>
              <a:buFont typeface="DM Sans"/>
              <a:buNone/>
              <a:defRPr b="1" i="0" sz="3500" u="none" cap="none" strike="noStrike">
                <a:solidFill>
                  <a:schemeClr val="dk1"/>
                </a:solidFill>
                <a:latin typeface="DM Sans"/>
                <a:ea typeface="DM Sans"/>
                <a:cs typeface="DM Sans"/>
                <a:sym typeface="DM Sans"/>
              </a:defRPr>
            </a:lvl4pPr>
            <a:lvl5pPr lvl="4" marR="0" rtl="0" algn="l">
              <a:lnSpc>
                <a:spcPct val="100000"/>
              </a:lnSpc>
              <a:spcBef>
                <a:spcPts val="0"/>
              </a:spcBef>
              <a:spcAft>
                <a:spcPts val="0"/>
              </a:spcAft>
              <a:buClr>
                <a:schemeClr val="dk1"/>
              </a:buClr>
              <a:buSzPts val="3500"/>
              <a:buFont typeface="DM Sans"/>
              <a:buNone/>
              <a:defRPr b="1" i="0" sz="3500" u="none" cap="none" strike="noStrike">
                <a:solidFill>
                  <a:schemeClr val="dk1"/>
                </a:solidFill>
                <a:latin typeface="DM Sans"/>
                <a:ea typeface="DM Sans"/>
                <a:cs typeface="DM Sans"/>
                <a:sym typeface="DM Sans"/>
              </a:defRPr>
            </a:lvl5pPr>
            <a:lvl6pPr lvl="5" marR="0" rtl="0" algn="l">
              <a:lnSpc>
                <a:spcPct val="100000"/>
              </a:lnSpc>
              <a:spcBef>
                <a:spcPts val="0"/>
              </a:spcBef>
              <a:spcAft>
                <a:spcPts val="0"/>
              </a:spcAft>
              <a:buClr>
                <a:schemeClr val="dk1"/>
              </a:buClr>
              <a:buSzPts val="3500"/>
              <a:buFont typeface="DM Sans"/>
              <a:buNone/>
              <a:defRPr b="1" i="0" sz="3500" u="none" cap="none" strike="noStrike">
                <a:solidFill>
                  <a:schemeClr val="dk1"/>
                </a:solidFill>
                <a:latin typeface="DM Sans"/>
                <a:ea typeface="DM Sans"/>
                <a:cs typeface="DM Sans"/>
                <a:sym typeface="DM Sans"/>
              </a:defRPr>
            </a:lvl6pPr>
            <a:lvl7pPr lvl="6" marR="0" rtl="0" algn="l">
              <a:lnSpc>
                <a:spcPct val="100000"/>
              </a:lnSpc>
              <a:spcBef>
                <a:spcPts val="0"/>
              </a:spcBef>
              <a:spcAft>
                <a:spcPts val="0"/>
              </a:spcAft>
              <a:buClr>
                <a:schemeClr val="dk1"/>
              </a:buClr>
              <a:buSzPts val="3500"/>
              <a:buFont typeface="DM Sans"/>
              <a:buNone/>
              <a:defRPr b="1" i="0" sz="3500" u="none" cap="none" strike="noStrike">
                <a:solidFill>
                  <a:schemeClr val="dk1"/>
                </a:solidFill>
                <a:latin typeface="DM Sans"/>
                <a:ea typeface="DM Sans"/>
                <a:cs typeface="DM Sans"/>
                <a:sym typeface="DM Sans"/>
              </a:defRPr>
            </a:lvl7pPr>
            <a:lvl8pPr lvl="7" marR="0" rtl="0" algn="l">
              <a:lnSpc>
                <a:spcPct val="100000"/>
              </a:lnSpc>
              <a:spcBef>
                <a:spcPts val="0"/>
              </a:spcBef>
              <a:spcAft>
                <a:spcPts val="0"/>
              </a:spcAft>
              <a:buClr>
                <a:schemeClr val="dk1"/>
              </a:buClr>
              <a:buSzPts val="3500"/>
              <a:buFont typeface="DM Sans"/>
              <a:buNone/>
              <a:defRPr b="1" i="0" sz="3500" u="none" cap="none" strike="noStrike">
                <a:solidFill>
                  <a:schemeClr val="dk1"/>
                </a:solidFill>
                <a:latin typeface="DM Sans"/>
                <a:ea typeface="DM Sans"/>
                <a:cs typeface="DM Sans"/>
                <a:sym typeface="DM Sans"/>
              </a:defRPr>
            </a:lvl8pPr>
            <a:lvl9pPr lvl="8" marR="0" rtl="0" algn="l">
              <a:lnSpc>
                <a:spcPct val="100000"/>
              </a:lnSpc>
              <a:spcBef>
                <a:spcPts val="0"/>
              </a:spcBef>
              <a:spcAft>
                <a:spcPts val="0"/>
              </a:spcAft>
              <a:buClr>
                <a:schemeClr val="dk1"/>
              </a:buClr>
              <a:buSzPts val="3500"/>
              <a:buFont typeface="DM Sans"/>
              <a:buNone/>
              <a:defRPr b="1" i="0" sz="3500" u="none" cap="none" strike="noStrike">
                <a:solidFill>
                  <a:schemeClr val="dk1"/>
                </a:solidFill>
                <a:latin typeface="DM Sans"/>
                <a:ea typeface="DM Sans"/>
                <a:cs typeface="DM Sans"/>
                <a:sym typeface="DM Sans"/>
              </a:defRPr>
            </a:lvl9pPr>
          </a:lstStyle>
          <a:p/>
        </p:txBody>
      </p:sp>
      <p:sp>
        <p:nvSpPr>
          <p:cNvPr id="7" name="Google Shape;7;p37"/>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15000"/>
              </a:lnSpc>
              <a:spcBef>
                <a:spcPts val="0"/>
              </a:spcBef>
              <a:spcAft>
                <a:spcPts val="0"/>
              </a:spcAft>
              <a:buClr>
                <a:schemeClr val="dk1"/>
              </a:buClr>
              <a:buSzPts val="1400"/>
              <a:buFont typeface="Actor"/>
              <a:buChar char="●"/>
              <a:defRPr b="0" i="0" sz="1400" u="none" cap="none" strike="noStrike">
                <a:solidFill>
                  <a:schemeClr val="dk1"/>
                </a:solidFill>
                <a:latin typeface="Actor"/>
                <a:ea typeface="Actor"/>
                <a:cs typeface="Actor"/>
                <a:sym typeface="Actor"/>
              </a:defRPr>
            </a:lvl1pPr>
            <a:lvl2pPr indent="-317500" lvl="1" marL="914400" marR="0" rtl="0" algn="l">
              <a:lnSpc>
                <a:spcPct val="115000"/>
              </a:lnSpc>
              <a:spcBef>
                <a:spcPts val="0"/>
              </a:spcBef>
              <a:spcAft>
                <a:spcPts val="0"/>
              </a:spcAft>
              <a:buClr>
                <a:schemeClr val="dk1"/>
              </a:buClr>
              <a:buSzPts val="1400"/>
              <a:buFont typeface="Actor"/>
              <a:buChar char="○"/>
              <a:defRPr b="0" i="0" sz="1400" u="none" cap="none" strike="noStrike">
                <a:solidFill>
                  <a:schemeClr val="dk1"/>
                </a:solidFill>
                <a:latin typeface="Actor"/>
                <a:ea typeface="Actor"/>
                <a:cs typeface="Actor"/>
                <a:sym typeface="Actor"/>
              </a:defRPr>
            </a:lvl2pPr>
            <a:lvl3pPr indent="-317500" lvl="2" marL="1371600" marR="0" rtl="0" algn="l">
              <a:lnSpc>
                <a:spcPct val="115000"/>
              </a:lnSpc>
              <a:spcBef>
                <a:spcPts val="0"/>
              </a:spcBef>
              <a:spcAft>
                <a:spcPts val="0"/>
              </a:spcAft>
              <a:buClr>
                <a:schemeClr val="dk1"/>
              </a:buClr>
              <a:buSzPts val="1400"/>
              <a:buFont typeface="Actor"/>
              <a:buChar char="■"/>
              <a:defRPr b="0" i="0" sz="1400" u="none" cap="none" strike="noStrike">
                <a:solidFill>
                  <a:schemeClr val="dk1"/>
                </a:solidFill>
                <a:latin typeface="Actor"/>
                <a:ea typeface="Actor"/>
                <a:cs typeface="Actor"/>
                <a:sym typeface="Actor"/>
              </a:defRPr>
            </a:lvl3pPr>
            <a:lvl4pPr indent="-317500" lvl="3" marL="1828800" marR="0" rtl="0" algn="l">
              <a:lnSpc>
                <a:spcPct val="115000"/>
              </a:lnSpc>
              <a:spcBef>
                <a:spcPts val="0"/>
              </a:spcBef>
              <a:spcAft>
                <a:spcPts val="0"/>
              </a:spcAft>
              <a:buClr>
                <a:schemeClr val="dk1"/>
              </a:buClr>
              <a:buSzPts val="1400"/>
              <a:buFont typeface="Actor"/>
              <a:buChar char="●"/>
              <a:defRPr b="0" i="0" sz="1400" u="none" cap="none" strike="noStrike">
                <a:solidFill>
                  <a:schemeClr val="dk1"/>
                </a:solidFill>
                <a:latin typeface="Actor"/>
                <a:ea typeface="Actor"/>
                <a:cs typeface="Actor"/>
                <a:sym typeface="Actor"/>
              </a:defRPr>
            </a:lvl4pPr>
            <a:lvl5pPr indent="-317500" lvl="4" marL="2286000" marR="0" rtl="0" algn="l">
              <a:lnSpc>
                <a:spcPct val="115000"/>
              </a:lnSpc>
              <a:spcBef>
                <a:spcPts val="0"/>
              </a:spcBef>
              <a:spcAft>
                <a:spcPts val="0"/>
              </a:spcAft>
              <a:buClr>
                <a:schemeClr val="dk1"/>
              </a:buClr>
              <a:buSzPts val="1400"/>
              <a:buFont typeface="Actor"/>
              <a:buChar char="○"/>
              <a:defRPr b="0" i="0" sz="1400" u="none" cap="none" strike="noStrike">
                <a:solidFill>
                  <a:schemeClr val="dk1"/>
                </a:solidFill>
                <a:latin typeface="Actor"/>
                <a:ea typeface="Actor"/>
                <a:cs typeface="Actor"/>
                <a:sym typeface="Actor"/>
              </a:defRPr>
            </a:lvl5pPr>
            <a:lvl6pPr indent="-317500" lvl="5" marL="2743200" marR="0" rtl="0" algn="l">
              <a:lnSpc>
                <a:spcPct val="115000"/>
              </a:lnSpc>
              <a:spcBef>
                <a:spcPts val="0"/>
              </a:spcBef>
              <a:spcAft>
                <a:spcPts val="0"/>
              </a:spcAft>
              <a:buClr>
                <a:schemeClr val="dk1"/>
              </a:buClr>
              <a:buSzPts val="1400"/>
              <a:buFont typeface="Actor"/>
              <a:buChar char="■"/>
              <a:defRPr b="0" i="0" sz="1400" u="none" cap="none" strike="noStrike">
                <a:solidFill>
                  <a:schemeClr val="dk1"/>
                </a:solidFill>
                <a:latin typeface="Actor"/>
                <a:ea typeface="Actor"/>
                <a:cs typeface="Actor"/>
                <a:sym typeface="Actor"/>
              </a:defRPr>
            </a:lvl6pPr>
            <a:lvl7pPr indent="-317500" lvl="6" marL="3200400" marR="0" rtl="0" algn="l">
              <a:lnSpc>
                <a:spcPct val="115000"/>
              </a:lnSpc>
              <a:spcBef>
                <a:spcPts val="0"/>
              </a:spcBef>
              <a:spcAft>
                <a:spcPts val="0"/>
              </a:spcAft>
              <a:buClr>
                <a:schemeClr val="dk1"/>
              </a:buClr>
              <a:buSzPts val="1400"/>
              <a:buFont typeface="Actor"/>
              <a:buChar char="●"/>
              <a:defRPr b="0" i="0" sz="1400" u="none" cap="none" strike="noStrike">
                <a:solidFill>
                  <a:schemeClr val="dk1"/>
                </a:solidFill>
                <a:latin typeface="Actor"/>
                <a:ea typeface="Actor"/>
                <a:cs typeface="Actor"/>
                <a:sym typeface="Actor"/>
              </a:defRPr>
            </a:lvl7pPr>
            <a:lvl8pPr indent="-317500" lvl="7" marL="3657600" marR="0" rtl="0" algn="l">
              <a:lnSpc>
                <a:spcPct val="115000"/>
              </a:lnSpc>
              <a:spcBef>
                <a:spcPts val="0"/>
              </a:spcBef>
              <a:spcAft>
                <a:spcPts val="0"/>
              </a:spcAft>
              <a:buClr>
                <a:schemeClr val="dk1"/>
              </a:buClr>
              <a:buSzPts val="1400"/>
              <a:buFont typeface="Actor"/>
              <a:buChar char="○"/>
              <a:defRPr b="0" i="0" sz="1400" u="none" cap="none" strike="noStrike">
                <a:solidFill>
                  <a:schemeClr val="dk1"/>
                </a:solidFill>
                <a:latin typeface="Actor"/>
                <a:ea typeface="Actor"/>
                <a:cs typeface="Actor"/>
                <a:sym typeface="Actor"/>
              </a:defRPr>
            </a:lvl8pPr>
            <a:lvl9pPr indent="-317500" lvl="8" marL="4114800" marR="0" rtl="0" algn="l">
              <a:lnSpc>
                <a:spcPct val="115000"/>
              </a:lnSpc>
              <a:spcBef>
                <a:spcPts val="0"/>
              </a:spcBef>
              <a:spcAft>
                <a:spcPts val="0"/>
              </a:spcAft>
              <a:buClr>
                <a:schemeClr val="dk1"/>
              </a:buClr>
              <a:buSzPts val="1400"/>
              <a:buFont typeface="Actor"/>
              <a:buChar char="■"/>
              <a:defRPr b="0" i="0" sz="1400" u="none" cap="none" strike="noStrike">
                <a:solidFill>
                  <a:schemeClr val="dk1"/>
                </a:solidFill>
                <a:latin typeface="Actor"/>
                <a:ea typeface="Actor"/>
                <a:cs typeface="Actor"/>
                <a:sym typeface="Actor"/>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 name="Shape 28"/>
        <p:cNvGrpSpPr/>
        <p:nvPr/>
      </p:nvGrpSpPr>
      <p:grpSpPr>
        <a:xfrm>
          <a:off x="0" y="0"/>
          <a:ext cx="0" cy="0"/>
          <a:chOff x="0" y="0"/>
          <a:chExt cx="0" cy="0"/>
        </a:xfrm>
      </p:grpSpPr>
      <p:sp>
        <p:nvSpPr>
          <p:cNvPr id="29" name="Google Shape;29;p1"/>
          <p:cNvSpPr txBox="1"/>
          <p:nvPr>
            <p:ph idx="1" type="subTitle"/>
          </p:nvPr>
        </p:nvSpPr>
        <p:spPr>
          <a:xfrm>
            <a:off x="195900" y="1844700"/>
            <a:ext cx="8752200" cy="1142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400"/>
              <a:buNone/>
            </a:pPr>
            <a:r>
              <a:rPr b="1" lang="zh-TW" sz="3000">
                <a:latin typeface="Times New Roman"/>
                <a:ea typeface="Times New Roman"/>
                <a:cs typeface="Times New Roman"/>
                <a:sym typeface="Times New Roman"/>
              </a:rPr>
              <a:t>SwiftSketch and ControlSketch: </a:t>
            </a:r>
            <a:endParaRPr b="1" sz="3000">
              <a:latin typeface="Times New Roman"/>
              <a:ea typeface="Times New Roman"/>
              <a:cs typeface="Times New Roman"/>
              <a:sym typeface="Times New Roman"/>
            </a:endParaRPr>
          </a:p>
          <a:p>
            <a:pPr indent="0" lvl="0" marL="0" rtl="0" algn="ctr">
              <a:lnSpc>
                <a:spcPct val="115000"/>
              </a:lnSpc>
              <a:spcBef>
                <a:spcPts val="0"/>
              </a:spcBef>
              <a:spcAft>
                <a:spcPts val="0"/>
              </a:spcAft>
              <a:buSzPts val="1400"/>
              <a:buNone/>
            </a:pPr>
            <a:r>
              <a:rPr b="1" lang="zh-TW" sz="3000">
                <a:latin typeface="Times New Roman"/>
                <a:ea typeface="Times New Roman"/>
                <a:cs typeface="Times New Roman"/>
                <a:sym typeface="Times New Roman"/>
              </a:rPr>
              <a:t>Advancing Real-Time Image-to-Vector Generation</a:t>
            </a:r>
            <a:endParaRPr b="1" sz="5500">
              <a:latin typeface="Times New Roman"/>
              <a:ea typeface="Times New Roman"/>
              <a:cs typeface="Times New Roman"/>
              <a:sym typeface="Times New Roman"/>
            </a:endParaRPr>
          </a:p>
        </p:txBody>
      </p:sp>
      <p:sp>
        <p:nvSpPr>
          <p:cNvPr id="30" name="Google Shape;30;p1"/>
          <p:cNvSpPr/>
          <p:nvPr/>
        </p:nvSpPr>
        <p:spPr>
          <a:xfrm>
            <a:off x="3138729" y="35990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1" name="Google Shape;31;p1"/>
          <p:cNvSpPr/>
          <p:nvPr/>
        </p:nvSpPr>
        <p:spPr>
          <a:xfrm>
            <a:off x="7609533" y="34028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2" name="Google Shape;32;p1"/>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3" name="Google Shape;33;p1"/>
          <p:cNvSpPr/>
          <p:nvPr/>
        </p:nvSpPr>
        <p:spPr>
          <a:xfrm rot="-706236">
            <a:off x="2641591" y="496084"/>
            <a:ext cx="153561" cy="175125"/>
          </a:xfrm>
          <a:custGeom>
            <a:rect b="b" l="l" r="r" t="t"/>
            <a:pathLst>
              <a:path extrusionOk="0" h="1064" w="933">
                <a:moveTo>
                  <a:pt x="739" y="0"/>
                </a:moveTo>
                <a:cubicBezTo>
                  <a:pt x="634" y="-4"/>
                  <a:pt x="536" y="73"/>
                  <a:pt x="487" y="421"/>
                </a:cubicBezTo>
                <a:cubicBezTo>
                  <a:pt x="429" y="335"/>
                  <a:pt x="346" y="264"/>
                  <a:pt x="249" y="220"/>
                </a:cubicBezTo>
                <a:cubicBezTo>
                  <a:pt x="177" y="186"/>
                  <a:pt x="82" y="172"/>
                  <a:pt x="32" y="227"/>
                </a:cubicBezTo>
                <a:cubicBezTo>
                  <a:pt x="-2" y="263"/>
                  <a:pt x="-4" y="317"/>
                  <a:pt x="4" y="366"/>
                </a:cubicBezTo>
                <a:cubicBezTo>
                  <a:pt x="24" y="492"/>
                  <a:pt x="105" y="602"/>
                  <a:pt x="192" y="697"/>
                </a:cubicBezTo>
                <a:cubicBezTo>
                  <a:pt x="316" y="833"/>
                  <a:pt x="458" y="949"/>
                  <a:pt x="613" y="1042"/>
                </a:cubicBezTo>
                <a:cubicBezTo>
                  <a:pt x="638" y="1057"/>
                  <a:pt x="670" y="1072"/>
                  <a:pt x="696" y="1060"/>
                </a:cubicBezTo>
                <a:cubicBezTo>
                  <a:pt x="711" y="1053"/>
                  <a:pt x="723" y="1040"/>
                  <a:pt x="729" y="1026"/>
                </a:cubicBezTo>
                <a:cubicBezTo>
                  <a:pt x="1089" y="193"/>
                  <a:pt x="893" y="6"/>
                  <a:pt x="739" y="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4" name="Google Shape;34;p1"/>
          <p:cNvSpPr txBox="1"/>
          <p:nvPr>
            <p:ph idx="1" type="subTitle"/>
          </p:nvPr>
        </p:nvSpPr>
        <p:spPr>
          <a:xfrm>
            <a:off x="3453725" y="4436550"/>
            <a:ext cx="7848300" cy="393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400"/>
              <a:buNone/>
            </a:pPr>
            <a:r>
              <a:rPr b="1" lang="zh-TW" sz="2200">
                <a:latin typeface="Arial"/>
                <a:ea typeface="Arial"/>
                <a:cs typeface="Arial"/>
                <a:sym typeface="Arial"/>
              </a:rPr>
              <a:t>	P76134901 林懋</a:t>
            </a:r>
            <a:endParaRPr b="1" sz="4700">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sp>
        <p:nvSpPr>
          <p:cNvPr id="39" name="Google Shape;39;g39484ddcea8_0_29"/>
          <p:cNvSpPr txBox="1"/>
          <p:nvPr>
            <p:ph idx="1" type="subTitle"/>
          </p:nvPr>
        </p:nvSpPr>
        <p:spPr>
          <a:xfrm>
            <a:off x="3875100" y="2023038"/>
            <a:ext cx="52689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6600">
                <a:latin typeface="Times New Roman"/>
                <a:ea typeface="Times New Roman"/>
                <a:cs typeface="Times New Roman"/>
                <a:sym typeface="Times New Roman"/>
              </a:rPr>
              <a:t>Introduction</a:t>
            </a:r>
            <a:endParaRPr b="1" sz="6200">
              <a:latin typeface="Times New Roman"/>
              <a:ea typeface="Times New Roman"/>
              <a:cs typeface="Times New Roman"/>
              <a:sym typeface="Times New Roman"/>
            </a:endParaRPr>
          </a:p>
        </p:txBody>
      </p:sp>
      <p:sp>
        <p:nvSpPr>
          <p:cNvPr id="40" name="Google Shape;40;g39484ddcea8_0_29"/>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1" name="Google Shape;41;g39484ddcea8_0_29"/>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2" name="Google Shape;42;g39484ddcea8_0_29"/>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3" name="Google Shape;43;g39484ddcea8_0_29"/>
          <p:cNvSpPr/>
          <p:nvPr/>
        </p:nvSpPr>
        <p:spPr>
          <a:xfrm rot="-706236">
            <a:off x="7456716" y="484209"/>
            <a:ext cx="153561" cy="175125"/>
          </a:xfrm>
          <a:custGeom>
            <a:rect b="b" l="l" r="r" t="t"/>
            <a:pathLst>
              <a:path extrusionOk="0" h="1064" w="933">
                <a:moveTo>
                  <a:pt x="739" y="0"/>
                </a:moveTo>
                <a:cubicBezTo>
                  <a:pt x="634" y="-4"/>
                  <a:pt x="536" y="73"/>
                  <a:pt x="487" y="421"/>
                </a:cubicBezTo>
                <a:cubicBezTo>
                  <a:pt x="429" y="335"/>
                  <a:pt x="346" y="264"/>
                  <a:pt x="249" y="220"/>
                </a:cubicBezTo>
                <a:cubicBezTo>
                  <a:pt x="177" y="186"/>
                  <a:pt x="82" y="172"/>
                  <a:pt x="32" y="227"/>
                </a:cubicBezTo>
                <a:cubicBezTo>
                  <a:pt x="-2" y="263"/>
                  <a:pt x="-4" y="317"/>
                  <a:pt x="4" y="366"/>
                </a:cubicBezTo>
                <a:cubicBezTo>
                  <a:pt x="24" y="492"/>
                  <a:pt x="105" y="602"/>
                  <a:pt x="192" y="697"/>
                </a:cubicBezTo>
                <a:cubicBezTo>
                  <a:pt x="316" y="833"/>
                  <a:pt x="458" y="949"/>
                  <a:pt x="613" y="1042"/>
                </a:cubicBezTo>
                <a:cubicBezTo>
                  <a:pt x="638" y="1057"/>
                  <a:pt x="670" y="1072"/>
                  <a:pt x="696" y="1060"/>
                </a:cubicBezTo>
                <a:cubicBezTo>
                  <a:pt x="711" y="1053"/>
                  <a:pt x="723" y="1040"/>
                  <a:pt x="729" y="1026"/>
                </a:cubicBezTo>
                <a:cubicBezTo>
                  <a:pt x="1089" y="193"/>
                  <a:pt x="893" y="6"/>
                  <a:pt x="739" y="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g3b378fac489_1_6"/>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Data Allocation</a:t>
            </a:r>
            <a:endParaRPr b="1" sz="3600">
              <a:latin typeface="Arial"/>
              <a:ea typeface="Arial"/>
              <a:cs typeface="Arial"/>
              <a:sym typeface="Arial"/>
            </a:endParaRPr>
          </a:p>
        </p:txBody>
      </p:sp>
      <p:sp>
        <p:nvSpPr>
          <p:cNvPr id="49" name="Google Shape;49;g3b378fac489_1_6"/>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0" name="Google Shape;50;g3b378fac489_1_6"/>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1" name="Google Shape;51;g3b378fac489_1_6"/>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52" name="Google Shape;52;g3b378fac489_1_6"/>
          <p:cNvPicPr preferRelativeResize="0"/>
          <p:nvPr/>
        </p:nvPicPr>
        <p:blipFill>
          <a:blip r:embed="rId3">
            <a:alphaModFix/>
          </a:blip>
          <a:stretch>
            <a:fillRect/>
          </a:stretch>
        </p:blipFill>
        <p:spPr>
          <a:xfrm>
            <a:off x="990375" y="1704375"/>
            <a:ext cx="6725276" cy="2273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g3e699c4e328_0_43"/>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8" name="Google Shape;58;g3e699c4e328_0_43"/>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9" name="Google Shape;59;g3e699c4e328_0_43"/>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60" name="Google Shape;60;g3e699c4e328_0_43"/>
          <p:cNvPicPr preferRelativeResize="0"/>
          <p:nvPr/>
        </p:nvPicPr>
        <p:blipFill rotWithShape="1">
          <a:blip r:embed="rId3">
            <a:alphaModFix/>
          </a:blip>
          <a:srcRect b="0" l="17552" r="5866" t="0"/>
          <a:stretch/>
        </p:blipFill>
        <p:spPr>
          <a:xfrm>
            <a:off x="862848" y="693700"/>
            <a:ext cx="3955401" cy="1291250"/>
          </a:xfrm>
          <a:prstGeom prst="rect">
            <a:avLst/>
          </a:prstGeom>
          <a:noFill/>
          <a:ln>
            <a:noFill/>
          </a:ln>
        </p:spPr>
      </p:pic>
      <p:sp>
        <p:nvSpPr>
          <p:cNvPr id="61" name="Google Shape;61;g3e699c4e328_0_43"/>
          <p:cNvSpPr txBox="1"/>
          <p:nvPr/>
        </p:nvSpPr>
        <p:spPr>
          <a:xfrm>
            <a:off x="400750" y="154900"/>
            <a:ext cx="13392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2300">
                <a:solidFill>
                  <a:schemeClr val="dk1"/>
                </a:solidFill>
                <a:latin typeface="Actor"/>
                <a:ea typeface="Actor"/>
                <a:cs typeface="Actor"/>
                <a:sym typeface="Actor"/>
              </a:rPr>
              <a:t>clipasso</a:t>
            </a:r>
            <a:endParaRPr sz="2300">
              <a:solidFill>
                <a:schemeClr val="dk1"/>
              </a:solidFill>
              <a:latin typeface="Actor"/>
              <a:ea typeface="Actor"/>
              <a:cs typeface="Actor"/>
              <a:sym typeface="Actor"/>
            </a:endParaRPr>
          </a:p>
        </p:txBody>
      </p:sp>
      <p:pic>
        <p:nvPicPr>
          <p:cNvPr id="62" name="Google Shape;62;g3e699c4e328_0_43"/>
          <p:cNvPicPr preferRelativeResize="0"/>
          <p:nvPr/>
        </p:nvPicPr>
        <p:blipFill>
          <a:blip r:embed="rId4">
            <a:alphaModFix/>
          </a:blip>
          <a:stretch>
            <a:fillRect/>
          </a:stretch>
        </p:blipFill>
        <p:spPr>
          <a:xfrm>
            <a:off x="862841" y="2556225"/>
            <a:ext cx="6302113" cy="2401175"/>
          </a:xfrm>
          <a:prstGeom prst="rect">
            <a:avLst/>
          </a:prstGeom>
          <a:noFill/>
          <a:ln>
            <a:noFill/>
          </a:ln>
        </p:spPr>
      </p:pic>
      <p:sp>
        <p:nvSpPr>
          <p:cNvPr id="63" name="Google Shape;63;g3e699c4e328_0_43"/>
          <p:cNvSpPr txBox="1"/>
          <p:nvPr/>
        </p:nvSpPr>
        <p:spPr>
          <a:xfrm>
            <a:off x="477250" y="2001200"/>
            <a:ext cx="20097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2300">
                <a:solidFill>
                  <a:schemeClr val="dk1"/>
                </a:solidFill>
                <a:latin typeface="Actor"/>
                <a:ea typeface="Actor"/>
                <a:cs typeface="Actor"/>
                <a:sym typeface="Actor"/>
              </a:rPr>
              <a:t>SwiftSketch</a:t>
            </a:r>
            <a:endParaRPr sz="2300">
              <a:solidFill>
                <a:schemeClr val="dk1"/>
              </a:solidFill>
              <a:latin typeface="Actor"/>
              <a:ea typeface="Actor"/>
              <a:cs typeface="Actor"/>
              <a:sym typeface="Acto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g3e699c4e328_0_59"/>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9" name="Google Shape;69;g3e699c4e328_0_59"/>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0" name="Google Shape;70;g3e699c4e328_0_59"/>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71" name="Google Shape;71;g3e699c4e328_0_59"/>
          <p:cNvPicPr preferRelativeResize="0"/>
          <p:nvPr/>
        </p:nvPicPr>
        <p:blipFill>
          <a:blip r:embed="rId3">
            <a:alphaModFix/>
          </a:blip>
          <a:stretch>
            <a:fillRect/>
          </a:stretch>
        </p:blipFill>
        <p:spPr>
          <a:xfrm>
            <a:off x="821650" y="1469275"/>
            <a:ext cx="7500709" cy="2884900"/>
          </a:xfrm>
          <a:prstGeom prst="rect">
            <a:avLst/>
          </a:prstGeom>
          <a:noFill/>
          <a:ln>
            <a:noFill/>
          </a:ln>
        </p:spPr>
      </p:pic>
      <p:sp>
        <p:nvSpPr>
          <p:cNvPr id="72" name="Google Shape;72;g3e699c4e328_0_59"/>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SwiftSkecth</a:t>
            </a:r>
            <a:endParaRPr b="1" sz="36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g3e699c4e328_0_71"/>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8" name="Google Shape;78;g3e699c4e328_0_71"/>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9" name="Google Shape;79;g3e699c4e328_0_71"/>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0" name="Google Shape;80;g3e699c4e328_0_71"/>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ControlSketch</a:t>
            </a:r>
            <a:endParaRPr b="1" sz="3600">
              <a:latin typeface="Arial"/>
              <a:ea typeface="Arial"/>
              <a:cs typeface="Arial"/>
              <a:sym typeface="Arial"/>
            </a:endParaRPr>
          </a:p>
        </p:txBody>
      </p:sp>
      <p:pic>
        <p:nvPicPr>
          <p:cNvPr id="81" name="Google Shape;81;g3e699c4e328_0_71"/>
          <p:cNvPicPr preferRelativeResize="0"/>
          <p:nvPr/>
        </p:nvPicPr>
        <p:blipFill>
          <a:blip r:embed="rId3">
            <a:alphaModFix/>
          </a:blip>
          <a:stretch>
            <a:fillRect/>
          </a:stretch>
        </p:blipFill>
        <p:spPr>
          <a:xfrm>
            <a:off x="1465975" y="1276950"/>
            <a:ext cx="5390450" cy="3288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g3e699c4e328_0_1"/>
          <p:cNvSpPr txBox="1"/>
          <p:nvPr>
            <p:ph idx="1" type="subTitle"/>
          </p:nvPr>
        </p:nvSpPr>
        <p:spPr>
          <a:xfrm>
            <a:off x="3468850" y="1992701"/>
            <a:ext cx="5675100" cy="4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6600">
                <a:latin typeface="Times New Roman"/>
                <a:ea typeface="Times New Roman"/>
                <a:cs typeface="Times New Roman"/>
                <a:sym typeface="Times New Roman"/>
              </a:rPr>
              <a:t>Related works</a:t>
            </a:r>
            <a:endParaRPr b="1" sz="6200">
              <a:latin typeface="Times New Roman"/>
              <a:ea typeface="Times New Roman"/>
              <a:cs typeface="Times New Roman"/>
              <a:sym typeface="Times New Roman"/>
            </a:endParaRPr>
          </a:p>
        </p:txBody>
      </p:sp>
      <p:sp>
        <p:nvSpPr>
          <p:cNvPr id="87" name="Google Shape;87;g3e699c4e328_0_1"/>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8" name="Google Shape;88;g3e699c4e328_0_1"/>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9" name="Google Shape;89;g3e699c4e328_0_1"/>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0" name="Google Shape;90;g3e699c4e328_0_1"/>
          <p:cNvSpPr/>
          <p:nvPr/>
        </p:nvSpPr>
        <p:spPr>
          <a:xfrm rot="-706236">
            <a:off x="7456716" y="484209"/>
            <a:ext cx="153561" cy="175125"/>
          </a:xfrm>
          <a:custGeom>
            <a:rect b="b" l="l" r="r" t="t"/>
            <a:pathLst>
              <a:path extrusionOk="0" h="1064" w="933">
                <a:moveTo>
                  <a:pt x="739" y="0"/>
                </a:moveTo>
                <a:cubicBezTo>
                  <a:pt x="634" y="-4"/>
                  <a:pt x="536" y="73"/>
                  <a:pt x="487" y="421"/>
                </a:cubicBezTo>
                <a:cubicBezTo>
                  <a:pt x="429" y="335"/>
                  <a:pt x="346" y="264"/>
                  <a:pt x="249" y="220"/>
                </a:cubicBezTo>
                <a:cubicBezTo>
                  <a:pt x="177" y="186"/>
                  <a:pt x="82" y="172"/>
                  <a:pt x="32" y="227"/>
                </a:cubicBezTo>
                <a:cubicBezTo>
                  <a:pt x="-2" y="263"/>
                  <a:pt x="-4" y="317"/>
                  <a:pt x="4" y="366"/>
                </a:cubicBezTo>
                <a:cubicBezTo>
                  <a:pt x="24" y="492"/>
                  <a:pt x="105" y="602"/>
                  <a:pt x="192" y="697"/>
                </a:cubicBezTo>
                <a:cubicBezTo>
                  <a:pt x="316" y="833"/>
                  <a:pt x="458" y="949"/>
                  <a:pt x="613" y="1042"/>
                </a:cubicBezTo>
                <a:cubicBezTo>
                  <a:pt x="638" y="1057"/>
                  <a:pt x="670" y="1072"/>
                  <a:pt x="696" y="1060"/>
                </a:cubicBezTo>
                <a:cubicBezTo>
                  <a:pt x="711" y="1053"/>
                  <a:pt x="723" y="1040"/>
                  <a:pt x="729" y="1026"/>
                </a:cubicBezTo>
                <a:cubicBezTo>
                  <a:pt x="1089" y="193"/>
                  <a:pt x="893" y="6"/>
                  <a:pt x="739" y="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g3e699c4e328_0_80"/>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Clipasso</a:t>
            </a:r>
            <a:endParaRPr b="1" sz="3600">
              <a:latin typeface="Arial"/>
              <a:ea typeface="Arial"/>
              <a:cs typeface="Arial"/>
              <a:sym typeface="Arial"/>
            </a:endParaRPr>
          </a:p>
        </p:txBody>
      </p:sp>
      <p:sp>
        <p:nvSpPr>
          <p:cNvPr id="96" name="Google Shape;96;g3e699c4e328_0_80"/>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7" name="Google Shape;97;g3e699c4e328_0_80"/>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8" name="Google Shape;98;g3e699c4e328_0_80"/>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99" name="Google Shape;99;g3e699c4e328_0_80"/>
          <p:cNvPicPr preferRelativeResize="0"/>
          <p:nvPr/>
        </p:nvPicPr>
        <p:blipFill>
          <a:blip r:embed="rId3">
            <a:alphaModFix/>
          </a:blip>
          <a:stretch>
            <a:fillRect/>
          </a:stretch>
        </p:blipFill>
        <p:spPr>
          <a:xfrm>
            <a:off x="258875" y="1736025"/>
            <a:ext cx="8475850" cy="2179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3e699c4e328_0_9"/>
          <p:cNvSpPr txBox="1"/>
          <p:nvPr>
            <p:ph idx="1" type="subTitle"/>
          </p:nvPr>
        </p:nvSpPr>
        <p:spPr>
          <a:xfrm>
            <a:off x="3468850" y="1992701"/>
            <a:ext cx="5675100" cy="4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6600">
                <a:latin typeface="Times New Roman"/>
                <a:ea typeface="Times New Roman"/>
                <a:cs typeface="Times New Roman"/>
                <a:sym typeface="Times New Roman"/>
              </a:rPr>
              <a:t>Preliminaries</a:t>
            </a:r>
            <a:endParaRPr b="1" sz="6200">
              <a:latin typeface="Times New Roman"/>
              <a:ea typeface="Times New Roman"/>
              <a:cs typeface="Times New Roman"/>
              <a:sym typeface="Times New Roman"/>
            </a:endParaRPr>
          </a:p>
        </p:txBody>
      </p:sp>
      <p:sp>
        <p:nvSpPr>
          <p:cNvPr id="105" name="Google Shape;105;g3e699c4e328_0_9"/>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6" name="Google Shape;106;g3e699c4e328_0_9"/>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7" name="Google Shape;107;g3e699c4e328_0_9"/>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8" name="Google Shape;108;g3e699c4e328_0_9"/>
          <p:cNvSpPr/>
          <p:nvPr/>
        </p:nvSpPr>
        <p:spPr>
          <a:xfrm rot="-706236">
            <a:off x="7456716" y="484209"/>
            <a:ext cx="153561" cy="175125"/>
          </a:xfrm>
          <a:custGeom>
            <a:rect b="b" l="l" r="r" t="t"/>
            <a:pathLst>
              <a:path extrusionOk="0" h="1064" w="933">
                <a:moveTo>
                  <a:pt x="739" y="0"/>
                </a:moveTo>
                <a:cubicBezTo>
                  <a:pt x="634" y="-4"/>
                  <a:pt x="536" y="73"/>
                  <a:pt x="487" y="421"/>
                </a:cubicBezTo>
                <a:cubicBezTo>
                  <a:pt x="429" y="335"/>
                  <a:pt x="346" y="264"/>
                  <a:pt x="249" y="220"/>
                </a:cubicBezTo>
                <a:cubicBezTo>
                  <a:pt x="177" y="186"/>
                  <a:pt x="82" y="172"/>
                  <a:pt x="32" y="227"/>
                </a:cubicBezTo>
                <a:cubicBezTo>
                  <a:pt x="-2" y="263"/>
                  <a:pt x="-4" y="317"/>
                  <a:pt x="4" y="366"/>
                </a:cubicBezTo>
                <a:cubicBezTo>
                  <a:pt x="24" y="492"/>
                  <a:pt x="105" y="602"/>
                  <a:pt x="192" y="697"/>
                </a:cubicBezTo>
                <a:cubicBezTo>
                  <a:pt x="316" y="833"/>
                  <a:pt x="458" y="949"/>
                  <a:pt x="613" y="1042"/>
                </a:cubicBezTo>
                <a:cubicBezTo>
                  <a:pt x="638" y="1057"/>
                  <a:pt x="670" y="1072"/>
                  <a:pt x="696" y="1060"/>
                </a:cubicBezTo>
                <a:cubicBezTo>
                  <a:pt x="711" y="1053"/>
                  <a:pt x="723" y="1040"/>
                  <a:pt x="729" y="1026"/>
                </a:cubicBezTo>
                <a:cubicBezTo>
                  <a:pt x="1089" y="193"/>
                  <a:pt x="893" y="6"/>
                  <a:pt x="739" y="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g3e699c4e328_0_92"/>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4" name="Google Shape;114;g3e699c4e328_0_92"/>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5" name="Google Shape;115;g3e699c4e328_0_92"/>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6" name="Google Shape;116;g3e699c4e328_0_92"/>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SDS Loss</a:t>
            </a:r>
            <a:endParaRPr b="1" sz="3600">
              <a:latin typeface="Arial"/>
              <a:ea typeface="Arial"/>
              <a:cs typeface="Arial"/>
              <a:sym typeface="Arial"/>
            </a:endParaRPr>
          </a:p>
        </p:txBody>
      </p:sp>
      <p:pic>
        <p:nvPicPr>
          <p:cNvPr id="117" name="Google Shape;117;g3e699c4e328_0_92"/>
          <p:cNvPicPr preferRelativeResize="0"/>
          <p:nvPr/>
        </p:nvPicPr>
        <p:blipFill>
          <a:blip r:embed="rId3">
            <a:alphaModFix/>
          </a:blip>
          <a:stretch>
            <a:fillRect/>
          </a:stretch>
        </p:blipFill>
        <p:spPr>
          <a:xfrm>
            <a:off x="1691825" y="1410362"/>
            <a:ext cx="5488225" cy="1277025"/>
          </a:xfrm>
          <a:prstGeom prst="rect">
            <a:avLst/>
          </a:prstGeom>
          <a:noFill/>
          <a:ln>
            <a:noFill/>
          </a:ln>
        </p:spPr>
      </p:pic>
      <p:sp>
        <p:nvSpPr>
          <p:cNvPr id="118" name="Google Shape;118;g3e699c4e328_0_92"/>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sp>
        <p:nvSpPr>
          <p:cNvPr id="119" name="Google Shape;119;g3e699c4e328_0_92"/>
          <p:cNvSpPr txBox="1"/>
          <p:nvPr/>
        </p:nvSpPr>
        <p:spPr>
          <a:xfrm>
            <a:off x="321000" y="3113538"/>
            <a:ext cx="8502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1800">
                <a:solidFill>
                  <a:schemeClr val="dk1"/>
                </a:solidFill>
                <a:latin typeface="Actor"/>
                <a:ea typeface="Actor"/>
                <a:cs typeface="Actor"/>
                <a:sym typeface="Actor"/>
              </a:rPr>
              <a:t>ϕ        :​ </a:t>
            </a:r>
            <a:r>
              <a:rPr b="1" lang="zh-TW" sz="1600">
                <a:solidFill>
                  <a:schemeClr val="dk1"/>
                </a:solidFill>
                <a:latin typeface="Actor"/>
                <a:ea typeface="Actor"/>
                <a:cs typeface="Actor"/>
                <a:sym typeface="Actor"/>
              </a:rPr>
              <a:t>Bézier Curve control points</a:t>
            </a:r>
            <a:endParaRPr sz="2300">
              <a:solidFill>
                <a:schemeClr val="dk1"/>
              </a:solidFill>
              <a:latin typeface="Actor"/>
              <a:ea typeface="Actor"/>
              <a:cs typeface="Actor"/>
              <a:sym typeface="Actor"/>
            </a:endParaRPr>
          </a:p>
          <a:p>
            <a:pPr indent="0" lvl="0" marL="0" rtl="0" algn="l">
              <a:spcBef>
                <a:spcPts val="0"/>
              </a:spcBef>
              <a:spcAft>
                <a:spcPts val="0"/>
              </a:spcAft>
              <a:buNone/>
            </a:pPr>
            <a:r>
              <a:rPr b="1" lang="zh-TW" sz="1800">
                <a:solidFill>
                  <a:schemeClr val="dk1"/>
                </a:solidFill>
                <a:latin typeface="Actor"/>
                <a:ea typeface="Actor"/>
                <a:cs typeface="Actor"/>
                <a:sym typeface="Actor"/>
              </a:rPr>
              <a:t>∇ϕ​      : </a:t>
            </a:r>
            <a:r>
              <a:rPr b="1" lang="zh-TW" sz="1800">
                <a:solidFill>
                  <a:schemeClr val="dk1"/>
                </a:solidFill>
                <a:latin typeface="Actor"/>
                <a:ea typeface="Actor"/>
                <a:cs typeface="Actor"/>
                <a:sym typeface="Actor"/>
              </a:rPr>
              <a:t>ϕ  </a:t>
            </a:r>
            <a:r>
              <a:rPr lang="zh-TW" sz="1800">
                <a:solidFill>
                  <a:schemeClr val="dk1"/>
                </a:solidFill>
                <a:latin typeface="Actor"/>
                <a:ea typeface="Actor"/>
                <a:cs typeface="Actor"/>
                <a:sym typeface="Actor"/>
              </a:rPr>
              <a:t>Gradient(PDE)</a:t>
            </a:r>
            <a:endParaRPr sz="1800">
              <a:latin typeface="Actor"/>
              <a:ea typeface="Actor"/>
              <a:cs typeface="Actor"/>
              <a:sym typeface="Actor"/>
            </a:endParaRPr>
          </a:p>
          <a:p>
            <a:pPr indent="0" lvl="0" marL="0" rtl="0" algn="l">
              <a:spcBef>
                <a:spcPts val="0"/>
              </a:spcBef>
              <a:spcAft>
                <a:spcPts val="0"/>
              </a:spcAft>
              <a:buNone/>
            </a:pPr>
            <a:r>
              <a:rPr b="1" lang="zh-TW" sz="2400">
                <a:latin typeface="Actor"/>
                <a:ea typeface="Actor"/>
                <a:cs typeface="Actor"/>
                <a:sym typeface="Actor"/>
              </a:rPr>
              <a:t>ϵ</a:t>
            </a:r>
            <a:r>
              <a:rPr b="1" lang="zh-TW" sz="1800">
                <a:latin typeface="Actor"/>
                <a:ea typeface="Actor"/>
                <a:cs typeface="Actor"/>
                <a:sym typeface="Actor"/>
              </a:rPr>
              <a:t>^θ​ </a:t>
            </a:r>
            <a:r>
              <a:rPr lang="zh-TW" sz="1800">
                <a:latin typeface="Actor"/>
                <a:ea typeface="Actor"/>
                <a:cs typeface="Actor"/>
                <a:sym typeface="Actor"/>
              </a:rPr>
              <a:t>  :represent the noise predicted by pre-trained diffusion on a text prompt</a:t>
            </a:r>
            <a:r>
              <a:rPr b="1" lang="zh-TW" sz="1800">
                <a:latin typeface="Actor"/>
                <a:ea typeface="Actor"/>
                <a:cs typeface="Actor"/>
                <a:sym typeface="Actor"/>
              </a:rPr>
              <a:t> y</a:t>
            </a:r>
            <a:endParaRPr b="1" sz="1800">
              <a:latin typeface="Actor"/>
              <a:ea typeface="Actor"/>
              <a:cs typeface="Actor"/>
              <a:sym typeface="Acto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g3e699c4e328_0_17"/>
          <p:cNvSpPr txBox="1"/>
          <p:nvPr>
            <p:ph idx="1" type="subTitle"/>
          </p:nvPr>
        </p:nvSpPr>
        <p:spPr>
          <a:xfrm>
            <a:off x="5343600" y="1865176"/>
            <a:ext cx="5675100" cy="4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6600">
                <a:latin typeface="Times New Roman"/>
                <a:ea typeface="Times New Roman"/>
                <a:cs typeface="Times New Roman"/>
                <a:sym typeface="Times New Roman"/>
              </a:rPr>
              <a:t>Method</a:t>
            </a:r>
            <a:endParaRPr b="1" sz="6200">
              <a:latin typeface="Times New Roman"/>
              <a:ea typeface="Times New Roman"/>
              <a:cs typeface="Times New Roman"/>
              <a:sym typeface="Times New Roman"/>
            </a:endParaRPr>
          </a:p>
        </p:txBody>
      </p:sp>
      <p:sp>
        <p:nvSpPr>
          <p:cNvPr id="125" name="Google Shape;125;g3e699c4e328_0_17"/>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6" name="Google Shape;126;g3e699c4e328_0_17"/>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7" name="Google Shape;127;g3e699c4e328_0_17"/>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8" name="Google Shape;128;g3e699c4e328_0_17"/>
          <p:cNvSpPr/>
          <p:nvPr/>
        </p:nvSpPr>
        <p:spPr>
          <a:xfrm rot="-706236">
            <a:off x="7456716" y="484209"/>
            <a:ext cx="153561" cy="175125"/>
          </a:xfrm>
          <a:custGeom>
            <a:rect b="b" l="l" r="r" t="t"/>
            <a:pathLst>
              <a:path extrusionOk="0" h="1064" w="933">
                <a:moveTo>
                  <a:pt x="739" y="0"/>
                </a:moveTo>
                <a:cubicBezTo>
                  <a:pt x="634" y="-4"/>
                  <a:pt x="536" y="73"/>
                  <a:pt x="487" y="421"/>
                </a:cubicBezTo>
                <a:cubicBezTo>
                  <a:pt x="429" y="335"/>
                  <a:pt x="346" y="264"/>
                  <a:pt x="249" y="220"/>
                </a:cubicBezTo>
                <a:cubicBezTo>
                  <a:pt x="177" y="186"/>
                  <a:pt x="82" y="172"/>
                  <a:pt x="32" y="227"/>
                </a:cubicBezTo>
                <a:cubicBezTo>
                  <a:pt x="-2" y="263"/>
                  <a:pt x="-4" y="317"/>
                  <a:pt x="4" y="366"/>
                </a:cubicBezTo>
                <a:cubicBezTo>
                  <a:pt x="24" y="492"/>
                  <a:pt x="105" y="602"/>
                  <a:pt x="192" y="697"/>
                </a:cubicBezTo>
                <a:cubicBezTo>
                  <a:pt x="316" y="833"/>
                  <a:pt x="458" y="949"/>
                  <a:pt x="613" y="1042"/>
                </a:cubicBezTo>
                <a:cubicBezTo>
                  <a:pt x="638" y="1057"/>
                  <a:pt x="670" y="1072"/>
                  <a:pt x="696" y="1060"/>
                </a:cubicBezTo>
                <a:cubicBezTo>
                  <a:pt x="711" y="1053"/>
                  <a:pt x="723" y="1040"/>
                  <a:pt x="729" y="1026"/>
                </a:cubicBezTo>
                <a:cubicBezTo>
                  <a:pt x="1089" y="193"/>
                  <a:pt x="893" y="6"/>
                  <a:pt x="739" y="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3e699c4e328_0_113"/>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34" name="Google Shape;134;g3e699c4e328_0_113"/>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35" name="Google Shape;135;g3e699c4e328_0_113"/>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36" name="Google Shape;136;g3e699c4e328_0_113"/>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Control Sketch</a:t>
            </a:r>
            <a:endParaRPr b="1" sz="3600">
              <a:latin typeface="Arial"/>
              <a:ea typeface="Arial"/>
              <a:cs typeface="Arial"/>
              <a:sym typeface="Arial"/>
            </a:endParaRPr>
          </a:p>
        </p:txBody>
      </p:sp>
      <p:sp>
        <p:nvSpPr>
          <p:cNvPr id="137" name="Google Shape;137;g3e699c4e328_0_113"/>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pic>
        <p:nvPicPr>
          <p:cNvPr id="138" name="Google Shape;138;g3e699c4e328_0_113"/>
          <p:cNvPicPr preferRelativeResize="0"/>
          <p:nvPr/>
        </p:nvPicPr>
        <p:blipFill>
          <a:blip r:embed="rId3">
            <a:alphaModFix/>
          </a:blip>
          <a:stretch>
            <a:fillRect/>
          </a:stretch>
        </p:blipFill>
        <p:spPr>
          <a:xfrm>
            <a:off x="407450" y="832975"/>
            <a:ext cx="3114362" cy="4124425"/>
          </a:xfrm>
          <a:prstGeom prst="rect">
            <a:avLst/>
          </a:prstGeom>
          <a:noFill/>
          <a:ln>
            <a:noFill/>
          </a:ln>
        </p:spPr>
      </p:pic>
      <p:sp>
        <p:nvSpPr>
          <p:cNvPr id="139" name="Google Shape;139;g3e699c4e328_0_113"/>
          <p:cNvSpPr txBox="1"/>
          <p:nvPr/>
        </p:nvSpPr>
        <p:spPr>
          <a:xfrm>
            <a:off x="3851900" y="1209788"/>
            <a:ext cx="5024700" cy="337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2300">
                <a:solidFill>
                  <a:schemeClr val="dk1"/>
                </a:solidFill>
                <a:latin typeface="Times New Roman"/>
                <a:ea typeface="Times New Roman"/>
                <a:cs typeface="Times New Roman"/>
                <a:sym typeface="Times New Roman"/>
              </a:rPr>
              <a:t>(a) </a:t>
            </a:r>
            <a:r>
              <a:rPr b="1" lang="zh-TW" sz="2300">
                <a:solidFill>
                  <a:schemeClr val="dk1"/>
                </a:solidFill>
                <a:latin typeface="Times New Roman"/>
                <a:ea typeface="Times New Roman"/>
                <a:cs typeface="Times New Roman"/>
                <a:sym typeface="Times New Roman"/>
              </a:rPr>
              <a:t>SDXL</a:t>
            </a:r>
            <a:r>
              <a:rPr lang="zh-TW" sz="2300">
                <a:solidFill>
                  <a:schemeClr val="dk1"/>
                </a:solidFill>
                <a:latin typeface="Times New Roman"/>
                <a:ea typeface="Times New Roman"/>
                <a:cs typeface="Times New Roman"/>
                <a:sym typeface="Times New Roman"/>
              </a:rPr>
              <a:t> generate Image as Input</a:t>
            </a:r>
            <a:endParaRPr sz="2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zh-TW" sz="2300">
                <a:solidFill>
                  <a:schemeClr val="dk1"/>
                </a:solidFill>
                <a:latin typeface="Times New Roman"/>
                <a:ea typeface="Times New Roman"/>
                <a:cs typeface="Times New Roman"/>
                <a:sym typeface="Times New Roman"/>
              </a:rPr>
              <a:t>(b) Use </a:t>
            </a:r>
            <a:r>
              <a:rPr b="1" lang="zh-TW" sz="2300">
                <a:solidFill>
                  <a:schemeClr val="dk1"/>
                </a:solidFill>
                <a:latin typeface="Times New Roman"/>
                <a:ea typeface="Times New Roman"/>
                <a:cs typeface="Times New Roman"/>
                <a:sym typeface="Times New Roman"/>
              </a:rPr>
              <a:t>Clip </a:t>
            </a:r>
            <a:r>
              <a:rPr lang="zh-TW" sz="2300">
                <a:solidFill>
                  <a:schemeClr val="dk1"/>
                </a:solidFill>
                <a:latin typeface="Times New Roman"/>
                <a:ea typeface="Times New Roman"/>
                <a:cs typeface="Times New Roman"/>
                <a:sym typeface="Times New Roman"/>
              </a:rPr>
              <a:t>to generate Saliency map to extract chracteristic &amp; improtance</a:t>
            </a:r>
            <a:endParaRPr sz="2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zh-TW" sz="2300">
                <a:solidFill>
                  <a:schemeClr val="dk1"/>
                </a:solidFill>
                <a:latin typeface="Times New Roman"/>
                <a:ea typeface="Times New Roman"/>
                <a:cs typeface="Times New Roman"/>
                <a:sym typeface="Times New Roman"/>
              </a:rPr>
              <a:t>(c) use </a:t>
            </a:r>
            <a:r>
              <a:rPr b="1" lang="zh-TW" sz="2300">
                <a:solidFill>
                  <a:schemeClr val="dk1"/>
                </a:solidFill>
                <a:latin typeface="Times New Roman"/>
                <a:ea typeface="Times New Roman"/>
                <a:cs typeface="Times New Roman"/>
                <a:sym typeface="Times New Roman"/>
              </a:rPr>
              <a:t>weighted K-means</a:t>
            </a:r>
            <a:r>
              <a:rPr lang="zh-TW" sz="2300">
                <a:solidFill>
                  <a:schemeClr val="dk1"/>
                </a:solidFill>
                <a:latin typeface="Times New Roman"/>
                <a:ea typeface="Times New Roman"/>
                <a:cs typeface="Times New Roman"/>
                <a:sym typeface="Times New Roman"/>
              </a:rPr>
              <a:t>, first distribute n/2 strokes averagely, then allocated proportionally to regions with higher value</a:t>
            </a:r>
            <a:endParaRPr sz="2300">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3e699c4e328_0_126"/>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45" name="Google Shape;145;g3e699c4e328_0_126"/>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46" name="Google Shape;146;g3e699c4e328_0_126"/>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47" name="Google Shape;147;g3e699c4e328_0_126"/>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ControlSketch</a:t>
            </a:r>
            <a:endParaRPr b="1" sz="3600">
              <a:latin typeface="Arial"/>
              <a:ea typeface="Arial"/>
              <a:cs typeface="Arial"/>
              <a:sym typeface="Arial"/>
            </a:endParaRPr>
          </a:p>
        </p:txBody>
      </p:sp>
      <p:sp>
        <p:nvSpPr>
          <p:cNvPr id="148" name="Google Shape;148;g3e699c4e328_0_126"/>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pic>
        <p:nvPicPr>
          <p:cNvPr id="149" name="Google Shape;149;g3e699c4e328_0_126"/>
          <p:cNvPicPr preferRelativeResize="0"/>
          <p:nvPr/>
        </p:nvPicPr>
        <p:blipFill>
          <a:blip r:embed="rId3">
            <a:alphaModFix/>
          </a:blip>
          <a:stretch>
            <a:fillRect/>
          </a:stretch>
        </p:blipFill>
        <p:spPr>
          <a:xfrm>
            <a:off x="1647388" y="998225"/>
            <a:ext cx="5849215" cy="39057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3e699c4e328_0_161"/>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55" name="Google Shape;155;g3e699c4e328_0_161"/>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56" name="Google Shape;156;g3e699c4e328_0_161"/>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57" name="Google Shape;157;g3e699c4e328_0_161"/>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ControlSketch</a:t>
            </a:r>
            <a:endParaRPr b="1" sz="3600">
              <a:latin typeface="Arial"/>
              <a:ea typeface="Arial"/>
              <a:cs typeface="Arial"/>
              <a:sym typeface="Arial"/>
            </a:endParaRPr>
          </a:p>
        </p:txBody>
      </p:sp>
      <p:sp>
        <p:nvSpPr>
          <p:cNvPr id="158" name="Google Shape;158;g3e699c4e328_0_161"/>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pic>
        <p:nvPicPr>
          <p:cNvPr id="159" name="Google Shape;159;g3e699c4e328_0_161"/>
          <p:cNvPicPr preferRelativeResize="0"/>
          <p:nvPr/>
        </p:nvPicPr>
        <p:blipFill>
          <a:blip r:embed="rId3">
            <a:alphaModFix/>
          </a:blip>
          <a:stretch>
            <a:fillRect/>
          </a:stretch>
        </p:blipFill>
        <p:spPr>
          <a:xfrm>
            <a:off x="1344275" y="1354038"/>
            <a:ext cx="5962125" cy="2938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e699c4e328_0_146"/>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65" name="Google Shape;165;g3e699c4e328_0_146"/>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66" name="Google Shape;166;g3e699c4e328_0_146"/>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67" name="Google Shape;167;g3e699c4e328_0_146"/>
          <p:cNvSpPr txBox="1"/>
          <p:nvPr>
            <p:ph idx="1" type="subTitle"/>
          </p:nvPr>
        </p:nvSpPr>
        <p:spPr>
          <a:xfrm>
            <a:off x="278700" y="191300"/>
            <a:ext cx="7475100" cy="35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ControlSketch ouput Datasets</a:t>
            </a:r>
            <a:endParaRPr b="1" sz="3600">
              <a:latin typeface="Arial"/>
              <a:ea typeface="Arial"/>
              <a:cs typeface="Arial"/>
              <a:sym typeface="Arial"/>
            </a:endParaRPr>
          </a:p>
        </p:txBody>
      </p:sp>
      <p:sp>
        <p:nvSpPr>
          <p:cNvPr id="168" name="Google Shape;168;g3e699c4e328_0_146"/>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sp>
        <p:nvSpPr>
          <p:cNvPr id="169" name="Google Shape;169;g3e699c4e328_0_146"/>
          <p:cNvSpPr txBox="1"/>
          <p:nvPr/>
        </p:nvSpPr>
        <p:spPr>
          <a:xfrm>
            <a:off x="1843900" y="2104250"/>
            <a:ext cx="51396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zh-TW" sz="2400">
                <a:latin typeface="Times New Roman"/>
                <a:ea typeface="Times New Roman"/>
                <a:cs typeface="Times New Roman"/>
                <a:sym typeface="Times New Roman"/>
              </a:rPr>
              <a:t>{I,Iattn, Idepth, Imask, S, c, y}</a:t>
            </a:r>
            <a:endParaRPr b="1" sz="2400">
              <a:latin typeface="Times New Roman"/>
              <a:ea typeface="Times New Roman"/>
              <a:cs typeface="Times New Roman"/>
              <a:sym typeface="Times New Roman"/>
            </a:endParaRPr>
          </a:p>
          <a:p>
            <a:pPr indent="0" lvl="0" marL="0" rtl="0" algn="l">
              <a:spcBef>
                <a:spcPts val="0"/>
              </a:spcBef>
              <a:spcAft>
                <a:spcPts val="0"/>
              </a:spcAft>
              <a:buNone/>
            </a:pPr>
            <a:r>
              <a:t/>
            </a:r>
            <a:endParaRPr b="1" sz="2400">
              <a:latin typeface="Times New Roman"/>
              <a:ea typeface="Times New Roman"/>
              <a:cs typeface="Times New Roman"/>
              <a:sym typeface="Times New Roman"/>
            </a:endParaRPr>
          </a:p>
          <a:p>
            <a:pPr indent="0" lvl="0" marL="0" rtl="0" algn="l">
              <a:spcBef>
                <a:spcPts val="0"/>
              </a:spcBef>
              <a:spcAft>
                <a:spcPts val="0"/>
              </a:spcAft>
              <a:buNone/>
            </a:pPr>
            <a:r>
              <a:rPr b="1" lang="zh-TW" sz="2400">
                <a:latin typeface="Times New Roman"/>
                <a:ea typeface="Times New Roman"/>
                <a:cs typeface="Times New Roman"/>
                <a:sym typeface="Times New Roman"/>
              </a:rPr>
              <a:t>S: strokes</a:t>
            </a:r>
            <a:endParaRPr b="1" sz="2400">
              <a:latin typeface="Times New Roman"/>
              <a:ea typeface="Times New Roman"/>
              <a:cs typeface="Times New Roman"/>
              <a:sym typeface="Times New Roman"/>
            </a:endParaRPr>
          </a:p>
          <a:p>
            <a:pPr indent="0" lvl="0" marL="0" rtl="0" algn="l">
              <a:spcBef>
                <a:spcPts val="0"/>
              </a:spcBef>
              <a:spcAft>
                <a:spcPts val="0"/>
              </a:spcAft>
              <a:buNone/>
            </a:pPr>
            <a:r>
              <a:rPr b="1" lang="zh-TW" sz="2400">
                <a:latin typeface="Times New Roman"/>
                <a:ea typeface="Times New Roman"/>
                <a:cs typeface="Times New Roman"/>
                <a:sym typeface="Times New Roman"/>
              </a:rPr>
              <a:t>c: class</a:t>
            </a:r>
            <a:endParaRPr b="1" sz="2400">
              <a:latin typeface="Times New Roman"/>
              <a:ea typeface="Times New Roman"/>
              <a:cs typeface="Times New Roman"/>
              <a:sym typeface="Times New Roman"/>
            </a:endParaRPr>
          </a:p>
          <a:p>
            <a:pPr indent="0" lvl="0" marL="0" rtl="0" algn="l">
              <a:spcBef>
                <a:spcPts val="0"/>
              </a:spcBef>
              <a:spcAft>
                <a:spcPts val="0"/>
              </a:spcAft>
              <a:buNone/>
            </a:pPr>
            <a:r>
              <a:rPr b="1" lang="zh-TW" sz="2400">
                <a:latin typeface="Times New Roman"/>
                <a:ea typeface="Times New Roman"/>
                <a:cs typeface="Times New Roman"/>
                <a:sym typeface="Times New Roman"/>
              </a:rPr>
              <a:t>y: prompt</a:t>
            </a:r>
            <a:endParaRPr b="1" sz="2400">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g3e699c4e328_0_137"/>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 name="Google Shape;175;g3e699c4e328_0_137"/>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 name="Google Shape;176;g3e699c4e328_0_137"/>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 name="Google Shape;177;g3e699c4e328_0_137"/>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Swift</a:t>
            </a:r>
            <a:r>
              <a:rPr b="1" lang="zh-TW" sz="3600">
                <a:latin typeface="Arial"/>
                <a:ea typeface="Arial"/>
                <a:cs typeface="Arial"/>
                <a:sym typeface="Arial"/>
              </a:rPr>
              <a:t>Sketch Training</a:t>
            </a:r>
            <a:endParaRPr b="1" sz="3600">
              <a:latin typeface="Arial"/>
              <a:ea typeface="Arial"/>
              <a:cs typeface="Arial"/>
              <a:sym typeface="Arial"/>
            </a:endParaRPr>
          </a:p>
        </p:txBody>
      </p:sp>
      <p:sp>
        <p:nvSpPr>
          <p:cNvPr id="178" name="Google Shape;178;g3e699c4e328_0_137"/>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pic>
        <p:nvPicPr>
          <p:cNvPr id="179" name="Google Shape;179;g3e699c4e328_0_137"/>
          <p:cNvPicPr preferRelativeResize="0"/>
          <p:nvPr/>
        </p:nvPicPr>
        <p:blipFill>
          <a:blip r:embed="rId3">
            <a:alphaModFix/>
          </a:blip>
          <a:stretch>
            <a:fillRect/>
          </a:stretch>
        </p:blipFill>
        <p:spPr>
          <a:xfrm>
            <a:off x="357038" y="929200"/>
            <a:ext cx="8429914" cy="2963446"/>
          </a:xfrm>
          <a:prstGeom prst="rect">
            <a:avLst/>
          </a:prstGeom>
          <a:noFill/>
          <a:ln>
            <a:noFill/>
          </a:ln>
        </p:spPr>
      </p:pic>
      <p:pic>
        <p:nvPicPr>
          <p:cNvPr id="180" name="Google Shape;180;g3e699c4e328_0_137"/>
          <p:cNvPicPr preferRelativeResize="0"/>
          <p:nvPr/>
        </p:nvPicPr>
        <p:blipFill>
          <a:blip r:embed="rId4">
            <a:alphaModFix/>
          </a:blip>
          <a:stretch>
            <a:fillRect/>
          </a:stretch>
        </p:blipFill>
        <p:spPr>
          <a:xfrm>
            <a:off x="2721350" y="3985750"/>
            <a:ext cx="3249262" cy="1043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3e699c4e328_0_173"/>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 name="Google Shape;186;g3e699c4e328_0_173"/>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 name="Google Shape;187;g3e699c4e328_0_173"/>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 name="Google Shape;188;g3e699c4e328_0_173"/>
          <p:cNvSpPr txBox="1"/>
          <p:nvPr>
            <p:ph idx="1" type="subTitle"/>
          </p:nvPr>
        </p:nvSpPr>
        <p:spPr>
          <a:xfrm>
            <a:off x="278700" y="157050"/>
            <a:ext cx="51210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SwiftSketch Inference</a:t>
            </a:r>
            <a:endParaRPr b="1" sz="3600">
              <a:latin typeface="Arial"/>
              <a:ea typeface="Arial"/>
              <a:cs typeface="Arial"/>
              <a:sym typeface="Arial"/>
            </a:endParaRPr>
          </a:p>
        </p:txBody>
      </p:sp>
      <p:sp>
        <p:nvSpPr>
          <p:cNvPr id="189" name="Google Shape;189;g3e699c4e328_0_173"/>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pic>
        <p:nvPicPr>
          <p:cNvPr id="190" name="Google Shape;190;g3e699c4e328_0_173"/>
          <p:cNvPicPr preferRelativeResize="0"/>
          <p:nvPr/>
        </p:nvPicPr>
        <p:blipFill>
          <a:blip r:embed="rId3">
            <a:alphaModFix/>
          </a:blip>
          <a:stretch>
            <a:fillRect/>
          </a:stretch>
        </p:blipFill>
        <p:spPr>
          <a:xfrm>
            <a:off x="1347788" y="1303475"/>
            <a:ext cx="6448425" cy="3009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3e699c4e328_0_254"/>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 name="Google Shape;196;g3e699c4e328_0_254"/>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 name="Google Shape;197;g3e699c4e328_0_254"/>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 name="Google Shape;198;g3e699c4e328_0_254"/>
          <p:cNvSpPr txBox="1"/>
          <p:nvPr>
            <p:ph idx="1" type="subTitle"/>
          </p:nvPr>
        </p:nvSpPr>
        <p:spPr>
          <a:xfrm>
            <a:off x="278700" y="157050"/>
            <a:ext cx="54945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Implementation Details</a:t>
            </a:r>
            <a:endParaRPr b="1" sz="3600">
              <a:latin typeface="Arial"/>
              <a:ea typeface="Arial"/>
              <a:cs typeface="Arial"/>
              <a:sym typeface="Arial"/>
            </a:endParaRPr>
          </a:p>
        </p:txBody>
      </p:sp>
      <p:sp>
        <p:nvSpPr>
          <p:cNvPr id="199" name="Google Shape;199;g3e699c4e328_0_254"/>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sp>
        <p:nvSpPr>
          <p:cNvPr id="200" name="Google Shape;200;g3e699c4e328_0_254"/>
          <p:cNvSpPr txBox="1"/>
          <p:nvPr/>
        </p:nvSpPr>
        <p:spPr>
          <a:xfrm>
            <a:off x="912600" y="1469275"/>
            <a:ext cx="73188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sz="2000">
                <a:solidFill>
                  <a:schemeClr val="dk1"/>
                </a:solidFill>
                <a:latin typeface="Times New Roman"/>
                <a:ea typeface="Times New Roman"/>
                <a:cs typeface="Times New Roman"/>
                <a:sym typeface="Times New Roman"/>
              </a:rPr>
              <a:t>Hardware: RTX3090</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zh-TW" sz="2000">
                <a:solidFill>
                  <a:schemeClr val="dk1"/>
                </a:solidFill>
                <a:latin typeface="Times New Roman"/>
                <a:ea typeface="Times New Roman"/>
                <a:cs typeface="Times New Roman"/>
                <a:sym typeface="Times New Roman"/>
              </a:rPr>
              <a:t>ControlSketch :                      2000 iterations (10 minutes per Sketch)</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zh-TW" sz="2000">
                <a:solidFill>
                  <a:schemeClr val="dk1"/>
                </a:solidFill>
                <a:latin typeface="Times New Roman"/>
                <a:ea typeface="Times New Roman"/>
                <a:cs typeface="Times New Roman"/>
                <a:sym typeface="Times New Roman"/>
              </a:rPr>
              <a:t>Output Datasets:                    15 classes with 1000 samples</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zh-TW" sz="2000">
                <a:solidFill>
                  <a:schemeClr val="dk1"/>
                </a:solidFill>
                <a:latin typeface="Times New Roman"/>
                <a:ea typeface="Times New Roman"/>
                <a:cs typeface="Times New Roman"/>
                <a:sym typeface="Times New Roman"/>
              </a:rPr>
              <a:t>Hardware: A100</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zh-TW" sz="2000">
                <a:solidFill>
                  <a:schemeClr val="dk1"/>
                </a:solidFill>
                <a:latin typeface="Times New Roman"/>
                <a:ea typeface="Times New Roman"/>
                <a:cs typeface="Times New Roman"/>
                <a:sym typeface="Times New Roman"/>
              </a:rPr>
              <a:t>each Trained with T = 50 steps</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zh-TW" sz="2000">
                <a:solidFill>
                  <a:schemeClr val="dk1"/>
                </a:solidFill>
                <a:latin typeface="Times New Roman"/>
                <a:ea typeface="Times New Roman"/>
                <a:cs typeface="Times New Roman"/>
                <a:sym typeface="Times New Roman"/>
              </a:rPr>
              <a:t>Total SwiftSketch Training:  400000 steps batch:32</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zh-TW" sz="2000">
                <a:solidFill>
                  <a:schemeClr val="dk1"/>
                </a:solidFill>
                <a:latin typeface="Times New Roman"/>
                <a:ea typeface="Times New Roman"/>
                <a:cs typeface="Times New Roman"/>
                <a:sym typeface="Times New Roman"/>
              </a:rPr>
              <a:t>Learning rate:                        5x10^-5  </a:t>
            </a:r>
            <a:endParaRPr sz="2000">
              <a:solidFill>
                <a:schemeClr val="dk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3e699c4e328_0_25"/>
          <p:cNvSpPr txBox="1"/>
          <p:nvPr>
            <p:ph idx="1" type="subTitle"/>
          </p:nvPr>
        </p:nvSpPr>
        <p:spPr>
          <a:xfrm>
            <a:off x="5343600" y="1865176"/>
            <a:ext cx="5675100" cy="4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6600">
                <a:latin typeface="Times New Roman"/>
                <a:ea typeface="Times New Roman"/>
                <a:cs typeface="Times New Roman"/>
                <a:sym typeface="Times New Roman"/>
              </a:rPr>
              <a:t>Results</a:t>
            </a:r>
            <a:endParaRPr b="1" sz="6200">
              <a:latin typeface="Times New Roman"/>
              <a:ea typeface="Times New Roman"/>
              <a:cs typeface="Times New Roman"/>
              <a:sym typeface="Times New Roman"/>
            </a:endParaRPr>
          </a:p>
        </p:txBody>
      </p:sp>
      <p:sp>
        <p:nvSpPr>
          <p:cNvPr id="206" name="Google Shape;206;g3e699c4e328_0_25"/>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7" name="Google Shape;207;g3e699c4e328_0_25"/>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8" name="Google Shape;208;g3e699c4e328_0_25"/>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9" name="Google Shape;209;g3e699c4e328_0_25"/>
          <p:cNvSpPr/>
          <p:nvPr/>
        </p:nvSpPr>
        <p:spPr>
          <a:xfrm rot="-706236">
            <a:off x="7456716" y="484209"/>
            <a:ext cx="153561" cy="175125"/>
          </a:xfrm>
          <a:custGeom>
            <a:rect b="b" l="l" r="r" t="t"/>
            <a:pathLst>
              <a:path extrusionOk="0" h="1064" w="933">
                <a:moveTo>
                  <a:pt x="739" y="0"/>
                </a:moveTo>
                <a:cubicBezTo>
                  <a:pt x="634" y="-4"/>
                  <a:pt x="536" y="73"/>
                  <a:pt x="487" y="421"/>
                </a:cubicBezTo>
                <a:cubicBezTo>
                  <a:pt x="429" y="335"/>
                  <a:pt x="346" y="264"/>
                  <a:pt x="249" y="220"/>
                </a:cubicBezTo>
                <a:cubicBezTo>
                  <a:pt x="177" y="186"/>
                  <a:pt x="82" y="172"/>
                  <a:pt x="32" y="227"/>
                </a:cubicBezTo>
                <a:cubicBezTo>
                  <a:pt x="-2" y="263"/>
                  <a:pt x="-4" y="317"/>
                  <a:pt x="4" y="366"/>
                </a:cubicBezTo>
                <a:cubicBezTo>
                  <a:pt x="24" y="492"/>
                  <a:pt x="105" y="602"/>
                  <a:pt x="192" y="697"/>
                </a:cubicBezTo>
                <a:cubicBezTo>
                  <a:pt x="316" y="833"/>
                  <a:pt x="458" y="949"/>
                  <a:pt x="613" y="1042"/>
                </a:cubicBezTo>
                <a:cubicBezTo>
                  <a:pt x="638" y="1057"/>
                  <a:pt x="670" y="1072"/>
                  <a:pt x="696" y="1060"/>
                </a:cubicBezTo>
                <a:cubicBezTo>
                  <a:pt x="711" y="1053"/>
                  <a:pt x="723" y="1040"/>
                  <a:pt x="729" y="1026"/>
                </a:cubicBezTo>
                <a:cubicBezTo>
                  <a:pt x="1089" y="193"/>
                  <a:pt x="893" y="6"/>
                  <a:pt x="739" y="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3e699c4e328_0_202"/>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5" name="Google Shape;215;g3e699c4e328_0_202"/>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6" name="Google Shape;216;g3e699c4e328_0_202"/>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7" name="Google Shape;217;g3e699c4e328_0_202"/>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pic>
        <p:nvPicPr>
          <p:cNvPr id="218" name="Google Shape;218;g3e699c4e328_0_202"/>
          <p:cNvPicPr preferRelativeResize="0"/>
          <p:nvPr/>
        </p:nvPicPr>
        <p:blipFill>
          <a:blip r:embed="rId3">
            <a:alphaModFix/>
          </a:blip>
          <a:stretch>
            <a:fillRect/>
          </a:stretch>
        </p:blipFill>
        <p:spPr>
          <a:xfrm>
            <a:off x="862850" y="1549925"/>
            <a:ext cx="6970423" cy="2757700"/>
          </a:xfrm>
          <a:prstGeom prst="rect">
            <a:avLst/>
          </a:prstGeom>
          <a:noFill/>
          <a:ln>
            <a:noFill/>
          </a:ln>
        </p:spPr>
      </p:pic>
      <p:sp>
        <p:nvSpPr>
          <p:cNvPr id="219" name="Google Shape;219;g3e699c4e328_0_202"/>
          <p:cNvSpPr txBox="1"/>
          <p:nvPr>
            <p:ph idx="1" type="subTitle"/>
          </p:nvPr>
        </p:nvSpPr>
        <p:spPr>
          <a:xfrm>
            <a:off x="278700" y="157050"/>
            <a:ext cx="59880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Stroke Order Visualization</a:t>
            </a:r>
            <a:endParaRPr b="1" sz="3600">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g3e699c4e328_0_185"/>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5" name="Google Shape;225;g3e699c4e328_0_185"/>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6" name="Google Shape;226;g3e699c4e328_0_185"/>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7" name="Google Shape;227;g3e699c4e328_0_185"/>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sp>
        <p:nvSpPr>
          <p:cNvPr id="228" name="Google Shape;228;g3e699c4e328_0_185"/>
          <p:cNvSpPr txBox="1"/>
          <p:nvPr>
            <p:ph idx="1" type="subTitle"/>
          </p:nvPr>
        </p:nvSpPr>
        <p:spPr>
          <a:xfrm>
            <a:off x="278700" y="157050"/>
            <a:ext cx="59880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Denoising Process</a:t>
            </a:r>
            <a:endParaRPr b="1" sz="3600">
              <a:latin typeface="Arial"/>
              <a:ea typeface="Arial"/>
              <a:cs typeface="Arial"/>
              <a:sym typeface="Arial"/>
            </a:endParaRPr>
          </a:p>
        </p:txBody>
      </p:sp>
      <p:pic>
        <p:nvPicPr>
          <p:cNvPr id="229" name="Google Shape;229;g3e699c4e328_0_185"/>
          <p:cNvPicPr preferRelativeResize="0"/>
          <p:nvPr/>
        </p:nvPicPr>
        <p:blipFill>
          <a:blip r:embed="rId3">
            <a:alphaModFix/>
          </a:blip>
          <a:stretch>
            <a:fillRect/>
          </a:stretch>
        </p:blipFill>
        <p:spPr>
          <a:xfrm>
            <a:off x="1604008" y="1097068"/>
            <a:ext cx="5935980" cy="3441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3e699c4e328_0_213"/>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5" name="Google Shape;235;g3e699c4e328_0_213"/>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6" name="Google Shape;236;g3e699c4e328_0_213"/>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7" name="Google Shape;237;g3e699c4e328_0_213"/>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sp>
        <p:nvSpPr>
          <p:cNvPr id="238" name="Google Shape;238;g3e699c4e328_0_213"/>
          <p:cNvSpPr txBox="1"/>
          <p:nvPr>
            <p:ph idx="1" type="subTitle"/>
          </p:nvPr>
        </p:nvSpPr>
        <p:spPr>
          <a:xfrm>
            <a:off x="278700" y="157050"/>
            <a:ext cx="59880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Comparisions</a:t>
            </a:r>
            <a:endParaRPr b="1" sz="3600">
              <a:latin typeface="Arial"/>
              <a:ea typeface="Arial"/>
              <a:cs typeface="Arial"/>
              <a:sym typeface="Arial"/>
            </a:endParaRPr>
          </a:p>
        </p:txBody>
      </p:sp>
      <p:pic>
        <p:nvPicPr>
          <p:cNvPr id="239" name="Google Shape;239;g3e699c4e328_0_213"/>
          <p:cNvPicPr preferRelativeResize="0"/>
          <p:nvPr/>
        </p:nvPicPr>
        <p:blipFill rotWithShape="1">
          <a:blip r:embed="rId3">
            <a:alphaModFix/>
          </a:blip>
          <a:srcRect b="0" l="5195" r="0" t="0"/>
          <a:stretch/>
        </p:blipFill>
        <p:spPr>
          <a:xfrm>
            <a:off x="139675" y="1070625"/>
            <a:ext cx="8669101" cy="3686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3e699c4e328_0_223"/>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5" name="Google Shape;245;g3e699c4e328_0_223"/>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6" name="Google Shape;246;g3e699c4e328_0_223"/>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7" name="Google Shape;247;g3e699c4e328_0_223"/>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sp>
        <p:nvSpPr>
          <p:cNvPr id="248" name="Google Shape;248;g3e699c4e328_0_223"/>
          <p:cNvSpPr txBox="1"/>
          <p:nvPr>
            <p:ph idx="1" type="subTitle"/>
          </p:nvPr>
        </p:nvSpPr>
        <p:spPr>
          <a:xfrm>
            <a:off x="278700" y="157050"/>
            <a:ext cx="59880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Comparisions</a:t>
            </a:r>
            <a:endParaRPr b="1" sz="3600">
              <a:latin typeface="Arial"/>
              <a:ea typeface="Arial"/>
              <a:cs typeface="Arial"/>
              <a:sym typeface="Arial"/>
            </a:endParaRPr>
          </a:p>
        </p:txBody>
      </p:sp>
      <p:pic>
        <p:nvPicPr>
          <p:cNvPr id="249" name="Google Shape;249;g3e699c4e328_0_223"/>
          <p:cNvPicPr preferRelativeResize="0"/>
          <p:nvPr/>
        </p:nvPicPr>
        <p:blipFill>
          <a:blip r:embed="rId3">
            <a:alphaModFix/>
          </a:blip>
          <a:stretch>
            <a:fillRect/>
          </a:stretch>
        </p:blipFill>
        <p:spPr>
          <a:xfrm>
            <a:off x="281063" y="1847825"/>
            <a:ext cx="8581875" cy="2335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3e699c4e328_0_33"/>
          <p:cNvSpPr txBox="1"/>
          <p:nvPr>
            <p:ph idx="1" type="subTitle"/>
          </p:nvPr>
        </p:nvSpPr>
        <p:spPr>
          <a:xfrm>
            <a:off x="4450875" y="1865176"/>
            <a:ext cx="5675100" cy="42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6600">
                <a:latin typeface="Times New Roman"/>
                <a:ea typeface="Times New Roman"/>
                <a:cs typeface="Times New Roman"/>
                <a:sym typeface="Times New Roman"/>
              </a:rPr>
              <a:t>Limitations</a:t>
            </a:r>
            <a:endParaRPr b="1" sz="6200">
              <a:latin typeface="Times New Roman"/>
              <a:ea typeface="Times New Roman"/>
              <a:cs typeface="Times New Roman"/>
              <a:sym typeface="Times New Roman"/>
            </a:endParaRPr>
          </a:p>
        </p:txBody>
      </p:sp>
      <p:sp>
        <p:nvSpPr>
          <p:cNvPr id="255" name="Google Shape;255;g3e699c4e328_0_33"/>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6" name="Google Shape;256;g3e699c4e328_0_33"/>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7" name="Google Shape;257;g3e699c4e328_0_33"/>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8" name="Google Shape;258;g3e699c4e328_0_33"/>
          <p:cNvSpPr/>
          <p:nvPr/>
        </p:nvSpPr>
        <p:spPr>
          <a:xfrm rot="-706236">
            <a:off x="7456716" y="484209"/>
            <a:ext cx="153561" cy="175125"/>
          </a:xfrm>
          <a:custGeom>
            <a:rect b="b" l="l" r="r" t="t"/>
            <a:pathLst>
              <a:path extrusionOk="0" h="1064" w="933">
                <a:moveTo>
                  <a:pt x="739" y="0"/>
                </a:moveTo>
                <a:cubicBezTo>
                  <a:pt x="634" y="-4"/>
                  <a:pt x="536" y="73"/>
                  <a:pt x="487" y="421"/>
                </a:cubicBezTo>
                <a:cubicBezTo>
                  <a:pt x="429" y="335"/>
                  <a:pt x="346" y="264"/>
                  <a:pt x="249" y="220"/>
                </a:cubicBezTo>
                <a:cubicBezTo>
                  <a:pt x="177" y="186"/>
                  <a:pt x="82" y="172"/>
                  <a:pt x="32" y="227"/>
                </a:cubicBezTo>
                <a:cubicBezTo>
                  <a:pt x="-2" y="263"/>
                  <a:pt x="-4" y="317"/>
                  <a:pt x="4" y="366"/>
                </a:cubicBezTo>
                <a:cubicBezTo>
                  <a:pt x="24" y="492"/>
                  <a:pt x="105" y="602"/>
                  <a:pt x="192" y="697"/>
                </a:cubicBezTo>
                <a:cubicBezTo>
                  <a:pt x="316" y="833"/>
                  <a:pt x="458" y="949"/>
                  <a:pt x="613" y="1042"/>
                </a:cubicBezTo>
                <a:cubicBezTo>
                  <a:pt x="638" y="1057"/>
                  <a:pt x="670" y="1072"/>
                  <a:pt x="696" y="1060"/>
                </a:cubicBezTo>
                <a:cubicBezTo>
                  <a:pt x="711" y="1053"/>
                  <a:pt x="723" y="1040"/>
                  <a:pt x="729" y="1026"/>
                </a:cubicBezTo>
                <a:cubicBezTo>
                  <a:pt x="1089" y="193"/>
                  <a:pt x="893" y="6"/>
                  <a:pt x="739" y="0"/>
                </a:cubicBezTo>
                <a:close/>
              </a:path>
            </a:pathLst>
          </a:custGeom>
          <a:solidFill>
            <a:schemeClr val="accent3"/>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g3e699c4e328_0_243"/>
          <p:cNvSpPr/>
          <p:nvPr/>
        </p:nvSpPr>
        <p:spPr>
          <a:xfrm>
            <a:off x="667979" y="4647907"/>
            <a:ext cx="194875" cy="179568"/>
          </a:xfrm>
          <a:custGeom>
            <a:rect b="b" l="l" r="r" t="t"/>
            <a:pathLst>
              <a:path extrusionOk="0" h="1091" w="1184">
                <a:moveTo>
                  <a:pt x="485" y="628"/>
                </a:moveTo>
                <a:lnTo>
                  <a:pt x="539" y="388"/>
                </a:lnTo>
                <a:cubicBezTo>
                  <a:pt x="541" y="388"/>
                  <a:pt x="543" y="389"/>
                  <a:pt x="546" y="390"/>
                </a:cubicBezTo>
                <a:lnTo>
                  <a:pt x="793" y="445"/>
                </a:lnTo>
                <a:cubicBezTo>
                  <a:pt x="778" y="523"/>
                  <a:pt x="763" y="602"/>
                  <a:pt x="749" y="680"/>
                </a:cubicBezTo>
                <a:cubicBezTo>
                  <a:pt x="662" y="662"/>
                  <a:pt x="572" y="644"/>
                  <a:pt x="485" y="628"/>
                </a:cubicBezTo>
                <a:moveTo>
                  <a:pt x="867" y="1019"/>
                </a:moveTo>
                <a:cubicBezTo>
                  <a:pt x="873" y="973"/>
                  <a:pt x="880" y="926"/>
                  <a:pt x="887" y="880"/>
                </a:cubicBezTo>
                <a:cubicBezTo>
                  <a:pt x="956" y="895"/>
                  <a:pt x="1022" y="909"/>
                  <a:pt x="1082" y="923"/>
                </a:cubicBezTo>
                <a:cubicBezTo>
                  <a:pt x="1127" y="933"/>
                  <a:pt x="1172" y="904"/>
                  <a:pt x="1182" y="859"/>
                </a:cubicBezTo>
                <a:cubicBezTo>
                  <a:pt x="1192" y="813"/>
                  <a:pt x="1164" y="769"/>
                  <a:pt x="1119" y="759"/>
                </a:cubicBezTo>
                <a:cubicBezTo>
                  <a:pt x="1056" y="745"/>
                  <a:pt x="987" y="729"/>
                  <a:pt x="914" y="714"/>
                </a:cubicBezTo>
                <a:cubicBezTo>
                  <a:pt x="927" y="637"/>
                  <a:pt x="942" y="559"/>
                  <a:pt x="957" y="482"/>
                </a:cubicBezTo>
                <a:lnTo>
                  <a:pt x="1082" y="510"/>
                </a:lnTo>
                <a:cubicBezTo>
                  <a:pt x="1127" y="520"/>
                  <a:pt x="1172" y="492"/>
                  <a:pt x="1182" y="447"/>
                </a:cubicBezTo>
                <a:cubicBezTo>
                  <a:pt x="1192" y="401"/>
                  <a:pt x="1164" y="356"/>
                  <a:pt x="1119" y="346"/>
                </a:cubicBezTo>
                <a:lnTo>
                  <a:pt x="990" y="317"/>
                </a:lnTo>
                <a:cubicBezTo>
                  <a:pt x="998" y="276"/>
                  <a:pt x="1007" y="236"/>
                  <a:pt x="1016" y="195"/>
                </a:cubicBezTo>
                <a:cubicBezTo>
                  <a:pt x="1026" y="150"/>
                  <a:pt x="997" y="105"/>
                  <a:pt x="952" y="95"/>
                </a:cubicBezTo>
                <a:cubicBezTo>
                  <a:pt x="907" y="85"/>
                  <a:pt x="862" y="114"/>
                  <a:pt x="852" y="159"/>
                </a:cubicBezTo>
                <a:cubicBezTo>
                  <a:pt x="843" y="199"/>
                  <a:pt x="834" y="240"/>
                  <a:pt x="826" y="281"/>
                </a:cubicBezTo>
                <a:lnTo>
                  <a:pt x="582" y="226"/>
                </a:lnTo>
                <a:cubicBezTo>
                  <a:pt x="580" y="225"/>
                  <a:pt x="578" y="225"/>
                  <a:pt x="576" y="225"/>
                </a:cubicBezTo>
                <a:lnTo>
                  <a:pt x="603" y="102"/>
                </a:lnTo>
                <a:cubicBezTo>
                  <a:pt x="614" y="57"/>
                  <a:pt x="585" y="12"/>
                  <a:pt x="540" y="2"/>
                </a:cubicBezTo>
                <a:cubicBezTo>
                  <a:pt x="495" y="-8"/>
                  <a:pt x="450" y="20"/>
                  <a:pt x="439" y="66"/>
                </a:cubicBezTo>
                <a:lnTo>
                  <a:pt x="413" y="185"/>
                </a:lnTo>
                <a:cubicBezTo>
                  <a:pt x="369" y="174"/>
                  <a:pt x="326" y="161"/>
                  <a:pt x="284" y="145"/>
                </a:cubicBezTo>
                <a:cubicBezTo>
                  <a:pt x="240" y="130"/>
                  <a:pt x="192" y="152"/>
                  <a:pt x="176" y="196"/>
                </a:cubicBezTo>
                <a:cubicBezTo>
                  <a:pt x="173" y="206"/>
                  <a:pt x="172" y="215"/>
                  <a:pt x="172" y="225"/>
                </a:cubicBezTo>
                <a:cubicBezTo>
                  <a:pt x="172" y="259"/>
                  <a:pt x="193" y="291"/>
                  <a:pt x="227" y="304"/>
                </a:cubicBezTo>
                <a:cubicBezTo>
                  <a:pt x="276" y="321"/>
                  <a:pt x="326" y="336"/>
                  <a:pt x="376" y="349"/>
                </a:cubicBezTo>
                <a:lnTo>
                  <a:pt x="320" y="597"/>
                </a:lnTo>
                <a:cubicBezTo>
                  <a:pt x="238" y="583"/>
                  <a:pt x="161" y="570"/>
                  <a:pt x="96" y="561"/>
                </a:cubicBezTo>
                <a:cubicBezTo>
                  <a:pt x="50" y="555"/>
                  <a:pt x="7" y="586"/>
                  <a:pt x="0" y="632"/>
                </a:cubicBezTo>
                <a:cubicBezTo>
                  <a:pt x="0" y="636"/>
                  <a:pt x="0" y="640"/>
                  <a:pt x="0" y="644"/>
                </a:cubicBezTo>
                <a:cubicBezTo>
                  <a:pt x="0" y="685"/>
                  <a:pt x="30" y="721"/>
                  <a:pt x="72" y="727"/>
                </a:cubicBezTo>
                <a:cubicBezTo>
                  <a:pt x="133" y="736"/>
                  <a:pt x="205" y="748"/>
                  <a:pt x="282" y="761"/>
                </a:cubicBezTo>
                <a:cubicBezTo>
                  <a:pt x="269" y="809"/>
                  <a:pt x="255" y="855"/>
                  <a:pt x="239" y="900"/>
                </a:cubicBezTo>
                <a:cubicBezTo>
                  <a:pt x="236" y="910"/>
                  <a:pt x="234" y="920"/>
                  <a:pt x="234" y="929"/>
                </a:cubicBezTo>
                <a:cubicBezTo>
                  <a:pt x="234" y="963"/>
                  <a:pt x="255" y="996"/>
                  <a:pt x="289" y="1008"/>
                </a:cubicBezTo>
                <a:cubicBezTo>
                  <a:pt x="333" y="1024"/>
                  <a:pt x="381" y="1001"/>
                  <a:pt x="397" y="957"/>
                </a:cubicBezTo>
                <a:cubicBezTo>
                  <a:pt x="417" y="903"/>
                  <a:pt x="433" y="847"/>
                  <a:pt x="447" y="792"/>
                </a:cubicBezTo>
                <a:cubicBezTo>
                  <a:pt x="537" y="809"/>
                  <a:pt x="631" y="827"/>
                  <a:pt x="723" y="846"/>
                </a:cubicBezTo>
                <a:cubicBezTo>
                  <a:pt x="715" y="896"/>
                  <a:pt x="707" y="945"/>
                  <a:pt x="700" y="995"/>
                </a:cubicBezTo>
                <a:cubicBezTo>
                  <a:pt x="700" y="999"/>
                  <a:pt x="700" y="1003"/>
                  <a:pt x="700" y="1007"/>
                </a:cubicBezTo>
                <a:cubicBezTo>
                  <a:pt x="700" y="1048"/>
                  <a:pt x="729" y="1084"/>
                  <a:pt x="771" y="1090"/>
                </a:cubicBezTo>
                <a:cubicBezTo>
                  <a:pt x="817" y="1097"/>
                  <a:pt x="860" y="1065"/>
                  <a:pt x="867" y="1019"/>
                </a:cubicBezTo>
                <a:close/>
              </a:path>
            </a:pathLst>
          </a:custGeom>
          <a:solidFill>
            <a:schemeClr val="accent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4" name="Google Shape;264;g3e699c4e328_0_243"/>
          <p:cNvSpPr/>
          <p:nvPr/>
        </p:nvSpPr>
        <p:spPr>
          <a:xfrm>
            <a:off x="8142383" y="4761216"/>
            <a:ext cx="191747" cy="196191"/>
          </a:xfrm>
          <a:custGeom>
            <a:rect b="b" l="l" r="r" t="t"/>
            <a:pathLst>
              <a:path extrusionOk="0" h="1192" w="1165">
                <a:moveTo>
                  <a:pt x="813" y="152"/>
                </a:moveTo>
                <a:cubicBezTo>
                  <a:pt x="471" y="12"/>
                  <a:pt x="69" y="326"/>
                  <a:pt x="169" y="696"/>
                </a:cubicBezTo>
                <a:cubicBezTo>
                  <a:pt x="261" y="1035"/>
                  <a:pt x="757" y="1160"/>
                  <a:pt x="953" y="841"/>
                </a:cubicBezTo>
                <a:cubicBezTo>
                  <a:pt x="1031" y="714"/>
                  <a:pt x="1018" y="565"/>
                  <a:pt x="915" y="457"/>
                </a:cubicBezTo>
                <a:cubicBezTo>
                  <a:pt x="810" y="346"/>
                  <a:pt x="624" y="295"/>
                  <a:pt x="508" y="417"/>
                </a:cubicBezTo>
                <a:cubicBezTo>
                  <a:pt x="442" y="486"/>
                  <a:pt x="419" y="598"/>
                  <a:pt x="470" y="682"/>
                </a:cubicBezTo>
                <a:cubicBezTo>
                  <a:pt x="542" y="801"/>
                  <a:pt x="802" y="772"/>
                  <a:pt x="749" y="612"/>
                </a:cubicBezTo>
                <a:cubicBezTo>
                  <a:pt x="732" y="562"/>
                  <a:pt x="656" y="568"/>
                  <a:pt x="646" y="519"/>
                </a:cubicBezTo>
                <a:cubicBezTo>
                  <a:pt x="627" y="413"/>
                  <a:pt x="781" y="489"/>
                  <a:pt x="811" y="521"/>
                </a:cubicBezTo>
                <a:cubicBezTo>
                  <a:pt x="922" y="643"/>
                  <a:pt x="816" y="829"/>
                  <a:pt x="680" y="873"/>
                </a:cubicBezTo>
                <a:cubicBezTo>
                  <a:pt x="353" y="979"/>
                  <a:pt x="166" y="576"/>
                  <a:pt x="412" y="314"/>
                </a:cubicBezTo>
                <a:cubicBezTo>
                  <a:pt x="668" y="43"/>
                  <a:pt x="1126" y="289"/>
                  <a:pt x="1162" y="626"/>
                </a:cubicBezTo>
                <a:cubicBezTo>
                  <a:pt x="1200" y="986"/>
                  <a:pt x="835" y="1245"/>
                  <a:pt x="502" y="1183"/>
                </a:cubicBezTo>
                <a:cubicBezTo>
                  <a:pt x="96" y="1108"/>
                  <a:pt x="-137" y="648"/>
                  <a:pt x="87" y="287"/>
                </a:cubicBezTo>
                <a:cubicBezTo>
                  <a:pt x="179" y="139"/>
                  <a:pt x="336" y="33"/>
                  <a:pt x="509" y="7"/>
                </a:cubicBezTo>
                <a:cubicBezTo>
                  <a:pt x="608" y="-8"/>
                  <a:pt x="723" y="1"/>
                  <a:pt x="814" y="46"/>
                </a:cubicBezTo>
                <a:cubicBezTo>
                  <a:pt x="838" y="58"/>
                  <a:pt x="879" y="70"/>
                  <a:pt x="879" y="106"/>
                </a:cubicBezTo>
                <a:cubicBezTo>
                  <a:pt x="878" y="141"/>
                  <a:pt x="846" y="162"/>
                  <a:pt x="813" y="152"/>
                </a:cubicBezTo>
                <a:close/>
              </a:path>
            </a:pathLst>
          </a:custGeom>
          <a:solidFill>
            <a:schemeClr val="accent1"/>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5" name="Google Shape;265;g3e699c4e328_0_243"/>
          <p:cNvSpPr/>
          <p:nvPr/>
        </p:nvSpPr>
        <p:spPr>
          <a:xfrm>
            <a:off x="8734714" y="1469283"/>
            <a:ext cx="141877" cy="145827"/>
          </a:xfrm>
          <a:custGeom>
            <a:rect b="b" l="l" r="r" t="t"/>
            <a:pathLst>
              <a:path extrusionOk="0" h="886" w="862">
                <a:moveTo>
                  <a:pt x="718" y="415"/>
                </a:moveTo>
                <a:cubicBezTo>
                  <a:pt x="854" y="282"/>
                  <a:pt x="872" y="197"/>
                  <a:pt x="846" y="166"/>
                </a:cubicBezTo>
                <a:cubicBezTo>
                  <a:pt x="820" y="135"/>
                  <a:pt x="659" y="184"/>
                  <a:pt x="563" y="210"/>
                </a:cubicBezTo>
                <a:cubicBezTo>
                  <a:pt x="325" y="-99"/>
                  <a:pt x="253" y="-71"/>
                  <a:pt x="263" y="317"/>
                </a:cubicBezTo>
                <a:cubicBezTo>
                  <a:pt x="208" y="345"/>
                  <a:pt x="-83" y="406"/>
                  <a:pt x="24" y="495"/>
                </a:cubicBezTo>
                <a:cubicBezTo>
                  <a:pt x="40" y="503"/>
                  <a:pt x="88" y="560"/>
                  <a:pt x="273" y="573"/>
                </a:cubicBezTo>
                <a:cubicBezTo>
                  <a:pt x="285" y="1019"/>
                  <a:pt x="404" y="938"/>
                  <a:pt x="549" y="645"/>
                </a:cubicBezTo>
                <a:cubicBezTo>
                  <a:pt x="848" y="781"/>
                  <a:pt x="989" y="766"/>
                  <a:pt x="718" y="41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6" name="Google Shape;266;g3e699c4e328_0_243"/>
          <p:cNvSpPr txBox="1"/>
          <p:nvPr/>
        </p:nvSpPr>
        <p:spPr>
          <a:xfrm>
            <a:off x="1691825" y="4183025"/>
            <a:ext cx="4200" cy="57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ctor"/>
              <a:ea typeface="Actor"/>
              <a:cs typeface="Actor"/>
              <a:sym typeface="Actor"/>
            </a:endParaRPr>
          </a:p>
        </p:txBody>
      </p:sp>
      <p:sp>
        <p:nvSpPr>
          <p:cNvPr id="267" name="Google Shape;267;g3e699c4e328_0_243"/>
          <p:cNvSpPr txBox="1"/>
          <p:nvPr>
            <p:ph idx="1" type="subTitle"/>
          </p:nvPr>
        </p:nvSpPr>
        <p:spPr>
          <a:xfrm>
            <a:off x="278700" y="157050"/>
            <a:ext cx="5988000" cy="42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400"/>
              <a:buNone/>
            </a:pPr>
            <a:r>
              <a:rPr b="1" lang="zh-TW" sz="3600">
                <a:latin typeface="Arial"/>
                <a:ea typeface="Arial"/>
                <a:cs typeface="Arial"/>
                <a:sym typeface="Arial"/>
              </a:rPr>
              <a:t>Comparisions</a:t>
            </a:r>
            <a:endParaRPr b="1" sz="3600">
              <a:latin typeface="Arial"/>
              <a:ea typeface="Arial"/>
              <a:cs typeface="Arial"/>
              <a:sym typeface="Arial"/>
            </a:endParaRPr>
          </a:p>
        </p:txBody>
      </p:sp>
      <p:pic>
        <p:nvPicPr>
          <p:cNvPr id="268" name="Google Shape;268;g3e699c4e328_0_243"/>
          <p:cNvPicPr preferRelativeResize="0"/>
          <p:nvPr/>
        </p:nvPicPr>
        <p:blipFill>
          <a:blip r:embed="rId3">
            <a:alphaModFix/>
          </a:blip>
          <a:stretch>
            <a:fillRect/>
          </a:stretch>
        </p:blipFill>
        <p:spPr>
          <a:xfrm>
            <a:off x="862850" y="1469275"/>
            <a:ext cx="7255122" cy="2849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 Sports and Leisure Activities Vocabulary - Spanish - 4th grade by Slidesgo">
  <a:themeElements>
    <a:clrScheme name="Simple Light">
      <a:dk1>
        <a:srgbClr val="000000"/>
      </a:dk1>
      <a:lt1>
        <a:srgbClr val="FCEAD3"/>
      </a:lt1>
      <a:dk2>
        <a:srgbClr val="FFA46E"/>
      </a:dk2>
      <a:lt2>
        <a:srgbClr val="FFFFFF"/>
      </a:lt2>
      <a:accent1>
        <a:srgbClr val="FCBF6B"/>
      </a:accent1>
      <a:accent2>
        <a:srgbClr val="7ABFE3"/>
      </a:accent2>
      <a:accent3>
        <a:srgbClr val="FD8471"/>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狸貓</dc:creator>
</cp:coreProperties>
</file>