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69" r:id="rId4"/>
    <p:sldId id="298" r:id="rId5"/>
    <p:sldId id="281" r:id="rId6"/>
    <p:sldId id="331" r:id="rId7"/>
    <p:sldId id="330" r:id="rId8"/>
    <p:sldId id="317" r:id="rId9"/>
    <p:sldId id="333" r:id="rId10"/>
    <p:sldId id="334" r:id="rId11"/>
    <p:sldId id="335" r:id="rId12"/>
    <p:sldId id="347" r:id="rId13"/>
    <p:sldId id="349" r:id="rId14"/>
    <p:sldId id="351" r:id="rId15"/>
    <p:sldId id="338" r:id="rId16"/>
    <p:sldId id="327" r:id="rId17"/>
    <p:sldId id="352" r:id="rId18"/>
    <p:sldId id="353" r:id="rId19"/>
    <p:sldId id="354" r:id="rId20"/>
    <p:sldId id="282" r:id="rId21"/>
    <p:sldId id="307" r:id="rId22"/>
    <p:sldId id="342" r:id="rId23"/>
    <p:sldId id="350" r:id="rId24"/>
    <p:sldId id="289" r:id="rId25"/>
    <p:sldId id="288" r:id="rId2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" id="{27DBF7A0-BA3F-4E03-A5C1-4249845E97B0}">
          <p14:sldIdLst>
            <p14:sldId id="256"/>
          </p14:sldIdLst>
        </p14:section>
        <p14:section name="0. Overview" id="{9F91A512-6931-49A1-A3E3-AE0242C44264}">
          <p14:sldIdLst>
            <p14:sldId id="259"/>
          </p14:sldIdLst>
        </p14:section>
        <p14:section name="1. Introduction" id="{09316FAE-F157-40E7-9592-8091814D5C92}">
          <p14:sldIdLst>
            <p14:sldId id="269"/>
            <p14:sldId id="298"/>
          </p14:sldIdLst>
        </p14:section>
        <p14:section name="2. Method" id="{61E67F76-D3C5-4841-951D-B759C5B22C6F}">
          <p14:sldIdLst>
            <p14:sldId id="281"/>
            <p14:sldId id="331"/>
            <p14:sldId id="330"/>
            <p14:sldId id="317"/>
            <p14:sldId id="333"/>
            <p14:sldId id="334"/>
            <p14:sldId id="335"/>
            <p14:sldId id="347"/>
            <p14:sldId id="349"/>
            <p14:sldId id="351"/>
          </p14:sldIdLst>
        </p14:section>
        <p14:section name="3. Result &amp; Comparison" id="{524BB292-05C9-4F8F-ACE2-15348A661A16}">
          <p14:sldIdLst>
            <p14:sldId id="338"/>
            <p14:sldId id="327"/>
            <p14:sldId id="352"/>
            <p14:sldId id="353"/>
            <p14:sldId id="354"/>
            <p14:sldId id="282"/>
            <p14:sldId id="307"/>
            <p14:sldId id="342"/>
            <p14:sldId id="350"/>
          </p14:sldIdLst>
        </p14:section>
        <p14:section name="4. Conclusion" id="{FA7A3D34-FDB8-46CA-A3D7-F014501D2D1F}">
          <p14:sldIdLst>
            <p14:sldId id="289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606" autoAdjust="0"/>
  </p:normalViewPr>
  <p:slideViewPr>
    <p:cSldViewPr snapToGrid="0">
      <p:cViewPr varScale="1">
        <p:scale>
          <a:sx n="89" d="100"/>
          <a:sy n="89" d="100"/>
        </p:scale>
        <p:origin x="14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39557-C7A9-44B2-8943-DE165746676E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97823-012E-4979-BA0C-CBB48B9A0B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088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1245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論文目的是生成在遊戲中生成群體移動，且對於有障礙物的地圖、固定起終點有制定性。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這個任務是把</a:t>
            </a:r>
            <a:r>
              <a:rPr lang="en-US" altLang="zh-TW" dirty="0"/>
              <a:t>3D</a:t>
            </a:r>
            <a:r>
              <a:rPr lang="zh-TW" altLang="en-US" dirty="0"/>
              <a:t>場景變成</a:t>
            </a:r>
            <a:r>
              <a:rPr lang="en-US" altLang="zh-TW" dirty="0"/>
              <a:t>2D</a:t>
            </a:r>
            <a:r>
              <a:rPr lang="zh-TW" altLang="en-US" dirty="0"/>
              <a:t>地圖的方式，用速度場規律群體移動的方向並執行碰撞，跟我們的研究有異曲同工。且她們的軌跡生成是透過</a:t>
            </a:r>
            <a:r>
              <a:rPr lang="en-US" altLang="zh-TW" dirty="0"/>
              <a:t>DDPM</a:t>
            </a:r>
            <a:r>
              <a:rPr lang="zh-TW" altLang="en-US" dirty="0"/>
              <a:t>生成速度場，這對於我們未來研究生成動物移動軌跡風格的速度場有幫助。</a:t>
            </a:r>
            <a:endParaRPr lang="en-US" altLang="zh-TW" dirty="0"/>
          </a:p>
          <a:p>
            <a:r>
              <a:rPr lang="en-US" altLang="zh-TW" dirty="0"/>
              <a:t>-</a:t>
            </a:r>
            <a:r>
              <a:rPr lang="zh-TW" altLang="en-US" dirty="0"/>
              <a:t> 不過這有個難點，資料集不好找。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1512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78F98-5D67-5D34-8EB9-3015F883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77F8B68-9EFF-D24F-0D7C-4C521BB1A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8A8A04A-8EC6-16E2-9F1C-EBBD22900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0" dirty="0"/>
              <a:t>遊戲中的群體移動 </a:t>
            </a:r>
            <a:r>
              <a:rPr lang="en-US" altLang="zh-TW" b="0" dirty="0"/>
              <a:t>(NPC)</a:t>
            </a:r>
            <a:r>
              <a:rPr lang="zh-TW" altLang="en-US" b="0" dirty="0"/>
              <a:t> 移動方式通常都是由遊戲設計師自行決定</a:t>
            </a:r>
            <a:r>
              <a:rPr lang="en-US" altLang="zh-TW" b="0" dirty="0"/>
              <a:t>NPC</a:t>
            </a:r>
            <a:r>
              <a:rPr lang="zh-TW" altLang="en-US" b="0" dirty="0"/>
              <a:t>要如何去行走，這個研究給予一個可以用文本提示生成如何去規範</a:t>
            </a:r>
            <a:r>
              <a:rPr lang="en-US" altLang="zh-TW" b="0" dirty="0"/>
              <a:t>NPC</a:t>
            </a:r>
            <a:r>
              <a:rPr lang="zh-TW" altLang="en-US" b="0" dirty="0"/>
              <a:t>運動的方式，可以大大的節省設置時間。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3CC4FD6-44C3-6AC5-8357-44685CCAE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729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E0130-7C4A-7403-DA02-CC745B4A9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1F6227F-142D-7547-544E-DEBCDB1B2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E29AF77-E636-AF8A-53CB-A7CF84C3E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他們提出的方法是針對高階的</a:t>
            </a:r>
            <a:r>
              <a:rPr lang="en-US" altLang="zh-TW" dirty="0"/>
              <a:t>trajectory</a:t>
            </a:r>
            <a:r>
              <a:rPr lang="zh-TW" altLang="en-US" dirty="0"/>
              <a:t>進行改善。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VO: </a:t>
            </a:r>
            <a:r>
              <a:rPr lang="zh-TW" altLang="en-US" dirty="0"/>
              <a:t>將幾何空間的障礙化成速度的禁區，速度如果在這個範圍內在未來的時間點就會和另一個物體進行碰撞，所以會選擇另一個方向的速度做修正。</a:t>
            </a:r>
            <a:br>
              <a:rPr lang="en-US" altLang="zh-TW" dirty="0"/>
            </a:br>
            <a:r>
              <a:rPr lang="en-US" altLang="zh-TW" dirty="0"/>
              <a:t>RVO:</a:t>
            </a:r>
            <a:r>
              <a:rPr lang="zh-TW" altLang="en-US" dirty="0"/>
              <a:t> </a:t>
            </a:r>
            <a:r>
              <a:rPr lang="en-US" altLang="zh-TW" dirty="0"/>
              <a:t>VO</a:t>
            </a:r>
            <a:r>
              <a:rPr lang="zh-TW" altLang="en-US" dirty="0"/>
              <a:t>是假設被碰撞的物體會保持靜止或者勻速，然而如果兩個物體是相向運動，同樣採取</a:t>
            </a:r>
            <a:r>
              <a:rPr lang="en-US" altLang="zh-TW" dirty="0"/>
              <a:t>VO</a:t>
            </a:r>
            <a:r>
              <a:rPr lang="zh-TW" altLang="en-US" dirty="0"/>
              <a:t>的條件下，會發生嚴重的抖動 </a:t>
            </a:r>
            <a:r>
              <a:rPr lang="en-US" altLang="zh-TW" dirty="0"/>
              <a:t>(jittering</a:t>
            </a:r>
            <a:r>
              <a:rPr lang="zh-TW" altLang="en-US" dirty="0"/>
              <a:t>，圖二</a:t>
            </a:r>
            <a:r>
              <a:rPr lang="en-US" altLang="zh-TW" dirty="0"/>
              <a:t>)</a:t>
            </a:r>
            <a:r>
              <a:rPr lang="zh-TW" altLang="en-US" dirty="0"/>
              <a:t>，因此</a:t>
            </a:r>
            <a:r>
              <a:rPr lang="en-US" altLang="zh-TW" dirty="0"/>
              <a:t>RVO</a:t>
            </a:r>
            <a:r>
              <a:rPr lang="zh-TW" altLang="en-US" dirty="0"/>
              <a:t>做了這個修正，避撞不再完全由一個物件而是多個物件互擔責任。</a:t>
            </a:r>
            <a:br>
              <a:rPr lang="en-US" altLang="zh-TW" dirty="0"/>
            </a:br>
            <a:br>
              <a:rPr lang="en-US" altLang="zh-TW" dirty="0"/>
            </a:br>
            <a:r>
              <a:rPr lang="zh-TW" altLang="en-US" dirty="0"/>
              <a:t>延伸閱讀：</a:t>
            </a:r>
            <a:r>
              <a:rPr lang="en-US" altLang="zh-TW" dirty="0"/>
              <a:t>ORCA</a:t>
            </a:r>
            <a:r>
              <a:rPr lang="zh-TW" altLang="en-US" dirty="0"/>
              <a:t> </a:t>
            </a:r>
            <a:r>
              <a:rPr lang="en-US" altLang="zh-TW" dirty="0"/>
              <a:t>(RVO2)</a:t>
            </a:r>
            <a:r>
              <a:rPr lang="zh-TW" altLang="en-US" dirty="0"/>
              <a:t>，使用線性規劃的</a:t>
            </a:r>
            <a:r>
              <a:rPr lang="en-US" altLang="zh-TW" dirty="0"/>
              <a:t>RVO</a:t>
            </a:r>
            <a:r>
              <a:rPr lang="zh-TW" altLang="en-US" dirty="0"/>
              <a:t>，將速度空間計算出一個半平面的方式，只要速度在這個半平面下在一小段時間內就不會發生碰撞，可以同時計算上千個物件的避撞。我們論文採用的是</a:t>
            </a:r>
            <a:r>
              <a:rPr lang="en-US" altLang="zh-TW" dirty="0"/>
              <a:t>ORCA</a:t>
            </a:r>
            <a:r>
              <a:rPr lang="zh-TW" altLang="en-US" dirty="0"/>
              <a:t>這個方法。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B94DF09-E214-F8DB-838E-5C4EE1846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4649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3A60B-479D-CD59-2551-595FBB789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1F8BB56-A122-70D1-8F7B-AA70C81D4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C8C35CD-0C83-E0B6-D73A-8C06DAF28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整個</a:t>
            </a:r>
            <a:r>
              <a:rPr lang="en-US" altLang="zh-TW" dirty="0"/>
              <a:t>Pipeline</a:t>
            </a:r>
            <a:r>
              <a:rPr lang="zh-TW" altLang="en-US" dirty="0"/>
              <a:t>分幾個步驟：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(</a:t>
            </a:r>
            <a:r>
              <a:rPr lang="zh-TW" altLang="en-US" dirty="0"/>
              <a:t>左</a:t>
            </a:r>
            <a:r>
              <a:rPr lang="en-US" altLang="zh-TW" dirty="0"/>
              <a:t>)</a:t>
            </a:r>
            <a:r>
              <a:rPr lang="zh-TW" altLang="en-US" dirty="0"/>
              <a:t>將模糊的指令透過</a:t>
            </a:r>
            <a:r>
              <a:rPr lang="en-US" altLang="zh-TW" dirty="0"/>
              <a:t>LLM</a:t>
            </a:r>
            <a:r>
              <a:rPr lang="zh-TW" altLang="en-US" dirty="0"/>
              <a:t> </a:t>
            </a:r>
            <a:r>
              <a:rPr lang="en-US" altLang="zh-TW" dirty="0"/>
              <a:t>(GPT-4) </a:t>
            </a:r>
            <a:r>
              <a:rPr lang="zh-TW" altLang="en-US" dirty="0"/>
              <a:t>做成結構化描述</a:t>
            </a:r>
            <a:r>
              <a:rPr lang="en-US" altLang="zh-TW" dirty="0"/>
              <a:t>Token</a:t>
            </a:r>
            <a:r>
              <a:rPr lang="zh-TW" altLang="en-US" dirty="0"/>
              <a:t>，放入</a:t>
            </a:r>
            <a:r>
              <a:rPr lang="en-US" altLang="zh-TW" dirty="0"/>
              <a:t>CLIP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zh-TW" altLang="en-US" dirty="0"/>
              <a:t>圖像</a:t>
            </a:r>
            <a:r>
              <a:rPr lang="en-US" altLang="zh-TW" dirty="0"/>
              <a:t>-</a:t>
            </a:r>
            <a:r>
              <a:rPr lang="zh-TW" altLang="en-US" dirty="0"/>
              <a:t>文本嵌入模型</a:t>
            </a:r>
            <a:r>
              <a:rPr lang="en-US" altLang="zh-TW" dirty="0"/>
              <a:t>)</a:t>
            </a:r>
            <a:r>
              <a:rPr lang="zh-TW" altLang="en-US" dirty="0"/>
              <a:t>從文字提取視覺化的概念。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(</a:t>
            </a:r>
            <a:r>
              <a:rPr lang="zh-TW" altLang="en-US" dirty="0"/>
              <a:t>中</a:t>
            </a:r>
            <a:r>
              <a:rPr lang="en-US" altLang="zh-TW" dirty="0"/>
              <a:t>)</a:t>
            </a:r>
            <a:r>
              <a:rPr lang="zh-TW" altLang="en-US" dirty="0"/>
              <a:t>餵入</a:t>
            </a:r>
            <a:r>
              <a:rPr lang="en-US" altLang="zh-TW" dirty="0"/>
              <a:t>Diffusion Model (</a:t>
            </a:r>
            <a:r>
              <a:rPr lang="zh-TW" altLang="en-US" dirty="0"/>
              <a:t>分為兩種，起終點</a:t>
            </a:r>
            <a:r>
              <a:rPr lang="en-US" altLang="zh-TW" dirty="0"/>
              <a:t>Model</a:t>
            </a:r>
            <a:r>
              <a:rPr lang="zh-TW" altLang="en-US" dirty="0"/>
              <a:t>、速度場</a:t>
            </a:r>
            <a:r>
              <a:rPr lang="en-US" altLang="zh-TW" dirty="0"/>
              <a:t>Model)</a:t>
            </a:r>
            <a:r>
              <a:rPr lang="zh-TW" altLang="en-US" dirty="0"/>
              <a:t>生成起點、終點與速度場。其中會額外放入</a:t>
            </a:r>
            <a:r>
              <a:rPr lang="en-US" altLang="zh-TW" dirty="0"/>
              <a:t>Semantic Map</a:t>
            </a:r>
            <a:r>
              <a:rPr lang="zh-TW" altLang="en-US" dirty="0"/>
              <a:t>表示障礙物與給定起終點位置作為附加條件。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en-US" altLang="zh-TW" dirty="0"/>
              <a:t>(</a:t>
            </a:r>
            <a:r>
              <a:rPr lang="zh-TW" altLang="en-US" dirty="0"/>
              <a:t>右</a:t>
            </a:r>
            <a:r>
              <a:rPr lang="en-US" altLang="zh-TW" dirty="0"/>
              <a:t>)</a:t>
            </a:r>
            <a:r>
              <a:rPr lang="zh-TW" altLang="en-US" dirty="0"/>
              <a:t>生成結果，進入低階</a:t>
            </a:r>
            <a:r>
              <a:rPr lang="en-US" altLang="zh-TW" dirty="0"/>
              <a:t>Locomotion</a:t>
            </a:r>
            <a:r>
              <a:rPr lang="zh-TW" altLang="en-US" dirty="0"/>
              <a:t>部分進行碰撞模擬。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B1A10E5-E27B-BD02-27BE-0236ACFE2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5548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2469E-8494-AFFC-B042-216186641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B50DBEC-C258-1597-45CA-85431103F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8E9EFCC-CEA2-FBBF-5A36-243F3AF57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研究假設已經給予一張</a:t>
            </a:r>
            <a:r>
              <a:rPr lang="en-US" altLang="zh-TW" dirty="0"/>
              <a:t>C x H x W</a:t>
            </a:r>
            <a:r>
              <a:rPr lang="zh-TW" altLang="en-US" dirty="0"/>
              <a:t>的地圖，</a:t>
            </a:r>
            <a:r>
              <a:rPr lang="en-US" altLang="zh-TW" dirty="0"/>
              <a:t>H x W</a:t>
            </a:r>
            <a:r>
              <a:rPr lang="zh-TW" altLang="en-US" dirty="0"/>
              <a:t>為地圖的長寬，</a:t>
            </a:r>
            <a:r>
              <a:rPr lang="en-US" altLang="zh-TW" dirty="0"/>
              <a:t>C</a:t>
            </a:r>
            <a:r>
              <a:rPr lang="zh-TW" altLang="en-US" dirty="0"/>
              <a:t>為標點物的數量。以及一個文字描述</a:t>
            </a:r>
            <a:r>
              <a:rPr lang="en-US" altLang="zh-TW" dirty="0"/>
              <a:t>T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在遊戲開發過程中，虛擬環境的各元素會被遊戲開發者標示以便後續重複利用，所以這個假設是相當合理。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Pipeline</a:t>
            </a:r>
            <a:r>
              <a:rPr lang="zh-TW" altLang="en-US" dirty="0"/>
              <a:t>的目標是生成一組</a:t>
            </a:r>
            <a:r>
              <a:rPr lang="en-US" altLang="zh-TW" dirty="0"/>
              <a:t>Agent</a:t>
            </a:r>
            <a:r>
              <a:rPr lang="zh-TW" altLang="en-US" dirty="0"/>
              <a:t>與</a:t>
            </a:r>
            <a:r>
              <a:rPr lang="en-US" altLang="zh-TW" dirty="0"/>
              <a:t>Controller</a:t>
            </a:r>
            <a:r>
              <a:rPr lang="zh-TW" altLang="en-US" dirty="0"/>
              <a:t>的配對，</a:t>
            </a:r>
            <a:r>
              <a:rPr lang="en-US" altLang="zh-TW" dirty="0"/>
              <a:t>Controller</a:t>
            </a:r>
            <a:r>
              <a:rPr lang="zh-TW" altLang="en-US" dirty="0"/>
              <a:t>會帶領</a:t>
            </a:r>
            <a:r>
              <a:rPr lang="en-US" altLang="zh-TW" dirty="0"/>
              <a:t>Agent</a:t>
            </a:r>
            <a:r>
              <a:rPr lang="zh-TW" altLang="en-US" dirty="0"/>
              <a:t>在環境 </a:t>
            </a:r>
            <a:r>
              <a:rPr lang="en-US" altLang="zh-TW" dirty="0"/>
              <a:t>(Environment Map, “Ie”)</a:t>
            </a:r>
            <a:r>
              <a:rPr lang="zh-TW" altLang="en-US" dirty="0"/>
              <a:t>地圖中移動。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3CDB20C-3F60-0E38-DAC3-530837DD0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0412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ADF12-755F-169E-0174-21A68F42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3CD9526-E077-EA17-13D3-85FB19583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EA03689-CC9B-CCB7-A0BC-CBFB9B3B5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在移動過程中，每個物件</a:t>
            </a:r>
            <a:r>
              <a:rPr lang="en-US" altLang="zh-TW" dirty="0"/>
              <a:t>(Agent)</a:t>
            </a:r>
            <a:r>
              <a:rPr lang="zh-TW" altLang="en-US" dirty="0"/>
              <a:t>都被假設以群組為單位移動，這不只幫助減少生成的運算需求，同時移動模式是在過往的研究中被論證仿真。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CLIP</a:t>
            </a:r>
            <a:r>
              <a:rPr lang="zh-TW" altLang="en-US" dirty="0"/>
              <a:t>雖然可以幫忙處理文字與圖像的關係，但文字之間可能會有歧義。所以他們利用</a:t>
            </a:r>
            <a:r>
              <a:rPr lang="en-US" altLang="zh-TW" dirty="0"/>
              <a:t>LLM</a:t>
            </a:r>
            <a:r>
              <a:rPr lang="zh-TW" altLang="en-US" dirty="0"/>
              <a:t> </a:t>
            </a:r>
            <a:r>
              <a:rPr lang="en-US" altLang="zh-TW" dirty="0"/>
              <a:t>(GPT-4)</a:t>
            </a:r>
            <a:r>
              <a:rPr lang="zh-TW" altLang="en-US" dirty="0"/>
              <a:t>的方式生成一個正規格式化 </a:t>
            </a:r>
            <a:r>
              <a:rPr lang="en-US" altLang="zh-TW" dirty="0"/>
              <a:t>(Canonicalize)</a:t>
            </a:r>
            <a:r>
              <a:rPr lang="zh-TW" altLang="en-US" dirty="0"/>
              <a:t>的句子再餵入</a:t>
            </a:r>
            <a:r>
              <a:rPr lang="en-US" altLang="zh-TW" dirty="0"/>
              <a:t>CLIP</a:t>
            </a:r>
            <a:r>
              <a:rPr lang="zh-TW" altLang="en-US" dirty="0"/>
              <a:t>模型，讓模型提煉出文字中蘊含的圖像關係。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88DF51A-6BA4-2201-DEDD-0E20EF8D1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4839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829E3-7DD6-2123-6401-6E4A9CCC2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4D8C020-F2A5-BC8E-E769-B80EA9C00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BD1762F-7A6E-733B-2CB7-4A1B7E27C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用三個場來預測下一步的</a:t>
            </a:r>
            <a:r>
              <a:rPr lang="en-US" altLang="zh-TW" dirty="0"/>
              <a:t>trajectory</a:t>
            </a:r>
            <a:r>
              <a:rPr lang="zh-TW" altLang="en-US" dirty="0"/>
              <a:t>行動。</a:t>
            </a:r>
            <a:r>
              <a:rPr lang="en-US" altLang="zh-TW" dirty="0"/>
              <a:t>S</a:t>
            </a:r>
            <a:r>
              <a:rPr lang="zh-TW" altLang="en-US" dirty="0"/>
              <a:t>是物體起始起始位置的概率，</a:t>
            </a:r>
            <a:r>
              <a:rPr lang="en-US" altLang="zh-TW" dirty="0"/>
              <a:t>G</a:t>
            </a:r>
            <a:r>
              <a:rPr lang="zh-TW" altLang="en-US" dirty="0"/>
              <a:t>是終點，</a:t>
            </a:r>
            <a:r>
              <a:rPr lang="en-US" altLang="zh-TW" dirty="0"/>
              <a:t>V</a:t>
            </a:r>
            <a:r>
              <a:rPr lang="zh-TW" altLang="en-US" dirty="0"/>
              <a:t>是在</a:t>
            </a:r>
            <a:r>
              <a:rPr lang="en-US" altLang="zh-TW" dirty="0"/>
              <a:t>t=x</a:t>
            </a:r>
            <a:r>
              <a:rPr lang="zh-TW" altLang="en-US" dirty="0"/>
              <a:t>時的速度場。</a:t>
            </a:r>
            <a:endParaRPr lang="en-US" altLang="zh-TW" dirty="0"/>
          </a:p>
          <a:p>
            <a:r>
              <a:rPr lang="zh-TW" altLang="en-US" dirty="0"/>
              <a:t>他們假設每個</a:t>
            </a:r>
            <a:r>
              <a:rPr lang="en-US" altLang="zh-TW" dirty="0"/>
              <a:t>Agent</a:t>
            </a:r>
            <a:r>
              <a:rPr lang="zh-TW" altLang="en-US" dirty="0"/>
              <a:t>都是以</a:t>
            </a:r>
            <a:r>
              <a:rPr lang="en-US" altLang="zh-TW" dirty="0"/>
              <a:t>r</a:t>
            </a:r>
            <a:r>
              <a:rPr lang="zh-TW" altLang="en-US" dirty="0"/>
              <a:t>為半徑的圓，並使用</a:t>
            </a:r>
            <a:r>
              <a:rPr lang="en-US" altLang="zh-TW" dirty="0"/>
              <a:t>Poisson Disk Sampling</a:t>
            </a:r>
            <a:r>
              <a:rPr lang="zh-TW" altLang="en-US" dirty="0"/>
              <a:t>去移除所有重疊的</a:t>
            </a:r>
            <a:r>
              <a:rPr lang="en-US" altLang="zh-TW" dirty="0"/>
              <a:t>Agent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然後利用</a:t>
            </a:r>
            <a:r>
              <a:rPr lang="en-US" altLang="zh-TW" dirty="0"/>
              <a:t>RVO</a:t>
            </a:r>
            <a:r>
              <a:rPr lang="zh-TW" altLang="en-US" dirty="0"/>
              <a:t>去進行</a:t>
            </a:r>
            <a:r>
              <a:rPr lang="en-US" altLang="zh-TW" dirty="0"/>
              <a:t>Local</a:t>
            </a:r>
            <a:r>
              <a:rPr lang="zh-TW" altLang="en-US" dirty="0"/>
              <a:t>行動。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B6E89F2-CD07-79CA-FC54-08C4E15046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0998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983CC-4728-C891-08AE-3E8C03469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5D4781B-67AE-8A49-73F0-51C366548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0390722-0FA0-D9A4-BDD8-ADCC5C1DA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S, G, V </a:t>
            </a:r>
            <a:r>
              <a:rPr lang="zh-TW" altLang="en-US" dirty="0"/>
              <a:t>三個全都是</a:t>
            </a:r>
            <a:r>
              <a:rPr lang="en-US" altLang="zh-TW" dirty="0"/>
              <a:t>Image-based</a:t>
            </a:r>
            <a:r>
              <a:rPr lang="zh-TW" altLang="en-US" dirty="0"/>
              <a:t>，所以可以使用擴散模型並餵入剛剛</a:t>
            </a:r>
            <a:r>
              <a:rPr lang="en-US" altLang="zh-TW" dirty="0"/>
              <a:t>CLIP</a:t>
            </a:r>
            <a:r>
              <a:rPr lang="zh-TW" altLang="en-US" dirty="0"/>
              <a:t>的訊號</a:t>
            </a:r>
            <a:r>
              <a:rPr lang="en-US" altLang="zh-TW" dirty="0"/>
              <a:t>S</a:t>
            </a:r>
            <a:r>
              <a:rPr lang="zh-TW" altLang="en-US" dirty="0"/>
              <a:t>進行生成，然而這類擴散模型需要訓練，所以需要生成訓練數據集。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78DD1C7-A181-CE1F-9CAF-913473077C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398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37C9-DFC8-0BFB-2245-47721BF3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B0AE470-5B48-755B-B3D1-5808569E2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F56AFEF-E61A-7FC8-5FFD-095C15112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目前沒有任何數據集可以達成訓練這個模型的需求，所以他們提出了建構這個數據集的方法。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假設環境由</a:t>
            </a:r>
            <a:r>
              <a:rPr lang="en-US" altLang="zh-TW" dirty="0"/>
              <a:t>7</a:t>
            </a:r>
            <a:r>
              <a:rPr lang="zh-TW" altLang="en-US" dirty="0"/>
              <a:t>種障礙物組成：起點、終點、圓形</a:t>
            </a:r>
            <a:r>
              <a:rPr lang="en-US" altLang="zh-TW" dirty="0"/>
              <a:t>/</a:t>
            </a:r>
            <a:r>
              <a:rPr lang="zh-TW" altLang="en-US" dirty="0"/>
              <a:t>方形</a:t>
            </a:r>
            <a:r>
              <a:rPr lang="en-US" altLang="zh-TW" dirty="0"/>
              <a:t>/</a:t>
            </a:r>
            <a:r>
              <a:rPr lang="zh-TW" altLang="en-US" dirty="0"/>
              <a:t>三角形障礙物、斑馬線、狹道。他們利用這些組合隨機生成環境 </a:t>
            </a:r>
            <a:r>
              <a:rPr lang="en-US" altLang="zh-TW" dirty="0"/>
              <a:t>(</a:t>
            </a:r>
            <a:r>
              <a:rPr lang="zh-TW" altLang="en-US" dirty="0"/>
              <a:t>可能包含</a:t>
            </a:r>
            <a:r>
              <a:rPr lang="en-US" altLang="zh-TW" dirty="0"/>
              <a:t>1~3</a:t>
            </a:r>
            <a:r>
              <a:rPr lang="zh-TW" altLang="en-US" dirty="0"/>
              <a:t>組起終點、</a:t>
            </a:r>
            <a:r>
              <a:rPr lang="en-US" altLang="zh-TW" dirty="0"/>
              <a:t>0~5</a:t>
            </a:r>
            <a:r>
              <a:rPr lang="zh-TW" altLang="en-US" dirty="0"/>
              <a:t>組障礙物、拒絕生成重疊障礙物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r>
              <a:rPr lang="zh-TW" altLang="en-US" dirty="0"/>
              <a:t>利用真實的路徑規劃方法生成出正確的路徑，再利用這些路徑反向生成出相對應的描述文字 </a:t>
            </a:r>
            <a:r>
              <a:rPr lang="en-US" altLang="zh-TW" dirty="0"/>
              <a:t>(</a:t>
            </a:r>
            <a:r>
              <a:rPr lang="zh-TW" altLang="en-US" dirty="0"/>
              <a:t>即</a:t>
            </a:r>
            <a:r>
              <a:rPr lang="en-US" altLang="zh-TW" dirty="0"/>
              <a:t>CLIP</a:t>
            </a:r>
            <a:r>
              <a:rPr lang="zh-TW" altLang="en-US" dirty="0"/>
              <a:t>給的</a:t>
            </a:r>
            <a:r>
              <a:rPr lang="en-US" altLang="zh-TW" dirty="0"/>
              <a:t>S)</a:t>
            </a:r>
            <a:r>
              <a:rPr lang="zh-TW" altLang="en-US" dirty="0"/>
              <a:t>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6BE127A-B885-4296-BC01-14B0F7AF8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361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78D64-6A9C-2A97-D14A-FBDA0DAF2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8760F6F-03BB-CDA1-98A5-80E7C3ACD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04E0292-07BB-5771-0423-9FF166069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目標為生成可以自我修正錯誤的速度場，亦即當</a:t>
            </a:r>
            <a:r>
              <a:rPr lang="en-US" altLang="zh-TW" dirty="0"/>
              <a:t>Agent</a:t>
            </a:r>
            <a:r>
              <a:rPr lang="zh-TW" altLang="en-US" dirty="0"/>
              <a:t>偏離路徑時，把他們導回到正確的軌道上。</a:t>
            </a:r>
            <a:br>
              <a:rPr lang="en-US" altLang="zh-TW" dirty="0"/>
            </a:br>
            <a:r>
              <a:rPr lang="zh-TW" altLang="en-US" dirty="0"/>
              <a:t>不過，這種方式會讓隊伍形成長列而不是群組的模式，不符合實際情況。因此他們採用了</a:t>
            </a:r>
            <a:r>
              <a:rPr lang="en-US" altLang="zh-TW" dirty="0"/>
              <a:t>RVO</a:t>
            </a:r>
            <a:r>
              <a:rPr lang="zh-TW" altLang="en-US" dirty="0"/>
              <a:t>的速度調整算法，讓他們重複調整</a:t>
            </a:r>
            <a:r>
              <a:rPr lang="en-US" altLang="zh-TW" dirty="0"/>
              <a:t>15</a:t>
            </a:r>
            <a:r>
              <a:rPr lang="zh-TW" altLang="en-US" dirty="0"/>
              <a:t>次與原始速度相結合。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E51C2BA-F9AF-675A-2988-13BDD1E1A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7762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BE76E-4B11-851D-CC84-E6636077B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593EB66-AAF6-03EC-0C18-5FD60AD04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91A2587-A429-FA4B-21E9-D73DD5994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Subway (Two Directions)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EF96F18-E152-41E4-AC23-A7898FCD9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524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4B37A-845C-388A-08B4-A43902CFF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30E98A0-3529-67F4-B3B3-582C9A56E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44AC52C-39C6-FCE3-78DF-476195E47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Garden (Multiple Group)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165B10A-2619-6F26-4BDC-31DFC465D8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4471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465CC-4477-45A6-0D45-64B42505E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EA10C92-02E2-C6CE-CF6F-7D86913EC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EA9F10A-806C-1E99-ED6E-4F0D63C09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Large Crossings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7B853D-600F-70D9-5C53-DBCE89298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0098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F82E6-616D-D877-9BC3-06FDE0149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BDB6E05-99CD-8176-3F7F-9B567D0A18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01A1543-812E-FB44-4943-FDE57B1CB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Large Evacuation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F51AA8-49E9-61A6-F5CA-5E4892DB4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41404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EA5BF-BD91-DA74-052A-AED19427A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3B875ED-4878-27AC-B5B7-86342655F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2123089-15D6-669D-F026-0D0371E28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/>
              <a:t>據推算，在</a:t>
            </a:r>
            <a:r>
              <a:rPr lang="en-US" altLang="zh-TW" dirty="0"/>
              <a:t>4GPU-4090</a:t>
            </a:r>
            <a:r>
              <a:rPr lang="zh-TW" altLang="en-US" dirty="0"/>
              <a:t>上只需要</a:t>
            </a:r>
            <a:r>
              <a:rPr lang="en-US" altLang="zh-TW" dirty="0"/>
              <a:t>6</a:t>
            </a:r>
            <a:r>
              <a:rPr lang="zh-TW" altLang="en-US" dirty="0"/>
              <a:t>秒生成速度場，兩個擴散模型的訓練需要</a:t>
            </a:r>
            <a:r>
              <a:rPr lang="en-US" altLang="zh-TW" dirty="0"/>
              <a:t>192</a:t>
            </a:r>
            <a:r>
              <a:rPr lang="zh-TW" altLang="en-US" dirty="0"/>
              <a:t>小時，每個時間步只需要</a:t>
            </a:r>
            <a:r>
              <a:rPr lang="en-US" altLang="zh-TW" dirty="0"/>
              <a:t>1ms</a:t>
            </a:r>
          </a:p>
          <a:p>
            <a:pPr>
              <a:buNone/>
            </a:pPr>
            <a:endParaRPr lang="en-US" altLang="zh-TW" dirty="0"/>
          </a:p>
          <a:p>
            <a:pPr>
              <a:buNone/>
            </a:pPr>
            <a:r>
              <a:rPr lang="en-US" altLang="zh-TW" dirty="0"/>
              <a:t>ATD: Agent-to-Trajectory Distance</a:t>
            </a:r>
            <a:r>
              <a:rPr lang="zh-TW" altLang="en-US" dirty="0"/>
              <a:t>，衡量物件至軌跡的距離比。</a:t>
            </a:r>
            <a:endParaRPr lang="en-US" altLang="zh-TW" dirty="0"/>
          </a:p>
          <a:p>
            <a:pPr>
              <a:buNone/>
            </a:pPr>
            <a:r>
              <a:rPr lang="en-US" altLang="zh-TW" dirty="0"/>
              <a:t>SSR:</a:t>
            </a:r>
            <a:r>
              <a:rPr lang="zh-TW" altLang="en-US" dirty="0"/>
              <a:t> </a:t>
            </a:r>
            <a:r>
              <a:rPr lang="en-US" altLang="zh-TW" dirty="0"/>
              <a:t>Strict Success Rate</a:t>
            </a:r>
            <a:r>
              <a:rPr lang="zh-TW" altLang="en-US" dirty="0"/>
              <a:t>，物件成功跟隨了軌跡</a:t>
            </a:r>
            <a:endParaRPr lang="en-US" altLang="zh-TW" dirty="0"/>
          </a:p>
          <a:p>
            <a:pPr>
              <a:buNone/>
            </a:pPr>
            <a:r>
              <a:rPr lang="en-US" altLang="zh-TW" dirty="0"/>
              <a:t>RSR:</a:t>
            </a:r>
            <a:r>
              <a:rPr lang="zh-TW" altLang="en-US" dirty="0"/>
              <a:t> </a:t>
            </a:r>
            <a:r>
              <a:rPr lang="en-US" altLang="zh-TW" dirty="0"/>
              <a:t>Relax Success Rate</a:t>
            </a:r>
            <a:r>
              <a:rPr lang="zh-TW" altLang="en-US" dirty="0"/>
              <a:t>，物件在軌跡的周圍</a:t>
            </a:r>
            <a:endParaRPr lang="en-US" altLang="zh-TW" dirty="0"/>
          </a:p>
          <a:p>
            <a:pPr>
              <a:buNone/>
            </a:pPr>
            <a:endParaRPr lang="en-US" altLang="zh-TW" dirty="0"/>
          </a:p>
          <a:p>
            <a:pPr>
              <a:buNone/>
            </a:pPr>
            <a:r>
              <a:rPr lang="zh-TW" altLang="en-US" dirty="0"/>
              <a:t>他們也進行了使用者研究，其中</a:t>
            </a:r>
            <a:r>
              <a:rPr lang="en-US" altLang="zh-TW" dirty="0"/>
              <a:t>12</a:t>
            </a:r>
            <a:r>
              <a:rPr lang="zh-TW" altLang="en-US" dirty="0"/>
              <a:t>位受試者中的</a:t>
            </a:r>
            <a:r>
              <a:rPr lang="en-US" altLang="zh-TW" dirty="0"/>
              <a:t>10</a:t>
            </a:r>
            <a:r>
              <a:rPr lang="zh-TW" altLang="en-US" dirty="0"/>
              <a:t>位比較喜歡這個生成方法。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F361348-C3C3-62CE-0E8C-5E6B79C2B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7905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ECBA6-9AC6-C8B4-763C-441F4466A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EE5FE0A-EB5C-E6B5-2C50-563CD1263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A1172DB-EFB7-0C9C-921E-8123A79D57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/>
              <a:t>在文本正規化的規定下，他們發現經由</a:t>
            </a:r>
            <a:r>
              <a:rPr lang="en-US" altLang="zh-TW" dirty="0"/>
              <a:t>GPT-4</a:t>
            </a:r>
            <a:r>
              <a:rPr lang="zh-TW" altLang="en-US" dirty="0"/>
              <a:t>調整好的</a:t>
            </a:r>
            <a:r>
              <a:rPr lang="en-US" altLang="zh-TW" dirty="0"/>
              <a:t>Prompt</a:t>
            </a:r>
            <a:r>
              <a:rPr lang="zh-TW" altLang="en-US" dirty="0"/>
              <a:t>，生成群體移動的成功率會約高於沒有調整的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535DA43-CD0B-43E2-DF37-8E8BDF23AF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2692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FE90F-5BE0-9367-1BE6-2E577503C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FCFE006-AFEE-F043-2FE8-252522EA6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9A86A6E-6427-C5A8-974F-67E185420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有無進行速度場調整的消融實驗，可以看到進行調整的會比較好且更為分散。</a:t>
            </a: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65BDACB-CB36-DDFD-4372-B0BB9F6CA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97823-012E-4979-BA0C-CBB48B9A0B5D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3103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4EB531-A072-63FB-033A-58ECA282E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2905871-4DC3-4FE8-5AB0-57F1618FB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A6EF165-F0EF-D9D5-87FC-8E2EE6DE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136B7F6-2905-F0F2-FE5F-9092F84A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D071AC3-3A15-292C-2A30-D83B23D14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6232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A8917C-3FBA-152A-FEA3-EF88A0CA5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7D99B5-38E4-172A-E4CC-CD753F194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36EDB8-F7A3-F6DC-CABB-DB57A0650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5DD609-EB92-DEC8-DD58-79C57CF5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1DDE046-264D-A682-523D-8837C5879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002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59AF9C-62CC-5776-EE7D-8AD3337A5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E75035E-F9CD-4AC4-4130-62DA4599E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94B7711-6470-34C5-3D03-B1E42ED01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039DF14-C673-54C3-CFED-FB1F2E0FD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BB7A1B3-991F-2EAC-EE8B-3533D2E7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00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80C77F-FD8D-E660-76E5-2FF8B2FD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A9A255-08BE-1106-0CAA-7E219E5DF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27015C0-0710-0721-5B57-563AAFB32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A37A622-A57E-9530-A321-2BE19BD6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996FC7F-AAB1-D4CA-1781-C2A1D66AA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C3C718E-1A65-A677-5AFF-EBAC36C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838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A982C8-13D7-846A-1002-5CDC02BF5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46609DA-4B8A-E984-2978-93B0CEFE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5DB3D7C-D9FF-D178-B48C-82478CA70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9A7660B-2129-C86D-10A6-B4D9EB08D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38F25D4-CBEE-6A1C-43F4-C64ABEE8A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8716CBA-6A87-9514-C24C-47E231234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A153689-9B54-2B04-8C2C-ABCB52AA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1F9BEAE-F7EA-35E6-386E-253C98D8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403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A926FF-553A-FDF0-A0EE-2D937FB5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8D42330-153A-0091-A4AD-25307A29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5083E5A-AA87-BCC9-BEAE-2D98F467B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80FE7DF-A162-1D6F-33EF-1D8CFF62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111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F0FD981-85D0-4CCF-D2D9-ECF99E05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4EEDDEC-9028-393D-2008-9657E550F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7F1312F-1140-130E-7AAC-FA4F46700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3088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768658-D6BD-E17D-21FB-4C4F6A5C4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BF67FDE-1B48-E834-AFF6-129F88385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09F75AF-8FE3-8529-5D84-4A54A273F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8CCDBD3-1CC3-3615-D582-DB86158D7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4F850E9-5F20-AB72-0953-4DF639E2D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76EBCB9-39F8-087B-2173-57377148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24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2D123A-CEC8-F0C2-93F9-5FE821EC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2CB8270-53F7-3DA3-252D-580DAF5F6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158EC36-BF80-27AC-3280-B578AC0B3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1F1CD25-B1C0-BD66-E8DB-55760082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9928FB3-0B8F-37DE-2928-A2CF4DEB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032D9C8-1E92-2845-BF70-3A812C85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9628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0BFF30-26E1-499C-D9DC-F6DED3E49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C5B69D-C6DC-9B7D-8DA5-900B294E2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5B87FB0-ADB5-226B-521D-28220C0A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5FB9EB9-B79B-839E-DDDC-C188889F0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36BED60-4F51-984D-50DD-8957F3D4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869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E9AFAA5-F5AB-B6CF-E450-307E73F23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5A45CB7-BF48-5C81-FEDC-16FF2A3CB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D9D0B1-D665-FC50-A46C-41D89F2A8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43566B2-7925-07E6-BA8E-79C3FF9DC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69B9BBF-5487-9F93-63CD-DC6A6A1C6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885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676B67A-0972-3151-0C91-CF5F843BD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82A5951-7B28-1214-A773-9CBDE2406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C266E6-89FA-9209-E3F5-72374AD2A8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7F155-0233-4E68-B7AC-D4ED6094368B}" type="datetimeFigureOut">
              <a:rPr lang="zh-TW" altLang="en-US" smtClean="0"/>
              <a:t>2026/5/5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C19F8F7-D23A-6CD2-5D9A-03A2128BC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C99BB81-79AE-2069-D2E7-1F7EE4EF1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2EDB7F-92FB-49A2-BB3A-72D57B07E2E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95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citations?user=0KfKHOsAAAAJ&amp;hl=en&amp;oi=a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ites.google.com/site/panjia/" TargetMode="External"/><Relationship Id="rId4" Type="http://schemas.openxmlformats.org/officeDocument/2006/relationships/hyperlink" Target="https://gaoxifeng.github.io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mp4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mlzg.github.io/Publications/Sig24_TextCrowd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57AAC5-481C-86C1-58C4-FD2F193B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435" y="1122363"/>
            <a:ext cx="10381129" cy="2387600"/>
          </a:xfrm>
        </p:spPr>
        <p:txBody>
          <a:bodyPr>
            <a:normAutofit/>
          </a:bodyPr>
          <a:lstStyle/>
          <a:p>
            <a:r>
              <a:rPr lang="en-US" altLang="zh-TW" dirty="0"/>
              <a:t>Text-Guided Synthesis of Crowd Animation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A0FF5F2-DBBF-FFF1-C4F8-673411DA08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Xuebo Ji</a:t>
            </a:r>
            <a:r>
              <a:rPr lang="en-US" altLang="zh-TW" baseline="30000" dirty="0"/>
              <a:t>1</a:t>
            </a:r>
            <a:r>
              <a:rPr lang="en-US" altLang="zh-TW" dirty="0"/>
              <a:t>, </a:t>
            </a:r>
            <a:r>
              <a:rPr lang="en-US" altLang="zh-TW" dirty="0">
                <a:hlinkClick r:id="rId3"/>
              </a:rPr>
              <a:t>Zherong Pan</a:t>
            </a:r>
            <a:r>
              <a:rPr lang="en-US" altLang="zh-TW" baseline="30000" dirty="0"/>
              <a:t>2</a:t>
            </a:r>
            <a:r>
              <a:rPr lang="en-US" altLang="zh-TW" dirty="0"/>
              <a:t>, </a:t>
            </a:r>
            <a:r>
              <a:rPr lang="en-US" altLang="zh-TW" dirty="0">
                <a:hlinkClick r:id="rId4"/>
              </a:rPr>
              <a:t>Xifeng Gao</a:t>
            </a:r>
            <a:r>
              <a:rPr lang="en-US" altLang="zh-TW" baseline="30000" dirty="0"/>
              <a:t>2</a:t>
            </a:r>
            <a:r>
              <a:rPr lang="en-US" altLang="zh-TW" dirty="0"/>
              <a:t>, </a:t>
            </a:r>
            <a:r>
              <a:rPr lang="en-US" altLang="zh-TW" dirty="0">
                <a:hlinkClick r:id="rId5"/>
              </a:rPr>
              <a:t>Jia Pan</a:t>
            </a:r>
            <a:r>
              <a:rPr lang="en-US" altLang="zh-TW" baseline="30000" dirty="0"/>
              <a:t>1</a:t>
            </a:r>
          </a:p>
          <a:p>
            <a:r>
              <a:rPr lang="en-US" altLang="zh-TW" baseline="30000" dirty="0">
                <a:latin typeface="Aptos" panose="020B0004020202020204" pitchFamily="34" charset="0"/>
                <a:cs typeface="Times New Roman" panose="02020603050405020304" pitchFamily="18" charset="0"/>
              </a:rPr>
              <a:t>SIGGRAPH 2024</a:t>
            </a:r>
            <a:endParaRPr lang="en-US" altLang="zh-TW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941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A2EEC-F7E8-B8AD-890B-55AF82DE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44542E-0CB3-A7F6-BB69-0A1D3A51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B39D07E-96E2-0DC6-0B7C-79645A54E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124" y="1690688"/>
            <a:ext cx="9859751" cy="4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16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225E4-9019-31FC-670F-C568DAD2A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F9C8A1C-A37E-1BA3-703E-111A46C91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50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33856-725E-A31D-2ED2-7854A5F55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0223B2-4594-2521-E169-B563240E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Crowd Animation in Games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29B31F-B33B-3A44-6E70-C775E2619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Game Artists are still required to manually craft motion trajectories for each environment.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obstacles, crosswalks</a:t>
            </a:r>
          </a:p>
          <a:p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information have never been used for crowd animation. 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novel approach to automatically generate crowd animation from text following environment settings.</a:t>
            </a:r>
          </a:p>
        </p:txBody>
      </p:sp>
    </p:spTree>
    <p:extLst>
      <p:ext uri="{BB962C8B-B14F-4D97-AF65-F5344CB8AC3E}">
        <p14:creationId xmlns:p14="http://schemas.microsoft.com/office/powerpoint/2010/main" val="32995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A89AA-DD77-4F31-F7A9-9313B69ED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FCF06AB5-E823-AB85-9FF9-2E951287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Preliminaries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083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D5D99-814A-5838-AA7D-3E42974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BB6EA-EDA2-A427-838E-336D106B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Crowd Animation &amp; Simulation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201AD1-E2D1-2B7A-BC7D-C15648111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crowd animation are divided in two stages: motion trajectory (High-level) and collision-free locomotion (Low-level).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is largely based on Reciprocal Velocity Obstacle (RVO)</a:t>
            </a:r>
          </a:p>
          <a:p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73F9F2-FA8D-1949-BB13-7245A78CA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468" y="3971550"/>
            <a:ext cx="2503730" cy="220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AE34FB6-23DD-8589-EB49-9403E60BC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04" y="4160370"/>
            <a:ext cx="5976472" cy="215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597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CBE0F-B2C1-CE64-3354-A95929F7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3A1F090A-32D3-B1EE-7767-628753AA6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Method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33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CD674-3A8D-0BC6-08CC-308F3ACF4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D7B005C-206E-103C-4ECF-C0DDA66CC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Pipeline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27F6D384-6FA6-DA79-CE82-73222D48F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8A4E603-66CB-BA55-E879-C08784E66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24" y="1505848"/>
            <a:ext cx="11966952" cy="467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9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CB8D9-FD06-22CC-9089-0EE52281D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16F893-A01F-B254-3D3F-C7D50B7C5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9B13E51D-8BB6-EB84-89DF-C9C4F51DC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semantic map which contains start/end and obstacle/gate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description of how agents are supposed to move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8133258-A59D-3FFF-8A3A-51F120AA7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82" y="3320257"/>
            <a:ext cx="4943520" cy="285670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02A35FD-5A1B-16AF-A639-CE52964E5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802" y="3429000"/>
            <a:ext cx="3872084" cy="256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93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20AD2-3F15-9D0C-0B0D-DDADA7EE4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A1DE25-655A-92D8-46A0-FAFA5C69A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Canonicalized Text Prompts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內容版面配置區 4">
            <a:extLst>
              <a:ext uri="{FF2B5EF4-FFF2-40B4-BE49-F238E27FC236}">
                <a16:creationId xmlns:a16="http://schemas.microsoft.com/office/drawing/2014/main" id="{FB7A0049-9B02-81A7-92A0-B062810BC789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54227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Agents are supposed to move </a:t>
            </a:r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group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to achieve low cost of inference.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GPT-4 to canonicalize the sentence and feed into CLIP.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C12C13A-8918-2ABA-C6FD-2078AB88C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051" y="1108038"/>
            <a:ext cx="3457846" cy="521994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BB03463-ADD0-3EC4-DF54-57756B5F8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83" y="5028409"/>
            <a:ext cx="7064431" cy="113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6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118DA-9091-6F37-DB60-1CCD02B49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ED6190-F306-C8FF-3376-23572BB29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Diffusion-based Agent Control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>
                <a:extLst>
                  <a:ext uri="{FF2B5EF4-FFF2-40B4-BE49-F238E27FC236}">
                    <a16:creationId xmlns:a16="http://schemas.microsoft.com/office/drawing/2014/main" id="{AE14E3FF-0119-2EA3-89C5-98996634C9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Traditional trajectory predictions are based on single agent, which can not achieve real-time performance.</a:t>
                </a:r>
              </a:p>
              <a:p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They define three fields: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endParaRPr lang="en-US" altLang="zh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cs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  <m:r>
                      <a:rPr lang="en-US" altLang="zh-TW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spatial probability field of initial position of an agent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velocity along with an agent at time=x should move.</a:t>
                </a:r>
              </a:p>
              <a:p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overlapped agent is removed and simulate motion by RVO +</a:t>
                </a:r>
                <a:r>
                  <a:rPr lang="en-US" altLang="zh-TW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Guidance Velocity.</a:t>
                </a:r>
              </a:p>
            </p:txBody>
          </p:sp>
        </mc:Choice>
        <mc:Fallback xmlns="">
          <p:sp>
            <p:nvSpPr>
              <p:cNvPr id="5" name="內容版面配置區 4">
                <a:extLst>
                  <a:ext uri="{FF2B5EF4-FFF2-40B4-BE49-F238E27FC236}">
                    <a16:creationId xmlns:a16="http://schemas.microsoft.com/office/drawing/2014/main" id="{AE14E3FF-0119-2EA3-89C5-98996634C9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 r="-75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3486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4E6B0-2185-44C3-0E98-F446F2004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F3417B-2AEF-77A5-CB65-D942227C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Diffusion-based Agent Control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內容版面配置區 4">
                <a:extLst>
                  <a:ext uri="{FF2B5EF4-FFF2-40B4-BE49-F238E27FC236}">
                    <a16:creationId xmlns:a16="http://schemas.microsoft.com/office/drawing/2014/main" id="{D1573144-5D30-9D7E-1080-68554A70FA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422751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all image-based, so Diffusion Model can be helpful for generation and using CLIP command s for generation signal.</a:t>
                </a:r>
              </a:p>
            </p:txBody>
          </p:sp>
        </mc:Choice>
        <mc:Fallback xmlns="">
          <p:sp>
            <p:nvSpPr>
              <p:cNvPr id="5" name="內容版面配置區 4">
                <a:extLst>
                  <a:ext uri="{FF2B5EF4-FFF2-40B4-BE49-F238E27FC236}">
                    <a16:creationId xmlns:a16="http://schemas.microsoft.com/office/drawing/2014/main" id="{D1573144-5D30-9D7E-1080-68554A70FA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422751" cy="4351338"/>
              </a:xfrm>
              <a:blipFill>
                <a:blip r:embed="rId3"/>
                <a:stretch>
                  <a:fillRect t="-700" r="-337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>
            <a:extLst>
              <a:ext uri="{FF2B5EF4-FFF2-40B4-BE49-F238E27FC236}">
                <a16:creationId xmlns:a16="http://schemas.microsoft.com/office/drawing/2014/main" id="{CA07D5D5-DD1E-6B0E-671A-A08C7F685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085" y="1825625"/>
            <a:ext cx="533809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84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1BFD5-0D77-E8CE-2DF1-E2494C037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81F39A-8A9C-952C-FBF7-80F3DE699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Dataset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7F3B31DA-82BB-992C-4055-EDE70495E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dataset is capable to provide enough annotation for training the model, so a constructive method is proposed.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env contains 7 types of obstacles, each contains some anchors. Using traditional trajectory planning method to generate correct/optimized trajectory.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trajectory, generate descriptive words.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0A0A72C-71BD-59FD-FF4D-04C8C0D0A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098" y="4697367"/>
            <a:ext cx="9697803" cy="198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42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68AC3-6F1A-4275-C531-268C2D4F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639E9C-8AC1-718A-84E5-4DAEEDD89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Adjustment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field_v1">
            <a:hlinkClick r:id="" action="ppaction://media"/>
            <a:extLst>
              <a:ext uri="{FF2B5EF4-FFF2-40B4-BE49-F238E27FC236}">
                <a16:creationId xmlns:a16="http://schemas.microsoft.com/office/drawing/2014/main" id="{72D54720-AC5D-0C28-484E-4D81FFFD753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9557" y="1858675"/>
            <a:ext cx="4351337" cy="4351338"/>
          </a:xfrm>
        </p:spPr>
      </p:pic>
      <p:pic>
        <p:nvPicPr>
          <p:cNvPr id="6" name="field_v2">
            <a:hlinkClick r:id="" action="ppaction://media"/>
            <a:extLst>
              <a:ext uri="{FF2B5EF4-FFF2-40B4-BE49-F238E27FC236}">
                <a16:creationId xmlns:a16="http://schemas.microsoft.com/office/drawing/2014/main" id="{6C7F2B12-FF9C-AB15-5A3F-4A309ADF744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21105" y="185867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2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8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44363-8807-A271-D488-281C6E47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5BDB0DE7-A923-AAF6-725F-D3048B315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Result 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792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7FBBC-148A-CA34-B98A-60C465B9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C928ED-B751-9BA7-8CBA-325A8AA9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subway">
            <a:hlinkClick r:id="" action="ppaction://media"/>
            <a:extLst>
              <a:ext uri="{FF2B5EF4-FFF2-40B4-BE49-F238E27FC236}">
                <a16:creationId xmlns:a16="http://schemas.microsoft.com/office/drawing/2014/main" id="{925F3EB3-B3BD-E0F6-F444-D48080A1B10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8056" y="1847141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2422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A49-F15A-6D4F-D7DF-19342D24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4170E6-4656-24D4-291A-51B690D0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arden">
            <a:hlinkClick r:id="" action="ppaction://media"/>
            <a:extLst>
              <a:ext uri="{FF2B5EF4-FFF2-40B4-BE49-F238E27FC236}">
                <a16:creationId xmlns:a16="http://schemas.microsoft.com/office/drawing/2014/main" id="{1645520E-67BC-DC24-7B9E-9536E1E099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0070" y="1814868"/>
            <a:ext cx="7851859" cy="441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1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3FE90-C81E-87E6-2E4A-F556C652B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DBF8DB-A166-F5FA-14F1-B95F9A09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arger_crosswalk">
            <a:hlinkClick r:id="" action="ppaction://media"/>
            <a:extLst>
              <a:ext uri="{FF2B5EF4-FFF2-40B4-BE49-F238E27FC236}">
                <a16:creationId xmlns:a16="http://schemas.microsoft.com/office/drawing/2014/main" id="{5E01FFEF-88A2-FC10-4EB4-24DF06FFE8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0070" y="1690688"/>
            <a:ext cx="7851859" cy="441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6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C3046-FF10-9721-29DE-C5EC5FDED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CB1EF3-AEFB-1C39-3A6D-F9C9E2FE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larger_evacuation">
            <a:hlinkClick r:id="" action="ppaction://media"/>
            <a:extLst>
              <a:ext uri="{FF2B5EF4-FFF2-40B4-BE49-F238E27FC236}">
                <a16:creationId xmlns:a16="http://schemas.microsoft.com/office/drawing/2014/main" id="{DD66F490-4C68-C722-C1F9-ED3D434B0A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8951" y="1690688"/>
            <a:ext cx="7934098" cy="446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571DE-8B2F-C4D3-01A6-CE8091967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A68C3B31-0E7C-9107-E175-4240C7747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Evaluation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179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5F213-F910-A827-16E7-907453B16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905CD8-0D71-84E8-249A-32CEE12D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evaluation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EE5BC62-17FD-0205-EF37-119DE2814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requires 192hr on RTX 4090 GPU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(x4), Velocity Field inference cost 6s, each simulation step costs &lt;1ms.</a:t>
            </a: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metrics (ATD/SSR/RSR) are provided to evaluate the simulation performance.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8224BFD-FBAD-F694-F328-728015F0D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18" y="4378055"/>
            <a:ext cx="11564964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96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8A8F-BC5C-B833-CE85-3E8FB8A48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BAEC04-3E13-3AEE-6965-714A6CC0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Ablation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4C0A1DB-DBB2-0F99-0007-8E87D0953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3080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w/o canonicalized text: In 60 test cases, the success rate of two commands are 0.933/0.966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F96C043-C781-1312-BA90-15B2E51A1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87163"/>
            <a:ext cx="10621857" cy="125747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CE215C2-FB78-603A-60F6-3B1BC37F4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416" y="3444638"/>
            <a:ext cx="6599167" cy="341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86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0B0DD-9099-E6DF-95E0-73ACAE0C7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D1203E3-31DA-3025-62DF-04EB394A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Ablation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C142B88-55E8-10A0-5652-53D93B196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0B5A918-49BE-21C7-FE65-37FC86DDF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75" y="2259107"/>
            <a:ext cx="10194850" cy="341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63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A78AD-A479-3277-1E62-13EC59160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799287-9F3A-232A-0FE3-F8ABD11E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DF2CA9-EEAB-92E7-01E3-50B0E240F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https://mlzg.github.io/Publications/Sig24_TextCrowd/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624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CE341-21C1-C426-7069-3108BC5CC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F8B62336-4775-857E-AE3D-70B6FAC1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172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7022</TotalTime>
  <Words>1494</Words>
  <Application>Microsoft Office PowerPoint</Application>
  <PresentationFormat>寬螢幕</PresentationFormat>
  <Paragraphs>113</Paragraphs>
  <Slides>25</Slides>
  <Notes>18</Notes>
  <HiddenSlides>0</HiddenSlides>
  <MMClips>6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Cambria Math</vt:lpstr>
      <vt:lpstr>Times New Roman</vt:lpstr>
      <vt:lpstr>Office 佈景主題</vt:lpstr>
      <vt:lpstr>Text-Guided Synthesis of Crowd Animation</vt:lpstr>
      <vt:lpstr>Result</vt:lpstr>
      <vt:lpstr>1. Introduction</vt:lpstr>
      <vt:lpstr>Crowd Animation in Games</vt:lpstr>
      <vt:lpstr>2. Preliminaries</vt:lpstr>
      <vt:lpstr>Crowd Animation &amp; Simulation</vt:lpstr>
      <vt:lpstr>3. Method</vt:lpstr>
      <vt:lpstr>Pipeline</vt:lpstr>
      <vt:lpstr>Input</vt:lpstr>
      <vt:lpstr>Canonicalized Text Prompts</vt:lpstr>
      <vt:lpstr>Diffusion-based Agent Control</vt:lpstr>
      <vt:lpstr>Diffusion-based Agent Control</vt:lpstr>
      <vt:lpstr>Training Dataset</vt:lpstr>
      <vt:lpstr>Velocity Adjustment</vt:lpstr>
      <vt:lpstr>4. Result </vt:lpstr>
      <vt:lpstr>Result</vt:lpstr>
      <vt:lpstr>Result</vt:lpstr>
      <vt:lpstr>Result</vt:lpstr>
      <vt:lpstr>Result</vt:lpstr>
      <vt:lpstr>5. Evaluation</vt:lpstr>
      <vt:lpstr>Cost and evaluation</vt:lpstr>
      <vt:lpstr>Ablation Study</vt:lpstr>
      <vt:lpstr>Ablation Study</vt:lpstr>
      <vt:lpstr>References</vt:lpstr>
      <vt:lpstr>FIN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競誠 張</dc:creator>
  <cp:lastModifiedBy>競誠 張</cp:lastModifiedBy>
  <cp:revision>38</cp:revision>
  <dcterms:created xsi:type="dcterms:W3CDTF">2024-10-29T11:14:59Z</dcterms:created>
  <dcterms:modified xsi:type="dcterms:W3CDTF">2026-05-05T16:11:41Z</dcterms:modified>
</cp:coreProperties>
</file>