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89" r:id="rId5"/>
    <p:sldId id="290" r:id="rId6"/>
    <p:sldId id="291" r:id="rId7"/>
    <p:sldId id="259" r:id="rId8"/>
    <p:sldId id="261" r:id="rId9"/>
    <p:sldId id="293" r:id="rId10"/>
    <p:sldId id="292" r:id="rId11"/>
    <p:sldId id="294" r:id="rId12"/>
    <p:sldId id="296" r:id="rId13"/>
    <p:sldId id="295" r:id="rId14"/>
    <p:sldId id="282" r:id="rId15"/>
    <p:sldId id="297" r:id="rId16"/>
    <p:sldId id="298" r:id="rId17"/>
    <p:sldId id="299" r:id="rId18"/>
    <p:sldId id="300" r:id="rId19"/>
    <p:sldId id="284" r:id="rId20"/>
    <p:sldId id="262" r:id="rId21"/>
    <p:sldId id="272" r:id="rId22"/>
  </p:sldIdLst>
  <p:sldSz cx="18288000" cy="10287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Times New Roman" panose="02020603050405020304" pitchFamily="18" charset="0"/>
      <p:regular r:id="rId28"/>
    </p:embeddedFont>
    <p:embeddedFont>
      <p:font typeface="Times New Roman Bold" panose="02020803070505020304" pitchFamily="18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162EC28-8060-4B99-B51C-B576FDD70CFC}">
          <p14:sldIdLst>
            <p14:sldId id="256"/>
            <p14:sldId id="257"/>
          </p14:sldIdLst>
        </p14:section>
        <p14:section name="1. Introduction" id="{28D26F6F-828A-46D6-A15D-C54550D3CA74}">
          <p14:sldIdLst>
            <p14:sldId id="258"/>
            <p14:sldId id="289"/>
            <p14:sldId id="290"/>
            <p14:sldId id="291"/>
          </p14:sldIdLst>
        </p14:section>
        <p14:section name="2. Related Works" id="{2204BD5D-CC5D-4FC1-B62F-4E318F6A649C}">
          <p14:sldIdLst>
            <p14:sldId id="259"/>
          </p14:sldIdLst>
        </p14:section>
        <p14:section name="3. Method" id="{A1DCD4E3-15FD-4AF4-9977-BD98EF29C844}">
          <p14:sldIdLst>
            <p14:sldId id="261"/>
            <p14:sldId id="293"/>
            <p14:sldId id="292"/>
            <p14:sldId id="294"/>
            <p14:sldId id="296"/>
            <p14:sldId id="295"/>
          </p14:sldIdLst>
        </p14:section>
        <p14:section name="4. Experiment" id="{7B0E254A-295B-4173-BE33-754E045E148D}">
          <p14:sldIdLst>
            <p14:sldId id="282"/>
            <p14:sldId id="297"/>
            <p14:sldId id="298"/>
            <p14:sldId id="299"/>
            <p14:sldId id="300"/>
          </p14:sldIdLst>
        </p14:section>
        <p14:section name="5. Conclusion" id="{138A7C44-0736-425C-8669-B18E4542C500}">
          <p14:sldIdLst>
            <p14:sldId id="284"/>
            <p14:sldId id="262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A55"/>
    <a:srgbClr val="A8ABC0"/>
    <a:srgbClr val="D9DBE3"/>
    <a:srgbClr val="BCBFCE"/>
    <a:srgbClr val="B5B8C9"/>
    <a:srgbClr val="756D77"/>
    <a:srgbClr val="663300"/>
    <a:srgbClr val="B5611B"/>
    <a:srgbClr val="E8A166"/>
    <a:srgbClr val="FBE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8510" autoAdjust="0"/>
  </p:normalViewPr>
  <p:slideViewPr>
    <p:cSldViewPr>
      <p:cViewPr varScale="1">
        <p:scale>
          <a:sx n="36" d="100"/>
          <a:sy n="36" d="100"/>
        </p:scale>
        <p:origin x="56" y="3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7" d="100"/>
        <a:sy n="117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12.05.2026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目前主流的 </a:t>
            </a:r>
            <a:r>
              <a:rPr lang="en-US" altLang="zh-TW" dirty="0"/>
              <a:t>3D </a:t>
            </a:r>
            <a:r>
              <a:rPr lang="zh-TW" altLang="en-US" dirty="0"/>
              <a:t>頭髮重建技術主要分為以下兩大類</a:t>
            </a:r>
            <a:r>
              <a:rPr lang="en-US" altLang="zh-TW" dirty="0"/>
              <a:t>:</a:t>
            </a:r>
          </a:p>
          <a:p>
            <a:pPr marL="228600" indent="-228600">
              <a:buAutoNum type="arabicPeriod"/>
            </a:pPr>
            <a:r>
              <a:rPr lang="zh-TW" altLang="en-US" dirty="0"/>
              <a:t>多視角與影片捕捉</a:t>
            </a:r>
            <a:r>
              <a:rPr lang="en-US" altLang="zh-TW" dirty="0"/>
              <a:t>: </a:t>
            </a:r>
            <a:r>
              <a:rPr lang="zh-TW" altLang="en-US" dirty="0"/>
              <a:t>這個方法是在</a:t>
            </a:r>
            <a:r>
              <a:rPr lang="en-US" altLang="zh-TW" dirty="0"/>
              <a:t>2D </a:t>
            </a:r>
            <a:r>
              <a:rPr lang="zh-TW" altLang="en-US" dirty="0"/>
              <a:t>方向圖的限制下去重建頭髮的 </a:t>
            </a:r>
            <a:r>
              <a:rPr lang="en-US" altLang="zh-TW" dirty="0"/>
              <a:t>3D </a:t>
            </a:r>
            <a:r>
              <a:rPr lang="zh-TW" altLang="en-US" dirty="0"/>
              <a:t>幾何特徵</a:t>
            </a:r>
            <a:endParaRPr lang="en-US" altLang="zh-TW" dirty="0"/>
          </a:p>
          <a:p>
            <a:pPr marL="685800" lvl="1" indent="-228600">
              <a:buAutoNum type="arabicPeriod"/>
            </a:pPr>
            <a:r>
              <a:rPr lang="zh-TW" altLang="en-US" dirty="0"/>
              <a:t>優點</a:t>
            </a:r>
            <a:r>
              <a:rPr lang="en-US" altLang="zh-TW" dirty="0"/>
              <a:t>:</a:t>
            </a:r>
            <a:r>
              <a:rPr lang="zh-TW" altLang="en-US" dirty="0"/>
              <a:t> 能重建高保真的</a:t>
            </a:r>
            <a:r>
              <a:rPr lang="en-US" altLang="zh-TW" dirty="0"/>
              <a:t>3D</a:t>
            </a:r>
            <a:r>
              <a:rPr lang="zh-TW" altLang="en-US" dirty="0"/>
              <a:t>細節</a:t>
            </a:r>
            <a:endParaRPr lang="en-US" altLang="zh-TW" dirty="0"/>
          </a:p>
          <a:p>
            <a:pPr marL="685800" lvl="1" indent="-228600">
              <a:buAutoNum type="arabicPeriod"/>
            </a:pPr>
            <a:r>
              <a:rPr lang="zh-TW" altLang="en-US" dirty="0"/>
              <a:t>缺點 </a:t>
            </a:r>
            <a:r>
              <a:rPr lang="en-US" altLang="zh-TW" dirty="0"/>
              <a:t>:</a:t>
            </a:r>
            <a:r>
              <a:rPr lang="zh-TW" altLang="en-US" dirty="0"/>
              <a:t> 設備昂貴、拍攝條件嚴格、處理時間長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單視角重建</a:t>
            </a:r>
            <a:r>
              <a:rPr lang="en-US" altLang="zh-TW" dirty="0"/>
              <a:t>:</a:t>
            </a:r>
            <a:r>
              <a:rPr lang="zh-TW" altLang="en-US" dirty="0"/>
              <a:t> 這個方法是利用</a:t>
            </a:r>
            <a:r>
              <a:rPr lang="en-US" altLang="zh-TW" dirty="0"/>
              <a:t>3D</a:t>
            </a:r>
            <a:r>
              <a:rPr lang="zh-TW" altLang="en-US" dirty="0"/>
              <a:t>合成資料集中學習到的東西，並使用神經網路來推論頭髮在立體空間中的樣子</a:t>
            </a:r>
            <a:endParaRPr lang="en-US" altLang="zh-TW" dirty="0"/>
          </a:p>
          <a:p>
            <a:pPr marL="685800" lvl="1" indent="-228600">
              <a:buAutoNum type="arabicPeriod"/>
            </a:pPr>
            <a:r>
              <a:rPr lang="zh-TW" altLang="en-US" dirty="0"/>
              <a:t>優點</a:t>
            </a:r>
            <a:r>
              <a:rPr lang="en-US" altLang="zh-TW" dirty="0"/>
              <a:t>:</a:t>
            </a:r>
            <a:r>
              <a:rPr lang="zh-TW" altLang="en-US" dirty="0"/>
              <a:t> 快速、容易取得且對使用者友善，只需要一張照片即可完成</a:t>
            </a:r>
            <a:endParaRPr lang="en-US" altLang="zh-TW" dirty="0"/>
          </a:p>
          <a:p>
            <a:pPr marL="685800" lvl="1" indent="-228600">
              <a:buAutoNum type="arabicPeriod"/>
            </a:pPr>
            <a:r>
              <a:rPr lang="zh-TW" altLang="en-US" dirty="0"/>
              <a:t>缺點</a:t>
            </a:r>
            <a:r>
              <a:rPr lang="en-US" altLang="zh-TW" dirty="0"/>
              <a:t>:</a:t>
            </a:r>
            <a:r>
              <a:rPr lang="zh-TW" altLang="en-US" dirty="0"/>
              <a:t> 產生的頭髮細節度低，且能處理的髮型有限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832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儘管單視角重建看起來很方便，他仍然存在兩個主要的問題</a:t>
            </a:r>
            <a:r>
              <a:rPr lang="en-US" altLang="zh-TW" dirty="0"/>
              <a:t>:</a:t>
            </a:r>
          </a:p>
          <a:p>
            <a:pPr marL="228600" indent="-228600">
              <a:buAutoNum type="arabicPeriod"/>
            </a:pPr>
            <a:r>
              <a:rPr lang="zh-TW" altLang="en-US" dirty="0"/>
              <a:t>對於複雜的髮型重建相當困難</a:t>
            </a:r>
            <a:r>
              <a:rPr lang="en-US" altLang="zh-TW" dirty="0"/>
              <a:t>:</a:t>
            </a:r>
            <a:r>
              <a:rPr lang="zh-TW" altLang="en-US" dirty="0"/>
              <a:t> 在處理禿頭或者是結構複雜的髮型</a:t>
            </a:r>
            <a:r>
              <a:rPr lang="en-US" altLang="zh-TW" dirty="0"/>
              <a:t>(</a:t>
            </a:r>
            <a:r>
              <a:rPr lang="zh-TW" altLang="en-US" dirty="0"/>
              <a:t>像是非裔捲髮</a:t>
            </a:r>
            <a:r>
              <a:rPr lang="en-US" altLang="zh-TW" dirty="0"/>
              <a:t>)</a:t>
            </a:r>
            <a:r>
              <a:rPr lang="zh-TW" altLang="en-US" dirty="0"/>
              <a:t>時比較難還原真實的幾何結構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缺乏訓練的資料集</a:t>
            </a:r>
            <a:r>
              <a:rPr lang="en-US" altLang="zh-TW" dirty="0"/>
              <a:t>:</a:t>
            </a:r>
            <a:r>
              <a:rPr lang="zh-TW" altLang="en-US" dirty="0"/>
              <a:t> 這些資料集的製作過程需要耗費極大的人力成本，且通常沒有公開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00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在有限的訓練資料集下，常常會採用「中間表示法」來處理剛才所提及的問題，使用</a:t>
            </a:r>
            <a:r>
              <a:rPr lang="en-US" altLang="zh-TW" dirty="0"/>
              <a:t>VAE</a:t>
            </a:r>
            <a:r>
              <a:rPr lang="zh-TW" altLang="en-US" dirty="0"/>
              <a:t>將頭皮上的髮絲資訊壓縮成低維度的表示法，並且使用方向濾波器</a:t>
            </a:r>
            <a:r>
              <a:rPr lang="en-US" altLang="zh-TW" dirty="0"/>
              <a:t>(oriented</a:t>
            </a:r>
            <a:r>
              <a:rPr lang="zh-TW" altLang="en-US" dirty="0"/>
              <a:t> </a:t>
            </a:r>
            <a:r>
              <a:rPr lang="en-US" altLang="zh-TW" dirty="0"/>
              <a:t>filters)</a:t>
            </a:r>
            <a:r>
              <a:rPr lang="zh-TW" altLang="en-US" dirty="0"/>
              <a:t>來提取影像中的髮絲走勢，以及不直接對單根髮絲建模，而是處理少量的引導髮絲後，在經過上採樣生成完整的髮型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這樣做的缺點是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缺法空間細節</a:t>
            </a:r>
            <a:r>
              <a:rPr lang="en-US" altLang="zh-TW" dirty="0"/>
              <a:t>:</a:t>
            </a:r>
            <a:r>
              <a:rPr lang="zh-TW" altLang="en-US" dirty="0"/>
              <a:t>過度簡化的建模方式，限制了系統還原單根髮絲之間複雜空間關係的能力。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真實感不足</a:t>
            </a:r>
            <a:r>
              <a:rPr lang="en-US" altLang="zh-TW" dirty="0"/>
              <a:t>:</a:t>
            </a:r>
            <a:r>
              <a:rPr lang="zh-TW" altLang="en-US" dirty="0"/>
              <a:t>在低維度的壓縮空間內操作，本質上抹平了頭髮的細微特徵，導致最終成品缺乏真實感。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1364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本文貢獻</a:t>
            </a:r>
            <a:r>
              <a:rPr lang="en-US" altLang="zh-TW" dirty="0"/>
              <a:t>:</a:t>
            </a:r>
          </a:p>
          <a:p>
            <a:pPr marL="228600" indent="-228600">
              <a:buAutoNum type="arabicPeriod"/>
            </a:pPr>
            <a:r>
              <a:rPr lang="zh-TW" altLang="en-US" dirty="0"/>
              <a:t>提出一個自動化的流程可以創建</a:t>
            </a:r>
            <a:r>
              <a:rPr lang="en-US" altLang="zh-TW" dirty="0"/>
              <a:t>3D</a:t>
            </a:r>
            <a:r>
              <a:rPr lang="zh-TW" altLang="en-US" dirty="0"/>
              <a:t>髮型的資料集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使用</a:t>
            </a:r>
            <a:r>
              <a:rPr lang="en-US" altLang="zh-TW" dirty="0" err="1"/>
              <a:t>HDiT</a:t>
            </a:r>
            <a:r>
              <a:rPr lang="zh-TW" altLang="en-US" dirty="0"/>
              <a:t> </a:t>
            </a:r>
            <a:r>
              <a:rPr lang="en-US" altLang="zh-TW" dirty="0"/>
              <a:t>diffusion</a:t>
            </a:r>
            <a:r>
              <a:rPr lang="zh-TW" altLang="en-US" dirty="0"/>
              <a:t>架構結合</a:t>
            </a:r>
            <a:r>
              <a:rPr lang="en-US" altLang="zh-TW" dirty="0"/>
              <a:t>DINOv2</a:t>
            </a:r>
            <a:r>
              <a:rPr lang="zh-TW" altLang="en-US" dirty="0"/>
              <a:t>，跳過傳統的方向圖處理，直接從單張影像還原複雜的髮絲結構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使用「單根髮絲建模」並引入「密度圖」，可以針對複雜度高的髮型進行重建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37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目前主流的圖片轉</a:t>
            </a:r>
            <a:r>
              <a:rPr lang="en-US" altLang="zh-TW" dirty="0"/>
              <a:t>3D</a:t>
            </a:r>
            <a:r>
              <a:rPr lang="zh-TW" altLang="en-US" dirty="0"/>
              <a:t>的方法分為以下四種</a:t>
            </a:r>
            <a:r>
              <a:rPr lang="en-US" altLang="zh-TW" dirty="0"/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模型蒸餾</a:t>
            </a:r>
            <a:r>
              <a:rPr lang="en-US" altLang="zh-TW" dirty="0"/>
              <a:t>(SDS):</a:t>
            </a:r>
            <a:r>
              <a:rPr lang="zh-TW" altLang="en-US" dirty="0"/>
              <a:t> 利用 </a:t>
            </a:r>
            <a:r>
              <a:rPr lang="en-US" altLang="zh-TW" dirty="0"/>
              <a:t>Stable Diffusion </a:t>
            </a:r>
            <a:r>
              <a:rPr lang="zh-TW" altLang="en-US" dirty="0"/>
              <a:t>等現成 </a:t>
            </a:r>
            <a:r>
              <a:rPr lang="en-US" altLang="zh-TW" dirty="0"/>
              <a:t>2D </a:t>
            </a:r>
            <a:r>
              <a:rPr lang="zh-TW" altLang="en-US" dirty="0"/>
              <a:t>模型的知識來指導 </a:t>
            </a:r>
            <a:r>
              <a:rPr lang="en-US" altLang="zh-TW" dirty="0"/>
              <a:t>3D </a:t>
            </a:r>
            <a:r>
              <a:rPr lang="zh-TW" altLang="en-US" dirty="0"/>
              <a:t>生成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優點</a:t>
            </a:r>
            <a:r>
              <a:rPr lang="en-US" altLang="zh-TW" dirty="0"/>
              <a:t>:</a:t>
            </a:r>
            <a:r>
              <a:rPr lang="zh-TW" altLang="en-US" dirty="0"/>
              <a:t>開發成本相對低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缺點</a:t>
            </a:r>
            <a:r>
              <a:rPr lang="en-US" altLang="zh-TW" dirty="0"/>
              <a:t>:</a:t>
            </a:r>
            <a:r>
              <a:rPr lang="zh-TW" altLang="en-US" b="1" dirty="0"/>
              <a:t>缺乏精確 </a:t>
            </a:r>
            <a:r>
              <a:rPr lang="en-US" altLang="zh-TW" b="1" dirty="0"/>
              <a:t>3D </a:t>
            </a:r>
            <a:r>
              <a:rPr lang="zh-TW" altLang="en-US" b="1" dirty="0"/>
              <a:t>資訊</a:t>
            </a:r>
            <a:r>
              <a:rPr lang="zh-TW" altLang="en-US" dirty="0"/>
              <a:t>，生成的幾何結構可能不合理。</a:t>
            </a:r>
            <a:endParaRPr lang="en-US" altLang="zh-TW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多視角生成</a:t>
            </a:r>
            <a:r>
              <a:rPr lang="en-US" altLang="zh-TW" dirty="0"/>
              <a:t>:</a:t>
            </a:r>
            <a:r>
              <a:rPr lang="zh-TW" altLang="en-US" dirty="0"/>
              <a:t> 先讓模型生成多張不同角度的照片，再用傳統算法重建 </a:t>
            </a:r>
            <a:r>
              <a:rPr lang="en-US" altLang="zh-TW" dirty="0"/>
              <a:t>3D</a:t>
            </a:r>
            <a:r>
              <a:rPr lang="zh-TW" altLang="en-US" dirty="0"/>
              <a:t>。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優點</a:t>
            </a:r>
            <a:r>
              <a:rPr lang="en-US" altLang="zh-TW" dirty="0"/>
              <a:t>:</a:t>
            </a:r>
            <a:r>
              <a:rPr lang="zh-TW" altLang="en-US" dirty="0"/>
              <a:t>視覺效果直觀且美觀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缺點</a:t>
            </a:r>
            <a:r>
              <a:rPr lang="en-US" altLang="zh-TW" dirty="0"/>
              <a:t>:</a:t>
            </a:r>
            <a:r>
              <a:rPr lang="zh-TW" altLang="en-US" b="1" dirty="0"/>
              <a:t>速度極慢</a:t>
            </a:r>
            <a:r>
              <a:rPr lang="zh-TW" altLang="en-US" dirty="0"/>
              <a:t>，且不同視角間的細節難以完全對齊。</a:t>
            </a:r>
            <a:endParaRPr lang="en-US" altLang="zh-TW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直接生成 </a:t>
            </a:r>
            <a:r>
              <a:rPr lang="en-US" altLang="zh-TW" dirty="0"/>
              <a:t>3D </a:t>
            </a:r>
            <a:r>
              <a:rPr lang="zh-TW" altLang="en-US" dirty="0"/>
              <a:t>表示</a:t>
            </a:r>
            <a:r>
              <a:rPr lang="en-US" altLang="zh-TW" dirty="0"/>
              <a:t>:</a:t>
            </a:r>
            <a:r>
              <a:rPr lang="zh-TW" altLang="en-US" dirty="0"/>
              <a:t> 讓 </a:t>
            </a:r>
            <a:r>
              <a:rPr lang="en-US" altLang="zh-TW" dirty="0"/>
              <a:t>AI </a:t>
            </a:r>
            <a:r>
              <a:rPr lang="zh-TW" altLang="en-US" dirty="0"/>
              <a:t>直接產出 </a:t>
            </a:r>
            <a:r>
              <a:rPr lang="en-US" altLang="zh-TW" dirty="0"/>
              <a:t>3D Mesh</a:t>
            </a:r>
            <a:r>
              <a:rPr lang="zh-TW" altLang="en-US" dirty="0"/>
              <a:t>或</a:t>
            </a:r>
            <a:r>
              <a:rPr lang="en-US" altLang="zh-TW" dirty="0"/>
              <a:t>Triplane</a:t>
            </a:r>
            <a:r>
              <a:rPr lang="zh-TW" altLang="en-US" dirty="0"/>
              <a:t>的數據。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優點</a:t>
            </a:r>
            <a:r>
              <a:rPr lang="en-US" altLang="zh-TW" dirty="0"/>
              <a:t>:</a:t>
            </a:r>
            <a:r>
              <a:rPr lang="zh-TW" altLang="en-US" dirty="0"/>
              <a:t>幾何結構最為精確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TW" altLang="en-US" dirty="0"/>
              <a:t>缺點</a:t>
            </a:r>
            <a:r>
              <a:rPr lang="en-US" altLang="zh-TW" dirty="0"/>
              <a:t>:</a:t>
            </a:r>
            <a:r>
              <a:rPr lang="zh-TW" altLang="en-US" b="1" dirty="0"/>
              <a:t>計算資源消耗極大</a:t>
            </a:r>
            <a:r>
              <a:rPr lang="zh-TW" altLang="en-US" dirty="0"/>
              <a:t>，對硬體要求非常高。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1077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在進行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training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之前，</a:t>
            </a:r>
            <a:r>
              <a:rPr lang="zh-TW" altLang="en-US" dirty="0"/>
              <a:t>為了使模型能處理不同頭部形狀的數據，必須先將所有樣本對齊到同一個標準空間：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頭皮展開：利用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SMPL-X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標準人體模型，將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3D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的頭皮攤平成一張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2D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平面圖。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像素對位：在這張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2D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地圖上，每一個像素（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Pixel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）都對應到標準頭部模型上一個特定的物理位置。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6278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因為模型很難直接處理數十萬條複雜的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3D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曲線，因此需要將其轉化為數位編碼。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首先，會先使用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模型將每一根包含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256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個座標點的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3D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髮絲，壓縮成一個只有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64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個數字的潛在編碼，這個編碼包含一根頭髮的所有髮型資訊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再來，因為這篇論文認為對於捲髮或複雜的髮型來說，即使點的位置稍微偏了一點點，只要捲度對了，視覺上就會非常自然逼真，所以在訓練過程中，會強制要求模型預測出來的髮絲「彎曲程度」必須跟真實頭髮一模一樣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最後，會將這組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64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維的編碼填入到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scalp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texture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中的對應像素中，如果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scalp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texture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上有空洞，就會用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push-pull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演算法進行插值把空洞填滿，確保整張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2D scalp texture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都有連續的特徵資訊。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同時會產出一密度圖，紀錄頭皮各處生長髮絲的機率。這解決了髮絲疏密不均的問題，並能精確表現出脫髮或髮際線等特徵。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7287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系統利用預訓練的 </a:t>
            </a:r>
            <a:r>
              <a:rPr lang="en-US" altLang="zh-TW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DINOv2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模型對輸入照片進行平行運算。在這個過程中會產生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局部語義特徵，用來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提取影像中各個區域的細節資訊，用於後續與頭皮空間進行空間對齊。以及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全域風格特徵 </a:t>
            </a:r>
            <a:r>
              <a:rPr lang="en-US" altLang="zh-TW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(CLS token)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：從 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Transformer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架構中提取代表整張影像資訊的編碼，用來定義髮型的整體類別（例如捲度特徵、長短風格），作為擴散模型生成時的全域引導資訊。</a:t>
            </a: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Diffusion model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開始前會生成一個隨機的雜訊圖，作為初始化的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scalp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texture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進行加噪去噪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4810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因為輸入的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圖片是正面拍攝視角和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scalp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texture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綻開後的</a:t>
            </a:r>
            <a:r>
              <a:rPr lang="en-US" altLang="zh-TW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uv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座標空間處於不同的空間維度，所以模型會透過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cross-attention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進行轉換，讓模型去學習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圖片中的某個區塊應該要對應到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scalp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texture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中的哪些像素座標點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6427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接著會透過</a:t>
            </a:r>
            <a:r>
              <a:rPr lang="en-US" altLang="zh-TW" b="1" dirty="0" err="1"/>
              <a:t>HDiT</a:t>
            </a:r>
            <a:r>
              <a:rPr lang="zh-TW" altLang="en-US" dirty="0"/>
              <a:t>將隨機雜訊逐步還原為精確的</a:t>
            </a:r>
            <a:r>
              <a:rPr lang="en-US" altLang="zh-TW" dirty="0"/>
              <a:t>scalp texture</a:t>
            </a:r>
            <a:r>
              <a:rPr lang="zh-TW" altLang="en-US" dirty="0"/>
              <a:t>：</a:t>
            </a:r>
            <a:endParaRPr lang="en-US" altLang="zh-TW" dirty="0"/>
          </a:p>
          <a:p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altLang="zh-TW" dirty="0" err="1"/>
              <a:t>HDiT</a:t>
            </a:r>
            <a:r>
              <a:rPr lang="zh-TW" altLang="en-US" dirty="0"/>
              <a:t>會先處理低解析度的特徵確保髮型的大致輪廓與流向，隨後再處理高解析度特徵來處理單根髮絲的細微紋理，確保生成結果兼具結構完整性與細節。</a:t>
            </a:r>
            <a:endParaRPr lang="en-US" altLang="zh-TW" dirty="0"/>
          </a:p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系統會識別編碼中對視覺特徵（如捲度、長度）影響較大的維度。在訓練與生成過程中，針對這些關鍵維度給予更高的權重（重點保護），確保影響視覺真實感的參數被優先且精準地還原。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同時</a:t>
            </a:r>
            <a:r>
              <a:rPr lang="zh-TW" altLang="en-US" dirty="0"/>
              <a:t>引入 </a:t>
            </a:r>
            <a:r>
              <a:rPr lang="en-US" altLang="zh-TW" b="1" dirty="0"/>
              <a:t>EDM2</a:t>
            </a:r>
            <a:r>
              <a:rPr lang="zh-TW" altLang="en-US" dirty="0"/>
              <a:t> 框架，根據目前的雜訊水平動態調整模型修正的程度。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1432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Diffusion model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完成計算後，會產出兩張乾淨的 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2D 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影像：一張是存儲髮絲幾何資訊的</a:t>
            </a: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Scalp Texture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，另一張是定義頭髮生長範圍與機率的密度圖。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altLang="zh-TW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VAE decoder</a:t>
            </a:r>
            <a:r>
              <a:rPr lang="zh-TW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會</a:t>
            </a:r>
            <a:r>
              <a:rPr lang="zh-TW" altLang="en-US" dirty="0"/>
              <a:t>讀取</a:t>
            </a:r>
            <a:r>
              <a:rPr lang="en-US" altLang="zh-TW" dirty="0"/>
              <a:t>scalp texture</a:t>
            </a:r>
            <a:r>
              <a:rPr lang="zh-TW" altLang="en-US" dirty="0"/>
              <a:t>中的每個像素編碼，將這些壓縮數據還原回 </a:t>
            </a:r>
            <a:r>
              <a:rPr lang="en-US" altLang="zh-TW" dirty="0"/>
              <a:t>3D </a:t>
            </a:r>
            <a:r>
              <a:rPr lang="zh-TW" altLang="en-US" dirty="0"/>
              <a:t>空間中的髮絲曲線</a:t>
            </a:r>
            <a:endParaRPr lang="en-US" altLang="zh-TW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2736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experiment</a:t>
            </a:r>
            <a:r>
              <a:rPr lang="zh-TW" altLang="en-US" dirty="0"/>
              <a:t>的部分主要是跟</a:t>
            </a:r>
            <a:r>
              <a:rPr lang="en-US" altLang="zh-TW" dirty="0" err="1"/>
              <a:t>Hairstep</a:t>
            </a:r>
            <a:r>
              <a:rPr lang="zh-TW" altLang="en-US" dirty="0"/>
              <a:t>和</a:t>
            </a:r>
            <a:r>
              <a:rPr lang="en-US" altLang="zh-TW" dirty="0" err="1"/>
              <a:t>NeuralHDHair</a:t>
            </a:r>
            <a:r>
              <a:rPr lang="zh-TW" altLang="en-US" dirty="0"/>
              <a:t>進行比較，兩者都是透過單張圖片去進行</a:t>
            </a:r>
            <a:r>
              <a:rPr lang="en-US" altLang="zh-TW" dirty="0"/>
              <a:t>3D</a:t>
            </a:r>
            <a:r>
              <a:rPr lang="zh-TW" altLang="en-US" dirty="0"/>
              <a:t>頭髮的重建。同時，也和</a:t>
            </a:r>
            <a:r>
              <a:rPr lang="en-US" altLang="zh-TW" dirty="0"/>
              <a:t>HARR</a:t>
            </a:r>
            <a:r>
              <a:rPr lang="zh-TW" altLang="en-US" dirty="0"/>
              <a:t>比較，他主要是設計從文字轉成頭髮。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定性評估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 err="1"/>
              <a:t>NeuralHDHair</a:t>
            </a:r>
            <a:r>
              <a:rPr lang="en-US" altLang="zh-TW" dirty="0"/>
              <a:t> </a:t>
            </a:r>
            <a:r>
              <a:rPr lang="zh-TW" altLang="en-US" dirty="0"/>
              <a:t>與 </a:t>
            </a:r>
            <a:r>
              <a:rPr lang="en-US" altLang="zh-TW" dirty="0" err="1"/>
              <a:t>HairStep</a:t>
            </a:r>
            <a:r>
              <a:rPr lang="en-US" altLang="zh-TW" dirty="0"/>
              <a:t> :</a:t>
            </a:r>
            <a:r>
              <a:rPr lang="zh-TW" altLang="en-US" dirty="0"/>
              <a:t> 生成的髮型和輸入圖片的整體輪廓大致相同，但缺乏細節和捲曲感，重建出的髮絲大多互相平行。此外，他們無法正確地重建禿頭和非裔捲髮的髮型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7833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HAAR:</a:t>
            </a:r>
            <a:r>
              <a:rPr lang="zh-TW" altLang="en-US" dirty="0"/>
              <a:t> 他的結果通常都無法準確地重建輸入圖片的髮型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7851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/>
              <a:t>這兩個表示在測試模型生成的頭髮與真實頭髮的接近程度。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表</a:t>
            </a:r>
            <a:r>
              <a:rPr lang="en-US" altLang="zh-TW" dirty="0"/>
              <a:t>1</a:t>
            </a:r>
            <a:r>
              <a:rPr lang="zh-TW" altLang="en-US" dirty="0"/>
              <a:t>是在目前公開的資料集進行測試</a:t>
            </a:r>
            <a:r>
              <a:rPr lang="en-US" altLang="zh-TW" dirty="0"/>
              <a:t>:</a:t>
            </a:r>
            <a:r>
              <a:rPr lang="zh-TW" altLang="en-US" dirty="0"/>
              <a:t> 在普通的直髮和簡單的捲髮上，</a:t>
            </a:r>
            <a:r>
              <a:rPr lang="en-US" altLang="zh-TW" dirty="0" err="1"/>
              <a:t>Difflocks</a:t>
            </a:r>
            <a:r>
              <a:rPr lang="zh-TW" altLang="en-US" dirty="0"/>
              <a:t>大多數的指標都是最好的</a:t>
            </a:r>
            <a:endParaRPr lang="en-US" altLang="zh-TW" dirty="0"/>
          </a:p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表</a:t>
            </a:r>
            <a:r>
              <a:rPr lang="en-US" altLang="zh-TW" dirty="0"/>
              <a:t>2</a:t>
            </a:r>
            <a:r>
              <a:rPr lang="zh-TW" altLang="en-US" dirty="0"/>
              <a:t>是在</a:t>
            </a:r>
            <a:r>
              <a:rPr lang="en-US" altLang="zh-TW" dirty="0" err="1"/>
              <a:t>difflocks</a:t>
            </a:r>
            <a:r>
              <a:rPr lang="zh-TW" altLang="en-US" dirty="0"/>
              <a:t>的資料集進行測試</a:t>
            </a:r>
            <a:r>
              <a:rPr lang="en-US" altLang="zh-TW" dirty="0"/>
              <a:t>:</a:t>
            </a:r>
            <a:r>
              <a:rPr lang="zh-TW" altLang="en-US" dirty="0"/>
              <a:t> 這個資料集包含更多複雜的髮型，可以看到</a:t>
            </a:r>
            <a:r>
              <a:rPr lang="en-US" altLang="zh-TW" dirty="0" err="1"/>
              <a:t>difflocks</a:t>
            </a:r>
            <a:r>
              <a:rPr lang="zh-TW" altLang="en-US" dirty="0"/>
              <a:t>在全部的指標都顯示是最好的，說明</a:t>
            </a:r>
            <a:r>
              <a:rPr lang="en-US" altLang="zh-TW" dirty="0" err="1"/>
              <a:t>difflocks</a:t>
            </a:r>
            <a:r>
              <a:rPr lang="zh-TW" altLang="en-US" dirty="0"/>
              <a:t>在處理背面髮型和複雜度較大的捲髮時，所呈現的效果都比較好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1414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/>
              <a:t>這個表是用來比較一張照片轉換成</a:t>
            </a:r>
            <a:r>
              <a:rPr lang="en-US" altLang="zh-TW" dirty="0"/>
              <a:t>3D</a:t>
            </a:r>
            <a:r>
              <a:rPr lang="zh-TW" altLang="en-US" dirty="0"/>
              <a:t>頭髮需要多少秒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因為</a:t>
            </a:r>
            <a:r>
              <a:rPr lang="en-US" altLang="zh-TW" dirty="0" err="1"/>
              <a:t>difflocks</a:t>
            </a:r>
            <a:r>
              <a:rPr lang="zh-TW" altLang="en-US" dirty="0"/>
              <a:t>是採用</a:t>
            </a:r>
            <a:r>
              <a:rPr lang="en-US" altLang="zh-TW" dirty="0"/>
              <a:t>DINOv2</a:t>
            </a:r>
            <a:r>
              <a:rPr lang="zh-TW" altLang="en-US" dirty="0"/>
              <a:t>去快速提取特徵，以及使用</a:t>
            </a:r>
            <a:r>
              <a:rPr lang="en-US" altLang="zh-TW" dirty="0"/>
              <a:t>VAE</a:t>
            </a:r>
            <a:r>
              <a:rPr lang="zh-TW" altLang="en-US" dirty="0"/>
              <a:t> </a:t>
            </a:r>
            <a:r>
              <a:rPr lang="en-US" altLang="zh-TW" dirty="0"/>
              <a:t>decoder</a:t>
            </a:r>
            <a:r>
              <a:rPr lang="zh-TW" altLang="en-US" dirty="0"/>
              <a:t>直接進行幾何還原，避開傳統方法中耗時的逐根髮絲計算，所以整體速度相較於另外兩個方法快。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39535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/>
              <a:t>消融實驗主要是用來證明</a:t>
            </a:r>
            <a:r>
              <a:rPr lang="en-US" altLang="zh-TW" dirty="0"/>
              <a:t>diffusion model</a:t>
            </a:r>
            <a:r>
              <a:rPr lang="zh-TW" altLang="en-US" dirty="0"/>
              <a:t>和局部引導對於重建複雜髮型的重要性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VAE (Global + Local)</a:t>
            </a:r>
            <a:r>
              <a:rPr lang="zh-TW" altLang="en-US" dirty="0"/>
              <a:t>：直接使用 </a:t>
            </a:r>
            <a:r>
              <a:rPr lang="en-US" altLang="zh-TW" dirty="0"/>
              <a:t>VAE </a:t>
            </a:r>
            <a:r>
              <a:rPr lang="zh-TW" altLang="en-US" dirty="0"/>
              <a:t>解碼器處理影像特徵，不經過 </a:t>
            </a:r>
            <a:r>
              <a:rPr lang="en-US" altLang="zh-TW" dirty="0"/>
              <a:t>Diffusion </a:t>
            </a:r>
            <a:r>
              <a:rPr lang="zh-TW" altLang="en-US" dirty="0"/>
              <a:t>迭代過程。生成的髮型呈現明顯的「放射狀」且過於僵硬，缺乏自然的髮絲細節與彎曲度。</a:t>
            </a:r>
            <a:endParaRPr lang="en-US" altLang="zh-TW" dirty="0"/>
          </a:p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Diffusion (Global Only):</a:t>
            </a:r>
            <a:r>
              <a:rPr lang="zh-TW" altLang="en-US" dirty="0"/>
              <a:t> 使用 </a:t>
            </a:r>
            <a:r>
              <a:rPr lang="en-US" altLang="zh-TW" dirty="0"/>
              <a:t>Diffusion </a:t>
            </a:r>
            <a:r>
              <a:rPr lang="zh-TW" altLang="en-US" dirty="0"/>
              <a:t>模型，但僅提供 </a:t>
            </a:r>
            <a:r>
              <a:rPr lang="en-US" altLang="zh-TW" b="1" dirty="0"/>
              <a:t>CLS Token</a:t>
            </a:r>
            <a:r>
              <a:rPr lang="zh-TW" altLang="en-US" b="1" dirty="0"/>
              <a:t>（全域資訊）</a:t>
            </a:r>
            <a:r>
              <a:rPr lang="zh-TW" altLang="en-US" dirty="0"/>
              <a:t>，不使用影像的局部語義特徵。雖然髮絲比 </a:t>
            </a:r>
            <a:r>
              <a:rPr lang="en-US" altLang="zh-TW" dirty="0"/>
              <a:t>VAE </a:t>
            </a:r>
            <a:r>
              <a:rPr lang="zh-TW" altLang="en-US" dirty="0"/>
              <a:t>自然，但整體形狀與原圖照片差距巨大。它只抓到了「這是一個爆炸頭」的大方向，卻無法還原照片中特定的邊緣輪廓與蓬鬆度。</a:t>
            </a:r>
            <a:endParaRPr lang="en-US" altLang="zh-TW" dirty="0"/>
          </a:p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Diffusion (Global + Local) :</a:t>
            </a:r>
            <a:r>
              <a:rPr lang="zh-TW" altLang="en-US" dirty="0"/>
              <a:t> 同時結合 </a:t>
            </a:r>
            <a:r>
              <a:rPr lang="en-US" altLang="zh-TW" dirty="0"/>
              <a:t>Diffusion </a:t>
            </a:r>
            <a:r>
              <a:rPr lang="zh-TW" altLang="en-US" dirty="0"/>
              <a:t>模型與 </a:t>
            </a:r>
            <a:r>
              <a:rPr lang="en-US" altLang="zh-TW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DINOv2 </a:t>
            </a:r>
            <a:r>
              <a:rPr lang="zh-TW" alt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的局部特徵 </a:t>
            </a:r>
            <a:r>
              <a:rPr lang="en-US" altLang="zh-TW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($F_{map}$)</a:t>
            </a:r>
            <a:r>
              <a:rPr lang="en-US" altLang="zh-TW" dirty="0"/>
              <a:t> </a:t>
            </a:r>
            <a:r>
              <a:rPr lang="zh-TW" altLang="en-US" dirty="0"/>
              <a:t>作為 </a:t>
            </a:r>
            <a:r>
              <a:rPr lang="en-US" altLang="zh-TW" dirty="0"/>
              <a:t>Cross-Attention </a:t>
            </a:r>
            <a:r>
              <a:rPr lang="zh-TW" altLang="en-US" dirty="0"/>
              <a:t>的引導。最貼近原始 </a:t>
            </a:r>
            <a:r>
              <a:rPr lang="en-US" altLang="zh-TW" dirty="0"/>
              <a:t>RGB </a:t>
            </a:r>
            <a:r>
              <a:rPr lang="zh-TW" altLang="en-US" dirty="0"/>
              <a:t>照片。</a:t>
            </a:r>
            <a:endParaRPr lang="en-US" altLang="zh-TW" dirty="0"/>
          </a:p>
          <a:p>
            <a:pPr marL="228600" indent="-228600">
              <a:buAutoNum type="arabicPeriod"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&gt;&gt;</a:t>
            </a:r>
            <a:r>
              <a:rPr lang="zh-TW" altLang="en-US" dirty="0"/>
              <a:t>證明 </a:t>
            </a:r>
            <a:r>
              <a:rPr lang="zh-TW" altLang="en-US" b="1" dirty="0"/>
              <a:t>「局部特徵引導」</a:t>
            </a:r>
            <a:r>
              <a:rPr lang="zh-TW" altLang="en-US" dirty="0"/>
              <a:t> 是負責提供 </a:t>
            </a:r>
            <a:r>
              <a:rPr lang="zh-TW" altLang="en-US" b="1" dirty="0"/>
              <a:t>「空間精準度」，而</a:t>
            </a:r>
            <a:r>
              <a:rPr lang="en-US" altLang="zh-TW" b="1" dirty="0"/>
              <a:t>Diffusion </a:t>
            </a:r>
            <a:r>
              <a:rPr lang="zh-TW" altLang="en-US" b="1" dirty="0"/>
              <a:t>模型</a:t>
            </a:r>
            <a:r>
              <a:rPr lang="zh-TW" altLang="en-US" dirty="0"/>
              <a:t> 負責提供髮型的 </a:t>
            </a:r>
            <a:r>
              <a:rPr lang="zh-TW" altLang="en-US" b="1" dirty="0"/>
              <a:t>「自然真實感」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2792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1. </a:t>
            </a:r>
            <a:r>
              <a:rPr lang="zh-TW" altLang="en-US" dirty="0"/>
              <a:t>限制是目前的資料集仍然不包含一些特定的髮型，像是</a:t>
            </a:r>
            <a:r>
              <a:rPr lang="zh-TW" altLang="en-US" b="1" dirty="0"/>
              <a:t>編髮 </a:t>
            </a:r>
            <a:r>
              <a:rPr lang="en-US" altLang="zh-TW" b="1" dirty="0"/>
              <a:t>(Braids)</a:t>
            </a:r>
            <a:r>
              <a:rPr lang="zh-TW" altLang="en-US" b="1" dirty="0"/>
              <a:t>、頭飾、馬尾及髮髻等</a:t>
            </a:r>
            <a:r>
              <a:rPr lang="zh-TW" altLang="en-US" dirty="0"/>
              <a:t>。所以像是編髮等髮型，目前生成效果不好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2. Future work</a:t>
            </a:r>
            <a:r>
              <a:rPr lang="zh-TW" altLang="en-US" dirty="0"/>
              <a:t>是資料集的生成</a:t>
            </a:r>
            <a:r>
              <a:rPr lang="en-US" altLang="zh-TW" dirty="0"/>
              <a:t>pipeline</a:t>
            </a:r>
            <a:r>
              <a:rPr lang="zh-TW" altLang="en-US" dirty="0"/>
              <a:t>未來可以擴展到生成鬍鬚或眉毛的生成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205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本文提出了一種創新的單張影像 </a:t>
            </a:r>
            <a:r>
              <a:rPr lang="en-US" altLang="zh-TW" dirty="0"/>
              <a:t>3D </a:t>
            </a:r>
            <a:r>
              <a:rPr lang="zh-TW" altLang="en-US" dirty="0"/>
              <a:t>髮絲生成方法，並建構了目前為止規模最大的「合成頭髮與 </a:t>
            </a:r>
            <a:r>
              <a:rPr lang="en-US" altLang="zh-TW" dirty="0"/>
              <a:t>RGB </a:t>
            </a:r>
            <a:r>
              <a:rPr lang="zh-TW" altLang="en-US" dirty="0"/>
              <a:t>影像」配對資料集，開發出基於頭皮紋理的影像條件式擴散模型。這個方法無需依賴傳統啟發式算法，即可精準重建複雜且細緻的 </a:t>
            </a:r>
            <a:r>
              <a:rPr lang="en-US" altLang="zh-TW" dirty="0"/>
              <a:t>3D </a:t>
            </a:r>
            <a:r>
              <a:rPr lang="zh-TW" altLang="en-US" dirty="0"/>
              <a:t>髮絲結構，且生成速度顯著優於現有技術。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6623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670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0BCC-30F7-44B6-8A0E-1AF4E0D2ABD7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2861-72DE-48B1-B4BE-0857F703AB6D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6B186-214A-478E-8BD9-6C8BB5021906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BF807-808B-4CCF-B751-9967EF7EF0A9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2B494-E663-46C3-8A75-71A01C471F72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0397-A39B-4A9A-85E6-B3B9FE1AE21C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2F64E-027F-422B-89AE-3F375DECA25E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397E-D5A3-4737-A12E-15D51B4432EB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8609-08E3-4779-8329-7F7F669A385E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400B-35CB-4489-9438-7879AA565F08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33FF-90F4-47AA-B350-D738A1CFEFD6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83733-08DA-4595-8227-F002D02B4889}" type="datetime1">
              <a:rPr lang="en-US" altLang="zh-TW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14287" y="3896426"/>
            <a:ext cx="15659425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6"/>
              </a:lnSpc>
            </a:pPr>
            <a:r>
              <a:rPr lang="en-US" sz="4200" b="1" dirty="0" err="1">
                <a:solidFill>
                  <a:srgbClr val="2B2B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DiffLocks</a:t>
            </a:r>
            <a:r>
              <a:rPr lang="en-US" sz="4200" b="1" dirty="0">
                <a:solidFill>
                  <a:srgbClr val="2B2B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 Generating 3D Hair</a:t>
            </a:r>
          </a:p>
          <a:p>
            <a:pPr algn="ctr">
              <a:lnSpc>
                <a:spcPts val="4566"/>
              </a:lnSpc>
            </a:pPr>
            <a:r>
              <a:rPr lang="en-US" sz="4200" b="1" dirty="0">
                <a:solidFill>
                  <a:srgbClr val="2B2B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from a Single Image using Diffusion Models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4287" y="5832898"/>
            <a:ext cx="15659425" cy="1607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3"/>
              </a:lnSpc>
            </a:pP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Radu </a:t>
            </a:r>
            <a:r>
              <a:rPr lang="en-US" altLang="zh-TW" sz="2288" dirty="0" err="1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Alexandru</a:t>
            </a: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Rosu1,   </a:t>
            </a:r>
            <a:r>
              <a:rPr lang="en-US" altLang="zh-TW" sz="2288" dirty="0" err="1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Keyu</a:t>
            </a: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Wu,   Yao Feng,   </a:t>
            </a:r>
            <a:r>
              <a:rPr lang="en-US" altLang="zh-TW" sz="2288" dirty="0" err="1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Youyi</a:t>
            </a: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Zheng,   Michael J. Black</a:t>
            </a:r>
          </a:p>
          <a:p>
            <a:pPr algn="ctr">
              <a:lnSpc>
                <a:spcPts val="3203"/>
              </a:lnSpc>
            </a:pP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 </a:t>
            </a:r>
            <a:r>
              <a:rPr lang="en-US" altLang="zh-TW" sz="2288" dirty="0" err="1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Meshcapade</a:t>
            </a: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 Zhejiang University, Stanford University, Max Planck Institute for Intelligent Systems  </a:t>
            </a:r>
          </a:p>
          <a:p>
            <a:pPr algn="ctr">
              <a:lnSpc>
                <a:spcPts val="3203"/>
              </a:lnSpc>
            </a:pPr>
            <a:endParaRPr lang="en-US" altLang="zh-TW" sz="2288" dirty="0">
              <a:solidFill>
                <a:srgbClr val="756D7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03"/>
              </a:lnSpc>
              <a:spcBef>
                <a:spcPct val="0"/>
              </a:spcBef>
            </a:pPr>
            <a:r>
              <a:rPr lang="en-US" altLang="zh-TW" sz="2288" dirty="0">
                <a:solidFill>
                  <a:srgbClr val="756D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CVPR 2025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1EF62D8-53F2-4EB3-B478-5E9CA6D96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95400" y="-421880"/>
            <a:ext cx="9742252" cy="171312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79839A14-03A8-42E4-B191-BFF41D901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49132">
            <a:off x="-3505200" y="-2695886"/>
            <a:ext cx="8010838" cy="79742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825C1C9-3496-46AF-B9F6-2AF81BF92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75282">
            <a:off x="10678149" y="72769"/>
            <a:ext cx="12414625" cy="10952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6780460" cy="970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2776259"/>
            <a:ext cx="6907145" cy="868440"/>
            <a:chOff x="0" y="0"/>
            <a:chExt cx="9209527" cy="11579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4235" cy="1157920"/>
            </a:xfrm>
            <a:custGeom>
              <a:avLst/>
              <a:gdLst/>
              <a:ahLst/>
              <a:cxnLst/>
              <a:rect l="l" t="t" r="r" b="b"/>
              <a:pathLst>
                <a:path w="1124235" h="1157920">
                  <a:moveTo>
                    <a:pt x="0" y="0"/>
                  </a:moveTo>
                  <a:lnTo>
                    <a:pt x="1124235" y="0"/>
                  </a:lnTo>
                  <a:lnTo>
                    <a:pt x="1124235" y="1157920"/>
                  </a:lnTo>
                  <a:lnTo>
                    <a:pt x="0" y="115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634311" y="134671"/>
              <a:ext cx="7575216" cy="705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79"/>
                </a:lnSpc>
              </a:pPr>
              <a:r>
                <a:rPr lang="en-US" sz="3199" b="1" dirty="0">
                  <a:solidFill>
                    <a:srgbClr val="2B2B2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Introduction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51305" y="301676"/>
              <a:ext cx="421625" cy="478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9"/>
                </a:lnSpc>
              </a:pPr>
              <a:r>
                <a:rPr lang="en-US" sz="1999" b="1" dirty="0">
                  <a:solidFill>
                    <a:srgbClr val="2B2B2B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064940"/>
            <a:ext cx="6907145" cy="868440"/>
            <a:chOff x="0" y="0"/>
            <a:chExt cx="9209527" cy="1157920"/>
          </a:xfrm>
        </p:grpSpPr>
        <p:sp>
          <p:nvSpPr>
            <p:cNvPr id="8" name="TextBox 8"/>
            <p:cNvSpPr txBox="1"/>
            <p:nvPr/>
          </p:nvSpPr>
          <p:spPr>
            <a:xfrm>
              <a:off x="1634311" y="134671"/>
              <a:ext cx="7575216" cy="705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79"/>
                </a:lnSpc>
              </a:pPr>
              <a:r>
                <a:rPr lang="en-US" sz="3199" b="1" dirty="0">
                  <a:solidFill>
                    <a:srgbClr val="2B2B2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Related Works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1124235" cy="1157920"/>
            </a:xfrm>
            <a:custGeom>
              <a:avLst/>
              <a:gdLst/>
              <a:ahLst/>
              <a:cxnLst/>
              <a:rect l="l" t="t" r="r" b="b"/>
              <a:pathLst>
                <a:path w="1124235" h="1157920">
                  <a:moveTo>
                    <a:pt x="0" y="0"/>
                  </a:moveTo>
                  <a:lnTo>
                    <a:pt x="1124235" y="0"/>
                  </a:lnTo>
                  <a:lnTo>
                    <a:pt x="1124235" y="1157920"/>
                  </a:lnTo>
                  <a:lnTo>
                    <a:pt x="0" y="115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351305" y="380417"/>
              <a:ext cx="421625" cy="339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2000" b="1" dirty="0">
                  <a:solidFill>
                    <a:srgbClr val="2B2B2B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5353620"/>
            <a:ext cx="6907145" cy="868440"/>
            <a:chOff x="0" y="0"/>
            <a:chExt cx="9209527" cy="1157920"/>
          </a:xfrm>
        </p:grpSpPr>
        <p:sp>
          <p:nvSpPr>
            <p:cNvPr id="12" name="TextBox 12"/>
            <p:cNvSpPr txBox="1"/>
            <p:nvPr/>
          </p:nvSpPr>
          <p:spPr>
            <a:xfrm>
              <a:off x="1634311" y="166209"/>
              <a:ext cx="7575216" cy="705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79"/>
                </a:lnSpc>
              </a:pPr>
              <a:r>
                <a:rPr lang="en-US" altLang="zh-TW" sz="3200" b="1" dirty="0">
                  <a:solidFill>
                    <a:srgbClr val="2B2B2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Methods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1124235" cy="1157920"/>
            </a:xfrm>
            <a:custGeom>
              <a:avLst/>
              <a:gdLst/>
              <a:ahLst/>
              <a:cxnLst/>
              <a:rect l="l" t="t" r="r" b="b"/>
              <a:pathLst>
                <a:path w="1124235" h="1157920">
                  <a:moveTo>
                    <a:pt x="0" y="0"/>
                  </a:moveTo>
                  <a:lnTo>
                    <a:pt x="1124235" y="0"/>
                  </a:lnTo>
                  <a:lnTo>
                    <a:pt x="1124235" y="1157920"/>
                  </a:lnTo>
                  <a:lnTo>
                    <a:pt x="0" y="115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351305" y="380417"/>
              <a:ext cx="421625" cy="339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2000" b="1" dirty="0">
                  <a:solidFill>
                    <a:srgbClr val="2B2B2B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6642301"/>
            <a:ext cx="6907145" cy="868440"/>
            <a:chOff x="0" y="0"/>
            <a:chExt cx="9209527" cy="1157920"/>
          </a:xfrm>
        </p:grpSpPr>
        <p:sp>
          <p:nvSpPr>
            <p:cNvPr id="16" name="TextBox 16"/>
            <p:cNvSpPr txBox="1"/>
            <p:nvPr/>
          </p:nvSpPr>
          <p:spPr>
            <a:xfrm>
              <a:off x="1634311" y="166209"/>
              <a:ext cx="757521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</a:pPr>
              <a:r>
                <a:rPr lang="en-US" altLang="zh-TW" sz="3200" b="1" dirty="0">
                  <a:solidFill>
                    <a:srgbClr val="2B2B2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Experiment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1124235" cy="1157920"/>
            </a:xfrm>
            <a:custGeom>
              <a:avLst/>
              <a:gdLst/>
              <a:ahLst/>
              <a:cxnLst/>
              <a:rect l="l" t="t" r="r" b="b"/>
              <a:pathLst>
                <a:path w="1124235" h="1157920">
                  <a:moveTo>
                    <a:pt x="0" y="0"/>
                  </a:moveTo>
                  <a:lnTo>
                    <a:pt x="1124235" y="0"/>
                  </a:lnTo>
                  <a:lnTo>
                    <a:pt x="1124235" y="1157920"/>
                  </a:lnTo>
                  <a:lnTo>
                    <a:pt x="0" y="115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351305" y="292152"/>
              <a:ext cx="421625" cy="487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2B2B2B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4</a:t>
              </a:r>
            </a:p>
          </p:txBody>
        </p:sp>
      </p:grp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96B7C47-E1B4-48E9-993C-2D403208DD6C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5">
            <a:extLst>
              <a:ext uri="{FF2B5EF4-FFF2-40B4-BE49-F238E27FC236}">
                <a16:creationId xmlns:a16="http://schemas.microsoft.com/office/drawing/2014/main" id="{D2243505-CF04-4BE3-B2E7-1B157EB8875C}"/>
              </a:ext>
            </a:extLst>
          </p:cNvPr>
          <p:cNvGrpSpPr/>
          <p:nvPr/>
        </p:nvGrpSpPr>
        <p:grpSpPr>
          <a:xfrm>
            <a:off x="1028700" y="7930982"/>
            <a:ext cx="6907145" cy="868440"/>
            <a:chOff x="0" y="0"/>
            <a:chExt cx="9209527" cy="1157920"/>
          </a:xfrm>
        </p:grpSpPr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9EA6532D-EC3A-4A68-BC5E-1ED27AA40B7B}"/>
                </a:ext>
              </a:extLst>
            </p:cNvPr>
            <p:cNvSpPr txBox="1"/>
            <p:nvPr/>
          </p:nvSpPr>
          <p:spPr>
            <a:xfrm>
              <a:off x="1634311" y="166209"/>
              <a:ext cx="7575216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</a:pPr>
              <a:r>
                <a:rPr lang="en-US" altLang="zh-TW" sz="3200" b="1" dirty="0">
                  <a:solidFill>
                    <a:srgbClr val="2B2B2B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Conclusions and Limitations</a:t>
              </a:r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B86BC5FD-867E-4323-A067-F83D808F5626}"/>
                </a:ext>
              </a:extLst>
            </p:cNvPr>
            <p:cNvSpPr/>
            <p:nvPr/>
          </p:nvSpPr>
          <p:spPr>
            <a:xfrm>
              <a:off x="0" y="0"/>
              <a:ext cx="1124235" cy="1157920"/>
            </a:xfrm>
            <a:custGeom>
              <a:avLst/>
              <a:gdLst/>
              <a:ahLst/>
              <a:cxnLst/>
              <a:rect l="l" t="t" r="r" b="b"/>
              <a:pathLst>
                <a:path w="1124235" h="1157920">
                  <a:moveTo>
                    <a:pt x="0" y="0"/>
                  </a:moveTo>
                  <a:lnTo>
                    <a:pt x="1124235" y="0"/>
                  </a:lnTo>
                  <a:lnTo>
                    <a:pt x="1124235" y="1157920"/>
                  </a:lnTo>
                  <a:lnTo>
                    <a:pt x="0" y="115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8EA3DE9D-C21E-440A-B1AA-2B8F449B8F41}"/>
                </a:ext>
              </a:extLst>
            </p:cNvPr>
            <p:cNvSpPr txBox="1"/>
            <p:nvPr/>
          </p:nvSpPr>
          <p:spPr>
            <a:xfrm>
              <a:off x="351305" y="292152"/>
              <a:ext cx="421625" cy="439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 dirty="0">
                  <a:solidFill>
                    <a:srgbClr val="2B2B2B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8FED320-2208-467B-8F5D-4803023C20D6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6BC1369-AC03-462E-9B2B-2FAEDCF3384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Introduction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245FDC3-7F74-494D-945A-9709F37CD887}"/>
              </a:ext>
            </a:extLst>
          </p:cNvPr>
          <p:cNvSpPr txBox="1"/>
          <p:nvPr/>
        </p:nvSpPr>
        <p:spPr>
          <a:xfrm>
            <a:off x="1010771" y="2191189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Current 3D Hair Reconstruction Technologies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D4AB281-466F-45B2-B447-6F608EB29C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546817"/>
              </p:ext>
            </p:extLst>
          </p:nvPr>
        </p:nvGraphicFramePr>
        <p:xfrm>
          <a:off x="1447800" y="3664684"/>
          <a:ext cx="15392400" cy="4907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2600">
                  <a:extLst>
                    <a:ext uri="{9D8B030D-6E8A-4147-A177-3AD203B41FA5}">
                      <a16:colId xmlns:a16="http://schemas.microsoft.com/office/drawing/2014/main" val="1294896108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46577436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1456306813"/>
                    </a:ext>
                  </a:extLst>
                </a:gridCol>
              </a:tblGrid>
              <a:tr h="108541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</a:t>
                      </a:r>
                      <a:endParaRPr lang="zh-TW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8AB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zh-TW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8AB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zh-TW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8A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137798"/>
                  </a:ext>
                </a:extLst>
              </a:tr>
              <a:tr h="19112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Multi-view &amp; Video Capture Method</a:t>
                      </a:r>
                    </a:p>
                  </a:txBody>
                  <a:tcPr anchor="ctr">
                    <a:solidFill>
                      <a:srgbClr val="D9DB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High-fidelity 3D details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Expensive equipment</a:t>
                      </a:r>
                    </a:p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Strict capture conditions </a:t>
                      </a:r>
                    </a:p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Time-consuming processing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58454"/>
                  </a:ext>
                </a:extLst>
              </a:tr>
              <a:tr h="191120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Single-view Reconstruction Method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9DB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Fast</a:t>
                      </a:r>
                    </a:p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accessible </a:t>
                      </a:r>
                    </a:p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user-friendly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Lower detail,</a:t>
                      </a:r>
                    </a:p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Limited hairstyles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0667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8FED320-2208-467B-8F5D-4803023C20D6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6BC1369-AC03-462E-9B2B-2FAEDCF3384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Introduction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245FDC3-7F74-494D-945A-9709F37CD887}"/>
              </a:ext>
            </a:extLst>
          </p:cNvPr>
          <p:cNvSpPr txBox="1"/>
          <p:nvPr/>
        </p:nvSpPr>
        <p:spPr>
          <a:xfrm>
            <a:off x="1003300" y="2184998"/>
            <a:ext cx="16573500" cy="517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Core Pain Points of Single-view Reconstruction Method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Difficulty in Reconstructing Complex Styles</a:t>
            </a:r>
          </a:p>
          <a:p>
            <a:pPr marL="1371600" lvl="2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male-pattern baldness and highly complex afro-like hairstyles</a:t>
            </a:r>
          </a:p>
          <a:p>
            <a:pPr marL="1371600" lvl="2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Scarcity of High-Quality Training Data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Datasets are often not publicly available 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 immense manual labor to produce datasets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261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8FED320-2208-467B-8F5D-4803023C20D6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6BC1369-AC03-462E-9B2B-2FAEDCF3384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Introduction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245FDC3-7F74-494D-945A-9709F37CD887}"/>
              </a:ext>
            </a:extLst>
          </p:cNvPr>
          <p:cNvSpPr txBox="1"/>
          <p:nvPr/>
        </p:nvSpPr>
        <p:spPr>
          <a:xfrm>
            <a:off x="1003300" y="2184998"/>
            <a:ext cx="16573500" cy="665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Simplification Techniques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Their Side Effects</a:t>
            </a:r>
          </a:p>
          <a:p>
            <a:pPr marL="914400" lvl="1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Simplification Techniques</a:t>
            </a:r>
          </a:p>
          <a:p>
            <a:pPr marL="1371600" lvl="2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VAE to compress hair information</a:t>
            </a:r>
          </a:p>
          <a:p>
            <a:pPr marL="1371600" lvl="2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Relying on oriented filters to extract hair flow from images</a:t>
            </a:r>
          </a:p>
          <a:p>
            <a:pPr marL="1371600" lvl="2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process a small number of "guide strands"</a:t>
            </a:r>
          </a:p>
          <a:p>
            <a:pPr lvl="2">
              <a:lnSpc>
                <a:spcPct val="150000"/>
              </a:lnSpc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Spatial Detail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Insufficient Realism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316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8FED320-2208-467B-8F5D-4803023C20D6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36BC1369-AC03-462E-9B2B-2FAEDCF3384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Introduction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245FDC3-7F74-494D-945A-9709F37CD887}"/>
              </a:ext>
            </a:extLst>
          </p:cNvPr>
          <p:cNvSpPr txBox="1"/>
          <p:nvPr/>
        </p:nvSpPr>
        <p:spPr>
          <a:xfrm>
            <a:off x="999671" y="2171700"/>
            <a:ext cx="16573500" cy="6651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a novel, fully automated pipeline for generating 3D synthetic hair datasets.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Utilizes an </a:t>
            </a:r>
            <a:r>
              <a:rPr lang="en-US" altLang="zh-TW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HDiT</a:t>
            </a: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diffusion framework 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combined with </a:t>
            </a: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DINOv2 features 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accurately reconstruct intricate hair details directly from a single image, bypassing traditional orientation maps.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 individual strands and incorporating density maps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this method achieves high-fidelity reconstruction of challenging styles.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274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>
            <a:extLst>
              <a:ext uri="{FF2B5EF4-FFF2-40B4-BE49-F238E27FC236}">
                <a16:creationId xmlns:a16="http://schemas.microsoft.com/office/drawing/2014/main" id="{8BB05C6D-E36D-4C9D-A60A-9DDF53B3EB1B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959F6519-CA66-4AF6-98B4-C290DE8A9901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Related Works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7E243720-D88D-4745-974D-B9E97D1D903B}"/>
              </a:ext>
            </a:extLst>
          </p:cNvPr>
          <p:cNvSpPr txBox="1"/>
          <p:nvPr/>
        </p:nvSpPr>
        <p:spPr>
          <a:xfrm>
            <a:off x="1028700" y="2073511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Image-To-3D via Diffusion Model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FC74BC2-0DF2-49C9-A93F-BCA9727C4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35643"/>
              </p:ext>
            </p:extLst>
          </p:nvPr>
        </p:nvGraphicFramePr>
        <p:xfrm>
          <a:off x="1447800" y="3390900"/>
          <a:ext cx="15392400" cy="5746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1294896108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6577436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1456306813"/>
                    </a:ext>
                  </a:extLst>
                </a:gridCol>
              </a:tblGrid>
              <a:tr h="91461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Methods</a:t>
                      </a:r>
                      <a:endParaRPr lang="zh-TW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8AB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</a:t>
                      </a:r>
                      <a:endParaRPr lang="zh-TW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8AB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zh-TW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A8A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137798"/>
                  </a:ext>
                </a:extLst>
              </a:tr>
              <a:tr h="16104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Distillation Sampling (SDS)</a:t>
                      </a:r>
                    </a:p>
                  </a:txBody>
                  <a:tcPr anchor="ctr">
                    <a:solidFill>
                      <a:srgbClr val="D9DB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development cost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precise 3D information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58454"/>
                  </a:ext>
                </a:extLst>
              </a:tr>
              <a:tr h="16104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Multi-view Generation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9DB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Visually intuitive and </a:t>
                      </a:r>
                    </a:p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aesthetically pleasing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AutoNum type="arabicPeriod"/>
                      </a:pPr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Extremely slow speed</a:t>
                      </a:r>
                    </a:p>
                    <a:p>
                      <a:pPr marL="457200" indent="-457200" algn="ctr">
                        <a:buAutoNum type="arabicPeriod"/>
                      </a:pPr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Difficult to maintain consistency across different views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066700"/>
                  </a:ext>
                </a:extLst>
              </a:tr>
              <a:tr h="161046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 3D Representation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9DB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Accurate geometric structures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4C4A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Extremely resource-intensive</a:t>
                      </a:r>
                      <a:endParaRPr lang="zh-TW" altLang="en-US" sz="2400" b="1" dirty="0">
                        <a:solidFill>
                          <a:srgbClr val="4C4A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1963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C325E0E-C066-4865-80E3-6997D4DCA5C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Method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CA7BB93-ABCF-42C3-8C9D-60D373290423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683DBE0-26B4-4CA0-90A4-AC371F22D625}"/>
              </a:ext>
            </a:extLst>
          </p:cNvPr>
          <p:cNvSpPr txBox="1"/>
          <p:nvPr/>
        </p:nvSpPr>
        <p:spPr>
          <a:xfrm>
            <a:off x="1003300" y="2184998"/>
            <a:ext cx="16573500" cy="5913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Defining the Canonical Scalp Space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</a:t>
            </a:r>
            <a:r>
              <a:rPr lang="zh-TW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Unwrapping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leveraging the SMPL-X parametric human model, the 3D scalp surface is projected and "flattened" into a 2D UV map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Pixel Alignment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pixel (</a:t>
            </a:r>
            <a:r>
              <a:rPr lang="en-US" altLang="zh-TW" sz="3200" b="1" dirty="0" err="1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texel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on this 2D map is precisely mapped to a specific anatomical growth location on the standard head model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C325E0E-C066-4865-80E3-6997D4DCA5C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Method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CA7BB93-ABCF-42C3-8C9D-60D373290423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30D8274-E002-4255-B04E-7108ED93BF76}"/>
              </a:ext>
            </a:extLst>
          </p:cNvPr>
          <p:cNvSpPr txBox="1"/>
          <p:nvPr/>
        </p:nvSpPr>
        <p:spPr>
          <a:xfrm>
            <a:off x="1003300" y="2184998"/>
            <a:ext cx="16573500" cy="5913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Hairstyle Parameterization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Strand Parameterization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Strand VAE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Compress 3D strands into a compact 64D latent code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Curvature loss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Prioritizes "Perceptual Curliness" over absolute position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Scalp Texture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Raw texture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Push-pull algorithm used to fill sparse gaps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map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Records growth probability (0–1)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0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C325E0E-C066-4865-80E3-6997D4DCA5C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Method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CA7BB93-ABCF-42C3-8C9D-60D373290423}"/>
              </a:ext>
            </a:extLst>
          </p:cNvPr>
          <p:cNvSpPr txBox="1"/>
          <p:nvPr/>
        </p:nvSpPr>
        <p:spPr>
          <a:xfrm>
            <a:off x="17221200" y="94107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5AF25E1-5F76-4388-B19C-A3EBD6B82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015" y="5064423"/>
            <a:ext cx="15003969" cy="368668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30D8274-E002-4255-B04E-7108ED93BF76}"/>
              </a:ext>
            </a:extLst>
          </p:cNvPr>
          <p:cNvSpPr txBox="1"/>
          <p:nvPr/>
        </p:nvSpPr>
        <p:spPr>
          <a:xfrm>
            <a:off x="1003300" y="2184998"/>
            <a:ext cx="16573500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Conditional Scalp Diffusion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 Extraction and Encoding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DINOv2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TW" altLang="en-US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Capture local semantic features and CLS token</a:t>
            </a:r>
            <a:endParaRPr lang="en-US" altLang="zh-TW" sz="3200" b="1" u="sng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4BAFFC2-8750-46CF-8898-21D612743787}"/>
              </a:ext>
            </a:extLst>
          </p:cNvPr>
          <p:cNvSpPr/>
          <p:nvPr/>
        </p:nvSpPr>
        <p:spPr>
          <a:xfrm>
            <a:off x="1642015" y="5753100"/>
            <a:ext cx="3920585" cy="29980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016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C325E0E-C066-4865-80E3-6997D4DCA5C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Method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CA7BB93-ABCF-42C3-8C9D-60D373290423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5AF25E1-5F76-4388-B19C-A3EBD6B82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015" y="5064423"/>
            <a:ext cx="15003969" cy="368668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30D8274-E002-4255-B04E-7108ED93BF76}"/>
              </a:ext>
            </a:extLst>
          </p:cNvPr>
          <p:cNvSpPr txBox="1"/>
          <p:nvPr/>
        </p:nvSpPr>
        <p:spPr>
          <a:xfrm>
            <a:off x="1003300" y="2184998"/>
            <a:ext cx="16573500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Conditional Scalp Diffusion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 startAt="2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Spatial Alignment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Cross-Attention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TW" altLang="en-US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model compares features across different locations in the photo</a:t>
            </a:r>
            <a:endParaRPr lang="en-US" altLang="zh-TW" sz="3200" b="1" u="sng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DCCB26-266A-496D-B27C-89A9122964D9}"/>
              </a:ext>
            </a:extLst>
          </p:cNvPr>
          <p:cNvSpPr/>
          <p:nvPr/>
        </p:nvSpPr>
        <p:spPr>
          <a:xfrm>
            <a:off x="5867401" y="5676900"/>
            <a:ext cx="2362199" cy="609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560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C325E0E-C066-4865-80E3-6997D4DCA5C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Method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CA7BB93-ABCF-42C3-8C9D-60D373290423}"/>
              </a:ext>
            </a:extLst>
          </p:cNvPr>
          <p:cNvSpPr txBox="1"/>
          <p:nvPr/>
        </p:nvSpPr>
        <p:spPr>
          <a:xfrm>
            <a:off x="17221200" y="9410700"/>
            <a:ext cx="5724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5AF25E1-5F76-4388-B19C-A3EBD6B82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015" y="5064423"/>
            <a:ext cx="15003969" cy="368668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30D8274-E002-4255-B04E-7108ED93BF76}"/>
              </a:ext>
            </a:extLst>
          </p:cNvPr>
          <p:cNvSpPr txBox="1"/>
          <p:nvPr/>
        </p:nvSpPr>
        <p:spPr>
          <a:xfrm>
            <a:off x="1003300" y="2184998"/>
            <a:ext cx="16573500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Conditional Scalp Diffusion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 startAt="3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Iterative Denoising</a:t>
            </a:r>
          </a:p>
          <a:p>
            <a:pPr marL="1428750" lvl="2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HDiT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TW" altLang="en-US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Transforming random noise into an accurate hair parameter map</a:t>
            </a:r>
            <a:endParaRPr lang="en-US" altLang="zh-TW" sz="3200" b="1" u="sng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707B38A-92E7-4670-AB29-8804BE2EFC98}"/>
              </a:ext>
            </a:extLst>
          </p:cNvPr>
          <p:cNvSpPr/>
          <p:nvPr/>
        </p:nvSpPr>
        <p:spPr>
          <a:xfrm>
            <a:off x="5638800" y="5753100"/>
            <a:ext cx="3657600" cy="29980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5487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1C325E0E-C066-4865-80E3-6997D4DCA5C2}"/>
              </a:ext>
            </a:extLst>
          </p:cNvPr>
          <p:cNvSpPr txBox="1"/>
          <p:nvPr/>
        </p:nvSpPr>
        <p:spPr>
          <a:xfrm>
            <a:off x="1028700" y="914400"/>
            <a:ext cx="9132132" cy="81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Method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CA7BB93-ABCF-42C3-8C9D-60D373290423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5AF25E1-5F76-4388-B19C-A3EBD6B82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015" y="5064423"/>
            <a:ext cx="15003969" cy="368668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30D8274-E002-4255-B04E-7108ED93BF76}"/>
              </a:ext>
            </a:extLst>
          </p:cNvPr>
          <p:cNvSpPr txBox="1"/>
          <p:nvPr/>
        </p:nvSpPr>
        <p:spPr>
          <a:xfrm>
            <a:off x="990600" y="2214525"/>
            <a:ext cx="16573500" cy="148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Conditional Scalp Diffusion</a:t>
            </a:r>
          </a:p>
          <a:p>
            <a:pPr marL="971550" lvl="1" indent="-514350">
              <a:lnSpc>
                <a:spcPct val="150000"/>
              </a:lnSpc>
              <a:buFont typeface="Wingdings" panose="05000000000000000000" pitchFamily="2" charset="2"/>
              <a:buAutoNum type="circleNumWdWhitePlain" startAt="4"/>
            </a:pP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Decoding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707B38A-92E7-4670-AB29-8804BE2EFC98}"/>
              </a:ext>
            </a:extLst>
          </p:cNvPr>
          <p:cNvSpPr/>
          <p:nvPr/>
        </p:nvSpPr>
        <p:spPr>
          <a:xfrm>
            <a:off x="9143998" y="5753100"/>
            <a:ext cx="7501985" cy="29980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9245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2926A-F7B5-41D7-BF09-EC9D4628A463}"/>
              </a:ext>
            </a:extLst>
          </p:cNvPr>
          <p:cNvSpPr txBox="1"/>
          <p:nvPr/>
        </p:nvSpPr>
        <p:spPr>
          <a:xfrm>
            <a:off x="1022760" y="2400300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78A0CCB-0B8D-4527-90F0-651BC69FD9AF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BB7DD72-50A2-42A2-BF76-2C45C88D64E2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lang="zh-TW" alt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7B30549-F995-4B52-8CE1-63CC655B0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67329"/>
            <a:ext cx="8004544" cy="892814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B525503-E176-4678-AD09-DE638CA2E505}"/>
              </a:ext>
            </a:extLst>
          </p:cNvPr>
          <p:cNvSpPr/>
          <p:nvPr/>
        </p:nvSpPr>
        <p:spPr>
          <a:xfrm>
            <a:off x="8991600" y="1257300"/>
            <a:ext cx="3124200" cy="1600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BDAF4A7-2BEB-4D29-A6B5-11719DBA891D}"/>
              </a:ext>
            </a:extLst>
          </p:cNvPr>
          <p:cNvSpPr/>
          <p:nvPr/>
        </p:nvSpPr>
        <p:spPr>
          <a:xfrm>
            <a:off x="8991600" y="4533901"/>
            <a:ext cx="3144982" cy="1600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730C248-6806-4316-941C-3128E082CD24}"/>
              </a:ext>
            </a:extLst>
          </p:cNvPr>
          <p:cNvSpPr txBox="1"/>
          <p:nvPr/>
        </p:nvSpPr>
        <p:spPr>
          <a:xfrm>
            <a:off x="1010771" y="2191189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Qualitative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676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2926A-F7B5-41D7-BF09-EC9D4628A463}"/>
              </a:ext>
            </a:extLst>
          </p:cNvPr>
          <p:cNvSpPr txBox="1"/>
          <p:nvPr/>
        </p:nvSpPr>
        <p:spPr>
          <a:xfrm>
            <a:off x="1022760" y="2400300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78A0CCB-0B8D-4527-90F0-651BC69FD9AF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BB7DD72-50A2-42A2-BF76-2C45C88D64E2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lang="zh-TW" alt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7B30549-F995-4B52-8CE1-63CC655B0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067329"/>
            <a:ext cx="8004544" cy="892814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BDAF4A7-2BEB-4D29-A6B5-11719DBA891D}"/>
              </a:ext>
            </a:extLst>
          </p:cNvPr>
          <p:cNvSpPr/>
          <p:nvPr/>
        </p:nvSpPr>
        <p:spPr>
          <a:xfrm>
            <a:off x="12039600" y="1171355"/>
            <a:ext cx="1756144" cy="892814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4475747-D628-4A42-AB10-6B7DAA80B25C}"/>
              </a:ext>
            </a:extLst>
          </p:cNvPr>
          <p:cNvSpPr txBox="1"/>
          <p:nvPr/>
        </p:nvSpPr>
        <p:spPr>
          <a:xfrm>
            <a:off x="1010771" y="2191189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Qualitative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3580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2926A-F7B5-41D7-BF09-EC9D4628A463}"/>
              </a:ext>
            </a:extLst>
          </p:cNvPr>
          <p:cNvSpPr txBox="1"/>
          <p:nvPr/>
        </p:nvSpPr>
        <p:spPr>
          <a:xfrm>
            <a:off x="1022760" y="2400300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78A0CCB-0B8D-4527-90F0-651BC69FD9AF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BB7DD72-50A2-42A2-BF76-2C45C88D64E2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lang="zh-TW" alt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4475747-D628-4A42-AB10-6B7DAA80B25C}"/>
              </a:ext>
            </a:extLst>
          </p:cNvPr>
          <p:cNvSpPr txBox="1"/>
          <p:nvPr/>
        </p:nvSpPr>
        <p:spPr>
          <a:xfrm>
            <a:off x="1010771" y="2191189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Quantitative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D81D4D7F-A21B-419B-8DEE-48D32A45F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648" y="3353707"/>
            <a:ext cx="13902703" cy="276659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0DCC78E-75E3-4386-843B-2A1F2095F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647" y="6557609"/>
            <a:ext cx="13902703" cy="262449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FA7F807-37AB-4FD8-B8F5-AED735BC0D63}"/>
              </a:ext>
            </a:extLst>
          </p:cNvPr>
          <p:cNvSpPr/>
          <p:nvPr/>
        </p:nvSpPr>
        <p:spPr>
          <a:xfrm>
            <a:off x="2438400" y="5600700"/>
            <a:ext cx="13487400" cy="5195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8FFEAC2-645E-4F55-8AF8-3EB46B6302BF}"/>
              </a:ext>
            </a:extLst>
          </p:cNvPr>
          <p:cNvSpPr/>
          <p:nvPr/>
        </p:nvSpPr>
        <p:spPr>
          <a:xfrm>
            <a:off x="2276868" y="8662502"/>
            <a:ext cx="13725132" cy="5195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1435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2926A-F7B5-41D7-BF09-EC9D4628A463}"/>
              </a:ext>
            </a:extLst>
          </p:cNvPr>
          <p:cNvSpPr txBox="1"/>
          <p:nvPr/>
        </p:nvSpPr>
        <p:spPr>
          <a:xfrm>
            <a:off x="1022760" y="2400300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78A0CCB-0B8D-4527-90F0-651BC69FD9AF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BB7DD72-50A2-42A2-BF76-2C45C88D64E2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lang="zh-TW" alt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4475747-D628-4A42-AB10-6B7DAA80B25C}"/>
              </a:ext>
            </a:extLst>
          </p:cNvPr>
          <p:cNvSpPr txBox="1"/>
          <p:nvPr/>
        </p:nvSpPr>
        <p:spPr>
          <a:xfrm>
            <a:off x="1010771" y="2191189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Runtime Performance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E65516-3096-4E1D-A048-ADFC5149D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060" y="4409569"/>
            <a:ext cx="11716748" cy="298617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FFEAC2-645E-4F55-8AF8-3EB46B6302BF}"/>
              </a:ext>
            </a:extLst>
          </p:cNvPr>
          <p:cNvSpPr/>
          <p:nvPr/>
        </p:nvSpPr>
        <p:spPr>
          <a:xfrm>
            <a:off x="12954000" y="4409568"/>
            <a:ext cx="1905000" cy="29861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2399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D42926A-F7B5-41D7-BF09-EC9D4628A463}"/>
              </a:ext>
            </a:extLst>
          </p:cNvPr>
          <p:cNvSpPr txBox="1"/>
          <p:nvPr/>
        </p:nvSpPr>
        <p:spPr>
          <a:xfrm>
            <a:off x="1022760" y="2400300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78A0CCB-0B8D-4527-90F0-651BC69FD9AF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BB7DD72-50A2-42A2-BF76-2C45C88D64E2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lang="zh-TW" altLang="en-US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4475747-D628-4A42-AB10-6B7DAA80B25C}"/>
              </a:ext>
            </a:extLst>
          </p:cNvPr>
          <p:cNvSpPr txBox="1"/>
          <p:nvPr/>
        </p:nvSpPr>
        <p:spPr>
          <a:xfrm>
            <a:off x="1010771" y="2191189"/>
            <a:ext cx="16573500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</a:t>
            </a:r>
            <a:r>
              <a:rPr lang="zh-TW" altLang="en-US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b="1" u="sng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Ablation Study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F642728E-AA01-4473-8782-9A38A3CAE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138" y="3924300"/>
            <a:ext cx="11485723" cy="3962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514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2D4BE8BC-AE03-47E8-B33A-8068DF36AD9A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8AC50E59-DDCB-4F5A-9DE1-71D55C2CC0A3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 Limitation and Future Work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F0CE846-E293-4621-B920-62CB6E50D2AA}"/>
              </a:ext>
            </a:extLst>
          </p:cNvPr>
          <p:cNvSpPr txBox="1"/>
          <p:nvPr/>
        </p:nvSpPr>
        <p:spPr>
          <a:xfrm>
            <a:off x="1028700" y="2324100"/>
            <a:ext cx="16573500" cy="517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</a:t>
            </a:r>
          </a:p>
          <a:p>
            <a:pPr marL="971550" lvl="1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synthetic dataset still lacks specific hairstyles, such as </a:t>
            </a: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braids, hair accessories, ponytails, and buns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AutoNum type="circleNumWdWhitePlain" startAt="2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Work</a:t>
            </a:r>
          </a:p>
          <a:p>
            <a:pPr marL="971550" lvl="1" indent="-514350">
              <a:lnSpc>
                <a:spcPct val="150000"/>
              </a:lnSpc>
              <a:buFont typeface="Times New Roman" panose="02020603050405020304" pitchFamily="18" charset="0"/>
              <a:buChar char="⁃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current generation pipeline can be easily extended to reconstruct </a:t>
            </a:r>
            <a:r>
              <a:rPr lang="en-US" altLang="zh-TW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beards and eyebrows</a:t>
            </a: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future.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496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8F6C50A7-A26E-4ACD-B2B1-507933B705A0}"/>
              </a:ext>
            </a:extLst>
          </p:cNvPr>
          <p:cNvSpPr txBox="1"/>
          <p:nvPr/>
        </p:nvSpPr>
        <p:spPr>
          <a:xfrm>
            <a:off x="17221200" y="94107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TW" altLang="en-US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BFDD335B-7890-4F3D-9006-B06646D79D12}"/>
              </a:ext>
            </a:extLst>
          </p:cNvPr>
          <p:cNvSpPr txBox="1"/>
          <p:nvPr/>
        </p:nvSpPr>
        <p:spPr>
          <a:xfrm>
            <a:off x="1028700" y="914400"/>
            <a:ext cx="129159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  <a:spcBef>
                <a:spcPct val="0"/>
              </a:spcBef>
            </a:pPr>
            <a:r>
              <a:rPr lang="en-US" altLang="zh-TW" sz="5400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 Conclusion</a:t>
            </a:r>
            <a:endParaRPr lang="en-US" sz="5400" b="1" dirty="0">
              <a:solidFill>
                <a:srgbClr val="2B2B2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293A6D3-AEC5-4162-9EEE-3F4DC70FFAD8}"/>
              </a:ext>
            </a:extLst>
          </p:cNvPr>
          <p:cNvSpPr txBox="1"/>
          <p:nvPr/>
        </p:nvSpPr>
        <p:spPr>
          <a:xfrm>
            <a:off x="1028700" y="2324100"/>
            <a:ext cx="16573500" cy="4435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paper introduces a novel 3D hair generation method from a single image, supported by the largest paired synthetic dataset to date.</a:t>
            </a:r>
          </a:p>
          <a:p>
            <a:pPr>
              <a:lnSpc>
                <a:spcPct val="150000"/>
              </a:lnSpc>
            </a:pPr>
            <a:endParaRPr lang="en-US" altLang="zh-TW" sz="3200" b="1" dirty="0">
              <a:solidFill>
                <a:srgbClr val="4C4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AutoNum type="circleNumWdWhitePlain" startAt="2"/>
            </a:pPr>
            <a:r>
              <a:rPr lang="en-US" altLang="zh-TW" sz="3200" b="1" dirty="0">
                <a:solidFill>
                  <a:srgbClr val="4C4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developing an image-conditioned diffusion model based on scalp textures, the system creates complex 3D hair structures with superior realism and significantly faster speeds than existing methods.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E0090AFF-A7D9-4309-BF9B-7D41144276DD}"/>
              </a:ext>
            </a:extLst>
          </p:cNvPr>
          <p:cNvSpPr txBox="1"/>
          <p:nvPr/>
        </p:nvSpPr>
        <p:spPr>
          <a:xfrm>
            <a:off x="4248150" y="4634354"/>
            <a:ext cx="9791700" cy="1018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49" lvl="1" algn="l">
              <a:lnSpc>
                <a:spcPts val="83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2B2B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Thanks for Listening!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45A6093-7155-4899-8BF4-DDB69ECC1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5459">
            <a:off x="-3324445" y="-4330054"/>
            <a:ext cx="11368105" cy="102870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D21BC3B-414E-4501-B484-BCCBC236D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0" y="3314700"/>
            <a:ext cx="8659377" cy="10287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3733</TotalTime>
  <Words>2468</Words>
  <Application>Microsoft Office PowerPoint</Application>
  <PresentationFormat>自訂</PresentationFormat>
  <Paragraphs>250</Paragraphs>
  <Slides>21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8" baseType="lpstr">
      <vt:lpstr>Times New Roman Bold</vt:lpstr>
      <vt:lpstr>Times New Roman</vt:lpstr>
      <vt:lpstr>Wingdings</vt:lpstr>
      <vt:lpstr>新細明體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Reliability Report-P76134723</dc:title>
  <dc:creator>Win10</dc:creator>
  <cp:lastModifiedBy>Win10</cp:lastModifiedBy>
  <cp:revision>347</cp:revision>
  <dcterms:created xsi:type="dcterms:W3CDTF">2006-08-16T00:00:00Z</dcterms:created>
  <dcterms:modified xsi:type="dcterms:W3CDTF">2026-05-12T13:17:44Z</dcterms:modified>
  <dc:identifier>DAGltwE-Gq8</dc:identifier>
</cp:coreProperties>
</file>