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6858000" cx="12191675"/>
  <p:notesSz cx="6858000" cy="12191675"/>
  <p:embeddedFontLst>
    <p:embeddedFont>
      <p:font typeface="Play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font" Target="fonts/Play-regular.fntdata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schemas.openxmlformats.org/officeDocument/2006/relationships/font" Target="fonts/Play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" name="Google Shape;1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Open with the central message: LoRA-Edit is not a new video foundation model; it is a mask-aware per-video adaptation protocol that makes first-frame video editing more controllable.</a:t>
            </a:r>
            <a:endParaRPr/>
          </a:p>
        </p:txBody>
      </p:sp>
      <p:sp>
        <p:nvSpPr>
          <p:cNvPr id="15" name="Google Shape;15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" name="Google Shape;2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Define first-frame-guided video editing. Emphasize that frame 1 does not encode how the edit should behave under motion, occlusion, or new views.</a:t>
            </a:r>
            <a:endParaRPr/>
          </a:p>
        </p:txBody>
      </p:sp>
      <p:sp>
        <p:nvSpPr>
          <p:cNvPr id="26" name="Google Shape;2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" name="Google Shape;4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slide combines related-work positioning from the general decks. LoRA-Edit is framed as a training protocol around an existing I2V model rather than a new editing backbone.</a:t>
            </a:r>
            <a:endParaRPr/>
          </a:p>
        </p:txBody>
      </p:sp>
      <p:sp>
        <p:nvSpPr>
          <p:cNvPr id="42" name="Google Shape;4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is the pivot into the method section. Tell the audience that Section 3 is best understood as a sequence of deficiencies and repairs.</a:t>
            </a:r>
            <a:endParaRPr/>
          </a:p>
        </p:txBody>
      </p:sp>
      <p:sp>
        <p:nvSpPr>
          <p:cNvPr id="57" name="Google Shape;5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Make sure the mask convention is clear. In this paper, 1 means preserve from the conditioning input and 0 means generate. This is the most useful implementation-level mental model.</a:t>
            </a:r>
            <a:endParaRPr/>
          </a:p>
        </p:txBody>
      </p:sp>
      <p:sp>
        <p:nvSpPr>
          <p:cNvPr id="73" name="Google Shape;7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naive baseline is useful, not wrong. It captures motion via per-video LoRA, but it does not separate edited foreground from preserved background.</a:t>
            </a:r>
            <a:endParaRPr/>
          </a:p>
        </p:txBody>
      </p:sp>
      <p:sp>
        <p:nvSpPr>
          <p:cNvPr id="90" name="Google Shape;90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slide uses the official method figure. Explain the four cases. The raw mask interface exists, but selective preservation/generation is weak until LoRA is trained under that setting.</a:t>
            </a:r>
            <a:endParaRPr/>
          </a:p>
        </p:txBody>
      </p:sp>
      <p:sp>
        <p:nvSpPr>
          <p:cNvPr id="110" name="Google Shape;11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is the most important equation. Emphasize that V_target is no longer fixed: it becomes the lever for learning either source motion or edited appearance.</a:t>
            </a:r>
            <a:endParaRPr/>
          </a:p>
        </p:txBody>
      </p:sp>
      <p:sp>
        <p:nvSpPr>
          <p:cNvPr id="124" name="Google Shape;124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Branch A is the background-locking branch. The target remains the original source video, but the condition hides the future edit area. This teaches mask obedience and source motion.</a:t>
            </a:r>
            <a:endParaRPr/>
          </a:p>
        </p:txBody>
      </p:sp>
      <p:sp>
        <p:nvSpPr>
          <p:cNvPr id="138" name="Google Shape;13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 the official full method figure. Explain the top-right branch: appearance control is trained from additional edited frames as supervision rather than copied as fixed keyframes at inference.</a:t>
            </a:r>
            <a:endParaRPr/>
          </a:p>
        </p:txBody>
      </p:sp>
      <p:sp>
        <p:nvSpPr>
          <p:cNvPr id="155" name="Google Shape;15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is the implementation-level recipe extracted from the three decks. It is useful to connect to the user’s own SAM/compositing/video-editing workflow.</a:t>
            </a:r>
            <a:endParaRPr/>
          </a:p>
        </p:txBody>
      </p:sp>
      <p:sp>
        <p:nvSpPr>
          <p:cNvPr id="169" name="Google Shape;169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Explain each metric before reading the bars. The bars are normalized visually by metric; labels provide the raw values from the source slides/table.</a:t>
            </a:r>
            <a:endParaRPr/>
          </a:p>
        </p:txBody>
      </p:sp>
      <p:sp>
        <p:nvSpPr>
          <p:cNvPr id="188" name="Google Shape;188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e9878404e0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e9878404e0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g3e9878404e0_0_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e9878404e0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e9878404e0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3e9878404e0_0_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e9878404e0_0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e9878404e0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g3e9878404e0_0_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Compress the evidence section. Highlight that spatial conditioning and edited references are the important ablations, while efficiency is good enough for research workflows but not real time.</a:t>
            </a:r>
            <a:endParaRPr/>
          </a:p>
        </p:txBody>
      </p:sp>
      <p:sp>
        <p:nvSpPr>
          <p:cNvPr id="269" name="Google Shape;269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e9878404e0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e9878404e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g3e9878404e0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STER">
  <p:cSld name="MASTER">
    <p:bg>
      <p:bgPr>
        <a:solidFill>
          <a:srgbClr val="F8FAFC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8FAFC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502920" y="566928"/>
            <a:ext cx="530352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3800"/>
              <a:buFont typeface="Play"/>
              <a:buNone/>
            </a:pPr>
            <a:r>
              <a:rPr b="1" i="0" lang="en-US" sz="3800" u="none" cap="none" strike="noStrike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LoRA-Edit</a:t>
            </a:r>
            <a:endParaRPr b="0" i="0" sz="3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530352" y="1298448"/>
            <a:ext cx="52578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Controllable First-Frame-Guided Video Editing via Mask-Aware LoRA Fine-Tuning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/mnt/data/loraedit_flower_first.png" id="19" name="Google Shape;19;p4"/>
          <p:cNvPicPr preferRelativeResize="0"/>
          <p:nvPr/>
        </p:nvPicPr>
        <p:blipFill rotWithShape="1">
          <a:blip r:embed="rId3">
            <a:alphaModFix/>
          </a:blip>
          <a:srcRect b="0" l="10380" r="10380" t="0"/>
          <a:stretch/>
        </p:blipFill>
        <p:spPr>
          <a:xfrm>
            <a:off x="6446520" y="502920"/>
            <a:ext cx="5212080" cy="379476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"/>
          <p:cNvSpPr/>
          <p:nvPr/>
        </p:nvSpPr>
        <p:spPr>
          <a:xfrm>
            <a:off x="530352" y="5925312"/>
            <a:ext cx="54864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Gao et al. · ICLR 2026 · arXiv:2506.10082</a:t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4"/>
          <p:cNvSpPr/>
          <p:nvPr/>
        </p:nvSpPr>
        <p:spPr>
          <a:xfrm>
            <a:off x="502920" y="6556248"/>
            <a:ext cx="585216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LoRA-Edit · Section 3 emphasis · 01/15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4"/>
          <p:cNvSpPr/>
          <p:nvPr/>
        </p:nvSpPr>
        <p:spPr>
          <a:xfrm>
            <a:off x="7315200" y="6556248"/>
            <a:ext cx="43434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uploaded decks + arXiv/project page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/>
          <p:nvPr/>
        </p:nvSpPr>
        <p:spPr>
          <a:xfrm>
            <a:off x="502920" y="475488"/>
            <a:ext cx="1097280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2500"/>
              <a:buFont typeface="Play"/>
              <a:buNone/>
            </a:pPr>
            <a:r>
              <a:rPr b="1" i="0" lang="en-US" sz="2500" u="none" cap="none" strike="noStrike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Problem: first-frame control is not temporal control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" name="Google Shape;29;p5"/>
          <p:cNvCxnSpPr/>
          <p:nvPr/>
        </p:nvCxnSpPr>
        <p:spPr>
          <a:xfrm>
            <a:off x="502920" y="1097280"/>
            <a:ext cx="11155680" cy="0"/>
          </a:xfrm>
          <a:prstGeom prst="straightConnector1">
            <a:avLst/>
          </a:prstGeom>
          <a:noFill/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/mnt/data/loraedit_flower_first.png" id="30" name="Google Shape;30;p5"/>
          <p:cNvPicPr preferRelativeResize="0"/>
          <p:nvPr/>
        </p:nvPicPr>
        <p:blipFill rotWithShape="1">
          <a:blip r:embed="rId3">
            <a:alphaModFix/>
          </a:blip>
          <a:srcRect b="0" l="8974" r="8974" t="0"/>
          <a:stretch/>
        </p:blipFill>
        <p:spPr>
          <a:xfrm>
            <a:off x="685800" y="1444752"/>
            <a:ext cx="2926080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5"/>
          <p:cNvSpPr/>
          <p:nvPr/>
        </p:nvSpPr>
        <p:spPr>
          <a:xfrm>
            <a:off x="3977640" y="1353312"/>
            <a:ext cx="3383280" cy="10972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563EB"/>
              </a:buClr>
              <a:buSzPts val="1230"/>
              <a:buFont typeface="Arial"/>
              <a:buNone/>
            </a:pPr>
            <a:r>
              <a:rPr b="1" i="0" lang="en-US" sz="1230" u="none" cap="none" strike="noStrike">
                <a:solidFill>
                  <a:srgbClr val="2563EB"/>
                </a:solidFill>
                <a:latin typeface="Arial"/>
                <a:ea typeface="Arial"/>
                <a:cs typeface="Arial"/>
                <a:sym typeface="Arial"/>
              </a:rPr>
              <a:t>What the user gives</a:t>
            </a:r>
            <a:endParaRPr b="0" i="0" sz="12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30"/>
              <a:buFont typeface="Arial"/>
              <a:buNone/>
            </a:pPr>
            <a:r>
              <a:rPr b="0" i="0" lang="en-US" sz="123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One edited first frame and possibly a prompt / caption. The edit is flexible because any image editor can create it.</a:t>
            </a:r>
            <a:endParaRPr b="0" i="0" sz="12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5"/>
          <p:cNvSpPr/>
          <p:nvPr/>
        </p:nvSpPr>
        <p:spPr>
          <a:xfrm>
            <a:off x="7726680" y="1353312"/>
            <a:ext cx="3383280" cy="10972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230"/>
              <a:buFont typeface="Arial"/>
              <a:buNone/>
            </a:pPr>
            <a:r>
              <a:rPr b="1" i="0" lang="en-US" sz="123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What the model must infer</a:t>
            </a:r>
            <a:endParaRPr b="0" i="0" sz="12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30"/>
              <a:buFont typeface="Arial"/>
              <a:buNone/>
            </a:pPr>
            <a:r>
              <a:rPr b="0" i="0" lang="en-US" sz="123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New viewpoints, </a:t>
            </a:r>
            <a:r>
              <a:rPr lang="en-US" sz="1230">
                <a:solidFill>
                  <a:srgbClr val="0F172A"/>
                </a:solidFill>
              </a:rPr>
              <a:t>dis occluded</a:t>
            </a:r>
            <a:r>
              <a:rPr b="0" i="0" lang="en-US" sz="123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 regions, deformations, object states, and long-range temporal consistency.</a:t>
            </a:r>
            <a:endParaRPr b="0" i="0" sz="12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5"/>
          <p:cNvSpPr/>
          <p:nvPr/>
        </p:nvSpPr>
        <p:spPr>
          <a:xfrm>
            <a:off x="3977640" y="2852928"/>
            <a:ext cx="3383280" cy="1143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1D48"/>
              </a:buClr>
              <a:buSzPts val="1230"/>
              <a:buFont typeface="Arial"/>
              <a:buNone/>
            </a:pPr>
            <a:r>
              <a:rPr b="1" i="0" lang="en-US" sz="1230" u="none" cap="none" strike="noStrike">
                <a:solidFill>
                  <a:srgbClr val="E11D48"/>
                </a:solidFill>
                <a:latin typeface="Arial"/>
                <a:ea typeface="Arial"/>
                <a:cs typeface="Arial"/>
                <a:sym typeface="Arial"/>
              </a:rPr>
              <a:t>Typical failure</a:t>
            </a:r>
            <a:endParaRPr b="0" i="0" sz="12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30"/>
              <a:buFont typeface="Arial"/>
              <a:buNone/>
            </a:pPr>
            <a:r>
              <a:rPr b="0" i="0" lang="en-US" sz="123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The edited object drifts, hidden regions become inconsistent, or the background is rewritten despite being unedited.</a:t>
            </a:r>
            <a:endParaRPr b="0" i="0" sz="12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5"/>
          <p:cNvSpPr/>
          <p:nvPr/>
        </p:nvSpPr>
        <p:spPr>
          <a:xfrm>
            <a:off x="7726680" y="2852928"/>
            <a:ext cx="3383280" cy="1143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A34A"/>
              </a:buClr>
              <a:buSzPts val="1230"/>
              <a:buFont typeface="Arial"/>
              <a:buNone/>
            </a:pPr>
            <a:r>
              <a:rPr b="1" i="0" lang="en-US" sz="1230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Paper’s answer</a:t>
            </a:r>
            <a:endParaRPr b="0" i="0" sz="12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30"/>
              <a:buFont typeface="Arial"/>
              <a:buNone/>
            </a:pPr>
            <a:r>
              <a:rPr b="0" i="0" lang="en-US" sz="123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Use a spatiotemporal mask during LoRA tuning so the adapter learns where to preserve source content and where to regenerate edited content.</a:t>
            </a:r>
            <a:endParaRPr b="0" i="0" sz="12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5"/>
          <p:cNvSpPr/>
          <p:nvPr/>
        </p:nvSpPr>
        <p:spPr>
          <a:xfrm>
            <a:off x="868680" y="3685032"/>
            <a:ext cx="1005840" cy="274320"/>
          </a:xfrm>
          <a:prstGeom prst="rect">
            <a:avLst/>
          </a:prstGeom>
          <a:solidFill>
            <a:srgbClr val="E2E8F0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first frame</a:t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5"/>
          <p:cNvSpPr/>
          <p:nvPr/>
        </p:nvSpPr>
        <p:spPr>
          <a:xfrm>
            <a:off x="1975104" y="3685032"/>
            <a:ext cx="1508760" cy="274320"/>
          </a:xfrm>
          <a:prstGeom prst="rect">
            <a:avLst/>
          </a:prstGeom>
          <a:solidFill>
            <a:srgbClr val="FFE4E6"/>
          </a:solidFill>
          <a:ln cap="flat" cmpd="sng" w="9525">
            <a:solidFill>
              <a:srgbClr val="FFE4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11D48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E11D48"/>
                </a:solidFill>
                <a:latin typeface="Arial"/>
                <a:ea typeface="Arial"/>
                <a:cs typeface="Arial"/>
                <a:sym typeface="Arial"/>
              </a:rPr>
              <a:t>later frames are underspecified</a:t>
            </a:r>
            <a:endParaRPr b="0" i="0" sz="10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5"/>
          <p:cNvSpPr/>
          <p:nvPr/>
        </p:nvSpPr>
        <p:spPr>
          <a:xfrm>
            <a:off x="502920" y="6556248"/>
            <a:ext cx="585216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LoRA-Edit · Section 3 emphasis · 03/15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5"/>
          <p:cNvSpPr/>
          <p:nvPr/>
        </p:nvSpPr>
        <p:spPr>
          <a:xfrm>
            <a:off x="7315200" y="6556248"/>
            <a:ext cx="43434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uploaded decks + arXiv/project page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/>
          <p:nvPr/>
        </p:nvSpPr>
        <p:spPr>
          <a:xfrm>
            <a:off x="502920" y="475488"/>
            <a:ext cx="1097280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2500"/>
              <a:buFont typeface="Play"/>
              <a:buNone/>
            </a:pPr>
            <a:r>
              <a:rPr b="1" i="0" lang="en-US" sz="2500" u="none" cap="none" strike="noStrike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Positioning: LoRA-Edit binds flexibility to region control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" name="Google Shape;45;p6"/>
          <p:cNvCxnSpPr/>
          <p:nvPr/>
        </p:nvCxnSpPr>
        <p:spPr>
          <a:xfrm>
            <a:off x="502920" y="1097280"/>
            <a:ext cx="11155680" cy="0"/>
          </a:xfrm>
          <a:prstGeom prst="straightConnector1">
            <a:avLst/>
          </a:prstGeom>
          <a:noFill/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6"/>
          <p:cNvSpPr/>
          <p:nvPr/>
        </p:nvSpPr>
        <p:spPr>
          <a:xfrm>
            <a:off x="685800" y="1536192"/>
            <a:ext cx="2331720" cy="1234440"/>
          </a:xfrm>
          <a:prstGeom prst="rect">
            <a:avLst/>
          </a:prstGeom>
          <a:solidFill>
            <a:srgbClr val="DBEAFE"/>
          </a:solidFill>
          <a:ln cap="flat" cmpd="sng" w="12700">
            <a:solidFill>
              <a:srgbClr val="DBEA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Reference-guided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video editing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(VACE, Kling)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6"/>
          <p:cNvSpPr/>
          <p:nvPr/>
        </p:nvSpPr>
        <p:spPr>
          <a:xfrm>
            <a:off x="3337560" y="1536192"/>
            <a:ext cx="2331720" cy="1234440"/>
          </a:xfrm>
          <a:prstGeom prst="rect">
            <a:avLst/>
          </a:prstGeom>
          <a:solidFill>
            <a:srgbClr val="CFFAFE"/>
          </a:solidFill>
          <a:ln cap="flat" cmpd="sng" w="12700">
            <a:solidFill>
              <a:srgbClr val="CFFA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891B2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891B2"/>
                </a:solidFill>
                <a:latin typeface="Arial"/>
                <a:ea typeface="Arial"/>
                <a:cs typeface="Arial"/>
                <a:sym typeface="Arial"/>
              </a:rPr>
              <a:t>First-frame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891B2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891B2"/>
                </a:solidFill>
                <a:latin typeface="Arial"/>
                <a:ea typeface="Arial"/>
                <a:cs typeface="Arial"/>
                <a:sym typeface="Arial"/>
              </a:rPr>
              <a:t>propagation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891B2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0891B2"/>
                </a:solidFill>
                <a:latin typeface="Arial"/>
                <a:ea typeface="Arial"/>
                <a:cs typeface="Arial"/>
                <a:sym typeface="Arial"/>
              </a:rPr>
              <a:t>(AnyV2V, I2VEdit)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6"/>
          <p:cNvSpPr/>
          <p:nvPr/>
        </p:nvSpPr>
        <p:spPr>
          <a:xfrm>
            <a:off x="5989320" y="1536192"/>
            <a:ext cx="2331720" cy="1234440"/>
          </a:xfrm>
          <a:prstGeom prst="rect">
            <a:avLst/>
          </a:prstGeom>
          <a:solidFill>
            <a:srgbClr val="FFEDD5"/>
          </a:solidFill>
          <a:ln cap="flat" cmpd="sng" w="12700">
            <a:solidFill>
              <a:srgbClr val="FFED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Motion / flow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propagation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(Go-with-the-Flow)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6"/>
          <p:cNvSpPr/>
          <p:nvPr/>
        </p:nvSpPr>
        <p:spPr>
          <a:xfrm>
            <a:off x="8641080" y="1536192"/>
            <a:ext cx="2423160" cy="1234440"/>
          </a:xfrm>
          <a:prstGeom prst="rect">
            <a:avLst/>
          </a:prstGeom>
          <a:solidFill>
            <a:srgbClr val="EDE9FE"/>
          </a:solidFill>
          <a:ln cap="flat" cmpd="sng" w="12700">
            <a:solidFill>
              <a:srgbClr val="EDE9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LoRA-Edit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mask-aware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per-video tuning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777240" y="3401568"/>
            <a:ext cx="5257800" cy="1078992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563EB"/>
              </a:buClr>
              <a:buSzPts val="1230"/>
              <a:buFont typeface="Arial"/>
              <a:buNone/>
            </a:pPr>
            <a:r>
              <a:rPr b="1" i="0" lang="en-US" sz="1230" u="none" cap="none" strike="noStrike">
                <a:solidFill>
                  <a:srgbClr val="2563EB"/>
                </a:solidFill>
                <a:latin typeface="Arial"/>
                <a:ea typeface="Arial"/>
                <a:cs typeface="Arial"/>
                <a:sym typeface="Arial"/>
              </a:rPr>
              <a:t>Gap targeted</a:t>
            </a:r>
            <a:endParaRPr b="0" i="0" sz="12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30"/>
              <a:buFont typeface="Arial"/>
              <a:buNone/>
            </a:pPr>
            <a:r>
              <a:rPr b="0" i="0" lang="en-US" sz="123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Keep the freedom of editing a first frame, but add explicit spatiotemporal control so background preservation and foreground regeneration do not compete globally.</a:t>
            </a:r>
            <a:endParaRPr b="0" i="0" sz="12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6"/>
          <p:cNvSpPr/>
          <p:nvPr/>
        </p:nvSpPr>
        <p:spPr>
          <a:xfrm>
            <a:off x="6309360" y="3401568"/>
            <a:ext cx="4800600" cy="1078992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230"/>
              <a:buFont typeface="Arial"/>
              <a:buNone/>
            </a:pPr>
            <a:r>
              <a:rPr b="1" i="0" lang="en-US" sz="123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Three contributions</a:t>
            </a:r>
            <a:endParaRPr b="0" i="0" sz="12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30"/>
              <a:buFont typeface="Arial"/>
              <a:buNone/>
            </a:pPr>
            <a:r>
              <a:rPr b="0" i="0" lang="en-US" sz="123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Mask as instruction; LoRA as per-video motion memory; optional edited later frames as appearance anchors for changing viewpoints or object states.</a:t>
            </a:r>
            <a:endParaRPr b="0" i="0" sz="12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6"/>
          <p:cNvSpPr/>
          <p:nvPr/>
        </p:nvSpPr>
        <p:spPr>
          <a:xfrm>
            <a:off x="502920" y="6556248"/>
            <a:ext cx="585216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LoRA-Edit · Section 3 emphasis · 04/15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6"/>
          <p:cNvSpPr/>
          <p:nvPr/>
        </p:nvSpPr>
        <p:spPr>
          <a:xfrm>
            <a:off x="7315200" y="6556248"/>
            <a:ext cx="43434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uploaded decks + arXiv/project page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"/>
          <p:cNvSpPr/>
          <p:nvPr/>
        </p:nvSpPr>
        <p:spPr>
          <a:xfrm>
            <a:off x="502920" y="475488"/>
            <a:ext cx="1097280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2500"/>
              <a:buFont typeface="Play"/>
              <a:buNone/>
            </a:pPr>
            <a:r>
              <a:rPr b="1" lang="en-US" sz="2500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Method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" name="Google Shape;60;p7"/>
          <p:cNvCxnSpPr/>
          <p:nvPr/>
        </p:nvCxnSpPr>
        <p:spPr>
          <a:xfrm>
            <a:off x="502920" y="1097280"/>
            <a:ext cx="11155680" cy="0"/>
          </a:xfrm>
          <a:prstGeom prst="straightConnector1">
            <a:avLst/>
          </a:prstGeom>
          <a:noFill/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1" name="Google Shape;61;p7"/>
          <p:cNvCxnSpPr/>
          <p:nvPr/>
        </p:nvCxnSpPr>
        <p:spPr>
          <a:xfrm>
            <a:off x="2194560" y="2788920"/>
            <a:ext cx="1965960" cy="0"/>
          </a:xfrm>
          <a:prstGeom prst="straightConnector1">
            <a:avLst/>
          </a:prstGeom>
          <a:noFill/>
          <a:ln cap="flat" cmpd="sng" w="22850">
            <a:solidFill>
              <a:srgbClr val="CBD5E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2" name="Google Shape;62;p7"/>
          <p:cNvCxnSpPr/>
          <p:nvPr/>
        </p:nvCxnSpPr>
        <p:spPr>
          <a:xfrm>
            <a:off x="5852160" y="2788920"/>
            <a:ext cx="1965960" cy="0"/>
          </a:xfrm>
          <a:prstGeom prst="straightConnector1">
            <a:avLst/>
          </a:prstGeom>
          <a:noFill/>
          <a:ln cap="flat" cmpd="sng" w="22850">
            <a:solidFill>
              <a:srgbClr val="CBD5E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3" name="Google Shape;63;p7"/>
          <p:cNvSpPr/>
          <p:nvPr/>
        </p:nvSpPr>
        <p:spPr>
          <a:xfrm>
            <a:off x="868680" y="1874520"/>
            <a:ext cx="2606040" cy="1783080"/>
          </a:xfrm>
          <a:prstGeom prst="rect">
            <a:avLst/>
          </a:prstGeom>
          <a:solidFill>
            <a:srgbClr val="DBEAFE"/>
          </a:solidFill>
          <a:ln cap="flat" cmpd="sng" w="12700">
            <a:solidFill>
              <a:srgbClr val="DBEA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3.1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Naive LoRA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learns source video motion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7"/>
          <p:cNvSpPr/>
          <p:nvPr/>
        </p:nvSpPr>
        <p:spPr>
          <a:xfrm>
            <a:off x="4572000" y="1874520"/>
            <a:ext cx="2606040" cy="1783080"/>
          </a:xfrm>
          <a:prstGeom prst="rect">
            <a:avLst/>
          </a:prstGeom>
          <a:solidFill>
            <a:srgbClr val="FFEDD5"/>
          </a:solidFill>
          <a:ln cap="flat" cmpd="sng" w="12700">
            <a:solidFill>
              <a:srgbClr val="FFED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220"/>
              <a:buFont typeface="Arial"/>
              <a:buNone/>
            </a:pPr>
            <a:r>
              <a:rPr b="1" i="0" lang="en-US" sz="122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3.2</a:t>
            </a:r>
            <a:endParaRPr b="0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220"/>
              <a:buFont typeface="Arial"/>
              <a:buNone/>
            </a:pPr>
            <a:r>
              <a:rPr b="1" i="0" lang="en-US" sz="122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Mask study</a:t>
            </a:r>
            <a:endParaRPr b="0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220"/>
              <a:buFont typeface="Arial"/>
              <a:buNone/>
            </a:pPr>
            <a:r>
              <a:rPr b="1" i="0" lang="en-US" sz="122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reveals hidden preserve/generate interface</a:t>
            </a:r>
            <a:endParaRPr b="0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7"/>
          <p:cNvSpPr/>
          <p:nvPr/>
        </p:nvSpPr>
        <p:spPr>
          <a:xfrm>
            <a:off x="8275320" y="1874520"/>
            <a:ext cx="2606040" cy="1783080"/>
          </a:xfrm>
          <a:prstGeom prst="rect">
            <a:avLst/>
          </a:prstGeom>
          <a:solidFill>
            <a:srgbClr val="EDE9FE"/>
          </a:solidFill>
          <a:ln cap="flat" cmpd="sng" w="12700">
            <a:solidFill>
              <a:srgbClr val="EDE9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220"/>
              <a:buFont typeface="Arial"/>
              <a:buNone/>
            </a:pPr>
            <a:r>
              <a:rPr b="1" i="0" lang="en-US" sz="122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3.3</a:t>
            </a:r>
            <a:endParaRPr b="0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220"/>
              <a:buFont typeface="Arial"/>
              <a:buNone/>
            </a:pPr>
            <a:r>
              <a:rPr b="1" i="0" lang="en-US" sz="122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Mask-guided LoRA</a:t>
            </a:r>
            <a:endParaRPr b="0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220"/>
              <a:buFont typeface="Arial"/>
              <a:buNone/>
            </a:pPr>
            <a:r>
              <a:rPr b="1" i="0" lang="en-US" sz="122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learns motion + appearance selectively</a:t>
            </a:r>
            <a:endParaRPr b="0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7"/>
          <p:cNvSpPr/>
          <p:nvPr/>
        </p:nvSpPr>
        <p:spPr>
          <a:xfrm>
            <a:off x="960120" y="4315968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Method logic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7"/>
          <p:cNvSpPr/>
          <p:nvPr/>
        </p:nvSpPr>
        <p:spPr>
          <a:xfrm>
            <a:off x="960120" y="4663440"/>
            <a:ext cx="9875520" cy="69494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Naive LoRA gives motion transfer but no region-level control. Section 3.2 shows the I2V mask already acts like a preserve/generate control channel. Section 3.3 trains the LoRA to obey that channel while learning from different visual sources.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7"/>
          <p:cNvSpPr/>
          <p:nvPr/>
        </p:nvSpPr>
        <p:spPr>
          <a:xfrm>
            <a:off x="502920" y="6556248"/>
            <a:ext cx="585216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LoRA-Edit · Section 3 emphasis · 05/15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7"/>
          <p:cNvSpPr/>
          <p:nvPr/>
        </p:nvSpPr>
        <p:spPr>
          <a:xfrm>
            <a:off x="7315200" y="6556248"/>
            <a:ext cx="43434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uploaded decks + arXiv/project page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8"/>
          <p:cNvSpPr/>
          <p:nvPr/>
        </p:nvSpPr>
        <p:spPr>
          <a:xfrm>
            <a:off x="502920" y="475488"/>
            <a:ext cx="1097280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2500"/>
              <a:buFont typeface="Play"/>
              <a:buNone/>
            </a:pPr>
            <a:r>
              <a:rPr b="1" i="0" lang="en-US" sz="2500" u="none" cap="none" strike="noStrike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C</a:t>
            </a:r>
            <a:r>
              <a:rPr b="1" lang="en-US" sz="2500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ont.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" name="Google Shape;76;p8"/>
          <p:cNvCxnSpPr/>
          <p:nvPr/>
        </p:nvCxnSpPr>
        <p:spPr>
          <a:xfrm>
            <a:off x="502920" y="1097280"/>
            <a:ext cx="11155680" cy="0"/>
          </a:xfrm>
          <a:prstGeom prst="straightConnector1">
            <a:avLst/>
          </a:prstGeom>
          <a:noFill/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7" name="Google Shape;77;p8"/>
          <p:cNvSpPr/>
          <p:nvPr/>
        </p:nvSpPr>
        <p:spPr>
          <a:xfrm>
            <a:off x="822960" y="1627632"/>
            <a:ext cx="2834640" cy="1051560"/>
          </a:xfrm>
          <a:prstGeom prst="rect">
            <a:avLst/>
          </a:prstGeom>
          <a:solidFill>
            <a:srgbClr val="DBEAFE"/>
          </a:solidFill>
          <a:ln cap="flat" cmpd="sng" w="12700">
            <a:solidFill>
              <a:srgbClr val="DBEA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V_cond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what the model sees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8"/>
          <p:cNvSpPr/>
          <p:nvPr/>
        </p:nvSpPr>
        <p:spPr>
          <a:xfrm>
            <a:off x="4645152" y="1627632"/>
            <a:ext cx="2834640" cy="1051560"/>
          </a:xfrm>
          <a:prstGeom prst="rect">
            <a:avLst/>
          </a:prstGeom>
          <a:solidFill>
            <a:srgbClr val="FFEDD5"/>
          </a:solidFill>
          <a:ln cap="flat" cmpd="sng" w="12700">
            <a:solidFill>
              <a:srgbClr val="FFED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M_cond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what to preserve / generate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8"/>
          <p:cNvSpPr/>
          <p:nvPr/>
        </p:nvSpPr>
        <p:spPr>
          <a:xfrm>
            <a:off x="8458200" y="1627632"/>
            <a:ext cx="2834640" cy="1051560"/>
          </a:xfrm>
          <a:prstGeom prst="rect">
            <a:avLst/>
          </a:prstGeom>
          <a:solidFill>
            <a:srgbClr val="DCFCE7"/>
          </a:solidFill>
          <a:ln cap="flat" cmpd="sng" w="12700">
            <a:solidFill>
              <a:srgbClr val="DCFC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A34A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V_target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A34A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what LoRA learns to reconstruct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0" name="Google Shape;80;p8"/>
          <p:cNvCxnSpPr/>
          <p:nvPr/>
        </p:nvCxnSpPr>
        <p:spPr>
          <a:xfrm>
            <a:off x="3639312" y="2148840"/>
            <a:ext cx="932688" cy="0"/>
          </a:xfrm>
          <a:prstGeom prst="straightConnector1">
            <a:avLst/>
          </a:prstGeom>
          <a:noFill/>
          <a:ln cap="flat" cmpd="sng" w="19050">
            <a:solidFill>
              <a:srgbClr val="CBD5E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81" name="Google Shape;81;p8"/>
          <p:cNvCxnSpPr/>
          <p:nvPr/>
        </p:nvCxnSpPr>
        <p:spPr>
          <a:xfrm>
            <a:off x="7479792" y="2148840"/>
            <a:ext cx="905256" cy="0"/>
          </a:xfrm>
          <a:prstGeom prst="straightConnector1">
            <a:avLst/>
          </a:prstGeom>
          <a:noFill/>
          <a:ln cap="flat" cmpd="sng" w="19050">
            <a:solidFill>
              <a:srgbClr val="CBD5E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82" name="Google Shape;82;p8"/>
          <p:cNvSpPr/>
          <p:nvPr/>
        </p:nvSpPr>
        <p:spPr>
          <a:xfrm>
            <a:off x="914400" y="3246120"/>
            <a:ext cx="3017520" cy="9144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270"/>
              <a:buFont typeface="Arial"/>
              <a:buNone/>
            </a:pPr>
            <a:r>
              <a:rPr b="1" i="0" lang="en-US" sz="127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Mask convention</a:t>
            </a:r>
            <a:endParaRPr b="0" i="0" sz="12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70"/>
              <a:buFont typeface="Arial"/>
              <a:buNone/>
            </a:pPr>
            <a:r>
              <a:rPr b="0" i="0" lang="en-US" sz="127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M_cond = 1 → preserve from V_cond</a:t>
            </a:r>
            <a:endParaRPr b="0" i="0" sz="12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70"/>
              <a:buFont typeface="Arial"/>
              <a:buNone/>
            </a:pPr>
            <a:r>
              <a:rPr b="0" i="0" lang="en-US" sz="127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M_cond = 0 → generate / regenerate</a:t>
            </a:r>
            <a:endParaRPr b="0" i="0" sz="12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8"/>
          <p:cNvSpPr/>
          <p:nvPr/>
        </p:nvSpPr>
        <p:spPr>
          <a:xfrm>
            <a:off x="4572000" y="3246120"/>
            <a:ext cx="3291840" cy="9144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230"/>
              <a:buFont typeface="Arial"/>
              <a:buNone/>
            </a:pPr>
            <a:r>
              <a:rPr b="1" i="0" lang="en-US" sz="123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Training behavior</a:t>
            </a:r>
            <a:endParaRPr b="0" i="0" sz="12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30"/>
              <a:buFont typeface="Arial"/>
              <a:buNone/>
            </a:pPr>
            <a:r>
              <a:rPr b="0" i="0" lang="en-US" sz="123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Different V_cond, M_cond, V_target settings teach different skills: motion inheritance, background locking, or new appearance.</a:t>
            </a:r>
            <a:endParaRPr b="0" i="0" sz="12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8"/>
          <p:cNvSpPr/>
          <p:nvPr/>
        </p:nvSpPr>
        <p:spPr>
          <a:xfrm>
            <a:off x="8458200" y="3246120"/>
            <a:ext cx="2743200" cy="9144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563EB"/>
              </a:buClr>
              <a:buSzPts val="1230"/>
              <a:buFont typeface="Arial"/>
              <a:buNone/>
            </a:pPr>
            <a:r>
              <a:rPr b="1" i="0" lang="en-US" sz="1230" u="none" cap="none" strike="noStrike">
                <a:solidFill>
                  <a:srgbClr val="2563EB"/>
                </a:solidFill>
                <a:latin typeface="Arial"/>
                <a:ea typeface="Arial"/>
                <a:cs typeface="Arial"/>
                <a:sym typeface="Arial"/>
              </a:rPr>
              <a:t>Inference behavior</a:t>
            </a:r>
            <a:endParaRPr b="0" i="0" sz="12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30"/>
              <a:buFont typeface="Arial"/>
              <a:buNone/>
            </a:pPr>
            <a:r>
              <a:rPr b="0" i="0" lang="en-US" sz="123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Replace the first frame with the edited one, reuse the learned adapter, and apply the same mask semantics.</a:t>
            </a:r>
            <a:endParaRPr b="0" i="0" sz="12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8"/>
          <p:cNvSpPr/>
          <p:nvPr/>
        </p:nvSpPr>
        <p:spPr>
          <a:xfrm>
            <a:off x="502920" y="6556248"/>
            <a:ext cx="585216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LoRA-Edit · Section 3 emphasis · 06/15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8"/>
          <p:cNvSpPr/>
          <p:nvPr/>
        </p:nvSpPr>
        <p:spPr>
          <a:xfrm>
            <a:off x="7315200" y="6556248"/>
            <a:ext cx="43434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uploaded decks + arXiv/project page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9"/>
          <p:cNvSpPr/>
          <p:nvPr/>
        </p:nvSpPr>
        <p:spPr>
          <a:xfrm>
            <a:off x="502920" y="475488"/>
            <a:ext cx="1097280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2500"/>
              <a:buFont typeface="Play"/>
              <a:buNone/>
            </a:pPr>
            <a:r>
              <a:rPr b="1" i="0" lang="en-US" sz="2500" u="none" cap="none" strike="noStrike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3.1 Naive LoRA: learn source motion, then swap the first frame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3" name="Google Shape;93;p9"/>
          <p:cNvCxnSpPr/>
          <p:nvPr/>
        </p:nvCxnSpPr>
        <p:spPr>
          <a:xfrm>
            <a:off x="502920" y="1097280"/>
            <a:ext cx="11155680" cy="0"/>
          </a:xfrm>
          <a:prstGeom prst="straightConnector1">
            <a:avLst/>
          </a:prstGeom>
          <a:noFill/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4" name="Google Shape;94;p9"/>
          <p:cNvCxnSpPr/>
          <p:nvPr/>
        </p:nvCxnSpPr>
        <p:spPr>
          <a:xfrm>
            <a:off x="2377440" y="2221992"/>
            <a:ext cx="1554480" cy="0"/>
          </a:xfrm>
          <a:prstGeom prst="straightConnector1">
            <a:avLst/>
          </a:prstGeom>
          <a:noFill/>
          <a:ln cap="flat" cmpd="sng" w="20300">
            <a:solidFill>
              <a:srgbClr val="CBD5E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95" name="Google Shape;95;p9"/>
          <p:cNvCxnSpPr/>
          <p:nvPr/>
        </p:nvCxnSpPr>
        <p:spPr>
          <a:xfrm>
            <a:off x="5669280" y="2221992"/>
            <a:ext cx="1554480" cy="0"/>
          </a:xfrm>
          <a:prstGeom prst="straightConnector1">
            <a:avLst/>
          </a:prstGeom>
          <a:noFill/>
          <a:ln cap="flat" cmpd="sng" w="20300">
            <a:solidFill>
              <a:srgbClr val="CBD5E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96" name="Google Shape;96;p9"/>
          <p:cNvCxnSpPr/>
          <p:nvPr/>
        </p:nvCxnSpPr>
        <p:spPr>
          <a:xfrm>
            <a:off x="8915400" y="2221992"/>
            <a:ext cx="1234440" cy="0"/>
          </a:xfrm>
          <a:prstGeom prst="straightConnector1">
            <a:avLst/>
          </a:prstGeom>
          <a:noFill/>
          <a:ln cap="flat" cmpd="sng" w="20300">
            <a:solidFill>
              <a:srgbClr val="CBD5E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97" name="Google Shape;97;p9"/>
          <p:cNvSpPr/>
          <p:nvPr/>
        </p:nvSpPr>
        <p:spPr>
          <a:xfrm>
            <a:off x="685800" y="1600200"/>
            <a:ext cx="1691640" cy="1234440"/>
          </a:xfrm>
          <a:prstGeom prst="rect">
            <a:avLst/>
          </a:prstGeom>
          <a:solidFill>
            <a:srgbClr val="DBEAFE"/>
          </a:solidFill>
          <a:ln cap="flat" cmpd="sng" w="12700">
            <a:solidFill>
              <a:srgbClr val="DBEA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Source video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V_input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9"/>
          <p:cNvSpPr/>
          <p:nvPr/>
        </p:nvSpPr>
        <p:spPr>
          <a:xfrm>
            <a:off x="3977640" y="1600200"/>
            <a:ext cx="1691640" cy="1234440"/>
          </a:xfrm>
          <a:prstGeom prst="rect">
            <a:avLst/>
          </a:prstGeom>
          <a:solidFill>
            <a:srgbClr val="EDE9FE"/>
          </a:solidFill>
          <a:ln cap="flat" cmpd="sng" w="12700">
            <a:solidFill>
              <a:srgbClr val="EDE9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Train LoRA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to reconstruct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9"/>
          <p:cNvSpPr/>
          <p:nvPr/>
        </p:nvSpPr>
        <p:spPr>
          <a:xfrm>
            <a:off x="7269480" y="1600200"/>
            <a:ext cx="1691640" cy="1234440"/>
          </a:xfrm>
          <a:prstGeom prst="rect">
            <a:avLst/>
          </a:prstGeom>
          <a:solidFill>
            <a:srgbClr val="FFEDD5"/>
          </a:solidFill>
          <a:ln cap="flat" cmpd="sng" w="12700">
            <a:solidFill>
              <a:srgbClr val="FFED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Edited first frame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Ĩ₁ at inference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9"/>
          <p:cNvSpPr/>
          <p:nvPr/>
        </p:nvSpPr>
        <p:spPr>
          <a:xfrm>
            <a:off x="10058400" y="1600200"/>
            <a:ext cx="1691640" cy="1234440"/>
          </a:xfrm>
          <a:prstGeom prst="rect">
            <a:avLst/>
          </a:prstGeom>
          <a:solidFill>
            <a:srgbClr val="DCFCE7"/>
          </a:solidFill>
          <a:ln cap="flat" cmpd="sng" w="12700">
            <a:solidFill>
              <a:srgbClr val="DCFC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A34A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Edited video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A34A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with source motion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9"/>
          <p:cNvSpPr/>
          <p:nvPr/>
        </p:nvSpPr>
        <p:spPr>
          <a:xfrm>
            <a:off x="868680" y="3611880"/>
            <a:ext cx="1920240" cy="256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Naive objective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9"/>
          <p:cNvSpPr/>
          <p:nvPr/>
        </p:nvSpPr>
        <p:spPr>
          <a:xfrm>
            <a:off x="868675" y="3867899"/>
            <a:ext cx="6583800" cy="10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L_naive = Eₜ,ε [ || εθ(xₜ, t; I₁, [p*]+c) − ε ||²₂ ]</a:t>
            </a:r>
            <a:endParaRPr sz="1700">
              <a:solidFill>
                <a:srgbClr val="0F17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0F172A"/>
                </a:solidFill>
              </a:rPr>
              <a:t>I₁ = first frame</a:t>
            </a:r>
            <a:endParaRPr sz="1700">
              <a:solidFill>
                <a:srgbClr val="0F172A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0F172A"/>
                </a:solidFill>
              </a:rPr>
              <a:t>[p*] = special token</a:t>
            </a:r>
            <a:endParaRPr sz="1700">
              <a:solidFill>
                <a:srgbClr val="0F17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700"/>
              <a:buFont typeface="Arial"/>
              <a:buNone/>
            </a:pPr>
            <a:r>
              <a:rPr lang="en-US" sz="1700">
                <a:solidFill>
                  <a:srgbClr val="0F172A"/>
                </a:solidFill>
              </a:rPr>
              <a:t>c = caption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9"/>
          <p:cNvSpPr/>
          <p:nvPr/>
        </p:nvSpPr>
        <p:spPr>
          <a:xfrm>
            <a:off x="868680" y="5052637"/>
            <a:ext cx="4389000" cy="685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A34A"/>
              </a:buClr>
              <a:buSzPts val="1280"/>
              <a:buFont typeface="Arial"/>
              <a:buNone/>
            </a:pPr>
            <a:r>
              <a:rPr b="1" i="0" lang="en-US" sz="1280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What this solves</a:t>
            </a:r>
            <a:endParaRPr b="0" i="0" sz="12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80"/>
              <a:buFont typeface="Arial"/>
              <a:buNone/>
            </a:pPr>
            <a:r>
              <a:rPr b="0" i="0" lang="en-US" sz="128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The adapter stores video-specific temporal behavior without full-model fine-tuning.</a:t>
            </a:r>
            <a:endParaRPr b="0" i="0" sz="12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9"/>
          <p:cNvSpPr/>
          <p:nvPr/>
        </p:nvSpPr>
        <p:spPr>
          <a:xfrm>
            <a:off x="5616985" y="5052616"/>
            <a:ext cx="5212200" cy="6858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1D48"/>
              </a:buClr>
              <a:buSzPts val="1280"/>
              <a:buFont typeface="Arial"/>
              <a:buNone/>
            </a:pPr>
            <a:r>
              <a:rPr b="1" i="0" lang="en-US" sz="1280" u="none" cap="none" strike="noStrike">
                <a:solidFill>
                  <a:srgbClr val="E11D48"/>
                </a:solidFill>
                <a:latin typeface="Arial"/>
                <a:ea typeface="Arial"/>
                <a:cs typeface="Arial"/>
                <a:sym typeface="Arial"/>
              </a:rPr>
              <a:t>What it cannot solve</a:t>
            </a:r>
            <a:endParaRPr b="0" i="0" sz="12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80"/>
              <a:buFont typeface="Arial"/>
              <a:buNone/>
            </a:pPr>
            <a:r>
              <a:rPr b="0" i="0" lang="en-US" sz="128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It still lacks explicit control over which regions should change and which should remain source-like.</a:t>
            </a:r>
            <a:endParaRPr b="0" i="0" sz="12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9"/>
          <p:cNvSpPr/>
          <p:nvPr/>
        </p:nvSpPr>
        <p:spPr>
          <a:xfrm>
            <a:off x="502920" y="6556248"/>
            <a:ext cx="585216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LoRA-Edit · Section 3 emphasis · 07/15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9"/>
          <p:cNvSpPr/>
          <p:nvPr/>
        </p:nvSpPr>
        <p:spPr>
          <a:xfrm>
            <a:off x="7315200" y="6556248"/>
            <a:ext cx="43434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uploaded decks + arXiv/project page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0"/>
          <p:cNvSpPr/>
          <p:nvPr/>
        </p:nvSpPr>
        <p:spPr>
          <a:xfrm>
            <a:off x="502920" y="475488"/>
            <a:ext cx="1097280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2500"/>
              <a:buFont typeface="Play"/>
              <a:buNone/>
            </a:pPr>
            <a:r>
              <a:rPr b="1" i="0" lang="en-US" sz="2500" u="none" cap="none" strike="noStrike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3.2 Mask study: the I2V mask is a hidden control interface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3" name="Google Shape;113;p10"/>
          <p:cNvCxnSpPr/>
          <p:nvPr/>
        </p:nvCxnSpPr>
        <p:spPr>
          <a:xfrm>
            <a:off x="502920" y="1097280"/>
            <a:ext cx="11155680" cy="0"/>
          </a:xfrm>
          <a:prstGeom prst="straightConnector1">
            <a:avLst/>
          </a:prstGeom>
          <a:noFill/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/mnt/data/loraedit_method1.png" id="114" name="Google Shape;11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232" y="1511749"/>
            <a:ext cx="6675120" cy="3825357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0"/>
          <p:cNvSpPr/>
          <p:nvPr/>
        </p:nvSpPr>
        <p:spPr>
          <a:xfrm>
            <a:off x="7818120" y="1417320"/>
            <a:ext cx="3291840" cy="86868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563EB"/>
              </a:buClr>
              <a:buSzPts val="1180"/>
              <a:buFont typeface="Arial"/>
              <a:buNone/>
            </a:pPr>
            <a:r>
              <a:rPr b="1" i="0" lang="en-US" sz="1180" u="none" cap="none" strike="noStrike">
                <a:solidFill>
                  <a:srgbClr val="2563EB"/>
                </a:solidFill>
                <a:latin typeface="Arial"/>
                <a:ea typeface="Arial"/>
                <a:cs typeface="Arial"/>
                <a:sym typeface="Arial"/>
              </a:rPr>
              <a:t>Default I2V</a:t>
            </a:r>
            <a:endParaRPr b="0" i="0" sz="11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180"/>
              <a:buFont typeface="Arial"/>
              <a:buNone/>
            </a:pPr>
            <a:r>
              <a:rPr b="0" i="0" lang="en-US" sz="118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Pseudo-video contains the first frame; mask preserves frame 1 and generates later frames.</a:t>
            </a:r>
            <a:endParaRPr b="0" i="0" sz="11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0"/>
          <p:cNvSpPr/>
          <p:nvPr/>
        </p:nvSpPr>
        <p:spPr>
          <a:xfrm>
            <a:off x="7818120" y="2514600"/>
            <a:ext cx="3291840" cy="713232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180"/>
              <a:buFont typeface="Arial"/>
              <a:buNone/>
            </a:pPr>
            <a:r>
              <a:rPr b="1" i="0" lang="en-US" sz="118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All-zero mask</a:t>
            </a:r>
            <a:endParaRPr b="0" i="0" sz="11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180"/>
              <a:buFont typeface="Arial"/>
              <a:buNone/>
            </a:pPr>
            <a:r>
              <a:rPr b="0" i="0" lang="en-US" sz="118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The model behaves closer to unconstrained generation; it ignores video content.</a:t>
            </a:r>
            <a:endParaRPr b="0" i="0" sz="11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0"/>
          <p:cNvSpPr/>
          <p:nvPr/>
        </p:nvSpPr>
        <p:spPr>
          <a:xfrm>
            <a:off x="7818120" y="3456432"/>
            <a:ext cx="3291840" cy="84124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180"/>
              <a:buFont typeface="Arial"/>
              <a:buNone/>
            </a:pPr>
            <a:r>
              <a:rPr b="1" i="0" lang="en-US" sz="118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All-one mask</a:t>
            </a:r>
            <a:endParaRPr b="0" i="0" sz="11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180"/>
              <a:buFont typeface="Arial"/>
              <a:buNone/>
            </a:pPr>
            <a:r>
              <a:rPr b="0" i="0" lang="en-US" sz="118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Structure is heavily preserved, but discontinuous or mismatched motion can still create artifacts.</a:t>
            </a:r>
            <a:endParaRPr b="0" i="0" sz="11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0"/>
          <p:cNvSpPr/>
          <p:nvPr/>
        </p:nvSpPr>
        <p:spPr>
          <a:xfrm>
            <a:off x="7818120" y="4526280"/>
            <a:ext cx="3291840" cy="841248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1D48"/>
              </a:buClr>
              <a:buSzPts val="1180"/>
              <a:buFont typeface="Arial"/>
              <a:buNone/>
            </a:pPr>
            <a:r>
              <a:rPr b="1" i="0" lang="en-US" sz="1180" u="none" cap="none" strike="noStrike">
                <a:solidFill>
                  <a:srgbClr val="E11D48"/>
                </a:solidFill>
                <a:latin typeface="Arial"/>
                <a:ea typeface="Arial"/>
                <a:cs typeface="Arial"/>
                <a:sym typeface="Arial"/>
              </a:rPr>
              <a:t>Selective mask</a:t>
            </a:r>
            <a:endParaRPr b="0" i="0" sz="11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180"/>
              <a:buFont typeface="Arial"/>
              <a:buNone/>
            </a:pPr>
            <a:r>
              <a:rPr b="0" i="0" lang="en-US" sz="118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Exactly the desired edit setup, but raw I2V does not obey it robustly without adaptation.</a:t>
            </a:r>
            <a:endParaRPr b="0" i="0" sz="11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0"/>
          <p:cNvSpPr/>
          <p:nvPr/>
        </p:nvSpPr>
        <p:spPr>
          <a:xfrm>
            <a:off x="502920" y="6556248"/>
            <a:ext cx="585216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LoRA-Edit · Section 3 emphasis · 08/15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0"/>
          <p:cNvSpPr/>
          <p:nvPr/>
        </p:nvSpPr>
        <p:spPr>
          <a:xfrm>
            <a:off x="7315200" y="6556248"/>
            <a:ext cx="43434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uploaded decks + arXiv/project page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"/>
          <p:cNvSpPr/>
          <p:nvPr/>
        </p:nvSpPr>
        <p:spPr>
          <a:xfrm>
            <a:off x="502920" y="475488"/>
            <a:ext cx="1097280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2500"/>
              <a:buFont typeface="Play"/>
              <a:buNone/>
            </a:pPr>
            <a:r>
              <a:rPr b="1" i="0" lang="en-US" sz="2500" u="none" cap="none" strike="noStrike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3.3 Core objective: mask-guided LoRA trains under explicit conditions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7" name="Google Shape;127;p11"/>
          <p:cNvCxnSpPr/>
          <p:nvPr/>
        </p:nvCxnSpPr>
        <p:spPr>
          <a:xfrm>
            <a:off x="502920" y="1097280"/>
            <a:ext cx="11155680" cy="0"/>
          </a:xfrm>
          <a:prstGeom prst="straightConnector1">
            <a:avLst/>
          </a:prstGeom>
          <a:noFill/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11"/>
          <p:cNvSpPr/>
          <p:nvPr/>
        </p:nvSpPr>
        <p:spPr>
          <a:xfrm>
            <a:off x="960120" y="1600200"/>
            <a:ext cx="10241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L = Eₜ,ε [ || εθ(xₜ, t; V_cond, M_cond, [p*]+c) − ε ||²₂ ]</a:t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1"/>
          <p:cNvSpPr/>
          <p:nvPr/>
        </p:nvSpPr>
        <p:spPr>
          <a:xfrm>
            <a:off x="960120" y="2286000"/>
            <a:ext cx="102412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xₜ = AddNoise(E(V_target), ε, t)</a:t>
            </a:r>
            <a:endParaRPr b="0" i="0" sz="16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1"/>
          <p:cNvSpPr/>
          <p:nvPr/>
        </p:nvSpPr>
        <p:spPr>
          <a:xfrm>
            <a:off x="868680" y="3063240"/>
            <a:ext cx="3246120" cy="960120"/>
          </a:xfrm>
          <a:prstGeom prst="rect">
            <a:avLst/>
          </a:prstGeom>
          <a:solidFill>
            <a:srgbClr val="DBEAFE"/>
          </a:solidFill>
          <a:ln cap="flat" cmpd="sng" w="12700">
            <a:solidFill>
              <a:srgbClr val="DBEA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130"/>
              <a:buFont typeface="Arial"/>
              <a:buNone/>
            </a:pPr>
            <a:r>
              <a:rPr b="1" i="0" lang="en-US" sz="113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Difference from naive LoRA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Condition now includes a masked pseudo-video and binary mask, not only frame 1 + caption.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1"/>
          <p:cNvSpPr/>
          <p:nvPr/>
        </p:nvSpPr>
        <p:spPr>
          <a:xfrm>
            <a:off x="4480560" y="3063240"/>
            <a:ext cx="3246120" cy="960120"/>
          </a:xfrm>
          <a:prstGeom prst="rect">
            <a:avLst/>
          </a:prstGeom>
          <a:solidFill>
            <a:srgbClr val="DCFCE7"/>
          </a:solidFill>
          <a:ln cap="flat" cmpd="sng" w="12700">
            <a:solidFill>
              <a:srgbClr val="DCFC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A34A"/>
              </a:buClr>
              <a:buSzPts val="1130"/>
              <a:buFont typeface="Arial"/>
              <a:buNone/>
            </a:pPr>
            <a:r>
              <a:rPr b="1" i="0" lang="en-US" sz="1130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Configurable target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V_target can be the source video for motion/background learning or an edited frame for appearance learning.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1"/>
          <p:cNvSpPr/>
          <p:nvPr/>
        </p:nvSpPr>
        <p:spPr>
          <a:xfrm>
            <a:off x="8092440" y="3063240"/>
            <a:ext cx="3246120" cy="960120"/>
          </a:xfrm>
          <a:prstGeom prst="rect">
            <a:avLst/>
          </a:prstGeom>
          <a:solidFill>
            <a:srgbClr val="EDE9FE"/>
          </a:solidFill>
          <a:ln cap="flat" cmpd="sng" w="12700">
            <a:solidFill>
              <a:srgbClr val="EDE9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130"/>
              <a:buFont typeface="Arial"/>
              <a:buNone/>
            </a:pPr>
            <a:r>
              <a:rPr b="1" i="0" lang="en-US" sz="113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Resulting control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The same objective supports multiple training branches by changing V_cond, M_cond, and V_target.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1"/>
          <p:cNvSpPr/>
          <p:nvPr/>
        </p:nvSpPr>
        <p:spPr>
          <a:xfrm>
            <a:off x="502920" y="6556248"/>
            <a:ext cx="585216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LoRA-Edit · Section 3 emphasis · 09/15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1"/>
          <p:cNvSpPr/>
          <p:nvPr/>
        </p:nvSpPr>
        <p:spPr>
          <a:xfrm>
            <a:off x="7315200" y="6556248"/>
            <a:ext cx="43434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uploaded decks + arXiv/project page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"/>
          <p:cNvSpPr/>
          <p:nvPr/>
        </p:nvSpPr>
        <p:spPr>
          <a:xfrm>
            <a:off x="502920" y="475488"/>
            <a:ext cx="1097280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2500"/>
              <a:buFont typeface="Play"/>
              <a:buNone/>
            </a:pPr>
            <a:r>
              <a:rPr b="1" i="0" lang="en-US" sz="2500" u="none" cap="none" strike="noStrike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3.3A Training branch: disentangle edited regions from background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1" name="Google Shape;141;p12"/>
          <p:cNvCxnSpPr/>
          <p:nvPr/>
        </p:nvCxnSpPr>
        <p:spPr>
          <a:xfrm>
            <a:off x="502920" y="1097280"/>
            <a:ext cx="11155680" cy="0"/>
          </a:xfrm>
          <a:prstGeom prst="straightConnector1">
            <a:avLst/>
          </a:prstGeom>
          <a:noFill/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2" name="Google Shape;142;p12"/>
          <p:cNvCxnSpPr/>
          <p:nvPr/>
        </p:nvCxnSpPr>
        <p:spPr>
          <a:xfrm>
            <a:off x="2971800" y="2331720"/>
            <a:ext cx="1033272" cy="0"/>
          </a:xfrm>
          <a:prstGeom prst="straightConnector1">
            <a:avLst/>
          </a:prstGeom>
          <a:noFill/>
          <a:ln cap="flat" cmpd="sng" w="20300">
            <a:solidFill>
              <a:srgbClr val="CBD5E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3" name="Google Shape;143;p12"/>
          <p:cNvCxnSpPr/>
          <p:nvPr/>
        </p:nvCxnSpPr>
        <p:spPr>
          <a:xfrm>
            <a:off x="6144768" y="2331720"/>
            <a:ext cx="1033272" cy="0"/>
          </a:xfrm>
          <a:prstGeom prst="straightConnector1">
            <a:avLst/>
          </a:prstGeom>
          <a:noFill/>
          <a:ln cap="flat" cmpd="sng" w="20300">
            <a:solidFill>
              <a:srgbClr val="CBD5E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4" name="Google Shape;144;p12"/>
          <p:cNvCxnSpPr/>
          <p:nvPr/>
        </p:nvCxnSpPr>
        <p:spPr>
          <a:xfrm>
            <a:off x="9189720" y="2331720"/>
            <a:ext cx="822960" cy="0"/>
          </a:xfrm>
          <a:prstGeom prst="straightConnector1">
            <a:avLst/>
          </a:prstGeom>
          <a:noFill/>
          <a:ln cap="flat" cmpd="sng" w="20300">
            <a:solidFill>
              <a:srgbClr val="CBD5E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5" name="Google Shape;145;p12"/>
          <p:cNvSpPr/>
          <p:nvPr/>
        </p:nvSpPr>
        <p:spPr>
          <a:xfrm>
            <a:off x="731520" y="1691640"/>
            <a:ext cx="2011680" cy="1280160"/>
          </a:xfrm>
          <a:prstGeom prst="rect">
            <a:avLst/>
          </a:prstGeom>
          <a:solidFill>
            <a:srgbClr val="DBEAFE"/>
          </a:solidFill>
          <a:ln cap="flat" cmpd="sng" w="12700">
            <a:solidFill>
              <a:srgbClr val="DBEA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V_input</a:t>
            </a:r>
            <a:endParaRPr b="0" i="0" sz="13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source clip</a:t>
            </a:r>
            <a:endParaRPr b="0" i="0" sz="13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2"/>
          <p:cNvSpPr/>
          <p:nvPr/>
        </p:nvSpPr>
        <p:spPr>
          <a:xfrm>
            <a:off x="4069080" y="1572768"/>
            <a:ext cx="1920240" cy="1508760"/>
          </a:xfrm>
          <a:prstGeom prst="rect">
            <a:avLst/>
          </a:prstGeom>
          <a:solidFill>
            <a:srgbClr val="FFEDD5"/>
          </a:solidFill>
          <a:ln cap="flat" cmpd="sng" w="12700">
            <a:solidFill>
              <a:srgbClr val="FFED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Apply M_cond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1 = background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0 = edit region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2"/>
          <p:cNvSpPr/>
          <p:nvPr/>
        </p:nvSpPr>
        <p:spPr>
          <a:xfrm>
            <a:off x="7269480" y="1691640"/>
            <a:ext cx="1828800" cy="1280160"/>
          </a:xfrm>
          <a:prstGeom prst="rect">
            <a:avLst/>
          </a:prstGeom>
          <a:solidFill>
            <a:srgbClr val="CFFAFE"/>
          </a:solidFill>
          <a:ln cap="flat" cmpd="sng" w="12700">
            <a:solidFill>
              <a:srgbClr val="CFFA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891B2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0891B2"/>
                </a:solidFill>
                <a:latin typeface="Arial"/>
                <a:ea typeface="Arial"/>
                <a:cs typeface="Arial"/>
                <a:sym typeface="Arial"/>
              </a:rPr>
              <a:t>V_cond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891B2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0891B2"/>
                </a:solidFill>
                <a:latin typeface="Arial"/>
                <a:ea typeface="Arial"/>
                <a:cs typeface="Arial"/>
                <a:sym typeface="Arial"/>
              </a:rPr>
              <a:t>masked source video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2"/>
          <p:cNvSpPr/>
          <p:nvPr/>
        </p:nvSpPr>
        <p:spPr>
          <a:xfrm>
            <a:off x="10012680" y="1691640"/>
            <a:ext cx="1600200" cy="1280160"/>
          </a:xfrm>
          <a:prstGeom prst="rect">
            <a:avLst/>
          </a:prstGeom>
          <a:solidFill>
            <a:srgbClr val="DCFCE7"/>
          </a:solidFill>
          <a:ln cap="flat" cmpd="sng" w="12700">
            <a:solidFill>
              <a:srgbClr val="DCFC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A34A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V_target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A34A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= V_input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2"/>
          <p:cNvSpPr/>
          <p:nvPr/>
        </p:nvSpPr>
        <p:spPr>
          <a:xfrm>
            <a:off x="1005843" y="3703335"/>
            <a:ext cx="9966900" cy="7314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280"/>
              <a:buFont typeface="Arial"/>
              <a:buNone/>
            </a:pPr>
            <a:r>
              <a:rPr b="1" i="0" lang="en-US" sz="128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What LoRA learns</a:t>
            </a:r>
            <a:endParaRPr b="0" i="0" sz="12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80"/>
              <a:buFont typeface="Arial"/>
              <a:buNone/>
            </a:pPr>
            <a:r>
              <a:rPr b="0" i="0" lang="en-US" sz="128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Generate content only where the mask says 0, while locking source-like content where the mask says 1. This converts a binary mask into training supervision for local regeneration.</a:t>
            </a:r>
            <a:endParaRPr b="0" i="0" sz="12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2"/>
          <p:cNvSpPr/>
          <p:nvPr/>
        </p:nvSpPr>
        <p:spPr>
          <a:xfrm>
            <a:off x="502920" y="6556248"/>
            <a:ext cx="585216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LoRA-Edit · Section 3 emphasis · 10/15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2"/>
          <p:cNvSpPr/>
          <p:nvPr/>
        </p:nvSpPr>
        <p:spPr>
          <a:xfrm>
            <a:off x="7315200" y="6556248"/>
            <a:ext cx="43434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uploaded decks + arXiv/project page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"/>
          <p:cNvSpPr/>
          <p:nvPr/>
        </p:nvSpPr>
        <p:spPr>
          <a:xfrm>
            <a:off x="502920" y="475488"/>
            <a:ext cx="1097280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2500"/>
              <a:buFont typeface="Play"/>
              <a:buNone/>
            </a:pPr>
            <a:r>
              <a:rPr b="1" i="0" lang="en-US" sz="2500" u="none" cap="none" strike="noStrike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3.3B Training branch: use edited later frames as appearance anchors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8" name="Google Shape;158;p13"/>
          <p:cNvCxnSpPr/>
          <p:nvPr/>
        </p:nvCxnSpPr>
        <p:spPr>
          <a:xfrm>
            <a:off x="502920" y="1097280"/>
            <a:ext cx="11155680" cy="0"/>
          </a:xfrm>
          <a:prstGeom prst="straightConnector1">
            <a:avLst/>
          </a:prstGeom>
          <a:noFill/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/mnt/data/loraedit_method2.png" id="159" name="Google Shape;15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792" y="1846296"/>
            <a:ext cx="5715000" cy="2836223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3"/>
          <p:cNvSpPr/>
          <p:nvPr/>
        </p:nvSpPr>
        <p:spPr>
          <a:xfrm>
            <a:off x="6720840" y="1417320"/>
            <a:ext cx="4114800" cy="82296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1D48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E11D48"/>
                </a:solidFill>
                <a:latin typeface="Arial"/>
                <a:ea typeface="Arial"/>
                <a:cs typeface="Arial"/>
                <a:sym typeface="Arial"/>
              </a:rPr>
              <a:t>Why extra frames help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A single first-frame edit cannot specify hidden surfaces, later poses, or future object states.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3"/>
          <p:cNvSpPr/>
          <p:nvPr/>
        </p:nvSpPr>
        <p:spPr>
          <a:xfrm>
            <a:off x="6720840" y="2487168"/>
            <a:ext cx="4114800" cy="96012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Training configuration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Use a pre-edited reference frame as condition, mask out the edited region, and set V_target to the user-edited frame Ĩₖ.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3"/>
          <p:cNvSpPr/>
          <p:nvPr/>
        </p:nvSpPr>
        <p:spPr>
          <a:xfrm>
            <a:off x="6720840" y="3703320"/>
            <a:ext cx="4114800" cy="1078992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220"/>
              <a:buFont typeface="Arial"/>
              <a:buNone/>
            </a:pPr>
            <a:r>
              <a:rPr b="1" i="0" lang="en-US" sz="122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Important design choice</a:t>
            </a:r>
            <a:endParaRPr b="0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20"/>
              <a:buFont typeface="Arial"/>
              <a:buNone/>
            </a:pPr>
            <a:r>
              <a:rPr b="0" i="0" lang="en-US" sz="122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The edited later frame is supervision during LoRA tuning, not a hard inference keyframe. The adapter learns an appearance prior it can synthesize smoothly.</a:t>
            </a:r>
            <a:endParaRPr b="0" i="0" sz="1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3"/>
          <p:cNvSpPr/>
          <p:nvPr/>
        </p:nvSpPr>
        <p:spPr>
          <a:xfrm>
            <a:off x="731520" y="5715000"/>
            <a:ext cx="10652760" cy="29260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530"/>
              <a:buFont typeface="Arial"/>
              <a:buNone/>
            </a:pPr>
            <a:r>
              <a:rPr b="1" i="0" lang="en-US" sz="153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Appearance learning complements motion learning: source video gives context; edited references give desired generated-region appearance.</a:t>
            </a:r>
            <a:endParaRPr b="0" i="0" sz="15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3"/>
          <p:cNvSpPr/>
          <p:nvPr/>
        </p:nvSpPr>
        <p:spPr>
          <a:xfrm>
            <a:off x="502920" y="6556248"/>
            <a:ext cx="585216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LoRA-Edit · Section 3 emphasis · 11/15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3"/>
          <p:cNvSpPr/>
          <p:nvPr/>
        </p:nvSpPr>
        <p:spPr>
          <a:xfrm>
            <a:off x="7315200" y="6556248"/>
            <a:ext cx="43434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uploaded decks + arXiv/project page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"/>
          <p:cNvSpPr/>
          <p:nvPr/>
        </p:nvSpPr>
        <p:spPr>
          <a:xfrm>
            <a:off x="502920" y="475488"/>
            <a:ext cx="1097280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2500"/>
              <a:buFont typeface="Play"/>
              <a:buNone/>
            </a:pPr>
            <a:r>
              <a:rPr b="1" i="0" lang="en-US" sz="2500" u="none" cap="none" strike="noStrike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Inference recipe: how the trained adapter is used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p14"/>
          <p:cNvCxnSpPr/>
          <p:nvPr/>
        </p:nvCxnSpPr>
        <p:spPr>
          <a:xfrm>
            <a:off x="502920" y="1097280"/>
            <a:ext cx="11155680" cy="0"/>
          </a:xfrm>
          <a:prstGeom prst="straightConnector1">
            <a:avLst/>
          </a:prstGeom>
          <a:noFill/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3" name="Google Shape;173;p14"/>
          <p:cNvCxnSpPr/>
          <p:nvPr/>
        </p:nvCxnSpPr>
        <p:spPr>
          <a:xfrm>
            <a:off x="2322576" y="2743200"/>
            <a:ext cx="512064" cy="0"/>
          </a:xfrm>
          <a:prstGeom prst="straightConnector1">
            <a:avLst/>
          </a:prstGeom>
          <a:noFill/>
          <a:ln cap="flat" cmpd="sng" w="19050">
            <a:solidFill>
              <a:srgbClr val="CBD5E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74" name="Google Shape;174;p14"/>
          <p:cNvSpPr/>
          <p:nvPr/>
        </p:nvSpPr>
        <p:spPr>
          <a:xfrm>
            <a:off x="685800" y="1874520"/>
            <a:ext cx="1691640" cy="1737360"/>
          </a:xfrm>
          <a:prstGeom prst="rect">
            <a:avLst/>
          </a:prstGeom>
          <a:solidFill>
            <a:srgbClr val="DBEAFE"/>
          </a:solidFill>
          <a:ln cap="flat" cmpd="sng" w="12700">
            <a:solidFill>
              <a:srgbClr val="DBEA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070"/>
              <a:buFont typeface="Arial"/>
              <a:buNone/>
            </a:pPr>
            <a:r>
              <a:rPr b="1" i="0" lang="en-US" sz="107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0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070"/>
              <a:buFont typeface="Arial"/>
              <a:buNone/>
            </a:pPr>
            <a:r>
              <a:rPr b="1" i="0" lang="en-US" sz="107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Edit first frame</a:t>
            </a:r>
            <a:endParaRPr b="0" i="0" sz="10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070"/>
              <a:buFont typeface="Arial"/>
              <a:buNone/>
            </a:pPr>
            <a:r>
              <a:rPr b="1" i="0" lang="en-US" sz="107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Use any image editor or image model.</a:t>
            </a:r>
            <a:endParaRPr b="0" i="0" sz="10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5" name="Google Shape;175;p14"/>
          <p:cNvCxnSpPr/>
          <p:nvPr/>
        </p:nvCxnSpPr>
        <p:spPr>
          <a:xfrm>
            <a:off x="4471416" y="2743200"/>
            <a:ext cx="512064" cy="0"/>
          </a:xfrm>
          <a:prstGeom prst="straightConnector1">
            <a:avLst/>
          </a:prstGeom>
          <a:noFill/>
          <a:ln cap="flat" cmpd="sng" w="19050">
            <a:solidFill>
              <a:srgbClr val="CBD5E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76" name="Google Shape;176;p14"/>
          <p:cNvSpPr/>
          <p:nvPr/>
        </p:nvSpPr>
        <p:spPr>
          <a:xfrm>
            <a:off x="2834640" y="1874520"/>
            <a:ext cx="1691640" cy="1737360"/>
          </a:xfrm>
          <a:prstGeom prst="rect">
            <a:avLst/>
          </a:prstGeom>
          <a:solidFill>
            <a:srgbClr val="FFEDD5"/>
          </a:solidFill>
          <a:ln cap="flat" cmpd="sng" w="12700">
            <a:solidFill>
              <a:srgbClr val="FFED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070"/>
              <a:buFont typeface="Arial"/>
              <a:buNone/>
            </a:pPr>
            <a:r>
              <a:rPr b="1" i="0" lang="en-US" sz="107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0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070"/>
              <a:buFont typeface="Arial"/>
              <a:buNone/>
            </a:pPr>
            <a:r>
              <a:rPr b="1" i="0" lang="en-US" sz="107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Build mask</a:t>
            </a:r>
            <a:endParaRPr b="0" i="0" sz="10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070"/>
              <a:buFont typeface="Arial"/>
              <a:buNone/>
            </a:pPr>
            <a:r>
              <a:rPr b="1" i="0" lang="en-US" sz="107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1 = preserve; 0 = generate.</a:t>
            </a:r>
            <a:endParaRPr b="0" i="0" sz="10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7" name="Google Shape;177;p14"/>
          <p:cNvCxnSpPr/>
          <p:nvPr/>
        </p:nvCxnSpPr>
        <p:spPr>
          <a:xfrm>
            <a:off x="6620256" y="2743200"/>
            <a:ext cx="512064" cy="0"/>
          </a:xfrm>
          <a:prstGeom prst="straightConnector1">
            <a:avLst/>
          </a:prstGeom>
          <a:noFill/>
          <a:ln cap="flat" cmpd="sng" w="19050">
            <a:solidFill>
              <a:srgbClr val="CBD5E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78" name="Google Shape;178;p14"/>
          <p:cNvSpPr/>
          <p:nvPr/>
        </p:nvSpPr>
        <p:spPr>
          <a:xfrm>
            <a:off x="4983480" y="1874520"/>
            <a:ext cx="1691640" cy="1737360"/>
          </a:xfrm>
          <a:prstGeom prst="rect">
            <a:avLst/>
          </a:prstGeom>
          <a:solidFill>
            <a:srgbClr val="EDE9FE"/>
          </a:solidFill>
          <a:ln cap="flat" cmpd="sng" w="12700">
            <a:solidFill>
              <a:srgbClr val="EDE9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070"/>
              <a:buFont typeface="Arial"/>
              <a:buNone/>
            </a:pPr>
            <a:r>
              <a:rPr b="1" i="0" lang="en-US" sz="107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0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070"/>
              <a:buFont typeface="Arial"/>
              <a:buNone/>
            </a:pPr>
            <a:r>
              <a:rPr b="1" i="0" lang="en-US" sz="107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Tune LoRA</a:t>
            </a:r>
            <a:endParaRPr b="0" i="0" sz="10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070"/>
              <a:buFont typeface="Arial"/>
              <a:buNone/>
            </a:pPr>
            <a:r>
              <a:rPr b="1" i="0" lang="en-US" sz="107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Source motion + mask obedience.</a:t>
            </a:r>
            <a:endParaRPr b="0" i="0" sz="10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9" name="Google Shape;179;p14"/>
          <p:cNvCxnSpPr/>
          <p:nvPr/>
        </p:nvCxnSpPr>
        <p:spPr>
          <a:xfrm>
            <a:off x="8769096" y="2743200"/>
            <a:ext cx="512064" cy="0"/>
          </a:xfrm>
          <a:prstGeom prst="straightConnector1">
            <a:avLst/>
          </a:prstGeom>
          <a:noFill/>
          <a:ln cap="flat" cmpd="sng" w="19050">
            <a:solidFill>
              <a:srgbClr val="CBD5E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80" name="Google Shape;180;p14"/>
          <p:cNvSpPr/>
          <p:nvPr/>
        </p:nvSpPr>
        <p:spPr>
          <a:xfrm>
            <a:off x="7132320" y="1874520"/>
            <a:ext cx="1691640" cy="1737360"/>
          </a:xfrm>
          <a:prstGeom prst="rect">
            <a:avLst/>
          </a:prstGeom>
          <a:solidFill>
            <a:srgbClr val="DCFCE7"/>
          </a:solidFill>
          <a:ln cap="flat" cmpd="sng" w="12700">
            <a:solidFill>
              <a:srgbClr val="DCFC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A34A"/>
              </a:buClr>
              <a:buSzPts val="1070"/>
              <a:buFont typeface="Arial"/>
              <a:buNone/>
            </a:pPr>
            <a:r>
              <a:rPr b="1" i="0" lang="en-US" sz="1070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0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A34A"/>
              </a:buClr>
              <a:buSzPts val="1070"/>
              <a:buFont typeface="Arial"/>
              <a:buNone/>
            </a:pPr>
            <a:r>
              <a:rPr b="1" i="0" lang="en-US" sz="1070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Optional anchors</a:t>
            </a:r>
            <a:endParaRPr b="0" i="0" sz="10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6A34A"/>
              </a:buClr>
              <a:buSzPts val="1070"/>
              <a:buFont typeface="Arial"/>
              <a:buNone/>
            </a:pPr>
            <a:r>
              <a:rPr b="1" i="0" lang="en-US" sz="1070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Edited later frames shape appearance.</a:t>
            </a:r>
            <a:endParaRPr b="0" i="0" sz="10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4"/>
          <p:cNvSpPr/>
          <p:nvPr/>
        </p:nvSpPr>
        <p:spPr>
          <a:xfrm>
            <a:off x="9281160" y="1874520"/>
            <a:ext cx="1691640" cy="1737360"/>
          </a:xfrm>
          <a:prstGeom prst="rect">
            <a:avLst/>
          </a:prstGeom>
          <a:solidFill>
            <a:srgbClr val="CFFAFE"/>
          </a:solidFill>
          <a:ln cap="flat" cmpd="sng" w="12700">
            <a:solidFill>
              <a:srgbClr val="CFFA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50" lIns="750" spcFirstLastPara="1" rIns="750" wrap="square" tIns="7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891B2"/>
              </a:buClr>
              <a:buSzPts val="1070"/>
              <a:buFont typeface="Arial"/>
              <a:buNone/>
            </a:pPr>
            <a:r>
              <a:rPr b="1" i="0" lang="en-US" sz="1070" u="none" cap="none" strike="noStrike">
                <a:solidFill>
                  <a:srgbClr val="0891B2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b="0" i="0" sz="10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891B2"/>
              </a:buClr>
              <a:buSzPts val="1070"/>
              <a:buFont typeface="Arial"/>
              <a:buNone/>
            </a:pPr>
            <a:r>
              <a:rPr b="1" i="0" lang="en-US" sz="1070" u="none" cap="none" strike="noStrike">
                <a:solidFill>
                  <a:srgbClr val="0891B2"/>
                </a:solidFill>
                <a:latin typeface="Arial"/>
                <a:ea typeface="Arial"/>
                <a:cs typeface="Arial"/>
                <a:sym typeface="Arial"/>
              </a:rPr>
              <a:t>Generate</a:t>
            </a:r>
            <a:endParaRPr b="0" i="0" sz="10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891B2"/>
              </a:buClr>
              <a:buSzPts val="1070"/>
              <a:buFont typeface="Arial"/>
              <a:buNone/>
            </a:pPr>
            <a:r>
              <a:rPr b="1" i="0" lang="en-US" sz="1070" u="none" cap="none" strike="noStrike">
                <a:solidFill>
                  <a:srgbClr val="0891B2"/>
                </a:solidFill>
                <a:latin typeface="Arial"/>
                <a:ea typeface="Arial"/>
                <a:cs typeface="Arial"/>
                <a:sym typeface="Arial"/>
              </a:rPr>
              <a:t>Trained LoRA + edited first frame.</a:t>
            </a:r>
            <a:endParaRPr b="0" i="0" sz="10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4"/>
          <p:cNvSpPr/>
          <p:nvPr/>
        </p:nvSpPr>
        <p:spPr>
          <a:xfrm>
            <a:off x="914400" y="4343400"/>
            <a:ext cx="4937760" cy="96012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563EB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2563EB"/>
                </a:solidFill>
                <a:latin typeface="Arial"/>
                <a:ea typeface="Arial"/>
                <a:cs typeface="Arial"/>
                <a:sym typeface="Arial"/>
              </a:rPr>
              <a:t>Operational takeaway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300"/>
              <a:buFont typeface="Arial"/>
              <a:buNone/>
            </a:pPr>
            <a:r>
              <a:rPr b="0" i="0" lang="en-US" sz="130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The same base I2V model is reused. The per-video LoRA is the adaptation layer; the mask is both the command at inference and the curriculum during training.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4"/>
          <p:cNvSpPr/>
          <p:nvPr/>
        </p:nvSpPr>
        <p:spPr>
          <a:xfrm>
            <a:off x="502920" y="6556248"/>
            <a:ext cx="585216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LoRA-Edit · Section 3 emphasis · 12/15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4"/>
          <p:cNvSpPr/>
          <p:nvPr/>
        </p:nvSpPr>
        <p:spPr>
          <a:xfrm>
            <a:off x="7315200" y="6556248"/>
            <a:ext cx="43434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uploaded decks + arXiv/project page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"/>
          <p:cNvSpPr/>
          <p:nvPr/>
        </p:nvSpPr>
        <p:spPr>
          <a:xfrm>
            <a:off x="502920" y="475488"/>
            <a:ext cx="1097280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2500"/>
              <a:buFont typeface="Play"/>
              <a:buNone/>
            </a:pPr>
            <a:r>
              <a:rPr b="1" i="0" lang="en-US" sz="2500" u="none" cap="none" strike="noStrike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Results: LoRA-Edit leads on the reported first-frame metrics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1" name="Google Shape;191;p15"/>
          <p:cNvCxnSpPr/>
          <p:nvPr/>
        </p:nvCxnSpPr>
        <p:spPr>
          <a:xfrm>
            <a:off x="502920" y="1097280"/>
            <a:ext cx="11155680" cy="0"/>
          </a:xfrm>
          <a:prstGeom prst="straightConnector1">
            <a:avLst/>
          </a:prstGeom>
          <a:noFill/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2" name="Google Shape;192;p15"/>
          <p:cNvSpPr/>
          <p:nvPr/>
        </p:nvSpPr>
        <p:spPr>
          <a:xfrm>
            <a:off x="777240" y="1371600"/>
            <a:ext cx="31546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CLIP Score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5"/>
          <p:cNvSpPr/>
          <p:nvPr/>
        </p:nvSpPr>
        <p:spPr>
          <a:xfrm>
            <a:off x="777240" y="1920240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850"/>
              <a:buFont typeface="Arial"/>
              <a:buNone/>
            </a:pPr>
            <a:r>
              <a:rPr b="0" i="0" lang="en-US" sz="8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AnyV2V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5"/>
          <p:cNvSpPr/>
          <p:nvPr/>
        </p:nvSpPr>
        <p:spPr>
          <a:xfrm>
            <a:off x="1645920" y="1892808"/>
            <a:ext cx="2240280" cy="182880"/>
          </a:xfrm>
          <a:prstGeom prst="rect">
            <a:avLst/>
          </a:prstGeom>
          <a:solidFill>
            <a:srgbClr val="E2E8F0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5"/>
          <p:cNvSpPr/>
          <p:nvPr/>
        </p:nvSpPr>
        <p:spPr>
          <a:xfrm>
            <a:off x="1645920" y="1892808"/>
            <a:ext cx="2100958" cy="182880"/>
          </a:xfrm>
          <a:prstGeom prst="rect">
            <a:avLst/>
          </a:prstGeom>
          <a:solidFill>
            <a:srgbClr val="CBD5E1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15"/>
          <p:cNvSpPr/>
          <p:nvPr/>
        </p:nvSpPr>
        <p:spPr>
          <a:xfrm>
            <a:off x="3977640" y="1856232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830"/>
              <a:buFont typeface="Arial"/>
              <a:buNone/>
            </a:pPr>
            <a:r>
              <a:rPr b="0" i="0" lang="en-US" sz="83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0.8995</a:t>
            </a:r>
            <a:endParaRPr b="0" i="0" sz="8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5"/>
          <p:cNvSpPr/>
          <p:nvPr/>
        </p:nvSpPr>
        <p:spPr>
          <a:xfrm>
            <a:off x="777240" y="2450592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850"/>
              <a:buFont typeface="Arial"/>
              <a:buNone/>
            </a:pPr>
            <a:r>
              <a:rPr b="0" i="0" lang="en-US" sz="8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GwtF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5"/>
          <p:cNvSpPr/>
          <p:nvPr/>
        </p:nvSpPr>
        <p:spPr>
          <a:xfrm>
            <a:off x="1645920" y="2423160"/>
            <a:ext cx="2240280" cy="182880"/>
          </a:xfrm>
          <a:prstGeom prst="rect">
            <a:avLst/>
          </a:prstGeom>
          <a:solidFill>
            <a:srgbClr val="E2E8F0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5"/>
          <p:cNvSpPr/>
          <p:nvPr/>
        </p:nvSpPr>
        <p:spPr>
          <a:xfrm>
            <a:off x="1645920" y="2423160"/>
            <a:ext cx="2113104" cy="182880"/>
          </a:xfrm>
          <a:prstGeom prst="rect">
            <a:avLst/>
          </a:prstGeom>
          <a:solidFill>
            <a:srgbClr val="CBD5E1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5"/>
          <p:cNvSpPr/>
          <p:nvPr/>
        </p:nvSpPr>
        <p:spPr>
          <a:xfrm>
            <a:off x="3977640" y="2386584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830"/>
              <a:buFont typeface="Arial"/>
              <a:buNone/>
            </a:pPr>
            <a:r>
              <a:rPr b="0" i="0" lang="en-US" sz="83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0.9047</a:t>
            </a:r>
            <a:endParaRPr b="0" i="0" sz="8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5"/>
          <p:cNvSpPr/>
          <p:nvPr/>
        </p:nvSpPr>
        <p:spPr>
          <a:xfrm>
            <a:off x="777240" y="2980944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850"/>
              <a:buFont typeface="Arial"/>
              <a:buNone/>
            </a:pPr>
            <a:r>
              <a:rPr b="0" i="0" lang="en-US" sz="8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I2VEdit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5"/>
          <p:cNvSpPr/>
          <p:nvPr/>
        </p:nvSpPr>
        <p:spPr>
          <a:xfrm>
            <a:off x="1645920" y="2953512"/>
            <a:ext cx="2240280" cy="182880"/>
          </a:xfrm>
          <a:prstGeom prst="rect">
            <a:avLst/>
          </a:prstGeom>
          <a:solidFill>
            <a:srgbClr val="E2E8F0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5"/>
          <p:cNvSpPr/>
          <p:nvPr/>
        </p:nvSpPr>
        <p:spPr>
          <a:xfrm>
            <a:off x="1645920" y="2953512"/>
            <a:ext cx="2132023" cy="182880"/>
          </a:xfrm>
          <a:prstGeom prst="rect">
            <a:avLst/>
          </a:prstGeom>
          <a:solidFill>
            <a:srgbClr val="CBD5E1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5"/>
          <p:cNvSpPr/>
          <p:nvPr/>
        </p:nvSpPr>
        <p:spPr>
          <a:xfrm>
            <a:off x="3977640" y="2916936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830"/>
              <a:buFont typeface="Arial"/>
              <a:buNone/>
            </a:pPr>
            <a:r>
              <a:rPr b="0" i="0" lang="en-US" sz="83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0.9128</a:t>
            </a:r>
            <a:endParaRPr b="0" i="0" sz="8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5"/>
          <p:cNvSpPr/>
          <p:nvPr/>
        </p:nvSpPr>
        <p:spPr>
          <a:xfrm>
            <a:off x="777240" y="3511296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850"/>
              <a:buFont typeface="Arial"/>
              <a:buNone/>
            </a:pPr>
            <a:r>
              <a:rPr b="0" i="0" lang="en-US" sz="8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LoRA-Edit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5"/>
          <p:cNvSpPr/>
          <p:nvPr/>
        </p:nvSpPr>
        <p:spPr>
          <a:xfrm>
            <a:off x="1645920" y="3483864"/>
            <a:ext cx="2240280" cy="182880"/>
          </a:xfrm>
          <a:prstGeom prst="rect">
            <a:avLst/>
          </a:prstGeom>
          <a:solidFill>
            <a:srgbClr val="E2E8F0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5"/>
          <p:cNvSpPr/>
          <p:nvPr/>
        </p:nvSpPr>
        <p:spPr>
          <a:xfrm>
            <a:off x="1645920" y="3483864"/>
            <a:ext cx="2142300" cy="182880"/>
          </a:xfrm>
          <a:prstGeom prst="rect">
            <a:avLst/>
          </a:prstGeom>
          <a:solidFill>
            <a:srgbClr val="2563EB"/>
          </a:solidFill>
          <a:ln cap="flat" cmpd="sng" w="12700">
            <a:solidFill>
              <a:srgbClr val="256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5"/>
          <p:cNvSpPr/>
          <p:nvPr/>
        </p:nvSpPr>
        <p:spPr>
          <a:xfrm>
            <a:off x="3977640" y="3447288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563EB"/>
              </a:buClr>
              <a:buSzPts val="830"/>
              <a:buFont typeface="Arial"/>
              <a:buNone/>
            </a:pPr>
            <a:r>
              <a:rPr b="1" i="0" lang="en-US" sz="830" u="none" cap="none" strike="noStrike">
                <a:solidFill>
                  <a:srgbClr val="2563EB"/>
                </a:solidFill>
                <a:latin typeface="Arial"/>
                <a:ea typeface="Arial"/>
                <a:cs typeface="Arial"/>
                <a:sym typeface="Arial"/>
              </a:rPr>
              <a:t>0.9172</a:t>
            </a:r>
            <a:endParaRPr b="0" i="0" sz="8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5"/>
          <p:cNvSpPr/>
          <p:nvPr/>
        </p:nvSpPr>
        <p:spPr>
          <a:xfrm>
            <a:off x="4572000" y="1371600"/>
            <a:ext cx="31546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DeQA Score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5"/>
          <p:cNvSpPr/>
          <p:nvPr/>
        </p:nvSpPr>
        <p:spPr>
          <a:xfrm>
            <a:off x="4572000" y="1920240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850"/>
              <a:buFont typeface="Arial"/>
              <a:buNone/>
            </a:pPr>
            <a:r>
              <a:rPr b="0" i="0" lang="en-US" sz="8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AnyV2V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5"/>
          <p:cNvSpPr/>
          <p:nvPr/>
        </p:nvSpPr>
        <p:spPr>
          <a:xfrm>
            <a:off x="5440680" y="1892808"/>
            <a:ext cx="2240280" cy="182880"/>
          </a:xfrm>
          <a:prstGeom prst="rect">
            <a:avLst/>
          </a:prstGeom>
          <a:solidFill>
            <a:srgbClr val="E2E8F0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5"/>
          <p:cNvSpPr/>
          <p:nvPr/>
        </p:nvSpPr>
        <p:spPr>
          <a:xfrm>
            <a:off x="5440680" y="1892808"/>
            <a:ext cx="2084654" cy="182880"/>
          </a:xfrm>
          <a:prstGeom prst="rect">
            <a:avLst/>
          </a:prstGeom>
          <a:solidFill>
            <a:srgbClr val="CBD5E1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5"/>
          <p:cNvSpPr/>
          <p:nvPr/>
        </p:nvSpPr>
        <p:spPr>
          <a:xfrm>
            <a:off x="7772400" y="1856232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830"/>
              <a:buFont typeface="Arial"/>
              <a:buNone/>
            </a:pPr>
            <a:r>
              <a:rPr b="0" i="0" lang="en-US" sz="83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3.735</a:t>
            </a:r>
            <a:endParaRPr b="0" i="0" sz="8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5"/>
          <p:cNvSpPr/>
          <p:nvPr/>
        </p:nvSpPr>
        <p:spPr>
          <a:xfrm>
            <a:off x="4572000" y="2450592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850"/>
              <a:buFont typeface="Arial"/>
              <a:buNone/>
            </a:pPr>
            <a:r>
              <a:rPr b="0" i="0" lang="en-US" sz="8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GwtF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5"/>
          <p:cNvSpPr/>
          <p:nvPr/>
        </p:nvSpPr>
        <p:spPr>
          <a:xfrm>
            <a:off x="5440680" y="2423160"/>
            <a:ext cx="2240280" cy="182880"/>
          </a:xfrm>
          <a:prstGeom prst="rect">
            <a:avLst/>
          </a:prstGeom>
          <a:solidFill>
            <a:srgbClr val="E2E8F0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5"/>
          <p:cNvSpPr/>
          <p:nvPr/>
        </p:nvSpPr>
        <p:spPr>
          <a:xfrm>
            <a:off x="5440680" y="2423160"/>
            <a:ext cx="1988096" cy="182880"/>
          </a:xfrm>
          <a:prstGeom prst="rect">
            <a:avLst/>
          </a:prstGeom>
          <a:solidFill>
            <a:srgbClr val="CBD5E1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15"/>
          <p:cNvSpPr/>
          <p:nvPr/>
        </p:nvSpPr>
        <p:spPr>
          <a:xfrm>
            <a:off x="7772400" y="2386584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830"/>
              <a:buFont typeface="Arial"/>
              <a:buNone/>
            </a:pPr>
            <a:r>
              <a:rPr b="0" i="0" lang="en-US" sz="83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3.562</a:t>
            </a:r>
            <a:endParaRPr b="0" i="0" sz="8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5"/>
          <p:cNvSpPr/>
          <p:nvPr/>
        </p:nvSpPr>
        <p:spPr>
          <a:xfrm>
            <a:off x="4572000" y="2980944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850"/>
              <a:buFont typeface="Arial"/>
              <a:buNone/>
            </a:pPr>
            <a:r>
              <a:rPr b="0" i="0" lang="en-US" sz="8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I2VEdit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5"/>
          <p:cNvSpPr/>
          <p:nvPr/>
        </p:nvSpPr>
        <p:spPr>
          <a:xfrm>
            <a:off x="5440680" y="2953512"/>
            <a:ext cx="2240280" cy="182880"/>
          </a:xfrm>
          <a:prstGeom prst="rect">
            <a:avLst/>
          </a:prstGeom>
          <a:solidFill>
            <a:srgbClr val="E2E8F0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5"/>
          <p:cNvSpPr/>
          <p:nvPr/>
        </p:nvSpPr>
        <p:spPr>
          <a:xfrm>
            <a:off x="5440680" y="2953512"/>
            <a:ext cx="1924468" cy="182880"/>
          </a:xfrm>
          <a:prstGeom prst="rect">
            <a:avLst/>
          </a:prstGeom>
          <a:solidFill>
            <a:srgbClr val="CBD5E1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5"/>
          <p:cNvSpPr/>
          <p:nvPr/>
        </p:nvSpPr>
        <p:spPr>
          <a:xfrm>
            <a:off x="7772400" y="2916936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830"/>
              <a:buFont typeface="Arial"/>
              <a:buNone/>
            </a:pPr>
            <a:r>
              <a:rPr b="0" i="0" lang="en-US" sz="83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3.448</a:t>
            </a:r>
            <a:endParaRPr b="0" i="0" sz="8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5"/>
          <p:cNvSpPr/>
          <p:nvPr/>
        </p:nvSpPr>
        <p:spPr>
          <a:xfrm>
            <a:off x="4572000" y="3511296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850"/>
              <a:buFont typeface="Arial"/>
              <a:buNone/>
            </a:pPr>
            <a:r>
              <a:rPr b="0" i="0" lang="en-US" sz="8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LoRA-Edit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5"/>
          <p:cNvSpPr/>
          <p:nvPr/>
        </p:nvSpPr>
        <p:spPr>
          <a:xfrm>
            <a:off x="5440680" y="3483864"/>
            <a:ext cx="2240280" cy="182880"/>
          </a:xfrm>
          <a:prstGeom prst="rect">
            <a:avLst/>
          </a:prstGeom>
          <a:solidFill>
            <a:srgbClr val="E2E8F0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5"/>
          <p:cNvSpPr/>
          <p:nvPr/>
        </p:nvSpPr>
        <p:spPr>
          <a:xfrm>
            <a:off x="5440680" y="3483864"/>
            <a:ext cx="2121491" cy="182880"/>
          </a:xfrm>
          <a:prstGeom prst="rect">
            <a:avLst/>
          </a:prstGeom>
          <a:solidFill>
            <a:srgbClr val="16A34A"/>
          </a:solidFill>
          <a:ln cap="flat" cmpd="sng" w="12700">
            <a:solidFill>
              <a:srgbClr val="16A34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5"/>
          <p:cNvSpPr/>
          <p:nvPr/>
        </p:nvSpPr>
        <p:spPr>
          <a:xfrm>
            <a:off x="7772400" y="3447288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A34A"/>
              </a:buClr>
              <a:buSzPts val="830"/>
              <a:buFont typeface="Arial"/>
              <a:buNone/>
            </a:pPr>
            <a:r>
              <a:rPr b="1" i="0" lang="en-US" sz="830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3.801</a:t>
            </a:r>
            <a:endParaRPr b="0" i="0" sz="8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5"/>
          <p:cNvSpPr/>
          <p:nvPr/>
        </p:nvSpPr>
        <p:spPr>
          <a:xfrm>
            <a:off x="8366760" y="1371600"/>
            <a:ext cx="31546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Input Similarity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5"/>
          <p:cNvSpPr/>
          <p:nvPr/>
        </p:nvSpPr>
        <p:spPr>
          <a:xfrm>
            <a:off x="8366760" y="1920240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850"/>
              <a:buFont typeface="Arial"/>
              <a:buNone/>
            </a:pPr>
            <a:r>
              <a:rPr b="0" i="0" lang="en-US" sz="8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AnyV2V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5"/>
          <p:cNvSpPr/>
          <p:nvPr/>
        </p:nvSpPr>
        <p:spPr>
          <a:xfrm>
            <a:off x="9235440" y="1892808"/>
            <a:ext cx="2240280" cy="182880"/>
          </a:xfrm>
          <a:prstGeom prst="rect">
            <a:avLst/>
          </a:prstGeom>
          <a:solidFill>
            <a:srgbClr val="E2E8F0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5"/>
          <p:cNvSpPr/>
          <p:nvPr/>
        </p:nvSpPr>
        <p:spPr>
          <a:xfrm>
            <a:off x="9235440" y="1892808"/>
            <a:ext cx="2126088" cy="182880"/>
          </a:xfrm>
          <a:prstGeom prst="rect">
            <a:avLst/>
          </a:prstGeom>
          <a:solidFill>
            <a:srgbClr val="CBD5E1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5"/>
          <p:cNvSpPr/>
          <p:nvPr/>
        </p:nvSpPr>
        <p:spPr>
          <a:xfrm>
            <a:off x="11567160" y="1856232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830"/>
              <a:buFont typeface="Arial"/>
              <a:buNone/>
            </a:pPr>
            <a:r>
              <a:rPr b="0" i="0" lang="en-US" sz="83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0.7569</a:t>
            </a:r>
            <a:endParaRPr b="0" i="0" sz="8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5"/>
          <p:cNvSpPr/>
          <p:nvPr/>
        </p:nvSpPr>
        <p:spPr>
          <a:xfrm>
            <a:off x="8366760" y="2450592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850"/>
              <a:buFont typeface="Arial"/>
              <a:buNone/>
            </a:pPr>
            <a:r>
              <a:rPr b="0" i="0" lang="en-US" sz="8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GwtF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5"/>
          <p:cNvSpPr/>
          <p:nvPr/>
        </p:nvSpPr>
        <p:spPr>
          <a:xfrm>
            <a:off x="9235440" y="2423160"/>
            <a:ext cx="2240280" cy="182880"/>
          </a:xfrm>
          <a:prstGeom prst="rect">
            <a:avLst/>
          </a:prstGeom>
          <a:solidFill>
            <a:srgbClr val="E2E8F0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5"/>
          <p:cNvSpPr/>
          <p:nvPr/>
        </p:nvSpPr>
        <p:spPr>
          <a:xfrm>
            <a:off x="9235440" y="2423160"/>
            <a:ext cx="2107829" cy="182880"/>
          </a:xfrm>
          <a:prstGeom prst="rect">
            <a:avLst/>
          </a:prstGeom>
          <a:solidFill>
            <a:srgbClr val="CBD5E1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5"/>
          <p:cNvSpPr/>
          <p:nvPr/>
        </p:nvSpPr>
        <p:spPr>
          <a:xfrm>
            <a:off x="11567160" y="2386584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830"/>
              <a:buFont typeface="Arial"/>
              <a:buNone/>
            </a:pPr>
            <a:r>
              <a:rPr b="0" i="0" lang="en-US" sz="83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0.7504</a:t>
            </a:r>
            <a:endParaRPr b="0" i="0" sz="8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5"/>
          <p:cNvSpPr/>
          <p:nvPr/>
        </p:nvSpPr>
        <p:spPr>
          <a:xfrm>
            <a:off x="8366760" y="2980944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850"/>
              <a:buFont typeface="Arial"/>
              <a:buNone/>
            </a:pPr>
            <a:r>
              <a:rPr b="0" i="0" lang="en-US" sz="8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I2VEdit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5"/>
          <p:cNvSpPr/>
          <p:nvPr/>
        </p:nvSpPr>
        <p:spPr>
          <a:xfrm>
            <a:off x="9235440" y="2953512"/>
            <a:ext cx="2240280" cy="182880"/>
          </a:xfrm>
          <a:prstGeom prst="rect">
            <a:avLst/>
          </a:prstGeom>
          <a:solidFill>
            <a:srgbClr val="E2E8F0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5"/>
          <p:cNvSpPr/>
          <p:nvPr/>
        </p:nvSpPr>
        <p:spPr>
          <a:xfrm>
            <a:off x="9235440" y="2953512"/>
            <a:ext cx="2116818" cy="182880"/>
          </a:xfrm>
          <a:prstGeom prst="rect">
            <a:avLst/>
          </a:prstGeom>
          <a:solidFill>
            <a:srgbClr val="CBD5E1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5"/>
          <p:cNvSpPr/>
          <p:nvPr/>
        </p:nvSpPr>
        <p:spPr>
          <a:xfrm>
            <a:off x="11567160" y="2916936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830"/>
              <a:buFont typeface="Arial"/>
              <a:buNone/>
            </a:pPr>
            <a:r>
              <a:rPr b="0" i="0" lang="en-US" sz="83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0.7536</a:t>
            </a:r>
            <a:endParaRPr b="0" i="0" sz="8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5"/>
          <p:cNvSpPr/>
          <p:nvPr/>
        </p:nvSpPr>
        <p:spPr>
          <a:xfrm>
            <a:off x="8366760" y="3511296"/>
            <a:ext cx="77724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850"/>
              <a:buFont typeface="Arial"/>
              <a:buNone/>
            </a:pPr>
            <a:r>
              <a:rPr b="0" i="0" lang="en-US" sz="8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rPr>
              <a:t>LoRA-Edit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5"/>
          <p:cNvSpPr/>
          <p:nvPr/>
        </p:nvSpPr>
        <p:spPr>
          <a:xfrm>
            <a:off x="9235440" y="3483864"/>
            <a:ext cx="2240280" cy="182880"/>
          </a:xfrm>
          <a:prstGeom prst="rect">
            <a:avLst/>
          </a:prstGeom>
          <a:solidFill>
            <a:srgbClr val="E2E8F0"/>
          </a:solidFill>
          <a:ln cap="flat" cmpd="sng" w="12700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5"/>
          <p:cNvSpPr/>
          <p:nvPr/>
        </p:nvSpPr>
        <p:spPr>
          <a:xfrm>
            <a:off x="9235440" y="3483864"/>
            <a:ext cx="2137042" cy="182880"/>
          </a:xfrm>
          <a:prstGeom prst="rect">
            <a:avLst/>
          </a:prstGeom>
          <a:solidFill>
            <a:srgbClr val="7C3AED"/>
          </a:solidFill>
          <a:ln cap="flat" cmpd="sng" w="12700">
            <a:solidFill>
              <a:srgbClr val="7C3A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5"/>
          <p:cNvSpPr/>
          <p:nvPr/>
        </p:nvSpPr>
        <p:spPr>
          <a:xfrm>
            <a:off x="11567160" y="3447288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830"/>
              <a:buFont typeface="Arial"/>
              <a:buNone/>
            </a:pPr>
            <a:r>
              <a:rPr b="1" i="0" lang="en-US" sz="83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0.7608</a:t>
            </a:r>
            <a:endParaRPr b="0" i="0" sz="8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5"/>
          <p:cNvSpPr/>
          <p:nvPr/>
        </p:nvSpPr>
        <p:spPr>
          <a:xfrm>
            <a:off x="502920" y="6556248"/>
            <a:ext cx="585216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LoRA-Edit · Section 3 emphasis · 13/15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5"/>
          <p:cNvSpPr/>
          <p:nvPr/>
        </p:nvSpPr>
        <p:spPr>
          <a:xfrm>
            <a:off x="7315200" y="6556248"/>
            <a:ext cx="43434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uploaded decks + arXiv/project page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6"/>
          <p:cNvSpPr/>
          <p:nvPr/>
        </p:nvSpPr>
        <p:spPr>
          <a:xfrm>
            <a:off x="502920" y="475488"/>
            <a:ext cx="10972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2500"/>
              <a:buFont typeface="Play"/>
              <a:buNone/>
            </a:pPr>
            <a:r>
              <a:rPr b="1" lang="en-US" sz="2500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Result </a:t>
            </a:r>
            <a:r>
              <a:rPr b="1" i="0" lang="en-US" sz="2500" u="none" cap="none" strike="noStrike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3.3</a:t>
            </a:r>
            <a:r>
              <a:rPr b="1" lang="en-US" sz="2500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A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" name="Google Shape;251;p16" title="demo-ezgif.com-video-to-gif-converter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9575" y="950988"/>
            <a:ext cx="9959488" cy="5602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7"/>
          <p:cNvSpPr/>
          <p:nvPr/>
        </p:nvSpPr>
        <p:spPr>
          <a:xfrm>
            <a:off x="502920" y="475488"/>
            <a:ext cx="10972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2500"/>
              <a:buFont typeface="Play"/>
              <a:buNone/>
            </a:pPr>
            <a:r>
              <a:rPr b="1" lang="en-US" sz="2500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Result </a:t>
            </a:r>
            <a:r>
              <a:rPr b="1" i="0" lang="en-US" sz="2500" u="none" cap="none" strike="noStrike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3.3B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17" title="demo-ezgif.com-video-to-gif-converter (2)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9575" y="950988"/>
            <a:ext cx="9959488" cy="5602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8"/>
          <p:cNvSpPr/>
          <p:nvPr/>
        </p:nvSpPr>
        <p:spPr>
          <a:xfrm>
            <a:off x="502920" y="475488"/>
            <a:ext cx="10972800" cy="4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2500"/>
              <a:buFont typeface="Play"/>
              <a:buNone/>
            </a:pPr>
            <a:r>
              <a:rPr b="1" lang="en-US" sz="2500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Comparison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" name="Google Shape;265;p18" title="demo-ezgif.com-video-to-gif-converter (3)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9575" y="950988"/>
            <a:ext cx="9959488" cy="5602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9"/>
          <p:cNvSpPr/>
          <p:nvPr/>
        </p:nvSpPr>
        <p:spPr>
          <a:xfrm>
            <a:off x="502920" y="475488"/>
            <a:ext cx="10972800" cy="475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2500"/>
              <a:buFont typeface="Play"/>
              <a:buNone/>
            </a:pPr>
            <a:r>
              <a:rPr b="1" i="0" lang="en-US" sz="2500" u="none" cap="none" strike="noStrike">
                <a:solidFill>
                  <a:srgbClr val="0F172A"/>
                </a:solidFill>
                <a:latin typeface="Play"/>
                <a:ea typeface="Play"/>
                <a:cs typeface="Play"/>
                <a:sym typeface="Play"/>
              </a:rPr>
              <a:t>Ablations, efficiency, and limits</a:t>
            </a:r>
            <a:endParaRPr b="0" i="0" sz="2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2" name="Google Shape;272;p19"/>
          <p:cNvCxnSpPr/>
          <p:nvPr/>
        </p:nvCxnSpPr>
        <p:spPr>
          <a:xfrm>
            <a:off x="502920" y="1097280"/>
            <a:ext cx="11155680" cy="0"/>
          </a:xfrm>
          <a:prstGeom prst="straightConnector1">
            <a:avLst/>
          </a:prstGeom>
          <a:noFill/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3" name="Google Shape;273;p19"/>
          <p:cNvSpPr/>
          <p:nvPr/>
        </p:nvSpPr>
        <p:spPr>
          <a:xfrm>
            <a:off x="777240" y="1444752"/>
            <a:ext cx="3337560" cy="822960"/>
          </a:xfrm>
          <a:prstGeom prst="rect">
            <a:avLst/>
          </a:prstGeom>
          <a:solidFill>
            <a:srgbClr val="DBEAFE"/>
          </a:solidFill>
          <a:ln cap="flat" cmpd="sng" w="12700">
            <a:solidFill>
              <a:srgbClr val="DBEA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3A8A"/>
              </a:buClr>
              <a:buSzPts val="1130"/>
              <a:buFont typeface="Arial"/>
              <a:buNone/>
            </a:pPr>
            <a:r>
              <a:rPr b="1" i="0" lang="en-US" sz="1130" u="none" cap="none" strike="noStrike">
                <a:solidFill>
                  <a:srgbClr val="1E3A8A"/>
                </a:solidFill>
                <a:latin typeface="Arial"/>
                <a:ea typeface="Arial"/>
                <a:cs typeface="Arial"/>
                <a:sym typeface="Arial"/>
              </a:rPr>
              <a:t>Spatial conditioning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Localizes the edit and reduces background overwrite.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9"/>
          <p:cNvSpPr/>
          <p:nvPr/>
        </p:nvSpPr>
        <p:spPr>
          <a:xfrm>
            <a:off x="4434840" y="1444752"/>
            <a:ext cx="3337560" cy="822960"/>
          </a:xfrm>
          <a:prstGeom prst="rect">
            <a:avLst/>
          </a:prstGeom>
          <a:solidFill>
            <a:srgbClr val="FFEDD5"/>
          </a:solidFill>
          <a:ln cap="flat" cmpd="sng" w="12700">
            <a:solidFill>
              <a:srgbClr val="FFEDD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A580C"/>
              </a:buClr>
              <a:buSzPts val="1130"/>
              <a:buFont typeface="Arial"/>
              <a:buNone/>
            </a:pPr>
            <a:r>
              <a:rPr b="1" i="0" lang="en-US" sz="1130" u="none" cap="none" strike="noStrike">
                <a:solidFill>
                  <a:srgbClr val="EA580C"/>
                </a:solidFill>
                <a:latin typeface="Arial"/>
                <a:ea typeface="Arial"/>
                <a:cs typeface="Arial"/>
                <a:sym typeface="Arial"/>
              </a:rPr>
              <a:t>Additional edited frame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Improves later-state and viewpoint-specific appearance control.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9"/>
          <p:cNvSpPr/>
          <p:nvPr/>
        </p:nvSpPr>
        <p:spPr>
          <a:xfrm>
            <a:off x="8092440" y="1444752"/>
            <a:ext cx="3337560" cy="822960"/>
          </a:xfrm>
          <a:prstGeom prst="rect">
            <a:avLst/>
          </a:prstGeom>
          <a:solidFill>
            <a:srgbClr val="DCFCE7"/>
          </a:solidFill>
          <a:ln cap="flat" cmpd="sng" w="12700">
            <a:solidFill>
              <a:srgbClr val="DCFC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6A34A"/>
              </a:buClr>
              <a:buSzPts val="1130"/>
              <a:buFont typeface="Arial"/>
              <a:buNone/>
            </a:pPr>
            <a:r>
              <a:rPr b="1" i="0" lang="en-US" sz="1130" u="none" cap="none" strike="noStrike">
                <a:solidFill>
                  <a:srgbClr val="16A34A"/>
                </a:solidFill>
                <a:latin typeface="Arial"/>
                <a:ea typeface="Arial"/>
                <a:cs typeface="Arial"/>
                <a:sym typeface="Arial"/>
              </a:rPr>
              <a:t>Loose-mask robustness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130"/>
              <a:buFont typeface="Arial"/>
              <a:buNone/>
            </a:pPr>
            <a:r>
              <a:rPr b="0" i="0" lang="en-US" sz="113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The method is not only tuned for perfect masks, but mask quality still matters.</a:t>
            </a:r>
            <a:endParaRPr b="0" i="0" sz="113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9"/>
          <p:cNvSpPr/>
          <p:nvPr/>
        </p:nvSpPr>
        <p:spPr>
          <a:xfrm>
            <a:off x="868680" y="2971800"/>
            <a:ext cx="5074920" cy="11430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C3AED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7C3AED"/>
                </a:solidFill>
                <a:latin typeface="Arial"/>
                <a:ea typeface="Arial"/>
                <a:cs typeface="Arial"/>
                <a:sym typeface="Arial"/>
              </a:rPr>
              <a:t>Efficiency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50"/>
              <a:buFont typeface="Arial"/>
              <a:buNone/>
            </a:pPr>
            <a:r>
              <a:rPr b="0" i="0" lang="en-US" sz="125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Main 49-frame setup is summarized as around 20 GB GPU memory. </a:t>
            </a:r>
            <a:endParaRPr b="0" i="0" sz="1250" u="none" cap="none" strike="noStrike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50"/>
              <a:buFont typeface="Arial"/>
              <a:buNone/>
            </a:pPr>
            <a:r>
              <a:rPr lang="en-US" sz="1250">
                <a:solidFill>
                  <a:srgbClr val="0F172A"/>
                </a:solidFill>
              </a:rPr>
              <a:t>With “Swap Blocks” optimization, peak usage </a:t>
            </a:r>
            <a:r>
              <a:rPr lang="en-US" sz="1250">
                <a:solidFill>
                  <a:srgbClr val="0F172A"/>
                </a:solidFill>
              </a:rPr>
              <a:t>8 GB</a:t>
            </a:r>
            <a:r>
              <a:rPr lang="en-US" sz="1250">
                <a:solidFill>
                  <a:srgbClr val="0F172A"/>
                </a:solidFill>
              </a:rPr>
              <a:t> memory.</a:t>
            </a:r>
            <a:endParaRPr sz="1250">
              <a:solidFill>
                <a:srgbClr val="0F172A"/>
              </a:solidFill>
            </a:endParaRPr>
          </a:p>
        </p:txBody>
      </p:sp>
      <p:sp>
        <p:nvSpPr>
          <p:cNvPr id="277" name="Google Shape;277;p19"/>
          <p:cNvSpPr/>
          <p:nvPr/>
        </p:nvSpPr>
        <p:spPr>
          <a:xfrm>
            <a:off x="6263650" y="2971800"/>
            <a:ext cx="4800600" cy="27441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775" lIns="1775" spcFirstLastPara="1" rIns="1775" wrap="square" tIns="17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11D48"/>
              </a:buClr>
              <a:buSzPts val="1250"/>
              <a:buFont typeface="Arial"/>
              <a:buNone/>
            </a:pPr>
            <a:r>
              <a:rPr b="1" i="0" lang="en-US" sz="1250" u="none" cap="none" strike="noStrike">
                <a:solidFill>
                  <a:srgbClr val="E11D48"/>
                </a:solidFill>
                <a:latin typeface="Arial"/>
                <a:ea typeface="Arial"/>
                <a:cs typeface="Arial"/>
                <a:sym typeface="Arial"/>
              </a:rPr>
              <a:t>Limitations</a:t>
            </a:r>
            <a:endParaRPr b="0" i="0" sz="12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50"/>
              <a:buFont typeface="Arial"/>
              <a:buNone/>
            </a:pPr>
            <a:r>
              <a:rPr lang="en-US" sz="1250">
                <a:solidFill>
                  <a:srgbClr val="0F172A"/>
                </a:solidFill>
              </a:rPr>
              <a:t>Text</a:t>
            </a:r>
            <a:r>
              <a:rPr b="0" i="0" lang="en-US" sz="125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 can degrade through reconstruction; fast motion can break structure; base-model bias remain relevant</a:t>
            </a:r>
            <a:r>
              <a:rPr lang="en-US" sz="1250">
                <a:solidFill>
                  <a:srgbClr val="0F172A"/>
                </a:solidFill>
              </a:rPr>
              <a:t>;</a:t>
            </a:r>
            <a:r>
              <a:rPr b="0" i="0" lang="en-US" sz="125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50">
                <a:solidFill>
                  <a:srgbClr val="0F172A"/>
                </a:solidFill>
              </a:rPr>
              <a:t>low-cost settings split clips and use offloading but may introduce stitching/stripe artifacts.</a:t>
            </a:r>
            <a:endParaRPr sz="125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50"/>
              <a:buFont typeface="Arial"/>
              <a:buNone/>
            </a:pPr>
            <a:r>
              <a:t/>
            </a:r>
            <a:endParaRPr sz="1250">
              <a:solidFill>
                <a:srgbClr val="0F17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50"/>
              <a:buFont typeface="Arial"/>
              <a:buNone/>
            </a:pPr>
            <a:r>
              <a:rPr lang="en-US" sz="1250">
                <a:solidFill>
                  <a:srgbClr val="0F172A"/>
                </a:solidFill>
              </a:rPr>
              <a:t>5 Frames: ~12.6 minutes (755 total seconds)</a:t>
            </a:r>
            <a:endParaRPr sz="1250">
              <a:solidFill>
                <a:srgbClr val="0F17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50"/>
              <a:buFont typeface="Arial"/>
              <a:buNone/>
            </a:pPr>
            <a:r>
              <a:t/>
            </a:r>
            <a:endParaRPr sz="1250">
              <a:solidFill>
                <a:srgbClr val="0F17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50"/>
              <a:buFont typeface="Arial"/>
              <a:buNone/>
            </a:pPr>
            <a:r>
              <a:rPr lang="en-US" sz="1250">
                <a:solidFill>
                  <a:srgbClr val="0F172A"/>
                </a:solidFill>
              </a:rPr>
              <a:t>13 Frames: ~18.0 minutes (1,081 total seconds)</a:t>
            </a:r>
            <a:endParaRPr sz="1250">
              <a:solidFill>
                <a:srgbClr val="0F17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50"/>
              <a:buFont typeface="Arial"/>
              <a:buNone/>
            </a:pPr>
            <a:r>
              <a:t/>
            </a:r>
            <a:endParaRPr sz="1250">
              <a:solidFill>
                <a:srgbClr val="0F17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50"/>
              <a:buFont typeface="Arial"/>
              <a:buNone/>
            </a:pPr>
            <a:r>
              <a:rPr lang="en-US" sz="1250">
                <a:solidFill>
                  <a:srgbClr val="0F172A"/>
                </a:solidFill>
              </a:rPr>
              <a:t>21 Frames: ~24.7 minutes (1,479 total seconds)</a:t>
            </a:r>
            <a:endParaRPr sz="1250">
              <a:solidFill>
                <a:srgbClr val="0F17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50"/>
              <a:buFont typeface="Arial"/>
              <a:buNone/>
            </a:pPr>
            <a:r>
              <a:t/>
            </a:r>
            <a:endParaRPr sz="1250">
              <a:solidFill>
                <a:srgbClr val="0F17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50"/>
              <a:buFont typeface="Arial"/>
              <a:buNone/>
            </a:pPr>
            <a:r>
              <a:rPr lang="en-US" sz="1250">
                <a:solidFill>
                  <a:srgbClr val="0F172A"/>
                </a:solidFill>
              </a:rPr>
              <a:t>49 Frames: ~53.1 minutes (3,188 total seconds)</a:t>
            </a:r>
            <a:endParaRPr sz="1250">
              <a:solidFill>
                <a:srgbClr val="0F17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50"/>
              <a:buFont typeface="Arial"/>
              <a:buNone/>
            </a:pPr>
            <a:r>
              <a:t/>
            </a:r>
            <a:endParaRPr sz="1250">
              <a:solidFill>
                <a:srgbClr val="0F172A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172A"/>
              </a:buClr>
              <a:buSzPts val="1250"/>
              <a:buFont typeface="Arial"/>
              <a:buNone/>
            </a:pPr>
            <a:r>
              <a:rPr lang="en-US" sz="1250">
                <a:solidFill>
                  <a:srgbClr val="0F172A"/>
                </a:solidFill>
              </a:rPr>
              <a:t>65 Frames: ~76.2 minutes (4,571 total seconds)</a:t>
            </a:r>
            <a:endParaRPr sz="1250">
              <a:solidFill>
                <a:srgbClr val="0F172A"/>
              </a:solidFill>
            </a:endParaRPr>
          </a:p>
        </p:txBody>
      </p:sp>
      <p:sp>
        <p:nvSpPr>
          <p:cNvPr id="278" name="Google Shape;278;p19"/>
          <p:cNvSpPr/>
          <p:nvPr/>
        </p:nvSpPr>
        <p:spPr>
          <a:xfrm>
            <a:off x="502920" y="6556248"/>
            <a:ext cx="585216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LoRA-Edit · Section 3 emphasis · 14/15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9"/>
          <p:cNvSpPr/>
          <p:nvPr/>
        </p:nvSpPr>
        <p:spPr>
          <a:xfrm>
            <a:off x="7315200" y="6556248"/>
            <a:ext cx="4343400" cy="16459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748B"/>
              </a:buClr>
              <a:buSzPts val="680"/>
              <a:buFont typeface="Arial"/>
              <a:buNone/>
            </a:pPr>
            <a:r>
              <a:rPr b="0" i="0" lang="en-US" sz="68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Sources: uploaded decks + arXiv/project page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886879" cy="6280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