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0"/>
  </p:notesMasterIdLst>
  <p:sldIdLst>
    <p:sldId id="256" r:id="rId5"/>
    <p:sldId id="257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71" r:id="rId17"/>
    <p:sldId id="269" r:id="rId18"/>
    <p:sldId id="270" r:id="rId19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DBB8AD9-D17A-4F0D-BCFB-AFA379AD8654}" v="17" dt="2026-06-07T06:12:27.2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43" autoAdjust="0"/>
    <p:restoredTop sz="72000" autoAdjust="0"/>
  </p:normalViewPr>
  <p:slideViewPr>
    <p:cSldViewPr snapToGrid="0">
      <p:cViewPr varScale="1">
        <p:scale>
          <a:sx n="79" d="100"/>
          <a:sy n="79" d="100"/>
        </p:scale>
        <p:origin x="154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8E5AD4-8DEB-431E-B821-F1273FE3A6C9}" type="datetimeFigureOut">
              <a:rPr lang="zh-TW" altLang="en-US" smtClean="0"/>
              <a:t>2026/6/10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072ABD-61FA-49A5-8DC8-AC10671753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62095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zh-TW" dirty="0"/>
              <a:t>大家好，我今天要報告的是今年 CVPR 的論文，LookingGlass: Generative Anamorphoses via Laplacian Pyramid Warping。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072ABD-61FA-49A5-8DC8-AC106717532E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890932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zh-TW" dirty="0"/>
              <a:t>這邊先簡單介紹一下什麼是 </a:t>
            </a:r>
            <a:r>
              <a:rPr lang="zh-TW" altLang="zh-TW" b="1" dirty="0"/>
              <a:t>anamorphosis</a:t>
            </a:r>
            <a:r>
              <a:rPr lang="zh-TW" altLang="zh-TW" dirty="0"/>
              <a:t>。</a:t>
            </a:r>
            <a:br>
              <a:rPr lang="zh-TW" altLang="zh-TW" dirty="0"/>
            </a:br>
            <a:r>
              <a:rPr lang="zh-TW" altLang="zh-TW" dirty="0"/>
              <a:t>它其實是一種視覺錯覺，就是把圖片刻意做扭曲。</a:t>
            </a:r>
            <a:br>
              <a:rPr lang="zh-TW" altLang="zh-TW" dirty="0"/>
            </a:br>
            <a:r>
              <a:rPr lang="zh-TW" altLang="zh-TW" dirty="0"/>
              <a:t>所以直接看的時候，可能是一張正常的圖，或是不容易看出真正想藏的內容。</a:t>
            </a:r>
          </a:p>
          <a:p>
            <a:r>
              <a:rPr lang="zh-TW" altLang="zh-TW" dirty="0"/>
              <a:t>但是如果我們從特定角度看，或是透過鏡子、透鏡去看，就會看到另一個隱藏的圖像。</a:t>
            </a:r>
            <a:br>
              <a:rPr lang="zh-TW" altLang="zh-TW" dirty="0"/>
            </a:br>
            <a:r>
              <a:rPr lang="zh-TW" altLang="zh-TW" dirty="0"/>
              <a:t>像右邊這個例子，原本看起來是一張地球的圖，但透過中間這個錐形鏡子從上方看，就會變成一隻烏龜。</a:t>
            </a:r>
          </a:p>
          <a:p>
            <a:r>
              <a:rPr lang="zh-TW" altLang="zh-TW" dirty="0"/>
              <a:t>但這件事的困難點在於，真實的鏡子或透鏡造成的變形，會比單純翻轉或旋轉複雜很多。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072ABD-61FA-49A5-8DC8-AC106717532E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546668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FB13A-81F3-310C-E858-90D7D3DAE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F59A1F78-0391-90BA-3ECB-913D5B4D4D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AE0E8566-3E5A-A60C-6D86-39C7F2DDB7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zh-TW" dirty="0"/>
              <a:t>簡單的變換像是翻轉、旋轉，其實相對好處理，因為它比較像是把圖片的位置重新排列。</a:t>
            </a:r>
          </a:p>
          <a:p>
            <a:r>
              <a:rPr lang="zh-TW" altLang="zh-TW" dirty="0"/>
              <a:t>但是如果是真正的 </a:t>
            </a:r>
            <a:r>
              <a:rPr lang="zh-TW" altLang="zh-TW" b="1" dirty="0"/>
              <a:t>anamorphosis</a:t>
            </a:r>
            <a:r>
              <a:rPr lang="zh-TW" altLang="zh-TW" dirty="0"/>
              <a:t>，就會牽涉到彎曲的鏡子或透鏡。</a:t>
            </a:r>
            <a:br>
              <a:rPr lang="zh-TW" altLang="zh-TW" dirty="0"/>
            </a:br>
            <a:r>
              <a:rPr lang="zh-TW" altLang="zh-TW" dirty="0"/>
              <a:t>像右邊上面這幾個例子，有錐形鏡、圓柱鏡，還有透鏡，它們造成的變形就不是單純轉一下或翻一下。</a:t>
            </a:r>
          </a:p>
          <a:p>
            <a:r>
              <a:rPr lang="zh-TW" altLang="zh-TW" dirty="0"/>
              <a:t>有些地方會被壓縮，有些地方會被拉開，所以空間上的變形會很強。</a:t>
            </a:r>
            <a:br>
              <a:rPr lang="zh-TW" altLang="zh-TW" dirty="0"/>
            </a:br>
            <a:r>
              <a:rPr lang="zh-TW" altLang="zh-TW" dirty="0"/>
              <a:t>這時候如果只是用很直接的 warping，就很容易出現模糊、破洞。</a:t>
            </a:r>
          </a:p>
          <a:p>
            <a:r>
              <a:rPr lang="zh-TW" altLang="en-US" dirty="0"/>
              <a:t>所以</a:t>
            </a:r>
            <a:r>
              <a:rPr lang="zh-TW" altLang="zh-TW" dirty="0"/>
              <a:t>要怎麼在這種複雜變形下，還能讓不同視角都生成得清楚、合理。</a:t>
            </a:r>
          </a:p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C06C714B-D993-6100-75B4-C431DDB3C1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072ABD-61FA-49A5-8DC8-AC106717532E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73466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7F9A4-4BE6-32A7-DF56-0961993C6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83871AD7-0733-9FD4-0EED-63A6010AEB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EAE8C789-9085-78E9-2C81-71A093FF6E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zh-TW" dirty="0"/>
              <a:t>在進入 LookingGlass 之前，先看一下它延伸的前人方法，叫做 </a:t>
            </a:r>
            <a:r>
              <a:rPr lang="zh-TW" altLang="zh-TW" b="1" dirty="0"/>
              <a:t>Visual Anagrams</a:t>
            </a:r>
            <a:r>
              <a:rPr lang="zh-TW" altLang="zh-TW" dirty="0"/>
              <a:t>。</a:t>
            </a:r>
          </a:p>
          <a:p>
            <a:r>
              <a:rPr lang="zh-TW" altLang="zh-TW" dirty="0"/>
              <a:t>Visual Anagrams 的目標是生成同一張圖片，但是讓它在不同視角下對應到不同的文字描述。</a:t>
            </a:r>
            <a:br>
              <a:rPr lang="zh-TW" altLang="zh-TW" dirty="0"/>
            </a:br>
            <a:r>
              <a:rPr lang="zh-TW" altLang="en-US" dirty="0"/>
              <a:t>比如說</a:t>
            </a:r>
            <a:r>
              <a:rPr lang="zh-TW" altLang="zh-TW" dirty="0"/>
              <a:t>正常看可能是一艘船，但翻轉之後可以變成一個村莊。</a:t>
            </a:r>
          </a:p>
          <a:p>
            <a:r>
              <a:rPr lang="zh-TW" altLang="zh-TW" dirty="0"/>
              <a:t>它的做法是在生成過程中，讓每個視角各自根據自己的 prompt 做預測，然後把這些結果同步起來。</a:t>
            </a:r>
            <a:br>
              <a:rPr lang="zh-TW" altLang="zh-TW" dirty="0"/>
            </a:br>
            <a:r>
              <a:rPr lang="zh-TW" altLang="zh-TW" dirty="0"/>
              <a:t>所以不是最後才把兩張圖合在一起，是在每一步 denoising 的過程中，就讓不同視角互相影響。</a:t>
            </a:r>
          </a:p>
          <a:p>
            <a:r>
              <a:rPr lang="zh-TW" altLang="zh-TW" dirty="0"/>
              <a:t>不過這個方法比較適合簡單的變換，像是翻轉、旋轉，或是比較規則的 pixel permutation。</a:t>
            </a:r>
            <a:br>
              <a:rPr lang="zh-TW" altLang="zh-TW" dirty="0"/>
            </a:br>
            <a:r>
              <a:rPr lang="zh-TW" altLang="zh-TW" dirty="0"/>
              <a:t>但如果是剛剛看到的鏡子或透鏡變形，就會困難很多。</a:t>
            </a:r>
            <a:br>
              <a:rPr lang="zh-TW" altLang="zh-TW" dirty="0"/>
            </a:br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B6498D57-730D-96B2-3D28-1346A789CC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072ABD-61FA-49A5-8DC8-AC106717532E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934175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47C59D-B9B2-73CB-8D2F-C9D8AB741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23625268-0AE6-273C-B1E3-4D5FACDFF6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CE3ACD78-68C8-6953-4EF7-D57284D5C7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zh-TW" dirty="0"/>
              <a:t>前一頁我們看到，Visual Anagrams 的核心做法，是在生成過程中同步不同 view，讓同一張圖在不同看法下對應到不同內容。</a:t>
            </a:r>
          </a:p>
          <a:p>
            <a:r>
              <a:rPr lang="zh-TW" altLang="zh-TW" dirty="0"/>
              <a:t>但是 LookingGlass 想做的事情更進一步。它不只想延續這個同步不同 view 的概念，還想把它用在比較新的 latent model 上，並且支援更複雜的變形。</a:t>
            </a:r>
          </a:p>
          <a:p>
            <a:r>
              <a:rPr lang="zh-TW" altLang="zh-TW" dirty="0"/>
              <a:t>所以這裡第一個要解決的問題就是：如果要同步不同 view，這些變形到底應該在哪裡做？</a:t>
            </a:r>
            <a:br>
              <a:rPr lang="zh-TW" altLang="zh-TW" dirty="0"/>
            </a:br>
            <a:r>
              <a:rPr lang="zh-TW" altLang="zh-TW" dirty="0"/>
              <a:t>這張圖就是作者從左到右，一步一步加上不同設計，來看結果怎麼改善。它不是四個完全獨立的方法，而是從最左邊的 baseline 開始，逐步加入改良。</a:t>
            </a:r>
          </a:p>
          <a:p>
            <a:r>
              <a:rPr lang="zh-TW" altLang="zh-TW" dirty="0"/>
              <a:t>最左邊是比較接近原本 Visual Anagrams 的做法，直接在 latent 或 noise 裡做同步和變形。可以看到下面放大的區域幾乎都是雜訊，畫面也有很多不自然的 artifact。</a:t>
            </a:r>
          </a:p>
          <a:p>
            <a:r>
              <a:rPr lang="zh-TW" altLang="zh-TW" dirty="0"/>
              <a:t>第二欄加上 </a:t>
            </a:r>
            <a:r>
              <a:rPr lang="zh-TW" altLang="zh-TW" b="1" dirty="0"/>
              <a:t>Final Estimate</a:t>
            </a:r>
            <a:r>
              <a:rPr lang="zh-TW" altLang="zh-TW" dirty="0"/>
              <a:t>，也就是模型先估計最後乾淨圖片大概會長什麼樣子，再拿這個估計結果去同步。這樣比直接同步雜訊穩定很多，但放大看還是有一些奇怪的紋路。</a:t>
            </a:r>
          </a:p>
          <a:p>
            <a:r>
              <a:rPr lang="zh-TW" altLang="zh-TW" dirty="0"/>
              <a:t>第三欄再加上 </a:t>
            </a:r>
            <a:r>
              <a:rPr lang="zh-TW" altLang="zh-TW" b="1" dirty="0"/>
              <a:t>VAE</a:t>
            </a:r>
            <a:r>
              <a:rPr lang="zh-TW" altLang="zh-TW" dirty="0"/>
              <a:t>，也就是先把 latent 轉成真正的圖片，在圖片空間做變形，再轉回 latent。可以看到 artifact 又更少。</a:t>
            </a:r>
          </a:p>
          <a:p>
            <a:r>
              <a:rPr lang="zh-TW" altLang="zh-TW" dirty="0"/>
              <a:t>最右邊再加上 </a:t>
            </a:r>
            <a:r>
              <a:rPr lang="zh-TW" altLang="zh-TW" b="1" dirty="0"/>
              <a:t>Residual Correction</a:t>
            </a:r>
            <a:r>
              <a:rPr lang="zh-TW" altLang="zh-TW" dirty="0"/>
              <a:t>，也就是補回 VAE 轉換時損失掉的誤差，所以顏色和細節會比較自然。</a:t>
            </a:r>
          </a:p>
          <a:p>
            <a:br>
              <a:rPr lang="zh-TW" altLang="zh-TW" dirty="0"/>
            </a:br>
            <a:r>
              <a:rPr lang="zh-TW" altLang="zh-TW" dirty="0"/>
              <a:t>也就是不要直接變形模型內部的 latent，而是先轉成圖片，在圖片空間裡做變形。</a:t>
            </a:r>
          </a:p>
          <a:p>
            <a:r>
              <a:rPr lang="zh-TW" altLang="zh-TW" dirty="0"/>
              <a:t>下一頁我們再看，作者怎麼把這個步驟放進完整的 pipeline 裡。</a:t>
            </a:r>
          </a:p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AA5777B5-3A97-EEF6-D2F3-CC3C0D42E2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072ABD-61FA-49A5-8DC8-AC106717532E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015461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6E6127-B69B-08ED-2377-86C255F9E0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C2F1DF2E-2CBD-7FE7-4A16-CE6C862B67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27BD4F9E-B351-C9A4-624F-33E8E901A5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zh-TW" dirty="0"/>
              <a:t>上面這條路徑是第一個 view，文字描述是 an old man；下面這條路徑是第二個 view，文字描述是 a snowy mountain village。</a:t>
            </a:r>
          </a:p>
          <a:p>
            <a:r>
              <a:rPr lang="zh-TW" altLang="zh-TW" dirty="0"/>
              <a:t>一開始模型手上其實還不是圖片，而是 latent，也就是模型內部的壓縮表示。</a:t>
            </a:r>
            <a:br>
              <a:rPr lang="zh-TW" altLang="zh-TW" dirty="0"/>
            </a:br>
            <a:r>
              <a:rPr lang="zh-TW" altLang="zh-TW" dirty="0"/>
              <a:t>接著每一個 view 會先丟進 RF model。RF model 可以理解成這篇用來生成圖片的主模型，功能有點像 diffusion model，都是從雜訊慢慢生成圖片。</a:t>
            </a:r>
          </a:p>
          <a:p>
            <a:r>
              <a:rPr lang="zh-TW" altLang="zh-TW" dirty="0"/>
              <a:t>RF model 會先估計：目前這個 latent 最後大概會變成什麼乾淨圖片。</a:t>
            </a:r>
            <a:br>
              <a:rPr lang="zh-TW" altLang="zh-TW" dirty="0"/>
            </a:br>
            <a:r>
              <a:rPr lang="zh-TW" altLang="zh-TW" dirty="0"/>
              <a:t>但因為這時候還是在 latent 裡，不是真正的圖片，所以作者先用 VAE decoder，把它轉成看得見的圖片。</a:t>
            </a:r>
          </a:p>
          <a:p>
            <a:r>
              <a:rPr lang="zh-TW" altLang="zh-TW" dirty="0"/>
              <a:t>轉成圖片之後，就進到中間綠色這一塊，也就是 LP Warp 和 LP Blending。</a:t>
            </a:r>
            <a:br>
              <a:rPr lang="zh-TW" altLang="zh-TW" dirty="0"/>
            </a:br>
            <a:r>
              <a:rPr lang="zh-TW" altLang="zh-TW" dirty="0"/>
              <a:t>這裡做的事情是：把不同 view 的圖片拉到同一個空間，讓它們互相融合。</a:t>
            </a:r>
            <a:br>
              <a:rPr lang="zh-TW" altLang="zh-TW" dirty="0"/>
            </a:br>
            <a:r>
              <a:rPr lang="zh-TW" altLang="zh-TW" dirty="0"/>
              <a:t>例如一邊要像老人，另一邊要像雪山村莊，它不是最後才硬疊起來，而是在生成過程中一直讓兩邊互相協調。</a:t>
            </a:r>
          </a:p>
          <a:p>
            <a:r>
              <a:rPr lang="zh-TW" altLang="zh-TW" dirty="0"/>
              <a:t>融合完之後，再把結果 warp 回各自的 view，然後用 VAE encoder 轉回 latent。</a:t>
            </a:r>
            <a:br>
              <a:rPr lang="zh-TW" altLang="zh-TW" dirty="0"/>
            </a:br>
            <a:r>
              <a:rPr lang="zh-TW" altLang="zh-TW" dirty="0"/>
              <a:t>但 VAE 轉來轉去可能會掉一些細節或顏色，所以後面再加 Residual Correction，也就是把剛剛轉換時損失的部分補回來。</a:t>
            </a:r>
          </a:p>
          <a:p>
            <a:r>
              <a:rPr lang="zh-TW" altLang="zh-TW" dirty="0"/>
              <a:t>最後到 Step 這裡，不是結束，而是進到下一個 denoising step。</a:t>
            </a:r>
            <a:br>
              <a:rPr lang="zh-TW" altLang="zh-TW" dirty="0"/>
            </a:br>
            <a:r>
              <a:rPr lang="zh-TW" altLang="zh-TW" dirty="0"/>
              <a:t>這整個流程會一直重複：先轉成圖片、做變形和融合、再轉回 latent，直到最後圖片生成完成。</a:t>
            </a:r>
          </a:p>
          <a:p>
            <a:endParaRPr lang="en-US" altLang="zh-TW" dirty="0"/>
          </a:p>
          <a:p>
            <a:endParaRPr lang="en-US" altLang="zh-TW" dirty="0"/>
          </a:p>
          <a:p>
            <a:r>
              <a:rPr lang="zh-TW" altLang="zh-TW" dirty="0"/>
              <a:t>RF model，也就是 Rectified Flow model，跟 diffusion model 都是生成模型，目標都一樣：從雜訊慢慢生成乾淨圖片。</a:t>
            </a:r>
            <a:br>
              <a:rPr lang="zh-TW" altLang="zh-TW" dirty="0"/>
            </a:br>
            <a:r>
              <a:rPr lang="zh-TW" altLang="zh-TW" dirty="0"/>
              <a:t>差別主要在於它們「每一步學的東西」不太一樣。</a:t>
            </a:r>
          </a:p>
          <a:p>
            <a:r>
              <a:rPr lang="zh-TW" altLang="zh-TW" dirty="0"/>
              <a:t>diffusion model 通常是學怎麼一步一步去除 noise，也就是預測雜訊或去雜訊方向。</a:t>
            </a:r>
            <a:br>
              <a:rPr lang="zh-TW" altLang="zh-TW" dirty="0"/>
            </a:br>
            <a:r>
              <a:rPr lang="zh-TW" altLang="zh-TW" dirty="0"/>
              <a:t>RF model 則是學一個 flow / velocity，也就是目前的 latent 要往哪個方向移動，最後才會走到乾淨圖片。</a:t>
            </a:r>
          </a:p>
          <a:p>
            <a:r>
              <a:rPr lang="zh-TW" altLang="zh-TW" dirty="0"/>
              <a:t>所以在這篇裡，我不會把 RF 當成主要貢獻來講，它只是作者使用的生成 backbone。真正的重點是在後面怎麼把不同 view 做 warping 和 blending</a:t>
            </a:r>
          </a:p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21B3779E-8C6D-39D3-3831-4A750B125B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072ABD-61FA-49A5-8DC8-AC106717532E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465636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FA2D6-CEEB-754A-63D9-7101CEAF7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C678364E-E41E-0E1A-F1A4-A8BC4B5C79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738239B6-2D50-1B28-B563-5D35E7DD9A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zh-TW" dirty="0"/>
              <a:t>上一頁我們看到 pipeline 中間會用到 LP Warp。</a:t>
            </a:r>
            <a:br>
              <a:rPr lang="zh-TW" altLang="zh-TW" dirty="0"/>
            </a:br>
            <a:r>
              <a:rPr lang="zh-TW" altLang="zh-TW" dirty="0"/>
              <a:t>那為什麼不能用一般的 warping 就好？左邊是沒有使用 Laplacian Warping 的結果。可以看到在鏡子視角拉回來的時候，會出現很明顯的條紋、破洞，還有變形的 artifact。</a:t>
            </a:r>
          </a:p>
          <a:p>
            <a:r>
              <a:rPr lang="zh-TW" altLang="zh-TW" dirty="0"/>
              <a:t>原因是鏡子造成的變形不是均勻的。有些地方被壓縮得很嚴重，有些地方又被拉得很開。</a:t>
            </a:r>
            <a:br>
              <a:rPr lang="zh-TW" altLang="zh-TW" dirty="0"/>
            </a:br>
            <a:r>
              <a:rPr lang="zh-TW" altLang="zh-TW" dirty="0"/>
              <a:t>如果只在單一解析度上直接變形圖片，就很容易把細節拉壞。</a:t>
            </a:r>
          </a:p>
          <a:p>
            <a:r>
              <a:rPr lang="zh-TW" altLang="zh-TW" dirty="0"/>
              <a:t>所以 LPW 的想法是：先把圖片拆成不同細節層級，像是粗的版本、細的版本，然後根據每個位置的變形程度，決定要用哪一層細節。</a:t>
            </a:r>
            <a:br>
              <a:rPr lang="zh-TW" altLang="zh-TW" dirty="0"/>
            </a:br>
            <a:r>
              <a:rPr lang="zh-TW" altLang="zh-TW" dirty="0"/>
              <a:t>變形小的地方可以保留細節，變形大的地方就用比較粗的資訊，避免產生破洞和條紋。</a:t>
            </a:r>
          </a:p>
          <a:p>
            <a:r>
              <a:rPr lang="zh-TW" altLang="zh-TW" dirty="0"/>
              <a:t>右邊可以看到，用 LPW 之後，鏡子視角和最後結果都乾淨很多。</a:t>
            </a:r>
            <a:br>
              <a:rPr lang="zh-TW" altLang="zh-TW" dirty="0"/>
            </a:br>
            <a:r>
              <a:rPr lang="zh-TW" altLang="zh-TW" dirty="0"/>
              <a:t>那它實際上怎麼知道每個位置要用哪一層細節，下一頁會用 UV map 和 LOD map 來看。</a:t>
            </a:r>
          </a:p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3D0F9ADC-9F17-4640-DFF8-9609B2DA78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072ABD-61FA-49A5-8DC8-AC106717532E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4118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3FDCA-4BFF-98A3-0AC6-2B417E0666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1F9C4878-B502-446B-E00B-F566DC589D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164AD98C-DC6B-D0AA-297F-2491EAA386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zh-TW" dirty="0"/>
              <a:t>上一頁我們看到，一般 warping 在鏡面變形比較強的地方會產生破洞、條紋或模糊。</a:t>
            </a:r>
            <a:br>
              <a:rPr lang="zh-TW" altLang="zh-TW" dirty="0"/>
            </a:br>
            <a:r>
              <a:rPr lang="zh-TW" altLang="zh-TW" dirty="0"/>
              <a:t>所以這一頁要看 LPW 怎麼解決這個問題。</a:t>
            </a:r>
          </a:p>
          <a:p>
            <a:r>
              <a:rPr lang="zh-TW" altLang="zh-TW" dirty="0"/>
              <a:t>先看左上角。作者會根據鏡子或透鏡的設定，產生兩個資訊。</a:t>
            </a:r>
            <a:br>
              <a:rPr lang="zh-TW" altLang="zh-TW" dirty="0"/>
            </a:br>
            <a:r>
              <a:rPr lang="zh-TW" altLang="zh-TW" dirty="0"/>
              <a:t>第一個是 </a:t>
            </a:r>
            <a:r>
              <a:rPr lang="zh-TW" altLang="zh-TW" b="1" dirty="0"/>
              <a:t>UV map</a:t>
            </a:r>
            <a:r>
              <a:rPr lang="zh-TW" altLang="zh-TW" dirty="0"/>
              <a:t>，也就是告訴我們每一個 pixel 要從原圖哪個位置取值。</a:t>
            </a:r>
          </a:p>
          <a:p>
            <a:r>
              <a:rPr lang="zh-TW" altLang="zh-TW" dirty="0"/>
              <a:t>第二個是 </a:t>
            </a:r>
            <a:r>
              <a:rPr lang="zh-TW" altLang="zh-TW" b="1" dirty="0"/>
              <a:t>LOD map</a:t>
            </a:r>
            <a:r>
              <a:rPr lang="zh-TW" altLang="zh-TW" dirty="0"/>
              <a:t>，也就是 level of detail，可以理解成細節層級。</a:t>
            </a:r>
            <a:br>
              <a:rPr lang="zh-TW" altLang="zh-TW" dirty="0"/>
            </a:br>
            <a:r>
              <a:rPr lang="zh-TW" altLang="zh-TW" dirty="0"/>
              <a:t>它決定這個位置要用比較細的資訊，還是比較粗的資訊。</a:t>
            </a:r>
            <a:br>
              <a:rPr lang="zh-TW" altLang="zh-TW" dirty="0"/>
            </a:br>
            <a:r>
              <a:rPr lang="zh-TW" altLang="zh-TW" dirty="0"/>
              <a:t>因為鏡子造成的變形不是平均的，有些地方被壓縮很嚴重，如果還硬拿最高解析度的細節，就容易出現 artifact。</a:t>
            </a:r>
          </a:p>
          <a:p>
            <a:r>
              <a:rPr lang="zh-TW" altLang="zh-TW" dirty="0"/>
              <a:t>接著看右上角。LPW 會先把圖片拆成不同解析度的 pyramid。</a:t>
            </a:r>
            <a:br>
              <a:rPr lang="zh-TW" altLang="zh-TW" dirty="0"/>
            </a:br>
            <a:r>
              <a:rPr lang="zh-TW" altLang="zh-TW" dirty="0"/>
              <a:t>做 warping 的時候，UV map 決定「從哪個位置取」，LOD map 決定「從哪一層取」。</a:t>
            </a:r>
            <a:br>
              <a:rPr lang="zh-TW" altLang="zh-TW" dirty="0"/>
            </a:br>
            <a:r>
              <a:rPr lang="zh-TW" altLang="zh-TW" dirty="0"/>
              <a:t>所以變形比較小的地方，可以保留比較多細節；變形比較大的地方，就用比較粗的資訊，避免高頻細節被拉壞。</a:t>
            </a:r>
          </a:p>
          <a:p>
            <a:r>
              <a:rPr lang="zh-TW" altLang="zh-TW" dirty="0"/>
              <a:t>下面這排是錐形鏡的例子。左邊是鏡子設定，中間是不同 view 的 UV map，最右邊是 LOD map。</a:t>
            </a:r>
            <a:br>
              <a:rPr lang="zh-TW" altLang="zh-TW" dirty="0"/>
            </a:br>
            <a:r>
              <a:rPr lang="zh-TW" altLang="zh-TW" dirty="0"/>
              <a:t>可以看到不同區域會使用不同的細節層級。</a:t>
            </a:r>
          </a:p>
          <a:p>
            <a:r>
              <a:rPr lang="zh-TW" altLang="zh-TW" dirty="0"/>
              <a:t>所以 LPW 跟一般 warping 最大的差別是：它不只考慮 pixel 要移到哪裡，也考慮這個位置應該保留多少細節。</a:t>
            </a:r>
          </a:p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431A6BE9-4684-32CA-B960-D71D79A771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072ABD-61FA-49A5-8DC8-AC106717532E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004895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22729-DBA2-3CE9-996F-DDB262CC06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D5FD4778-93EB-FAEE-048C-EF608D5FA8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A8F1CA52-C97C-D8EE-9819-E8D8409237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zh-TW" dirty="0"/>
              <a:t>上一頁講的是 forward warping，也就是把圖片變到鏡子或透鏡的視角。</a:t>
            </a:r>
            <a:br>
              <a:rPr lang="zh-TW" altLang="zh-TW" dirty="0"/>
            </a:br>
            <a:r>
              <a:rPr lang="zh-TW" altLang="zh-TW" dirty="0"/>
              <a:t>但在 pipeline 裡，不同 view 還要拉回同一個空間做融合，所以這邊需要 inverse warping，也就是反向變形。</a:t>
            </a:r>
          </a:p>
          <a:p>
            <a:r>
              <a:rPr lang="zh-TW" altLang="zh-TW" dirty="0"/>
              <a:t>這裡比較三種做法。</a:t>
            </a:r>
            <a:br>
              <a:rPr lang="zh-TW" altLang="zh-TW" dirty="0"/>
            </a:br>
            <a:r>
              <a:rPr lang="zh-TW" altLang="zh-TW" dirty="0"/>
              <a:t>左邊的 </a:t>
            </a:r>
            <a:r>
              <a:rPr lang="zh-TW" altLang="zh-TW" b="1" dirty="0"/>
              <a:t>nearest</a:t>
            </a:r>
            <a:r>
              <a:rPr lang="zh-TW" altLang="zh-TW" dirty="0"/>
              <a:t>，就是直接拿最近的 pixel 來補顏色，所以很容易出現破洞和斷掉的線。</a:t>
            </a:r>
          </a:p>
          <a:p>
            <a:r>
              <a:rPr lang="zh-TW" altLang="zh-TW" dirty="0"/>
              <a:t>中間的 </a:t>
            </a:r>
            <a:r>
              <a:rPr lang="zh-TW" altLang="zh-TW" b="1" dirty="0"/>
              <a:t>bilinear</a:t>
            </a:r>
            <a:r>
              <a:rPr lang="zh-TW" altLang="zh-TW" dirty="0"/>
              <a:t>，是用附近幾個 pixel 平均，所以會比 nearest 平滑一點，但在變形很強的地方，還是會有明顯的條紋。</a:t>
            </a:r>
          </a:p>
          <a:p>
            <a:r>
              <a:rPr lang="zh-TW" altLang="zh-TW" dirty="0"/>
              <a:t>右邊是作者的 </a:t>
            </a:r>
            <a:r>
              <a:rPr lang="zh-TW" altLang="zh-TW" b="1" dirty="0"/>
              <a:t>Laplacian inverse warping</a:t>
            </a:r>
            <a:r>
              <a:rPr lang="zh-TW" altLang="zh-TW" dirty="0"/>
              <a:t>。</a:t>
            </a:r>
            <a:br>
              <a:rPr lang="zh-TW" altLang="zh-TW" dirty="0"/>
            </a:br>
            <a:r>
              <a:rPr lang="zh-TW" altLang="zh-TW" dirty="0"/>
              <a:t>它不是只在單一圖片上硬補 pixel，而是把資訊放到比較適合的細節層級，所以破洞和條紋會少很多。</a:t>
            </a:r>
          </a:p>
          <a:p>
            <a:r>
              <a:rPr lang="zh-TW" altLang="zh-TW" dirty="0"/>
              <a:t>所以這一步的目的就是：在做 blending 之前，先把變形後的 view 乾淨地拉回同一個空間。</a:t>
            </a:r>
          </a:p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A6A69DF0-6365-9578-726F-B156D2458E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072ABD-61FA-49A5-8DC8-AC106717532E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473056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8B256-13D0-7920-1A6E-2FFE346866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A1FB3E48-3ECF-0854-8973-7500EC91FB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8EB7E8E6-ED81-84FC-2B6D-ADB46B75EF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zh-TW" dirty="0"/>
              <a:t>除了 LPW 之外，作者還加了兩個設計。</a:t>
            </a:r>
          </a:p>
          <a:p>
            <a:r>
              <a:rPr lang="zh-TW" altLang="zh-TW" dirty="0"/>
              <a:t>第一個是左邊的 </a:t>
            </a:r>
            <a:r>
              <a:rPr lang="zh-TW" altLang="zh-TW" b="1" dirty="0"/>
              <a:t>Time Travel</a:t>
            </a:r>
            <a:r>
              <a:rPr lang="zh-TW" altLang="zh-TW" dirty="0"/>
              <a:t>。</a:t>
            </a:r>
            <a:br>
              <a:rPr lang="zh-TW" altLang="zh-TW" dirty="0"/>
            </a:br>
            <a:r>
              <a:rPr lang="zh-TW" altLang="zh-TW" dirty="0"/>
              <a:t>它的概念是在生成的中間階段，把某些 denoising step 重複做幾次，讓不同 view 有更多機會互相融合。</a:t>
            </a:r>
            <a:br>
              <a:rPr lang="zh-TW" altLang="zh-TW" dirty="0"/>
            </a:br>
            <a:r>
              <a:rPr lang="zh-TW" altLang="zh-TW" dirty="0"/>
              <a:t>所以可以看到，重複次數變多時，兩個圖像比較不會像是硬疊在一起，而是融合得比較自然。</a:t>
            </a:r>
          </a:p>
          <a:p>
            <a:r>
              <a:rPr lang="zh-TW" altLang="zh-TW" dirty="0"/>
              <a:t>第二個是右邊的 </a:t>
            </a:r>
            <a:r>
              <a:rPr lang="zh-TW" altLang="zh-TW" b="1" dirty="0"/>
              <a:t>View Prioritization</a:t>
            </a:r>
            <a:r>
              <a:rPr lang="zh-TW" altLang="zh-TW" dirty="0"/>
              <a:t>。</a:t>
            </a:r>
            <a:br>
              <a:rPr lang="zh-TW" altLang="zh-TW" dirty="0"/>
            </a:br>
            <a:r>
              <a:rPr lang="zh-TW" altLang="zh-TW" dirty="0"/>
              <a:t>因為高解析度圖片裡，不同 view 的細節有時候會互相衝突，所以作者會在最後幾個 denoising steps 偏重其中一個主要 view。</a:t>
            </a:r>
            <a:br>
              <a:rPr lang="zh-TW" altLang="zh-TW" dirty="0"/>
            </a:br>
            <a:r>
              <a:rPr lang="zh-TW" altLang="zh-TW" dirty="0"/>
              <a:t>這樣可以讓主視角的細節更清楚，也比較不會把隱藏 view 直接露出來。</a:t>
            </a:r>
            <a:endParaRPr lang="en-US" altLang="zh-TW" dirty="0"/>
          </a:p>
          <a:p>
            <a:r>
              <a:rPr lang="zh-TW" altLang="zh-TW" dirty="0"/>
              <a:t>Time Travel 是幫助不同 view 融合，View Prioritization 是讓最後的細節更乾淨。</a:t>
            </a:r>
          </a:p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23243E8F-5BB2-6B1D-5FCE-C99FCD2A92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072ABD-61FA-49A5-8DC8-AC106717532E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76378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6FEAF-4B8A-AA33-2744-6D099D0C7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2172A213-8C5D-1A9A-9674-688A9F31D7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3E08D391-4A26-C139-578E-4634728942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zh-TW" dirty="0"/>
              <a:t>接下來看生成結果。</a:t>
            </a:r>
            <a:br>
              <a:rPr lang="zh-TW" altLang="zh-TW" dirty="0"/>
            </a:br>
            <a:r>
              <a:rPr lang="zh-TW" altLang="zh-TW" dirty="0"/>
              <a:t>這張圖整理了 LookingGlass 可以處理的幾種情況。</a:t>
            </a:r>
          </a:p>
          <a:p>
            <a:r>
              <a:rPr lang="zh-TW" altLang="zh-TW" dirty="0"/>
              <a:t>最左邊是比較簡單的 2D 變換，像是垂直翻轉和 135 度旋轉。</a:t>
            </a:r>
            <a:br>
              <a:rPr lang="zh-TW" altLang="zh-TW" dirty="0"/>
            </a:br>
            <a:r>
              <a:rPr lang="zh-TW" altLang="zh-TW" dirty="0"/>
              <a:t>後面三組則是比較接近真實 anamorphosis 的設定，包括圓柱鏡、錐形鏡，還有 Nicéron’s lens。</a:t>
            </a:r>
          </a:p>
          <a:p>
            <a:r>
              <a:rPr lang="zh-TW" altLang="zh-TW" dirty="0"/>
              <a:t>每一組裡面，上面是實際的觀看設定，中間是第一個 view，下面是第二個 view。</a:t>
            </a:r>
            <a:br>
              <a:rPr lang="zh-TW" altLang="zh-TW" dirty="0"/>
            </a:br>
            <a:r>
              <a:rPr lang="zh-TW" altLang="zh-TW" dirty="0"/>
              <a:t>可以看到同一張生成結果，在原本視角下是一個內容，但透過鏡子或透鏡看，又會變成另一個 prompt 對應的內容。</a:t>
            </a:r>
          </a:p>
          <a:p>
            <a:r>
              <a:rPr lang="zh-TW" altLang="zh-TW" dirty="0"/>
              <a:t>所以這邊主要想展示的是：LookingGlass 不只可以做簡單翻轉或旋轉，也可以支援比較複雜的鏡子和透鏡變形。</a:t>
            </a:r>
          </a:p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1D4D5E47-1CA9-962D-B658-30A1F21ACA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072ABD-61FA-49A5-8DC8-AC106717532E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109297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C0D5F8-00FC-5C8B-5EB2-815DDA2F3E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AC3587E3-CBE7-B03B-2116-DD1A2E294D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DA189A0E-C4DB-2358-D7BE-C8D97017D1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zh-TW" dirty="0"/>
              <a:t>接下來是 qualitative comparison。</a:t>
            </a:r>
            <a:br>
              <a:rPr lang="zh-TW" altLang="zh-TW" dirty="0"/>
            </a:br>
            <a:r>
              <a:rPr lang="zh-TW" altLang="zh-TW" dirty="0"/>
              <a:t>這張圖的每一列是一種變換，從上到下包含 vertical flip、135 度 rotation、conic mirror、cylindrical mirror，還有 Nicéron’s lens。</a:t>
            </a:r>
            <a:br>
              <a:rPr lang="zh-TW" altLang="zh-TW" dirty="0"/>
            </a:br>
            <a:r>
              <a:rPr lang="zh-TW" altLang="zh-TW" dirty="0"/>
              <a:t>每一欄則是不同方法，最右邊兩欄是 LookingGlass 在兩個 view 下的結果。</a:t>
            </a:r>
          </a:p>
          <a:p>
            <a:r>
              <a:rPr lang="zh-TW" altLang="zh-TW" dirty="0"/>
              <a:t>可以看到，在最上面的 vertical flip，前人的方法其實也可以做得不錯。</a:t>
            </a:r>
            <a:br>
              <a:rPr lang="zh-TW" altLang="zh-TW" dirty="0"/>
            </a:br>
            <a:r>
              <a:rPr lang="zh-TW" altLang="zh-TW" dirty="0"/>
              <a:t>但到 135 度旋轉，或是下面這些鏡子、透鏡造成的複雜變形時，差異就比較明顯。</a:t>
            </a:r>
          </a:p>
          <a:p>
            <a:r>
              <a:rPr lang="zh-TW" altLang="zh-TW" dirty="0"/>
              <a:t>有些前人方法不是不支援這些變換，就是結果會比較模糊、比較像雜訊，或是其中一個 view 不太清楚。</a:t>
            </a:r>
            <a:br>
              <a:rPr lang="zh-TW" altLang="zh-TW" dirty="0"/>
            </a:br>
            <a:r>
              <a:rPr lang="zh-TW" altLang="zh-TW" dirty="0"/>
              <a:t>相比之下，LookingGlass 在兩個 view 裡都比較能保留 prompt 對應的內容，而且畫面也比較乾淨。</a:t>
            </a:r>
          </a:p>
          <a:p>
            <a:r>
              <a:rPr lang="zh-TW" altLang="zh-TW" dirty="0"/>
              <a:t>所以這個比較主要說明：它的優勢不是在簡單翻轉，而是在比較複雜的 anamorphosis 變形下更明顯。</a:t>
            </a:r>
          </a:p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AF779AB5-F9D5-3723-1337-7853140C03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072ABD-61FA-49A5-8DC8-AC106717532E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421381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780810-0330-B97E-9D6D-DF12721EA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86AD255E-C6F5-4CD1-C86C-9C99C08B5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9B863C80-74DA-4FA8-92B4-A2D7C07319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zh-TW" dirty="0"/>
              <a:t>這邊作者比較了三種情況：垂直翻轉、135 度旋轉，還有圓柱鏡。</a:t>
            </a:r>
          </a:p>
          <a:p>
            <a:r>
              <a:rPr lang="zh-TW" altLang="zh-TW" dirty="0"/>
              <a:t>這個表格不用每個數字都細看，抓大方向就好。</a:t>
            </a:r>
            <a:br>
              <a:rPr lang="zh-TW" altLang="zh-TW" dirty="0"/>
            </a:br>
            <a:r>
              <a:rPr lang="zh-TW" altLang="zh-TW" b="1" dirty="0"/>
              <a:t>A</a:t>
            </a:r>
            <a:r>
              <a:rPr lang="zh-TW" altLang="zh-TW" dirty="0"/>
              <a:t> 可以理解成圖片跟文字描述像不像，越高越好。</a:t>
            </a:r>
            <a:br>
              <a:rPr lang="zh-TW" altLang="zh-TW" dirty="0"/>
            </a:br>
            <a:r>
              <a:rPr lang="zh-TW" altLang="zh-TW" b="1" dirty="0"/>
              <a:t>C</a:t>
            </a:r>
            <a:r>
              <a:rPr lang="zh-TW" altLang="zh-TW" dirty="0"/>
              <a:t> 是隱藏效果，也就是另一個視角有沒有藏得住，越高越好。</a:t>
            </a:r>
            <a:br>
              <a:rPr lang="zh-TW" altLang="zh-TW" dirty="0"/>
            </a:br>
            <a:r>
              <a:rPr lang="zh-TW" altLang="zh-TW" b="1" dirty="0"/>
              <a:t>FID</a:t>
            </a:r>
            <a:r>
              <a:rPr lang="zh-TW" altLang="zh-TW" dirty="0"/>
              <a:t> 和 </a:t>
            </a:r>
            <a:r>
              <a:rPr lang="zh-TW" altLang="zh-TW" b="1" dirty="0"/>
              <a:t>KID</a:t>
            </a:r>
            <a:r>
              <a:rPr lang="zh-TW" altLang="zh-TW" dirty="0"/>
              <a:t> 是看圖片品質，越低越好。</a:t>
            </a:r>
          </a:p>
          <a:p>
            <a:r>
              <a:rPr lang="zh-TW" altLang="zh-TW" dirty="0"/>
              <a:t>可以看到，最簡單的垂直翻轉，大家其實差不多。</a:t>
            </a:r>
            <a:br>
              <a:rPr lang="zh-TW" altLang="zh-TW" dirty="0"/>
            </a:br>
            <a:r>
              <a:rPr lang="zh-TW" altLang="zh-TW" dirty="0"/>
              <a:t>但到 135 度旋轉和圓柱鏡這種比較複雜的變形時，LookingGlass 的 FID 和 KID 比較低，也就是畫質比較好。</a:t>
            </a:r>
          </a:p>
          <a:p>
            <a:r>
              <a:rPr lang="zh-TW" altLang="zh-TW" dirty="0"/>
              <a:t>LookingGlass 真正的優勢，是在比較複雜的變形下會更明顯。</a:t>
            </a:r>
          </a:p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EB3CAC67-A454-B471-991E-02C5560814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072ABD-61FA-49A5-8DC8-AC106717532E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778302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24378-E46E-F60E-2A51-8C485824D8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D064E0DA-5D4A-D2B5-6F9B-521BE261EE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5346624E-18F5-4725-77BB-A8728F8380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zh-TW" dirty="0"/>
              <a:t>這頁是 ablation study，主要看每個設計加進來之後有沒有幫助。</a:t>
            </a:r>
          </a:p>
          <a:p>
            <a:r>
              <a:rPr lang="zh-TW" altLang="zh-TW" dirty="0"/>
              <a:t>先看左邊的圖，從左到右是一步一步加上不同方法。</a:t>
            </a:r>
            <a:br>
              <a:rPr lang="zh-TW" altLang="zh-TW" dirty="0"/>
            </a:br>
            <a:r>
              <a:rPr lang="zh-TW" altLang="zh-TW" dirty="0"/>
              <a:t>最左邊的 baseline 可以看到 artifact 比較明顯，尤其是鏡子邊界和細節的地方比較亂。</a:t>
            </a:r>
          </a:p>
          <a:p>
            <a:r>
              <a:rPr lang="zh-TW" altLang="zh-TW" dirty="0"/>
              <a:t>加上 </a:t>
            </a:r>
            <a:r>
              <a:rPr lang="zh-TW" altLang="zh-TW" b="1" dirty="0"/>
              <a:t>LPW</a:t>
            </a:r>
            <a:r>
              <a:rPr lang="zh-TW" altLang="zh-TW" dirty="0"/>
              <a:t> 之後，這些 warping artifact 會少很多，畫面也比較穩定。</a:t>
            </a:r>
            <a:br>
              <a:rPr lang="zh-TW" altLang="zh-TW" dirty="0"/>
            </a:br>
            <a:r>
              <a:rPr lang="zh-TW" altLang="zh-TW" dirty="0"/>
              <a:t>接著加入 </a:t>
            </a:r>
            <a:r>
              <a:rPr lang="zh-TW" altLang="zh-TW" b="1" dirty="0"/>
              <a:t>Time Travel</a:t>
            </a:r>
            <a:r>
              <a:rPr lang="zh-TW" altLang="zh-TW" dirty="0"/>
              <a:t>，不同 view 之間融合得更自然，不會像兩張圖硬疊在一起。</a:t>
            </a:r>
            <a:br>
              <a:rPr lang="zh-TW" altLang="zh-TW" dirty="0"/>
            </a:br>
            <a:r>
              <a:rPr lang="zh-TW" altLang="zh-TW" dirty="0"/>
              <a:t>最後做 </a:t>
            </a:r>
            <a:r>
              <a:rPr lang="zh-TW" altLang="zh-TW" b="1" dirty="0"/>
              <a:t>View Prioritization</a:t>
            </a:r>
            <a:r>
              <a:rPr lang="zh-TW" altLang="zh-TW" dirty="0"/>
              <a:t>，可以讓主要視角的細節更清楚。</a:t>
            </a:r>
          </a:p>
          <a:p>
            <a:r>
              <a:rPr lang="zh-TW" altLang="zh-TW" dirty="0"/>
              <a:t>右邊表格也有類似的趨勢。從 baseline 開始，加入 Final Estimate、VAE、LPW 之後，FID 和 KID 都有下降，代表生成品質變好。</a:t>
            </a:r>
            <a:br>
              <a:rPr lang="zh-TW" altLang="zh-TW" dirty="0"/>
            </a:br>
            <a:r>
              <a:rPr lang="zh-TW" altLang="zh-TW" dirty="0"/>
              <a:t>加上 Time Travel 之後，FID 又再下降一點，表示整體視覺品質有改善。</a:t>
            </a:r>
          </a:p>
          <a:p>
            <a:r>
              <a:rPr lang="zh-TW" altLang="zh-TW" dirty="0"/>
              <a:t>所以這頁可以看到：LPW 主要負責減少 artifact，Time Travel 幫助融合，View Prioritization 則是補最後的細節。</a:t>
            </a:r>
          </a:p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F1FC8A7B-FF4C-5116-9B2E-FAF4EF6FC8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072ABD-61FA-49A5-8DC8-AC106717532E}" type="slidenum">
              <a:rPr lang="zh-TW" altLang="en-US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634885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B1C0A7-9753-06FF-4420-E3C4B97B4D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8EF18C47-DADB-02E4-BEE7-4267C87F32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AB47CF25-F804-F397-F726-29A10A2BC1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zh-TW" dirty="0"/>
              <a:t>最後看一下這篇的限制。</a:t>
            </a:r>
          </a:p>
          <a:p>
            <a:r>
              <a:rPr lang="zh-TW" altLang="zh-TW" dirty="0"/>
              <a:t>第一個是題目本身還是要挑。</a:t>
            </a:r>
            <a:br>
              <a:rPr lang="zh-TW" altLang="zh-TW" dirty="0"/>
            </a:br>
            <a:r>
              <a:rPr lang="zh-TW" altLang="zh-TW" dirty="0"/>
              <a:t>不是隨便兩個東西都可以融合得很好。通常一邊是場景，另一邊是很容易認出來的東西，像動物或人臉，效果會比較穩。</a:t>
            </a:r>
          </a:p>
          <a:p>
            <a:r>
              <a:rPr lang="zh-TW" altLang="zh-TW" dirty="0"/>
              <a:t>第二個是模型有時候會有點「偷吃步」。</a:t>
            </a:r>
            <a:br>
              <a:rPr lang="zh-TW" altLang="zh-TW" dirty="0"/>
            </a:br>
            <a:r>
              <a:rPr lang="zh-TW" altLang="zh-TW" dirty="0"/>
              <a:t>像右邊這個例子，鯊魚本來應該要透過鏡子才看得到，可是它在原本的圖裡就直接出現了。這樣就沒有真的把隱藏視角藏起來。</a:t>
            </a:r>
          </a:p>
          <a:p>
            <a:r>
              <a:rPr lang="zh-TW" altLang="zh-TW" dirty="0"/>
              <a:t>第三個是它比較花時間。</a:t>
            </a:r>
            <a:br>
              <a:rPr lang="zh-TW" altLang="zh-TW" dirty="0"/>
            </a:br>
            <a:r>
              <a:rPr lang="zh-TW" altLang="zh-TW" dirty="0"/>
              <a:t>因為它在生成的每一步，都要先轉成圖片、做變形，再轉回去，所以計算量會比較大。</a:t>
            </a:r>
          </a:p>
          <a:p>
            <a:r>
              <a:rPr lang="zh-TW" altLang="zh-TW" dirty="0"/>
              <a:t>這篇主要就是把原本只能做簡單翻轉、旋轉的生成錯視方法，延伸到更複雜的鏡子和透鏡變形。</a:t>
            </a:r>
            <a:br>
              <a:rPr lang="zh-TW" altLang="zh-TW" dirty="0"/>
            </a:br>
            <a:r>
              <a:rPr lang="zh-TW" altLang="zh-TW" dirty="0"/>
              <a:t>它的關鍵做法就是不要只用一般變形，而是用不同細節層級去處理變形，所以結果會比較乾淨、也比較能保留兩個視角的內容。</a:t>
            </a:r>
          </a:p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865B7B5D-A952-C0D3-E465-A197569D29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072ABD-61FA-49A5-8DC8-AC106717532E}" type="slidenum">
              <a:rPr lang="zh-TW" altLang="en-US" smtClean="0"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74817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70F4499-3B9D-8374-D567-06A98E8ACA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6E843850-ECB6-008E-0A5D-64F906BEDF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3FEB7C0-4FA5-FAD5-8F5D-9F5C7C440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64AD7-FC24-4A2D-B345-A117F93A539F}" type="datetimeFigureOut">
              <a:rPr lang="zh-TW" altLang="en-US" smtClean="0"/>
              <a:t>2026/6/10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B77D303-3E78-49AD-8FBC-7C6C1D02A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ABA588E-1575-E5B5-52BD-23A440E50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10813-ACC1-477C-B923-1FDCF55D141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95552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BD27082-441C-1D68-3B2B-D70906E59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1130DB6-EC48-1479-B4FF-B32FCDC284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C868100-9F8C-521E-60AA-A1EC63A44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64AD7-FC24-4A2D-B345-A117F93A539F}" type="datetimeFigureOut">
              <a:rPr lang="zh-TW" altLang="en-US" smtClean="0"/>
              <a:t>2026/6/10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F4C39B7-D4EA-570F-FA5A-F52F6D4D0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0F37E63-6302-E710-CE5C-C13AFE23F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10813-ACC1-477C-B923-1FDCF55D141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00425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824B2E3-5E22-D155-B2D6-721FA6677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1C5AB844-B083-A3FF-8F30-627FBD6B89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52940E2-D08B-992B-C6F7-566243324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64AD7-FC24-4A2D-B345-A117F93A539F}" type="datetimeFigureOut">
              <a:rPr lang="zh-TW" altLang="en-US" smtClean="0"/>
              <a:t>2026/6/10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A586627-DD8E-62E6-569D-364EC3DFE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DED8010-47F5-4B41-1805-2ED3A79DF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10813-ACC1-477C-B923-1FDCF55D141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42863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9D1C058-F2DC-B615-DD1D-414BDCF27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5EF077B-5CEE-BF0E-4BF4-780C3241AB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3F4F02DC-8C0D-D966-4B7C-337A85DAFB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A1B96096-8D24-DD76-49C3-CEEC6A748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64AD7-FC24-4A2D-B345-A117F93A539F}" type="datetimeFigureOut">
              <a:rPr lang="zh-TW" altLang="en-US" smtClean="0"/>
              <a:t>2026/6/10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B6AF4F42-4C01-BAF6-B013-380990878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769E8CB8-D0C8-263B-B752-12964847D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10813-ACC1-477C-B923-1FDCF55D141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2389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A0A790E-7D35-BCFF-089D-41B481792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21045F7B-8E56-8AE6-1DA8-D887010817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881FFED1-673E-576D-C319-24D53BE252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FB77900D-6E21-92F8-9797-A948F8D185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ECA83FBB-9A2A-F216-1BF5-B199467BDA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4C2DF7D8-0C87-B25C-9A6D-79A1749BF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64AD7-FC24-4A2D-B345-A117F93A539F}" type="datetimeFigureOut">
              <a:rPr lang="zh-TW" altLang="en-US" smtClean="0"/>
              <a:t>2026/6/10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F5312FF4-3538-D564-D9AE-68014A60C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9F9035FA-F910-2BD2-010E-B37BE188C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10813-ACC1-477C-B923-1FDCF55D141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62851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5A1A510-7811-70F6-04B9-461F12724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2EDCA3FB-DE45-3976-1F49-27BDE0185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64AD7-FC24-4A2D-B345-A117F93A539F}" type="datetimeFigureOut">
              <a:rPr lang="zh-TW" altLang="en-US" smtClean="0"/>
              <a:t>2026/6/10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BA27CB4A-DFED-81BD-B9FA-D222FB359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6DA27992-AE3F-C475-ED5A-5AE525C41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10813-ACC1-477C-B923-1FDCF55D141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67084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5FB816A1-8AFB-A162-6D0E-A42438F59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64AD7-FC24-4A2D-B345-A117F93A539F}" type="datetimeFigureOut">
              <a:rPr lang="zh-TW" altLang="en-US" smtClean="0"/>
              <a:t>2026/6/10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DFE6AA6D-08AD-64F5-0F9D-D14FB91D7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EDC23DE2-DCEC-4D54-48D5-7AAD0787A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10813-ACC1-477C-B923-1FDCF55D141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87035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712A0E3-D4C4-6D59-0000-A5AF08F6A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1C07935-456B-26B9-FF1C-67892A427D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933939CE-DE98-B6BF-3084-197817C112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2D973071-C56C-C9C6-8470-79E1BAC5F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64AD7-FC24-4A2D-B345-A117F93A539F}" type="datetimeFigureOut">
              <a:rPr lang="zh-TW" altLang="en-US" smtClean="0"/>
              <a:t>2026/6/10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0DCC26B7-DAC5-1F99-10E7-13CF803C9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E831EBC0-30DD-670B-0881-B087D2E28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10813-ACC1-477C-B923-1FDCF55D141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3523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97D5D4E-FA07-6D13-41C5-B57401026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A94688DA-4A64-575C-07CA-B28D9BFB66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D55FBF12-9D62-D651-FBD8-1B372F4770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CE24E9BB-2025-464D-CB33-F1A3E91AE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64AD7-FC24-4A2D-B345-A117F93A539F}" type="datetimeFigureOut">
              <a:rPr lang="zh-TW" altLang="en-US" smtClean="0"/>
              <a:t>2026/6/10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02FB9194-9505-AD57-E04C-1357A42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2712918A-5AE6-4B3D-A1A8-E02304AED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10813-ACC1-477C-B923-1FDCF55D141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02735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925A94A-90E9-DB38-32A0-9D19D28C6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C63A2CC1-603C-CFC8-614A-0AE00C1F65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B0A24E8-7733-36A7-3FA5-93F1C1FD8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64AD7-FC24-4A2D-B345-A117F93A539F}" type="datetimeFigureOut">
              <a:rPr lang="zh-TW" altLang="en-US" smtClean="0"/>
              <a:t>2026/6/10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3E1E83B-8390-D31E-1D62-0ED25F4FD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E6377D3-59EE-99FC-8917-55707FE37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10813-ACC1-477C-B923-1FDCF55D141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06649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1C8CF2F0-12F5-F919-146C-F185D6CDD8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BAB6FE6D-4261-D804-81AC-22569BD083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49F767F-0548-17C7-659A-3ABF248DD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64AD7-FC24-4A2D-B345-A117F93A539F}" type="datetimeFigureOut">
              <a:rPr lang="zh-TW" altLang="en-US" smtClean="0"/>
              <a:t>2026/6/10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5601070-1BB9-B7DF-4DEB-255E32190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7A59259-CB7F-8272-D92B-E543BC3F7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410813-ACC1-477C-B923-1FDCF55D141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85100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81B4F173-544E-5FA3-2A95-D36088718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415999BA-CA6E-8135-0042-E95D1E179C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4767822-CF2A-E77B-0F6F-3C0812EB4E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E264AD7-FC24-4A2D-B345-A117F93A539F}" type="datetimeFigureOut">
              <a:rPr lang="zh-TW" altLang="en-US" smtClean="0"/>
              <a:t>2026/6/10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C405844-3EC0-11A1-A4A2-653526BC32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7408D39-891B-5D12-36EB-E8D22BA1FC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410813-ACC1-477C-B923-1FDCF55D141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86490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dangeng.github.io/visual_anagrams/" TargetMode="Externa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557773C-840B-4C3A-B07E-20FCCB792B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TW" sz="3200" dirty="0" err="1"/>
              <a:t>LookingGlass</a:t>
            </a:r>
            <a:r>
              <a:rPr lang="en-US" altLang="zh-TW" sz="3200" dirty="0"/>
              <a:t>: Generative </a:t>
            </a:r>
            <a:r>
              <a:rPr lang="en-US" altLang="zh-TW" sz="3200" dirty="0" err="1"/>
              <a:t>Anamorphoses</a:t>
            </a:r>
            <a:r>
              <a:rPr lang="en-US" altLang="zh-TW" sz="3200" dirty="0"/>
              <a:t> via Laplacian Pyramid Warping</a:t>
            </a:r>
            <a:endParaRPr lang="zh-TW" altLang="en-US" sz="3200" dirty="0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8C7DFC82-FB69-8FBA-F9FA-59826C272B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zh-TW" sz="1600" dirty="0"/>
              <a:t>Pascal Chang,</a:t>
            </a:r>
            <a:r>
              <a:rPr lang="zh-TW" altLang="en-US" sz="1600" dirty="0"/>
              <a:t> </a:t>
            </a:r>
            <a:r>
              <a:rPr lang="en-US" altLang="zh-TW" sz="1600" dirty="0"/>
              <a:t>Sergio Sancho, Jingwei Tang, Markus Gross, Vinicius Azevedo</a:t>
            </a:r>
          </a:p>
          <a:p>
            <a:endParaRPr lang="en-US" altLang="zh-TW" sz="1600" dirty="0"/>
          </a:p>
          <a:p>
            <a:r>
              <a:rPr lang="en-US" altLang="zh-TW" sz="1600" dirty="0"/>
              <a:t>Presenter: Yi </a:t>
            </a:r>
            <a:r>
              <a:rPr lang="en-US" altLang="zh-TW" sz="1600" dirty="0" err="1"/>
              <a:t>Shiuan</a:t>
            </a:r>
            <a:r>
              <a:rPr lang="en-US" altLang="zh-TW" sz="1600" dirty="0"/>
              <a:t> Chou</a:t>
            </a:r>
          </a:p>
          <a:p>
            <a:r>
              <a:rPr lang="en-US" altLang="zh-TW" sz="1600"/>
              <a:t>2026/06/10</a:t>
            </a:r>
            <a:endParaRPr lang="zh-TW" altLang="en-US" sz="1600" dirty="0"/>
          </a:p>
          <a:p>
            <a:endParaRPr lang="zh-TW" altLang="en-US" sz="1600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1FB402FE-6347-EF97-DCF9-AD1BBAEF39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2030" y="-57307"/>
            <a:ext cx="3929970" cy="1087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8792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EE3067-B1DC-A4C5-CBC5-2504E4CF29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5FF076C-9AD0-D9DA-8D34-C675D7232C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7907" y="-100745"/>
            <a:ext cx="9144000" cy="1193800"/>
          </a:xfrm>
        </p:spPr>
        <p:txBody>
          <a:bodyPr>
            <a:normAutofit/>
          </a:bodyPr>
          <a:lstStyle/>
          <a:p>
            <a:pPr algn="l"/>
            <a:r>
              <a:rPr lang="en-US" altLang="zh-TW" sz="4400" dirty="0"/>
              <a:t>Motivation &amp; Background</a:t>
            </a:r>
            <a:endParaRPr lang="zh-TW" altLang="en-US" sz="4400" dirty="0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FC7C23EF-2B27-A4DA-FA41-19C8CF708B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3427" y="1596991"/>
            <a:ext cx="5950859" cy="376533"/>
          </a:xfrm>
        </p:spPr>
        <p:txBody>
          <a:bodyPr>
            <a:noAutofit/>
          </a:bodyPr>
          <a:lstStyle/>
          <a:p>
            <a:pPr algn="l"/>
            <a:r>
              <a:rPr lang="en-US" altLang="zh-TW" sz="2800" dirty="0"/>
              <a:t>Why Generative </a:t>
            </a:r>
            <a:r>
              <a:rPr lang="en-US" altLang="zh-TW" sz="2800" dirty="0" err="1"/>
              <a:t>Anamorphosis</a:t>
            </a:r>
            <a:r>
              <a:rPr lang="en-US" altLang="zh-TW" sz="2800" dirty="0"/>
              <a:t>?</a:t>
            </a:r>
          </a:p>
          <a:p>
            <a:pPr algn="l"/>
            <a:endParaRPr lang="en-US" altLang="zh-TW" sz="2800" dirty="0"/>
          </a:p>
          <a:p>
            <a:pPr algn="l"/>
            <a:endParaRPr lang="zh-TW" altLang="en-US" sz="2800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19DCA8B5-0329-C288-94C4-E3DD98EEFA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9692" y="-57307"/>
            <a:ext cx="3052308" cy="844708"/>
          </a:xfrm>
          <a:prstGeom prst="rect">
            <a:avLst/>
          </a:prstGeom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E2C59040-4508-1FEF-8A47-66363F2D222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69612"/>
          <a:stretch>
            <a:fillRect/>
          </a:stretch>
        </p:blipFill>
        <p:spPr>
          <a:xfrm>
            <a:off x="7854321" y="1393791"/>
            <a:ext cx="3095172" cy="4397478"/>
          </a:xfrm>
          <a:prstGeom prst="rect">
            <a:avLst/>
          </a:prstGeom>
        </p:spPr>
      </p:pic>
      <p:sp>
        <p:nvSpPr>
          <p:cNvPr id="19" name="文字方塊 18">
            <a:extLst>
              <a:ext uri="{FF2B5EF4-FFF2-40B4-BE49-F238E27FC236}">
                <a16:creationId xmlns:a16="http://schemas.microsoft.com/office/drawing/2014/main" id="{77F81BC9-BD32-FF6E-246A-9F7F2C694749}"/>
              </a:ext>
            </a:extLst>
          </p:cNvPr>
          <p:cNvSpPr txBox="1"/>
          <p:nvPr/>
        </p:nvSpPr>
        <p:spPr>
          <a:xfrm>
            <a:off x="943427" y="2147748"/>
            <a:ext cx="6545943" cy="3272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en-US" altLang="zh-TW" dirty="0"/>
              <a:t>• </a:t>
            </a:r>
            <a:r>
              <a:rPr lang="en-US" altLang="zh-TW" dirty="0" err="1"/>
              <a:t>Anamorphosis</a:t>
            </a:r>
            <a:r>
              <a:rPr lang="en-US" altLang="zh-TW" dirty="0"/>
              <a:t> hides an image through distortion</a:t>
            </a:r>
            <a:br>
              <a:rPr lang="en-US" altLang="zh-TW" dirty="0"/>
            </a:br>
            <a:r>
              <a:rPr lang="en-US" altLang="zh-TW" dirty="0"/>
              <a:t>• The hidden content is revealed only from a specific viewpoint</a:t>
            </a:r>
            <a:br>
              <a:rPr lang="en-US" altLang="zh-TW" dirty="0"/>
            </a:br>
            <a:r>
              <a:rPr lang="en-US" altLang="zh-TW" dirty="0"/>
              <a:t>• Mirrors or lenses can act as “decoders”</a:t>
            </a:r>
            <a:br>
              <a:rPr lang="en-US" altLang="zh-TW" dirty="0"/>
            </a:br>
            <a:r>
              <a:rPr lang="en-US" altLang="zh-TW" dirty="0"/>
              <a:t>• Goal: generate images that are meaningful in both views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92776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75A37D-F3A1-5734-564C-DCE8A16EC4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5F52927-BB4B-F541-F867-68847CAEFE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6006" y="-394536"/>
            <a:ext cx="10587893" cy="1193800"/>
          </a:xfrm>
        </p:spPr>
        <p:txBody>
          <a:bodyPr>
            <a:normAutofit/>
          </a:bodyPr>
          <a:lstStyle/>
          <a:p>
            <a:pPr algn="l"/>
            <a:r>
              <a:rPr lang="en-US" altLang="zh-TW" sz="3600" dirty="0"/>
              <a:t>From Simple Views to Complex </a:t>
            </a:r>
            <a:r>
              <a:rPr lang="en-US" altLang="zh-TW" sz="3600" dirty="0" err="1"/>
              <a:t>Anamorphosis</a:t>
            </a:r>
            <a:endParaRPr lang="zh-TW" altLang="en-US" sz="3600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5160FD3B-531A-7ADC-12E8-CAC406C889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6828" y="-57307"/>
            <a:ext cx="3095172" cy="856571"/>
          </a:xfrm>
          <a:prstGeom prst="rect">
            <a:avLst/>
          </a:prstGeom>
        </p:spPr>
      </p:pic>
      <p:sp>
        <p:nvSpPr>
          <p:cNvPr id="19" name="文字方塊 18">
            <a:extLst>
              <a:ext uri="{FF2B5EF4-FFF2-40B4-BE49-F238E27FC236}">
                <a16:creationId xmlns:a16="http://schemas.microsoft.com/office/drawing/2014/main" id="{96C0F67D-A0B3-7403-2886-EF5C7B438F3A}"/>
              </a:ext>
            </a:extLst>
          </p:cNvPr>
          <p:cNvSpPr txBox="1"/>
          <p:nvPr/>
        </p:nvSpPr>
        <p:spPr>
          <a:xfrm>
            <a:off x="625927" y="1154403"/>
            <a:ext cx="6545943" cy="4549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en-US" altLang="zh-TW" sz="2000" dirty="0"/>
              <a:t>• Simple 2D transformations are relatively easy</a:t>
            </a:r>
          </a:p>
          <a:p>
            <a:pPr>
              <a:lnSpc>
                <a:spcPct val="300000"/>
              </a:lnSpc>
            </a:pPr>
            <a:r>
              <a:rPr lang="en-US" altLang="zh-TW" sz="2000" dirty="0"/>
              <a:t>  e.g., flip, rotation</a:t>
            </a:r>
          </a:p>
          <a:p>
            <a:pPr>
              <a:lnSpc>
                <a:spcPct val="300000"/>
              </a:lnSpc>
            </a:pPr>
            <a:r>
              <a:rPr lang="en-US" altLang="zh-TW" sz="2000" dirty="0"/>
              <a:t>• Real </a:t>
            </a:r>
            <a:r>
              <a:rPr lang="en-US" altLang="zh-TW" sz="2000" dirty="0" err="1"/>
              <a:t>anamorphosis</a:t>
            </a:r>
            <a:r>
              <a:rPr lang="en-US" altLang="zh-TW" sz="2000" dirty="0"/>
              <a:t> involves curved mirrors or lenses</a:t>
            </a:r>
          </a:p>
          <a:p>
            <a:pPr>
              <a:lnSpc>
                <a:spcPct val="300000"/>
              </a:lnSpc>
            </a:pPr>
            <a:r>
              <a:rPr lang="en-US" altLang="zh-TW" sz="2000" dirty="0"/>
              <a:t>• These views introduce strong spatial distortion</a:t>
            </a:r>
          </a:p>
          <a:p>
            <a:pPr>
              <a:lnSpc>
                <a:spcPct val="300000"/>
              </a:lnSpc>
            </a:pPr>
            <a:r>
              <a:rPr lang="en-US" altLang="zh-TW" sz="2000" dirty="0"/>
              <a:t>• Naive warping causes blur, holes, </a:t>
            </a:r>
            <a:r>
              <a:rPr lang="zh-TW" altLang="zh-TW" sz="2000" dirty="0"/>
              <a:t>seams</a:t>
            </a:r>
            <a:r>
              <a:rPr lang="zh-TW" altLang="en-US" sz="2000" dirty="0"/>
              <a:t> </a:t>
            </a:r>
            <a:r>
              <a:rPr lang="en-US" altLang="zh-TW" sz="2000" dirty="0"/>
              <a:t>and artifacts</a:t>
            </a:r>
            <a:endParaRPr lang="zh-TW" altLang="en-US" sz="2000" dirty="0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63B6E48C-DC1A-502A-7028-4038AA9F4E0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0551"/>
          <a:stretch>
            <a:fillRect/>
          </a:stretch>
        </p:blipFill>
        <p:spPr>
          <a:xfrm>
            <a:off x="6769100" y="1736571"/>
            <a:ext cx="5422900" cy="3384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041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DD2E9F-A5D4-4E30-70DA-D01E7C990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A396D06-5E88-FA00-787C-22CAB63795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6006" y="-394536"/>
            <a:ext cx="10587893" cy="1193800"/>
          </a:xfrm>
        </p:spPr>
        <p:txBody>
          <a:bodyPr>
            <a:normAutofit/>
          </a:bodyPr>
          <a:lstStyle/>
          <a:p>
            <a:pPr algn="l"/>
            <a:r>
              <a:rPr lang="en-US" altLang="zh-TW" sz="3600" dirty="0"/>
              <a:t>Previous Method: Visual Anagrams</a:t>
            </a:r>
            <a:endParaRPr lang="zh-TW" altLang="en-US" sz="3600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19C3FD39-4652-F98A-DEE7-7996FFA152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6828" y="-57307"/>
            <a:ext cx="3095172" cy="856571"/>
          </a:xfrm>
          <a:prstGeom prst="rect">
            <a:avLst/>
          </a:prstGeom>
        </p:spPr>
      </p:pic>
      <p:sp>
        <p:nvSpPr>
          <p:cNvPr id="19" name="文字方塊 18">
            <a:extLst>
              <a:ext uri="{FF2B5EF4-FFF2-40B4-BE49-F238E27FC236}">
                <a16:creationId xmlns:a16="http://schemas.microsoft.com/office/drawing/2014/main" id="{70E3782B-091E-8BD0-FD00-28368763828D}"/>
              </a:ext>
            </a:extLst>
          </p:cNvPr>
          <p:cNvSpPr txBox="1"/>
          <p:nvPr/>
        </p:nvSpPr>
        <p:spPr>
          <a:xfrm>
            <a:off x="625927" y="1154403"/>
            <a:ext cx="6545943" cy="4549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en-US" altLang="zh-TW" sz="2000" dirty="0"/>
              <a:t>• Generate one image that satisfies multiple prompts</a:t>
            </a:r>
            <a:br>
              <a:rPr lang="en-US" altLang="zh-TW" sz="2000" dirty="0"/>
            </a:br>
            <a:r>
              <a:rPr lang="en-US" altLang="zh-TW" sz="2000" dirty="0"/>
              <a:t>• Each prompt corresponds to a different view</a:t>
            </a:r>
            <a:br>
              <a:rPr lang="en-US" altLang="zh-TW" sz="2000" dirty="0"/>
            </a:br>
            <a:r>
              <a:rPr lang="en-US" altLang="zh-TW" sz="2000" dirty="0"/>
              <a:t>• Diffusion paths are synchronized during denoising</a:t>
            </a:r>
            <a:br>
              <a:rPr lang="en-US" altLang="zh-TW" sz="2000" dirty="0"/>
            </a:br>
            <a:r>
              <a:rPr lang="en-US" altLang="zh-TW" sz="2000" dirty="0"/>
              <a:t>• Works well for simple transformations</a:t>
            </a:r>
            <a:br>
              <a:rPr lang="en-US" altLang="zh-TW" sz="2000" dirty="0"/>
            </a:br>
            <a:r>
              <a:rPr lang="en-US" altLang="zh-TW" sz="2000" dirty="0"/>
              <a:t>e.g., flip, rotation, permutation</a:t>
            </a:r>
            <a:endParaRPr lang="zh-TW" altLang="en-US" sz="2000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D6D7EC39-2232-CDDE-F8A5-1ABDCB3F00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0296" y="1880971"/>
            <a:ext cx="5249008" cy="3096057"/>
          </a:xfrm>
          <a:prstGeom prst="rect">
            <a:avLst/>
          </a:prstGeom>
        </p:spPr>
      </p:pic>
      <p:sp>
        <p:nvSpPr>
          <p:cNvPr id="8" name="文字方塊 7">
            <a:extLst>
              <a:ext uri="{FF2B5EF4-FFF2-40B4-BE49-F238E27FC236}">
                <a16:creationId xmlns:a16="http://schemas.microsoft.com/office/drawing/2014/main" id="{1C705C90-63FF-583E-FC8B-88756F5C3CBD}"/>
              </a:ext>
            </a:extLst>
          </p:cNvPr>
          <p:cNvSpPr txBox="1"/>
          <p:nvPr/>
        </p:nvSpPr>
        <p:spPr>
          <a:xfrm>
            <a:off x="7171870" y="4977028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altLang="zh-TW" dirty="0"/>
          </a:p>
          <a:p>
            <a:r>
              <a:rPr lang="en-US" altLang="zh-TW" dirty="0"/>
              <a:t>View A: normal image → “a ship”</a:t>
            </a:r>
            <a:br>
              <a:rPr lang="en-US" altLang="zh-TW" dirty="0"/>
            </a:br>
            <a:r>
              <a:rPr lang="en-US" altLang="zh-TW" dirty="0"/>
              <a:t>View B: flipped image → “a village”</a:t>
            </a:r>
            <a:endParaRPr lang="zh-TW" altLang="en-US" dirty="0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129044EC-C9BD-2D24-24CF-29F62AA19A1A}"/>
              </a:ext>
            </a:extLst>
          </p:cNvPr>
          <p:cNvSpPr txBox="1"/>
          <p:nvPr/>
        </p:nvSpPr>
        <p:spPr>
          <a:xfrm>
            <a:off x="630850" y="6060833"/>
            <a:ext cx="66367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dirty="0">
                <a:hlinkClick r:id="rId5"/>
              </a:rPr>
              <a:t>https://dangeng.github.io/visual_anagrams/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84171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3F67F9-09B1-32C8-E5F7-715A1E450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99DCF2D-7E17-B9A1-3B1A-4BE46C6314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6006" y="-394536"/>
            <a:ext cx="10587893" cy="1193800"/>
          </a:xfrm>
        </p:spPr>
        <p:txBody>
          <a:bodyPr>
            <a:normAutofit/>
          </a:bodyPr>
          <a:lstStyle/>
          <a:p>
            <a:pPr algn="l"/>
            <a:r>
              <a:rPr lang="en-US" altLang="zh-TW" sz="3600" dirty="0"/>
              <a:t>From Latent Warping to Image-space Warping</a:t>
            </a:r>
            <a:endParaRPr lang="zh-TW" altLang="en-US" sz="3600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080A0A6B-470F-1573-E8CC-3160CE5386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6828" y="-57307"/>
            <a:ext cx="3095172" cy="856571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7CDAE797-7EE1-95C1-1391-E82AA68956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3391" y="842107"/>
            <a:ext cx="7001852" cy="3915321"/>
          </a:xfrm>
          <a:prstGeom prst="rect">
            <a:avLst/>
          </a:prstGeom>
        </p:spPr>
      </p:pic>
      <p:sp>
        <p:nvSpPr>
          <p:cNvPr id="8" name="文字方塊 7">
            <a:extLst>
              <a:ext uri="{FF2B5EF4-FFF2-40B4-BE49-F238E27FC236}">
                <a16:creationId xmlns:a16="http://schemas.microsoft.com/office/drawing/2014/main" id="{2FA22961-2479-06E8-0DE5-C9ACF04DCD50}"/>
              </a:ext>
            </a:extLst>
          </p:cNvPr>
          <p:cNvSpPr txBox="1"/>
          <p:nvPr/>
        </p:nvSpPr>
        <p:spPr>
          <a:xfrm>
            <a:off x="4129907" y="5831227"/>
            <a:ext cx="60982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/>
              <a:t>Warp images, not latent noise.</a:t>
            </a:r>
            <a:endParaRPr lang="zh-TW" altLang="en-US" dirty="0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3D185F8E-AC30-41C3-9FDC-F7FA6867396A}"/>
              </a:ext>
            </a:extLst>
          </p:cNvPr>
          <p:cNvSpPr txBox="1"/>
          <p:nvPr/>
        </p:nvSpPr>
        <p:spPr>
          <a:xfrm>
            <a:off x="3954488" y="4752168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zh-TW" sz="1200" dirty="0"/>
              <a:t>Sync clean predictions, not noise</a:t>
            </a:r>
            <a:endParaRPr lang="zh-TW" altLang="en-US" sz="1200" dirty="0"/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81576716-DB51-8635-0AEC-7249283738DC}"/>
              </a:ext>
            </a:extLst>
          </p:cNvPr>
          <p:cNvSpPr txBox="1"/>
          <p:nvPr/>
        </p:nvSpPr>
        <p:spPr>
          <a:xfrm>
            <a:off x="5775451" y="4965709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zh-TW" sz="1200" dirty="0"/>
              <a:t>Warp in pixel space, not latent</a:t>
            </a:r>
            <a:endParaRPr lang="zh-TW" altLang="en-US" sz="1200" dirty="0"/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641E7C4D-2E39-B958-822D-20F4D834A113}"/>
              </a:ext>
            </a:extLst>
          </p:cNvPr>
          <p:cNvSpPr txBox="1"/>
          <p:nvPr/>
        </p:nvSpPr>
        <p:spPr>
          <a:xfrm>
            <a:off x="7596414" y="5259968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zh-TW" sz="1200" dirty="0"/>
              <a:t>Fix VAE reconstruction error</a:t>
            </a:r>
            <a:endParaRPr lang="zh-TW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108384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02369-B73C-B4D3-D835-70793FDFB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848F471-66DB-4DE2-10B4-432353B100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6006" y="-394536"/>
            <a:ext cx="10587893" cy="1193800"/>
          </a:xfrm>
        </p:spPr>
        <p:txBody>
          <a:bodyPr>
            <a:normAutofit/>
          </a:bodyPr>
          <a:lstStyle/>
          <a:p>
            <a:pPr algn="l"/>
            <a:r>
              <a:rPr lang="en-US" altLang="zh-TW" sz="3600" dirty="0" err="1"/>
              <a:t>LookingGlass</a:t>
            </a:r>
            <a:r>
              <a:rPr lang="en-US" altLang="zh-TW" sz="3600" dirty="0"/>
              <a:t> Pipeline</a:t>
            </a:r>
            <a:endParaRPr lang="zh-TW" altLang="en-US" sz="3600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9977862D-C573-3AAB-2181-51DA487673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6828" y="-57307"/>
            <a:ext cx="3095172" cy="856571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36B940DF-1DE7-7880-4056-F69BD10757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847335"/>
            <a:ext cx="12192000" cy="3163330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7DAC5AEF-639B-A194-516D-3A2387B17955}"/>
              </a:ext>
            </a:extLst>
          </p:cNvPr>
          <p:cNvSpPr txBox="1"/>
          <p:nvPr/>
        </p:nvSpPr>
        <p:spPr>
          <a:xfrm>
            <a:off x="3358404" y="5362245"/>
            <a:ext cx="60982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dirty="0"/>
              <a:t>decode → warp/blend → encode → continue denoising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369972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9DA4C-0DC3-4550-780C-C8C6DCFED9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B37FC79-AD8A-2493-0219-6C4E5064AE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6006" y="-394536"/>
            <a:ext cx="10587893" cy="1193800"/>
          </a:xfrm>
        </p:spPr>
        <p:txBody>
          <a:bodyPr>
            <a:normAutofit/>
          </a:bodyPr>
          <a:lstStyle/>
          <a:p>
            <a:pPr algn="l"/>
            <a:r>
              <a:rPr lang="en-US" altLang="zh-TW" sz="3600" dirty="0"/>
              <a:t>Why Laplacian Pyramid Warping?</a:t>
            </a:r>
            <a:endParaRPr lang="zh-TW" altLang="en-US" sz="3600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E9D03636-D658-CE25-7C35-D7D1CF7E84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6828" y="-57307"/>
            <a:ext cx="3095172" cy="856571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09319248-E58D-5505-2FDB-25D84FEA72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3443" y="998069"/>
            <a:ext cx="6992326" cy="537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1814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A062A9-BFEB-1F87-A301-B47EAD5BB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540AE91-6466-2580-EEB0-8D5199A34E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6006" y="-394536"/>
            <a:ext cx="10587893" cy="1193800"/>
          </a:xfrm>
        </p:spPr>
        <p:txBody>
          <a:bodyPr>
            <a:normAutofit/>
          </a:bodyPr>
          <a:lstStyle/>
          <a:p>
            <a:pPr algn="l"/>
            <a:r>
              <a:rPr lang="en-US" altLang="zh-TW" sz="3600" dirty="0"/>
              <a:t>How LPW Works: UV Map + LOD</a:t>
            </a:r>
            <a:endParaRPr lang="zh-TW" altLang="en-US" sz="3600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80E355C4-C795-3BE9-3215-DCE95156C8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6828" y="-57307"/>
            <a:ext cx="3095172" cy="856571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436AD089-1616-B4F7-A2EF-1503CB86C8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8254" y="3986217"/>
            <a:ext cx="7830643" cy="2419688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C002B8F5-8829-848C-1733-EF686F21E5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62037" y="764713"/>
            <a:ext cx="6267926" cy="3221504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20F76CE1-E394-52E5-33B3-E30AC2303787}"/>
              </a:ext>
            </a:extLst>
          </p:cNvPr>
          <p:cNvSpPr txBox="1"/>
          <p:nvPr/>
        </p:nvSpPr>
        <p:spPr>
          <a:xfrm>
            <a:off x="2455196" y="3871917"/>
            <a:ext cx="74485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zh-TW" dirty="0"/>
              <a:t>UV map defines correspondence; LOD controls sampling resolution.</a:t>
            </a:r>
            <a:endParaRPr lang="zh-TW" altLang="en-US" dirty="0"/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BFC98412-C935-6E7F-6EAA-8EBD5A91EA62}"/>
              </a:ext>
            </a:extLst>
          </p:cNvPr>
          <p:cNvSpPr txBox="1"/>
          <p:nvPr/>
        </p:nvSpPr>
        <p:spPr>
          <a:xfrm>
            <a:off x="2288254" y="6405905"/>
            <a:ext cx="135342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zh-TW" dirty="0"/>
              <a:t>High LOD near mirror boundary → sample from coarser pyramid level to avoid holes.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150684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08260-0227-C89B-834C-DEF6015104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997A791-23AD-8A8F-EADC-916643F794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6006" y="-394536"/>
            <a:ext cx="10587893" cy="1193800"/>
          </a:xfrm>
        </p:spPr>
        <p:txBody>
          <a:bodyPr>
            <a:normAutofit/>
          </a:bodyPr>
          <a:lstStyle/>
          <a:p>
            <a:pPr algn="l"/>
            <a:r>
              <a:rPr lang="en-US" altLang="zh-TW" sz="3600" dirty="0"/>
              <a:t>Inverse Warping and Blending</a:t>
            </a:r>
            <a:endParaRPr lang="zh-TW" altLang="en-US" sz="3600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96B83A36-B2D8-9E4B-307B-8BD71DF49E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6828" y="-57307"/>
            <a:ext cx="3095172" cy="856571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33C07496-DEAB-EE6F-74CA-0925A5F64F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0827" y="1732816"/>
            <a:ext cx="8137308" cy="3242595"/>
          </a:xfrm>
          <a:prstGeom prst="rect">
            <a:avLst/>
          </a:prstGeom>
        </p:spPr>
      </p:pic>
      <p:sp>
        <p:nvSpPr>
          <p:cNvPr id="11" name="文字方塊 10">
            <a:extLst>
              <a:ext uri="{FF2B5EF4-FFF2-40B4-BE49-F238E27FC236}">
                <a16:creationId xmlns:a16="http://schemas.microsoft.com/office/drawing/2014/main" id="{5A1DB540-B9D9-F23A-A374-23AD0B564EA2}"/>
              </a:ext>
            </a:extLst>
          </p:cNvPr>
          <p:cNvSpPr txBox="1"/>
          <p:nvPr/>
        </p:nvSpPr>
        <p:spPr>
          <a:xfrm>
            <a:off x="4274954" y="5261933"/>
            <a:ext cx="67080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dirty="0"/>
              <a:t>Laplacian inverse warping avoids holes.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888447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BDE993-45FC-6429-CE22-4BB1796A4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6D270EA-BF4B-D5C1-AD25-3B63050A50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6006" y="-394536"/>
            <a:ext cx="10587893" cy="1193800"/>
          </a:xfrm>
        </p:spPr>
        <p:txBody>
          <a:bodyPr>
            <a:normAutofit/>
          </a:bodyPr>
          <a:lstStyle/>
          <a:p>
            <a:pPr algn="l"/>
            <a:r>
              <a:rPr lang="en-US" altLang="zh-TW" sz="3600" dirty="0"/>
              <a:t>Design Choices</a:t>
            </a:r>
            <a:endParaRPr lang="zh-TW" altLang="en-US" sz="3600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A1654C57-FAC0-F267-D657-92720680F8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6828" y="-57307"/>
            <a:ext cx="3095172" cy="856571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820FD89A-7CA5-0BDF-B6E2-14CD792073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101" y="1273844"/>
            <a:ext cx="4624358" cy="3887995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0EE710C8-86AF-AD80-3C9F-CB8EB33391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8454" y="1273844"/>
            <a:ext cx="5640445" cy="3772426"/>
          </a:xfrm>
          <a:prstGeom prst="rect">
            <a:avLst/>
          </a:prstGeom>
        </p:spPr>
      </p:pic>
      <p:sp>
        <p:nvSpPr>
          <p:cNvPr id="11" name="文字方塊 10">
            <a:extLst>
              <a:ext uri="{FF2B5EF4-FFF2-40B4-BE49-F238E27FC236}">
                <a16:creationId xmlns:a16="http://schemas.microsoft.com/office/drawing/2014/main" id="{431FB6B1-0060-1B48-2455-BCF20E8CAA7B}"/>
              </a:ext>
            </a:extLst>
          </p:cNvPr>
          <p:cNvSpPr txBox="1"/>
          <p:nvPr/>
        </p:nvSpPr>
        <p:spPr>
          <a:xfrm>
            <a:off x="2168339" y="5268612"/>
            <a:ext cx="60982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dirty="0"/>
              <a:t>Time Travel</a:t>
            </a:r>
            <a:endParaRPr lang="zh-TW" altLang="en-US" dirty="0"/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8437364C-EA7A-F4C2-5C82-910EC78DD4AB}"/>
              </a:ext>
            </a:extLst>
          </p:cNvPr>
          <p:cNvSpPr txBox="1"/>
          <p:nvPr/>
        </p:nvSpPr>
        <p:spPr>
          <a:xfrm>
            <a:off x="7595294" y="5214824"/>
            <a:ext cx="60982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dirty="0"/>
              <a:t>View Prioritization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295301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07D21-5F69-885D-CD66-D2A84F6903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E0567A2-2697-7324-0BEC-B4319594AB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6006" y="-394536"/>
            <a:ext cx="10587893" cy="1193800"/>
          </a:xfrm>
        </p:spPr>
        <p:txBody>
          <a:bodyPr>
            <a:normAutofit/>
          </a:bodyPr>
          <a:lstStyle/>
          <a:p>
            <a:pPr algn="l"/>
            <a:r>
              <a:rPr lang="en-US" altLang="zh-TW" sz="3600" dirty="0"/>
              <a:t>Results: Generative </a:t>
            </a:r>
            <a:r>
              <a:rPr lang="en-US" altLang="zh-TW" sz="3600" dirty="0" err="1"/>
              <a:t>Anamorphoses</a:t>
            </a:r>
            <a:endParaRPr lang="zh-TW" altLang="en-US" sz="3600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C67A1741-27BF-F74C-78EF-A824D8FAB9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6828" y="-57307"/>
            <a:ext cx="3095172" cy="856571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840EF4BB-5245-1081-E077-7C47F986DF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9545" y="1136493"/>
            <a:ext cx="10144011" cy="5007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8569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AED0FE-DFE8-A0F9-7E35-483DD3388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F2A5D2B-19E2-5E0A-D17A-DDED0F1F06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6006" y="-394536"/>
            <a:ext cx="10587893" cy="1193800"/>
          </a:xfrm>
        </p:spPr>
        <p:txBody>
          <a:bodyPr>
            <a:normAutofit/>
          </a:bodyPr>
          <a:lstStyle/>
          <a:p>
            <a:pPr algn="l"/>
            <a:r>
              <a:rPr lang="zh-TW" altLang="zh-TW" sz="3600" dirty="0"/>
              <a:t>Qualitative Comparison</a:t>
            </a:r>
            <a:endParaRPr lang="zh-TW" altLang="en-US" sz="3600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C9985170-D38C-FD62-BBE3-B501D22CDC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6828" y="-57307"/>
            <a:ext cx="3095172" cy="856571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00FE0324-1B52-580D-DFCE-83399A998BC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705"/>
          <a:stretch>
            <a:fillRect/>
          </a:stretch>
        </p:blipFill>
        <p:spPr>
          <a:xfrm>
            <a:off x="3373921" y="799264"/>
            <a:ext cx="5125165" cy="596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3098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41939-5030-67AE-535A-8B020DCEB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F90B111-E04E-AAF3-263E-7558E8BB8F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6006" y="-394536"/>
            <a:ext cx="10587893" cy="1193800"/>
          </a:xfrm>
        </p:spPr>
        <p:txBody>
          <a:bodyPr>
            <a:normAutofit/>
          </a:bodyPr>
          <a:lstStyle/>
          <a:p>
            <a:pPr algn="l"/>
            <a:r>
              <a:rPr lang="zh-TW" altLang="zh-TW" sz="3600" dirty="0"/>
              <a:t>Quantitative Results</a:t>
            </a:r>
            <a:endParaRPr lang="zh-TW" altLang="en-US" sz="3600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57715AC3-BE43-429A-399C-ABC54D8EA0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6828" y="-57307"/>
            <a:ext cx="3095172" cy="856571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FB87CF96-8D8F-4816-E817-432D7856D5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3047" y="1052181"/>
            <a:ext cx="7925906" cy="4753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7424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7C990E-3BE3-AD45-A7C4-2A8FD377CC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5AE1C0F-28FB-A897-1F2A-276C6E2CDA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6006" y="-394536"/>
            <a:ext cx="10587893" cy="1193800"/>
          </a:xfrm>
        </p:spPr>
        <p:txBody>
          <a:bodyPr>
            <a:normAutofit/>
          </a:bodyPr>
          <a:lstStyle/>
          <a:p>
            <a:pPr algn="l"/>
            <a:r>
              <a:rPr lang="en-US" altLang="zh-TW" sz="3600" dirty="0"/>
              <a:t>Ablation Study</a:t>
            </a:r>
            <a:endParaRPr lang="zh-TW" altLang="en-US" sz="3600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EAC60C86-A7A0-35A6-06E9-BBBC0A7F5D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6828" y="-57307"/>
            <a:ext cx="3095172" cy="856571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0FD4E03F-912F-FED3-3FA8-D9EFCA5982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6637" y="2439956"/>
            <a:ext cx="5460381" cy="1719666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C2466829-5CB1-B720-7EE1-494FAC060A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793" y="1071406"/>
            <a:ext cx="5547870" cy="4715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4671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C92DB5-6D18-C282-9DFD-4158B47182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34FEF18-B288-6F81-1B80-FAD385E53E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6006" y="-394536"/>
            <a:ext cx="10587893" cy="1193800"/>
          </a:xfrm>
        </p:spPr>
        <p:txBody>
          <a:bodyPr>
            <a:normAutofit/>
          </a:bodyPr>
          <a:lstStyle/>
          <a:p>
            <a:pPr algn="l"/>
            <a:r>
              <a:rPr lang="en-US" altLang="zh-TW" sz="3600" dirty="0"/>
              <a:t>Limitations &amp; Conclusion</a:t>
            </a:r>
            <a:endParaRPr lang="zh-TW" altLang="en-US" sz="3600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D8BFC4CF-3CC6-4712-AC5F-0DD262F3E0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6828" y="-57307"/>
            <a:ext cx="3095172" cy="856571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DCA927C6-ED84-9476-0C66-68100AB0F6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9952" y="1904787"/>
            <a:ext cx="5934903" cy="3048425"/>
          </a:xfrm>
          <a:prstGeom prst="rect">
            <a:avLst/>
          </a:prstGeom>
        </p:spPr>
      </p:pic>
      <p:sp>
        <p:nvSpPr>
          <p:cNvPr id="8" name="文字方塊 7">
            <a:extLst>
              <a:ext uri="{FF2B5EF4-FFF2-40B4-BE49-F238E27FC236}">
                <a16:creationId xmlns:a16="http://schemas.microsoft.com/office/drawing/2014/main" id="{6FD256B1-D5AE-3EC2-AB18-A9319904CF4C}"/>
              </a:ext>
            </a:extLst>
          </p:cNvPr>
          <p:cNvSpPr txBox="1"/>
          <p:nvPr/>
        </p:nvSpPr>
        <p:spPr>
          <a:xfrm>
            <a:off x="558800" y="2690335"/>
            <a:ext cx="6096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dirty="0"/>
              <a:t>• Prompt selection is still important</a:t>
            </a:r>
          </a:p>
          <a:p>
            <a:endParaRPr lang="zh-TW" altLang="en-US" dirty="0"/>
          </a:p>
          <a:p>
            <a:r>
              <a:rPr lang="zh-TW" altLang="en-US" dirty="0"/>
              <a:t>• The model may reveal hidden views too directly</a:t>
            </a:r>
          </a:p>
          <a:p>
            <a:endParaRPr lang="zh-TW" altLang="en-US" dirty="0"/>
          </a:p>
          <a:p>
            <a:r>
              <a:rPr lang="zh-TW" altLang="en-US" dirty="0"/>
              <a:t>• Extra VAE steps increase computation time</a:t>
            </a:r>
          </a:p>
        </p:txBody>
      </p:sp>
    </p:spTree>
    <p:extLst>
      <p:ext uri="{BB962C8B-B14F-4D97-AF65-F5344CB8AC3E}">
        <p14:creationId xmlns:p14="http://schemas.microsoft.com/office/powerpoint/2010/main" val="18950580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文件" ma:contentTypeID="0x010100B84563040189C04FA4CC8A4BFE18E9AB" ma:contentTypeVersion="4" ma:contentTypeDescription="建立新的文件。" ma:contentTypeScope="" ma:versionID="27d85652075c1267875bc376237a689c">
  <xsd:schema xmlns:xsd="http://www.w3.org/2001/XMLSchema" xmlns:xs="http://www.w3.org/2001/XMLSchema" xmlns:p="http://schemas.microsoft.com/office/2006/metadata/properties" xmlns:ns3="458d203c-ce04-491f-9bde-f47be8b1d224" targetNamespace="http://schemas.microsoft.com/office/2006/metadata/properties" ma:root="true" ma:fieldsID="c428460c538ce497991549365043819b" ns3:_="">
    <xsd:import namespace="458d203c-ce04-491f-9bde-f47be8b1d224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8d203c-ce04-491f-9bde-f47be8b1d224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內容類型"/>
        <xsd:element ref="dc:title" minOccurs="0" maxOccurs="1" ma:index="4" ma:displayName="標題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C6DDA79-EC2A-4FDC-8D6F-B37231B5B3BA}">
  <ds:schemaRefs>
    <ds:schemaRef ds:uri="http://purl.org/dc/elements/1.1/"/>
    <ds:schemaRef ds:uri="458d203c-ce04-491f-9bde-f47be8b1d224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0311D20B-4AE4-4836-B5A5-A975A01B067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6B01F06-5F14-4700-9229-8DBB4096C03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58d203c-ce04-491f-9bde-f47be8b1d22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3834</TotalTime>
  <Words>3354</Words>
  <Application>Microsoft Office PowerPoint</Application>
  <PresentationFormat>寬螢幕</PresentationFormat>
  <Paragraphs>133</Paragraphs>
  <Slides>15</Slides>
  <Notes>15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15</vt:i4>
      </vt:variant>
    </vt:vector>
  </HeadingPairs>
  <TitlesOfParts>
    <vt:vector size="19" baseType="lpstr">
      <vt:lpstr>Aptos</vt:lpstr>
      <vt:lpstr>Aptos Display</vt:lpstr>
      <vt:lpstr>Arial</vt:lpstr>
      <vt:lpstr>Office 佈景主題</vt:lpstr>
      <vt:lpstr>LookingGlass: Generative Anamorphoses via Laplacian Pyramid Warping</vt:lpstr>
      <vt:lpstr>Motivation &amp; Background</vt:lpstr>
      <vt:lpstr>From Simple Views to Complex Anamorphosis</vt:lpstr>
      <vt:lpstr>Previous Method: Visual Anagrams</vt:lpstr>
      <vt:lpstr>From Latent Warping to Image-space Warping</vt:lpstr>
      <vt:lpstr>LookingGlass Pipeline</vt:lpstr>
      <vt:lpstr>Why Laplacian Pyramid Warping?</vt:lpstr>
      <vt:lpstr>How LPW Works: UV Map + LOD</vt:lpstr>
      <vt:lpstr>Inverse Warping and Blending</vt:lpstr>
      <vt:lpstr>Design Choices</vt:lpstr>
      <vt:lpstr>Results: Generative Anamorphoses</vt:lpstr>
      <vt:lpstr>Qualitative Comparison</vt:lpstr>
      <vt:lpstr>Quantitative Results</vt:lpstr>
      <vt:lpstr>Ablation Study</vt:lpstr>
      <vt:lpstr>Limitations &amp; 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周依璇 CHOU YI-SHIUAN</dc:creator>
  <cp:lastModifiedBy>周依璇 CHOU YI-SHIUAN</cp:lastModifiedBy>
  <cp:revision>8</cp:revision>
  <dcterms:created xsi:type="dcterms:W3CDTF">2026-05-25T06:18:33Z</dcterms:created>
  <dcterms:modified xsi:type="dcterms:W3CDTF">2026-06-10T03:33:46Z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0x010100B84563040189C04FA4CC8A4BFE18E9AB</vt:lpwstr>
  </property>
</Properties>
</file>