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69" r:id="rId15"/>
    <p:sldId id="265" r:id="rId16"/>
    <p:sldId id="276" r:id="rId17"/>
    <p:sldId id="278" r:id="rId18"/>
    <p:sldId id="277" r:id="rId19"/>
    <p:sldId id="280" r:id="rId20"/>
    <p:sldId id="270" r:id="rId21"/>
    <p:sldId id="271" r:id="rId22"/>
    <p:sldId id="272" r:id="rId23"/>
    <p:sldId id="273" r:id="rId24"/>
    <p:sldId id="279" r:id="rId25"/>
    <p:sldId id="274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rVektEttwjLyWOVqZtoj24zJ5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4b00b3d1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94b00b3d1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8093DCDE-E18B-9932-997D-047D9C979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>
            <a:extLst>
              <a:ext uri="{FF2B5EF4-FFF2-40B4-BE49-F238E27FC236}">
                <a16:creationId xmlns:a16="http://schemas.microsoft.com/office/drawing/2014/main" id="{D2845745-014A-2F26-C731-3E51BE79C2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>
            <a:extLst>
              <a:ext uri="{FF2B5EF4-FFF2-40B4-BE49-F238E27FC236}">
                <a16:creationId xmlns:a16="http://schemas.microsoft.com/office/drawing/2014/main" id="{C20580FB-B20F-0270-E851-4F8F57DE02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233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81028F51-6A69-DA9D-2FA8-86A03041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>
            <a:extLst>
              <a:ext uri="{FF2B5EF4-FFF2-40B4-BE49-F238E27FC236}">
                <a16:creationId xmlns:a16="http://schemas.microsoft.com/office/drawing/2014/main" id="{600997F0-0088-1013-CBCE-3A56B750A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>
            <a:extLst>
              <a:ext uri="{FF2B5EF4-FFF2-40B4-BE49-F238E27FC236}">
                <a16:creationId xmlns:a16="http://schemas.microsoft.com/office/drawing/2014/main" id="{9A5EDD54-889B-34B4-59B0-4AD2AF20B5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214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46688F48-CFA2-531A-0608-EA4EEC96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>
            <a:extLst>
              <a:ext uri="{FF2B5EF4-FFF2-40B4-BE49-F238E27FC236}">
                <a16:creationId xmlns:a16="http://schemas.microsoft.com/office/drawing/2014/main" id="{A9B196AE-798F-323B-E5D8-214A385F7A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>
            <a:extLst>
              <a:ext uri="{FF2B5EF4-FFF2-40B4-BE49-F238E27FC236}">
                <a16:creationId xmlns:a16="http://schemas.microsoft.com/office/drawing/2014/main" id="{65CEA174-8001-125B-13B6-400CF951EF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98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imes New Roman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8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9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  <a:defRPr sz="4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windows/win32/opengl/glrotate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microsoft.com/zh-tw/windows/win32/opengl/gltranslate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learn.microsoft.com/zh-tw/windows/win32/opengl/glscale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-truc/gl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wen.idv.tw/2016/08/11/OpenGL-Beginner-Tutorial-4-Mat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overflow.com/questions/49236745/opengl-translation-before-and-after-a-rota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tan.csit.rmit.edu.au/~e20068/teaching/i3dg&amp;a/2015/robot.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49236745/opengl-translation-before-and-after-a-rotation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gl.org/resources/libraries/glut/spec3/spec3.html" TargetMode="External"/><Relationship Id="rId3" Type="http://schemas.openxmlformats.org/officeDocument/2006/relationships/hyperlink" Target="https://glm.g-truc.net/0.9.4/api/a00206.html#ga3eed13fc5bcaff2f2204b12013bb83bf" TargetMode="External"/><Relationship Id="rId7" Type="http://schemas.openxmlformats.org/officeDocument/2006/relationships/hyperlink" Target="https://titan.csit.rmit.edu.au/~e20068/teaching/i3dg&amp;a/2015/robot.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earus/solar-system-opengl" TargetMode="External"/><Relationship Id="rId11" Type="http://schemas.openxmlformats.org/officeDocument/2006/relationships/hyperlink" Target="https://ogldev.org/index.html" TargetMode="External"/><Relationship Id="rId5" Type="http://schemas.openxmlformats.org/officeDocument/2006/relationships/hyperlink" Target="https://vincentxchen.blogspot.com/2011/04/opengl-hw2-solar-system-scene-graph.html" TargetMode="External"/><Relationship Id="rId10" Type="http://schemas.openxmlformats.org/officeDocument/2006/relationships/hyperlink" Target="https://learnopengl.com/Getting-started/Transformations" TargetMode="External"/><Relationship Id="rId4" Type="http://schemas.openxmlformats.org/officeDocument/2006/relationships/hyperlink" Target="https://blog.csdn.net/sinat_36301420/article/details/89372482" TargetMode="External"/><Relationship Id="rId9" Type="http://schemas.openxmlformats.org/officeDocument/2006/relationships/hyperlink" Target="https://learnopengl.com/Guest-Articles/2021/Scene/Scene-Grap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33958379/opengl-transform-matrix-order-is-backwards" TargetMode="External"/><Relationship Id="rId5" Type="http://schemas.openxmlformats.org/officeDocument/2006/relationships/hyperlink" Target="https://blog.roy4801.tw/2020/07/10/opengl/opengl-note-5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42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en-US" sz="5400" dirty="0"/>
              <a:t>Scene Graph Introduction</a:t>
            </a:r>
            <a:r>
              <a:rPr lang="zh-TW" altLang="en-US" sz="5400" dirty="0"/>
              <a:t> </a:t>
            </a:r>
            <a:r>
              <a:rPr lang="en-US" altLang="zh-TW" sz="5400" dirty="0"/>
              <a:t>and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Object Transformation 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62B20-CC0A-83E6-7FC0-55A94DE2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Transformation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397307-1959-852B-EA8B-4B3FF6F8F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Translate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Rotation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2800" dirty="0"/>
              <a:t>Scale function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732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glRotatef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式會計算矩陣，該矩陣會針對從原點到</a:t>
            </a:r>
            <a:r>
              <a:rPr lang="zh-TW" altLang="en-US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(x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的向量，執行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angle</a:t>
            </a:r>
            <a:r>
              <a:rPr lang="zh-TW" altLang="en-US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度的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逆時針旋轉。</a:t>
            </a:r>
            <a:endParaRPr sz="24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4B1742-23D1-CF64-8D5E-8822A375C735}"/>
              </a:ext>
            </a:extLst>
          </p:cNvPr>
          <p:cNvSpPr txBox="1"/>
          <p:nvPr/>
        </p:nvSpPr>
        <p:spPr>
          <a:xfrm>
            <a:off x="1036320" y="5715205"/>
            <a:ext cx="4372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3"/>
              </a:rPr>
              <a:t>glRotatef</a:t>
            </a:r>
            <a:r>
              <a:rPr lang="en-US" altLang="zh-TW" dirty="0">
                <a:hlinkClick r:id="rId3"/>
              </a:rPr>
              <a:t> </a:t>
            </a:r>
            <a:r>
              <a:rPr lang="zh-TW" altLang="en-US" dirty="0">
                <a:hlinkClick r:id="rId3"/>
              </a:rPr>
              <a:t>函式 </a:t>
            </a:r>
            <a:r>
              <a:rPr lang="en-US" altLang="zh-TW" dirty="0">
                <a:hlinkClick r:id="rId3"/>
              </a:rPr>
              <a:t>(</a:t>
            </a:r>
            <a:r>
              <a:rPr lang="en-US" altLang="zh-TW" dirty="0" err="1">
                <a:hlinkClick r:id="rId3"/>
              </a:rPr>
              <a:t>Gl.h</a:t>
            </a:r>
            <a:r>
              <a:rPr lang="en-US" altLang="zh-TW" dirty="0">
                <a:hlinkClick r:id="rId3"/>
              </a:rPr>
              <a:t>) - Win32 apps | Microsoft Learn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54D4E3-6F6C-92F8-9093-D65D64950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353" y="2783491"/>
            <a:ext cx="7663294" cy="1912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Rotate是以原點為中心，所以旋轉的位置不同會讓結果產生差異。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2566599" y="3154812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2415582" y="2934847"/>
            <a:ext cx="705394" cy="705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1"/>
          <p:cNvSpPr/>
          <p:nvPr/>
        </p:nvSpPr>
        <p:spPr>
          <a:xfrm rot="1304796">
            <a:off x="5251080" y="3192725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100063" y="2972760"/>
            <a:ext cx="705394" cy="7053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043" y="27687"/>
                </a:moveTo>
                <a:lnTo>
                  <a:pt x="19043" y="27687"/>
                </a:lnTo>
                <a:cubicBezTo>
                  <a:pt x="29864" y="13972"/>
                  <a:pt x="46831" y="6583"/>
                  <a:pt x="64243" y="8004"/>
                </a:cubicBezTo>
                <a:cubicBezTo>
                  <a:pt x="81655" y="9425"/>
                  <a:pt x="97200" y="19467"/>
                  <a:pt x="105654" y="34755"/>
                </a:cubicBezTo>
                <a:lnTo>
                  <a:pt x="113104" y="32809"/>
                </a:lnTo>
                <a:lnTo>
                  <a:pt x="106819" y="47774"/>
                </a:lnTo>
                <a:lnTo>
                  <a:pt x="90635" y="38676"/>
                </a:lnTo>
                <a:lnTo>
                  <a:pt x="98063" y="36737"/>
                </a:lnTo>
                <a:lnTo>
                  <a:pt x="98063" y="36737"/>
                </a:lnTo>
                <a:cubicBezTo>
                  <a:pt x="90452" y="24284"/>
                  <a:pt x="77230" y="16341"/>
                  <a:pt x="62661" y="15471"/>
                </a:cubicBezTo>
                <a:cubicBezTo>
                  <a:pt x="48092" y="14600"/>
                  <a:pt x="34018" y="20911"/>
                  <a:pt x="24978" y="32370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7967683" y="3389530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" name="Google Shape;190;p11"/>
          <p:cNvCxnSpPr/>
          <p:nvPr/>
        </p:nvCxnSpPr>
        <p:spPr>
          <a:xfrm>
            <a:off x="8320631" y="3431399"/>
            <a:ext cx="7604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1" name="Google Shape;191;p11"/>
          <p:cNvSpPr/>
          <p:nvPr/>
        </p:nvSpPr>
        <p:spPr>
          <a:xfrm>
            <a:off x="2778258" y="3361266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464207" y="3399179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1"/>
          <p:cNvSpPr/>
          <p:nvPr/>
        </p:nvSpPr>
        <p:spPr>
          <a:xfrm rot="1304796">
            <a:off x="9394866" y="3153570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2730471" y="492448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4140208" y="4762997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6" name="Google Shape;196;p11"/>
          <p:cNvCxnSpPr/>
          <p:nvPr/>
        </p:nvCxnSpPr>
        <p:spPr>
          <a:xfrm>
            <a:off x="3153853" y="4973221"/>
            <a:ext cx="7604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7" name="Google Shape;197;p11"/>
          <p:cNvSpPr/>
          <p:nvPr/>
        </p:nvSpPr>
        <p:spPr>
          <a:xfrm>
            <a:off x="5478699" y="492825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831286" y="4766767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1"/>
          <p:cNvSpPr/>
          <p:nvPr/>
        </p:nvSpPr>
        <p:spPr>
          <a:xfrm rot="7125722">
            <a:off x="6215876" y="5082551"/>
            <a:ext cx="1044792" cy="81680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2698" y="22356"/>
                </a:moveTo>
                <a:lnTo>
                  <a:pt x="22698" y="22356"/>
                </a:lnTo>
                <a:cubicBezTo>
                  <a:pt x="33900" y="11949"/>
                  <a:pt x="49194" y="6727"/>
                  <a:pt x="64660" y="8027"/>
                </a:cubicBezTo>
                <a:cubicBezTo>
                  <a:pt x="80126" y="9327"/>
                  <a:pt x="94261" y="17023"/>
                  <a:pt x="103443" y="29144"/>
                </a:cubicBezTo>
                <a:lnTo>
                  <a:pt x="108938" y="27309"/>
                </a:lnTo>
                <a:lnTo>
                  <a:pt x="108041" y="43953"/>
                </a:lnTo>
                <a:lnTo>
                  <a:pt x="91372" y="33176"/>
                </a:lnTo>
                <a:lnTo>
                  <a:pt x="96784" y="31369"/>
                </a:lnTo>
                <a:lnTo>
                  <a:pt x="96784" y="31369"/>
                </a:lnTo>
                <a:cubicBezTo>
                  <a:pt x="88364" y="22013"/>
                  <a:pt x="76191" y="16273"/>
                  <a:pt x="63100" y="15484"/>
                </a:cubicBezTo>
                <a:cubicBezTo>
                  <a:pt x="50008" y="14696"/>
                  <a:pt x="37141" y="18928"/>
                  <a:pt x="27494" y="27196"/>
                </a:cubicBezTo>
                <a:close/>
              </a:path>
            </a:pathLst>
          </a:cu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7967683" y="4924483"/>
            <a:ext cx="75614" cy="75614"/>
          </a:xfrm>
          <a:prstGeom prst="ellipse">
            <a:avLst/>
          </a:prstGeom>
          <a:solidFill>
            <a:srgbClr val="002060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9035629" y="5621979"/>
            <a:ext cx="478972" cy="41290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58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2" name="Google Shape;202;p11"/>
          <p:cNvCxnSpPr/>
          <p:nvPr/>
        </p:nvCxnSpPr>
        <p:spPr>
          <a:xfrm>
            <a:off x="1596000" y="4248727"/>
            <a:ext cx="9000000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11"/>
          <p:cNvCxnSpPr/>
          <p:nvPr/>
        </p:nvCxnSpPr>
        <p:spPr>
          <a:xfrm>
            <a:off x="4980171" y="2448727"/>
            <a:ext cx="0" cy="36000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" name="Google Shape;204;p11"/>
          <p:cNvCxnSpPr/>
          <p:nvPr/>
        </p:nvCxnSpPr>
        <p:spPr>
          <a:xfrm>
            <a:off x="7727989" y="2448727"/>
            <a:ext cx="0" cy="360000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11"/>
          <p:cNvSpPr txBox="1"/>
          <p:nvPr/>
        </p:nvSpPr>
        <p:spPr>
          <a:xfrm>
            <a:off x="1747444" y="319175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1749754" y="4769126"/>
            <a:ext cx="390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Translate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glTranslatef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式會產生 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(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en-US" altLang="zh-TW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) 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方向指定的平移。</a:t>
            </a:r>
            <a:endParaRPr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B24706-66CB-2855-6C09-3A4ADFAE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7" y="2620758"/>
            <a:ext cx="7131474" cy="181177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F8F65D4-BD69-C038-DF3B-A64FF9BD26B5}"/>
              </a:ext>
            </a:extLst>
          </p:cNvPr>
          <p:cNvSpPr txBox="1"/>
          <p:nvPr/>
        </p:nvSpPr>
        <p:spPr>
          <a:xfrm>
            <a:off x="1097280" y="505367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4"/>
              </a:rPr>
              <a:t>glTranslatef</a:t>
            </a:r>
            <a:r>
              <a:rPr lang="en-US" altLang="zh-TW" dirty="0">
                <a:hlinkClick r:id="rId4"/>
              </a:rPr>
              <a:t> </a:t>
            </a:r>
            <a:r>
              <a:rPr lang="zh-TW" altLang="en-US" dirty="0">
                <a:hlinkClick r:id="rId4"/>
              </a:rPr>
              <a:t>函式 </a:t>
            </a:r>
            <a:r>
              <a:rPr lang="en-US" altLang="zh-TW" dirty="0">
                <a:hlinkClick r:id="rId4"/>
              </a:rPr>
              <a:t>(</a:t>
            </a:r>
            <a:r>
              <a:rPr lang="en-US" altLang="zh-TW" dirty="0" err="1">
                <a:hlinkClick r:id="rId4"/>
              </a:rPr>
              <a:t>Gl.h</a:t>
            </a:r>
            <a:r>
              <a:rPr lang="en-US" altLang="zh-TW" dirty="0">
                <a:hlinkClick r:id="rId4"/>
              </a:rPr>
              <a:t>) - Win32 apps | Microsoft Learn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Scale</a:t>
            </a:r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altLang="zh-TW" sz="2000" b="1" i="0" dirty="0" err="1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glScalef</a:t>
            </a:r>
            <a:r>
              <a:rPr lang="en-US" altLang="zh-TW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zh-TW" altLang="en-US" sz="2000" b="1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函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式會沿著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x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y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和</a:t>
            </a:r>
            <a:r>
              <a:rPr lang="en-US" altLang="zh-TW" sz="2000" b="0" i="1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z</a:t>
            </a:r>
            <a:r>
              <a:rPr lang="zh-TW" altLang="en-US" sz="2000" b="0" i="0" dirty="0">
                <a:solidFill>
                  <a:srgbClr val="161616"/>
                </a:solidFill>
                <a:effectLst/>
                <a:latin typeface="Segoe UI" panose="020B0502040204020203" pitchFamily="34" charset="0"/>
              </a:rPr>
              <a:t>軸產生一般縮放比例。 三個引數會沿著三個座標軸的每一個座標軸指出所需的縮放比例。 產生的矩陣會出現在右圖中。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E8C2C0-4257-DA62-24AA-B21288F3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627" y="3190571"/>
            <a:ext cx="6058746" cy="133368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9D65B77-795C-1F5E-065F-A1313567BCEC}"/>
              </a:ext>
            </a:extLst>
          </p:cNvPr>
          <p:cNvSpPr txBox="1"/>
          <p:nvPr/>
        </p:nvSpPr>
        <p:spPr>
          <a:xfrm>
            <a:off x="1097280" y="537715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err="1">
                <a:hlinkClick r:id="rId4"/>
              </a:rPr>
              <a:t>glScalef</a:t>
            </a:r>
            <a:r>
              <a:rPr lang="en-US" altLang="zh-TW" dirty="0">
                <a:hlinkClick r:id="rId4"/>
              </a:rPr>
              <a:t> </a:t>
            </a:r>
            <a:r>
              <a:rPr lang="zh-TW" altLang="en-US" dirty="0">
                <a:hlinkClick r:id="rId4"/>
              </a:rPr>
              <a:t>函式 </a:t>
            </a:r>
            <a:r>
              <a:rPr lang="en-US" altLang="zh-TW" dirty="0">
                <a:hlinkClick r:id="rId4"/>
              </a:rPr>
              <a:t>(</a:t>
            </a:r>
            <a:r>
              <a:rPr lang="en-US" altLang="zh-TW" dirty="0" err="1">
                <a:hlinkClick r:id="rId4"/>
              </a:rPr>
              <a:t>Gl.h</a:t>
            </a:r>
            <a:r>
              <a:rPr lang="en-US" altLang="zh-TW" dirty="0">
                <a:hlinkClick r:id="rId4"/>
              </a:rPr>
              <a:t>) - Win32 apps | Microsoft Learn</a:t>
            </a:r>
            <a:endParaRPr lang="zh-TW" altLang="en-US" dirty="0"/>
          </a:p>
        </p:txBody>
      </p:sp>
      <p:pic>
        <p:nvPicPr>
          <p:cNvPr id="1026" name="Picture 2" descr="此圖顯示沿著 x、y 和 Z 軸的刻度因數矩陣。">
            <a:extLst>
              <a:ext uri="{FF2B5EF4-FFF2-40B4-BE49-F238E27FC236}">
                <a16:creationId xmlns:a16="http://schemas.microsoft.com/office/drawing/2014/main" id="{67F7C8A9-7D8A-2947-95F0-5CDA4B3C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58" y="2198797"/>
            <a:ext cx="12287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4b00b3d1b_0_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GLM</a:t>
            </a:r>
            <a:endParaRPr/>
          </a:p>
        </p:txBody>
      </p:sp>
      <p:sp>
        <p:nvSpPr>
          <p:cNvPr id="171" name="Google Shape;171;g294b00b3d1b_0_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opengl</a:t>
            </a:r>
            <a:r>
              <a:rPr lang="en-US" sz="2400" dirty="0"/>
              <a:t> math library</a:t>
            </a:r>
            <a:endParaRPr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altLang="en-US" sz="2400" dirty="0">
                <a:hlinkClick r:id="rId4"/>
              </a:rPr>
              <a:t>如何將</a:t>
            </a:r>
            <a:r>
              <a:rPr lang="en-US" altLang="zh-TW" sz="2400" dirty="0">
                <a:hlinkClick r:id="rId4"/>
              </a:rPr>
              <a:t>GLM</a:t>
            </a:r>
            <a:r>
              <a:rPr lang="zh-TW" altLang="en-US" sz="2400" dirty="0">
                <a:hlinkClick r:id="rId4"/>
              </a:rPr>
              <a:t>引入環境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901CB54C-2580-8853-803B-7B940B45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>
            <a:extLst>
              <a:ext uri="{FF2B5EF4-FFF2-40B4-BE49-F238E27FC236}">
                <a16:creationId xmlns:a16="http://schemas.microsoft.com/office/drawing/2014/main" id="{50A3C2D3-EACA-C4E3-F0E3-A98BDC6895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Rotate</a:t>
            </a:r>
            <a:endParaRPr/>
          </a:p>
        </p:txBody>
      </p:sp>
      <p:sp>
        <p:nvSpPr>
          <p:cNvPr id="177" name="Google Shape;177;p10">
            <a:extLst>
              <a:ext uri="{FF2B5EF4-FFF2-40B4-BE49-F238E27FC236}">
                <a16:creationId xmlns:a16="http://schemas.microsoft.com/office/drawing/2014/main" id="{A3383B0F-1CDC-B0D9-BA1F-6CFB9601C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將Model進行旋轉。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 (4*4 matrix)、旋轉</a:t>
            </a:r>
            <a:r>
              <a:rPr lang="en-US" sz="2400" b="1" u="sng">
                <a:solidFill>
                  <a:srgbClr val="FF0000"/>
                </a:solidFill>
              </a:rPr>
              <a:t>弧度</a:t>
            </a:r>
            <a:r>
              <a:rPr lang="en-US" sz="2400"/>
              <a:t>、轉軸。</a:t>
            </a:r>
            <a:endParaRPr sz="240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以原點為中心，所以旋轉的時候要先讓物體回到原點…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78" name="Google Shape;178;p10">
            <a:extLst>
              <a:ext uri="{FF2B5EF4-FFF2-40B4-BE49-F238E27FC236}">
                <a16:creationId xmlns:a16="http://schemas.microsoft.com/office/drawing/2014/main" id="{7C035B24-BA70-CA2C-95C9-6C832B117D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3561" y="3860830"/>
            <a:ext cx="6160441" cy="745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7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>
          <a:extLst>
            <a:ext uri="{FF2B5EF4-FFF2-40B4-BE49-F238E27FC236}">
              <a16:creationId xmlns:a16="http://schemas.microsoft.com/office/drawing/2014/main" id="{8F3BD248-CA87-8E2D-7882-844A71C7C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>
            <a:extLst>
              <a:ext uri="{FF2B5EF4-FFF2-40B4-BE49-F238E27FC236}">
                <a16:creationId xmlns:a16="http://schemas.microsoft.com/office/drawing/2014/main" id="{8C1DB3DF-EAAC-F4FC-1B91-B17F81EAE4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Translate</a:t>
            </a:r>
            <a:endParaRPr/>
          </a:p>
        </p:txBody>
      </p:sp>
      <p:sp>
        <p:nvSpPr>
          <p:cNvPr id="212" name="Google Shape;212;p12">
            <a:extLst>
              <a:ext uri="{FF2B5EF4-FFF2-40B4-BE49-F238E27FC236}">
                <a16:creationId xmlns:a16="http://schemas.microsoft.com/office/drawing/2014/main" id="{B6E48F8D-9F77-17FC-8687-6B6B05268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將Model進行平移</a:t>
            </a:r>
            <a:r>
              <a:rPr lang="en-US" sz="2400" dirty="0"/>
              <a:t>。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傳入參數為Model</a:t>
            </a:r>
            <a:r>
              <a:rPr lang="en-US" sz="2400" dirty="0"/>
              <a:t> matrix (4*4 matrix) 、(x, y, z)</a:t>
            </a:r>
            <a:r>
              <a:rPr lang="en-US" sz="2400" dirty="0" err="1"/>
              <a:t>方向的變化量</a:t>
            </a:r>
            <a:r>
              <a:rPr lang="en-US" sz="2400" dirty="0"/>
              <a:t>。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13" name="Google Shape;213;p12">
            <a:extLst>
              <a:ext uri="{FF2B5EF4-FFF2-40B4-BE49-F238E27FC236}">
                <a16:creationId xmlns:a16="http://schemas.microsoft.com/office/drawing/2014/main" id="{12636398-48F9-BA89-09FD-6BD78018C0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311" y="3429000"/>
            <a:ext cx="6287377" cy="93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82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BCADBD83-6DC3-51A7-C63E-83198A83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>
            <a:extLst>
              <a:ext uri="{FF2B5EF4-FFF2-40B4-BE49-F238E27FC236}">
                <a16:creationId xmlns:a16="http://schemas.microsoft.com/office/drawing/2014/main" id="{1D452B0B-3332-CF78-13D0-62D5F0625E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Code - Scale</a:t>
            </a:r>
            <a:endParaRPr/>
          </a:p>
        </p:txBody>
      </p:sp>
      <p:sp>
        <p:nvSpPr>
          <p:cNvPr id="219" name="Google Shape;219;p13">
            <a:extLst>
              <a:ext uri="{FF2B5EF4-FFF2-40B4-BE49-F238E27FC236}">
                <a16:creationId xmlns:a16="http://schemas.microsoft.com/office/drawing/2014/main" id="{AAFBC73D-32B4-231E-5A3C-CF0DBC4DE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改變Model的長寬高比例。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傳入參數為Model matrix、(x, y, z)方向的比例。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20" name="Google Shape;220;p13">
            <a:extLst>
              <a:ext uri="{FF2B5EF4-FFF2-40B4-BE49-F238E27FC236}">
                <a16:creationId xmlns:a16="http://schemas.microsoft.com/office/drawing/2014/main" id="{2DBD9EFC-0E6C-E849-01D4-FBD51C666D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259" y="3429000"/>
            <a:ext cx="5963482" cy="124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95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F266F-346A-E682-9F78-D89E0668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F63CF0-AFD1-5791-E2BC-D4101676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43" y="1822489"/>
            <a:ext cx="9389513" cy="44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Scene Graph Introduction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Object Transformation Coding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b="1"/>
              <a:t>Examples</a:t>
            </a:r>
            <a:endParaRPr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158" y="1845734"/>
            <a:ext cx="7050644" cy="352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1097280" y="2298310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太陽不會動</a:t>
            </a:r>
            <a:r>
              <a:rPr lang="en-US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b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整個系統的原點(Root)，接著T1會分出T2和Sun兩個節點。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地球繞著太陽公轉：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地球公轉，有Rotate和Translate。由於Rotate會在系統的原點，所以會先移動軌道半徑的距離，再旋轉。但是以OpenGL(或是Computer Graphic)的執行方式步驟上會倒過來: 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地球自轉：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T3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負責地球自轉，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也就是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Rotate。由於這個地球的座標系統已經透過T2的T移到離中心軌道半徑距離的軌道上，所以只需要旋轉就好。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月球繞著地球公轉：</a:t>
            </a:r>
            <a:b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T4</a:t>
            </a:r>
            <a:r>
              <a:rPr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負責月球繞著地球公轉，方式和T2地球繞太陽轉一樣，R → T。</a:t>
            </a:r>
            <a:endParaRPr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5"/>
          <p:cNvSpPr txBox="1"/>
          <p:nvPr/>
        </p:nvSpPr>
        <p:spPr>
          <a:xfrm>
            <a:off x="2251363" y="3881250"/>
            <a:ext cx="9165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https://stackoverflow.com/questions/49236745/opengl-translation-before-and-after-a-rotation</a:t>
            </a:r>
            <a:endParaRPr sz="1800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1 – Sun &amp; Earth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7595379" y="2466110"/>
            <a:ext cx="4596620" cy="38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glPushMatrix: push 當下的 transform matrix 到 stack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glPopMatrix: pop stack 最頂端的 transform matrix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380" y="0"/>
            <a:ext cx="4596620" cy="22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" y="1865744"/>
            <a:ext cx="2330721" cy="4992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Example 2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Robot Arm</a:t>
            </a:r>
            <a:endParaRPr/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1956" y="1845734"/>
            <a:ext cx="5589847" cy="501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8543" y="2515426"/>
            <a:ext cx="2743200" cy="27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/>
        </p:nvSpPr>
        <p:spPr>
          <a:xfrm>
            <a:off x="7405300" y="5767825"/>
            <a:ext cx="45297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https://stackoverflow.com/questions/49236745/opengl-translation-before-and-after-a-rotation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EEED2-AD7A-6958-AE7C-2BBB238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 – Hand (with </a:t>
            </a:r>
            <a:r>
              <a:rPr lang="en-US" altLang="zh-TW" dirty="0" err="1"/>
              <a:t>glm</a:t>
            </a:r>
            <a:r>
              <a:rPr lang="en-US" altLang="zh-TW" dirty="0"/>
              <a:t> function)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3FE751-997E-51BF-3BF3-B45FCB838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OpenGLHnad">
            <a:hlinkClick r:id="" action="ppaction://media"/>
            <a:extLst>
              <a:ext uri="{FF2B5EF4-FFF2-40B4-BE49-F238E27FC236}">
                <a16:creationId xmlns:a16="http://schemas.microsoft.com/office/drawing/2014/main" id="{0558A1C6-C958-6000-D1C9-47DC2CE327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1098" y="1995115"/>
            <a:ext cx="5309804" cy="39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glm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transform official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 err="1">
                <a:solidFill>
                  <a:schemeClr val="hlink"/>
                </a:solidFill>
                <a:hlinkClick r:id="rId4"/>
              </a:rPr>
              <a:t>glm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transform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solar system scene graph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solar system code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robot code example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en-US" u="sng" dirty="0">
                <a:solidFill>
                  <a:srgbClr val="2998E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glut</a:t>
            </a:r>
            <a:endParaRPr dirty="0"/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Char char=" "/>
            </a:pPr>
            <a:r>
              <a:rPr lang="en-US" sz="1800" u="sng" dirty="0">
                <a:solidFill>
                  <a:schemeClr val="hlink"/>
                </a:solidFill>
                <a:hlinkClick r:id="rId9"/>
              </a:rPr>
              <a:t>https://learnopengl.com/Guest-Articles/2021/Scene/Scene-Graph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  <a:r>
              <a:rPr lang="en-US" sz="1800" dirty="0" err="1">
                <a:solidFill>
                  <a:srgbClr val="000000"/>
                </a:solidFill>
              </a:rPr>
              <a:t>自己建立</a:t>
            </a:r>
            <a:r>
              <a:rPr lang="en-US" sz="1800" dirty="0">
                <a:solidFill>
                  <a:srgbClr val="000000"/>
                </a:solidFill>
              </a:rPr>
              <a:t> scene graph </a:t>
            </a:r>
            <a:r>
              <a:rPr lang="en-US" sz="1800" dirty="0" err="1">
                <a:solidFill>
                  <a:srgbClr val="000000"/>
                </a:solidFill>
              </a:rPr>
              <a:t>階層關係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不透過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glPushMatrix、glPopMatrix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altLang="zh-TW" dirty="0" err="1">
                <a:hlinkClick r:id="rId10"/>
              </a:rPr>
              <a:t>LearnOpenGL</a:t>
            </a:r>
            <a:r>
              <a:rPr lang="en-US" altLang="zh-TW" dirty="0">
                <a:hlinkClick r:id="rId10"/>
              </a:rPr>
              <a:t> - Transformations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Recommend sites: </a:t>
            </a:r>
            <a:r>
              <a:rPr lang="en-US" u="sng" dirty="0" err="1">
                <a:solidFill>
                  <a:schemeClr val="hlink"/>
                </a:solidFill>
                <a:hlinkClick r:id="rId11"/>
              </a:rPr>
              <a:t>ogldev</a:t>
            </a:r>
            <a:r>
              <a:rPr lang="en-US" dirty="0"/>
              <a:t>, </a:t>
            </a:r>
            <a:r>
              <a:rPr lang="en-US" u="sng" dirty="0" err="1">
                <a:solidFill>
                  <a:schemeClr val="hlink"/>
                </a:solidFill>
                <a:hlinkClick r:id="rId10"/>
              </a:rPr>
              <a:t>LearnOpenGL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imes New Roman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Scene Graph是一種樹狀資料結構，用來儲存場景中的Object Data。</a:t>
            </a:r>
            <a:endParaRPr sz="240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1個Node可以有0或多個Children。</a:t>
            </a:r>
            <a:endParaRPr sz="2000"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1個Node只能有1個Parent。</a:t>
            </a:r>
            <a:endParaRPr sz="2000"/>
          </a:p>
          <a:p>
            <a:pPr marL="91440" lvl="0" indent="-1524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表示每個Node間的層級(Hierarchy)關係。</a:t>
            </a:r>
            <a:endParaRPr/>
          </a:p>
        </p:txBody>
      </p:sp>
      <p:pic>
        <p:nvPicPr>
          <p:cNvPr id="114" name="Google Shape;114;p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436" y="2752436"/>
            <a:ext cx="4105564" cy="410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一張含有 文字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7971" y="3750733"/>
            <a:ext cx="2743200" cy="278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下圖表示場景中的3個Object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5014125" y="3898200"/>
            <a:ext cx="5094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704225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783500" y="3388800"/>
            <a:ext cx="844500" cy="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0825" y="2362190"/>
            <a:ext cx="844500" cy="347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當Child node移動時，Parent node不會受到影響。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975" y="2362198"/>
            <a:ext cx="3581401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imes New Roman"/>
              <a:buNone/>
            </a:pPr>
            <a:r>
              <a:rPr lang="en-US" sz="4000"/>
              <a:t>Hierarchy Relation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當Parent node移動時，Child node也會跟著被帶動。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如果Node間層級的關係被破壞，可能會產生奇怪的行為…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827" y="2724378"/>
            <a:ext cx="3547173" cy="354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8323" y="2701228"/>
            <a:ext cx="3547172" cy="354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66280" y="1931459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每個Node</a:t>
            </a:r>
            <a:r>
              <a:rPr lang="en-US" sz="2400" dirty="0"/>
              <a:t> / </a:t>
            </a:r>
            <a:r>
              <a:rPr lang="en-US" sz="2400" dirty="0" err="1"/>
              <a:t>Model，都會有一個相對於</a:t>
            </a:r>
            <a:r>
              <a:rPr lang="en-US" sz="2400" dirty="0"/>
              <a:t> Parent 的 Global space </a:t>
            </a:r>
            <a:r>
              <a:rPr lang="en-US" sz="2400" dirty="0" err="1"/>
              <a:t>的Local</a:t>
            </a:r>
            <a:r>
              <a:rPr lang="en-US" sz="2400" dirty="0"/>
              <a:t> </a:t>
            </a:r>
            <a:r>
              <a:rPr lang="en-US" sz="2400" dirty="0" err="1"/>
              <a:t>space，表示其相對於Parent的位置</a:t>
            </a:r>
            <a:r>
              <a:rPr lang="en-US" sz="2400" dirty="0"/>
              <a:t>。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 err="1"/>
              <a:t>當要渲染時要去計算他們在場景中的實際位置，也就是</a:t>
            </a:r>
            <a:r>
              <a:rPr lang="en-US" sz="2400" dirty="0"/>
              <a:t> Global space。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Root 的 Local Space </a:t>
            </a:r>
            <a:r>
              <a:rPr lang="en-US" sz="2400" dirty="0" err="1"/>
              <a:t>就是它的</a:t>
            </a:r>
            <a:r>
              <a:rPr lang="en-US" sz="2400" dirty="0"/>
              <a:t> Global Space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W: global matrix(</a:t>
            </a:r>
            <a:r>
              <a:rPr lang="en-US" sz="2400" dirty="0" err="1"/>
              <a:t>傳給</a:t>
            </a:r>
            <a:r>
              <a:rPr lang="en-US" sz="2400" dirty="0"/>
              <a:t> shader)</a:t>
            </a:r>
            <a:endParaRPr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M: local matrix(transformation matrix)</a:t>
            </a:r>
            <a:endParaRPr sz="2400" dirty="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 dirty="0"/>
              <a:t>=&gt; Translate*Rotation*Scale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654" y="3565236"/>
            <a:ext cx="3292764" cy="329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9234" y="3562348"/>
            <a:ext cx="3292765" cy="32927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706160" y="5275374"/>
            <a:ext cx="329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rgbClr val="2998E3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</a:t>
            </a:r>
            <a:endParaRPr sz="1800" b="0" i="0" u="none" strike="noStrike" cap="none">
              <a:solidFill>
                <a:srgbClr val="299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06150" y="5644675"/>
            <a:ext cx="40314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https://stackoverflow.com/questions/33958379/opengl-transform-matrix-order-is-backwards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對所有的 descendant node 進行迭代運算。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透過它的 Parent node 和本身的 Transformation matrix 計算出它的 global matrix。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783" y="2941783"/>
            <a:ext cx="3916218" cy="391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imes New Roman"/>
              <a:buNone/>
            </a:pPr>
            <a:r>
              <a:rPr lang="en-US" sz="3600"/>
              <a:t>Hierarchy Relation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持續到完成所有Node的計算。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當某個 Node 的 Local space 被改變時，他自己的 global space 會改變，而它的 descendant node 的 global space 也會跟著改變，但 descendant node 的 Local space(Transformation matrix) 不會受到影響。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1927" y="2927927"/>
            <a:ext cx="3930073" cy="393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656</Words>
  <Application>Microsoft Office PowerPoint</Application>
  <PresentationFormat>寬螢幕</PresentationFormat>
  <Paragraphs>95</Paragraphs>
  <Slides>25</Slides>
  <Notes>22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</vt:lpstr>
      <vt:lpstr>Times New Roman</vt:lpstr>
      <vt:lpstr>Wingdings</vt:lpstr>
      <vt:lpstr>回顧</vt:lpstr>
      <vt:lpstr>Scene Graph Introduction and  Object Transformation </vt:lpstr>
      <vt:lpstr>Outline</vt:lpstr>
      <vt:lpstr>Introduction</vt:lpstr>
      <vt:lpstr>Hierarchy Relation</vt:lpstr>
      <vt:lpstr>Hierarchy Relation</vt:lpstr>
      <vt:lpstr>Hierarchy Relation</vt:lpstr>
      <vt:lpstr>Hierarchy Relation</vt:lpstr>
      <vt:lpstr>Hierarchy Relation</vt:lpstr>
      <vt:lpstr>Hierarchy Relation</vt:lpstr>
      <vt:lpstr>Transformation </vt:lpstr>
      <vt:lpstr>Code - Rotate</vt:lpstr>
      <vt:lpstr>Code - Rotate</vt:lpstr>
      <vt:lpstr>Code - Translate</vt:lpstr>
      <vt:lpstr>Code - Scale</vt:lpstr>
      <vt:lpstr>GLM</vt:lpstr>
      <vt:lpstr>Code - Rotate</vt:lpstr>
      <vt:lpstr>Code - Translate</vt:lpstr>
      <vt:lpstr>Code - Scale</vt:lpstr>
      <vt:lpstr>Difference </vt:lpstr>
      <vt:lpstr>Example 1 – Sun &amp; Earth</vt:lpstr>
      <vt:lpstr>Example 1 – Sun &amp; Earth</vt:lpstr>
      <vt:lpstr>Example 1 – Sun &amp; Earth</vt:lpstr>
      <vt:lpstr>Example 2 – Robot Arm</vt:lpstr>
      <vt:lpstr>Example 3 – Hand (with glm function) 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張浩綸</dc:creator>
  <cp:lastModifiedBy>佩恩 吳</cp:lastModifiedBy>
  <cp:revision>4</cp:revision>
  <dcterms:created xsi:type="dcterms:W3CDTF">2022-10-26T08:20:22Z</dcterms:created>
  <dcterms:modified xsi:type="dcterms:W3CDTF">2025-04-24T09:31:01Z</dcterms:modified>
</cp:coreProperties>
</file>