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1"/>
  </p:notesMasterIdLst>
  <p:sldIdLst>
    <p:sldId id="256" r:id="rId2"/>
    <p:sldId id="268" r:id="rId3"/>
    <p:sldId id="267" r:id="rId4"/>
    <p:sldId id="258" r:id="rId5"/>
    <p:sldId id="260" r:id="rId6"/>
    <p:sldId id="269" r:id="rId7"/>
    <p:sldId id="270" r:id="rId8"/>
    <p:sldId id="271" r:id="rId9"/>
    <p:sldId id="273" r:id="rId10"/>
    <p:sldId id="272" r:id="rId11"/>
    <p:sldId id="274" r:id="rId12"/>
    <p:sldId id="275" r:id="rId13"/>
    <p:sldId id="276" r:id="rId14"/>
    <p:sldId id="277" r:id="rId15"/>
    <p:sldId id="279" r:id="rId16"/>
    <p:sldId id="264" r:id="rId17"/>
    <p:sldId id="265" r:id="rId18"/>
    <p:sldId id="280" r:id="rId19"/>
    <p:sldId id="266" r:id="rId20"/>
  </p:sldIdLst>
  <p:sldSz cx="9144000" cy="5143500" type="screen16x9"/>
  <p:notesSz cx="5143500" cy="9144000"/>
  <p:embeddedFontLst>
    <p:embeddedFont>
      <p:font typeface="Cambria Math" panose="02040503050406030204" pitchFamily="18" charset="0"/>
      <p:regular r:id="rId22"/>
    </p:embeddedFont>
    <p:embeddedFont>
      <p:font typeface="Open Sans" panose="020B0606030504020204" pitchFamily="34" charset="0"/>
      <p:regular r:id="rId23"/>
    </p:embeddedFont>
    <p:embeddedFont>
      <p:font typeface="Open Sans Bold" panose="020B0806030504020204" charset="0"/>
      <p:regular r:id="rId24"/>
    </p:embeddedFont>
    <p:embeddedFont>
      <p:font typeface="Unbounded Bold" panose="02020500000000000000" charset="0"/>
      <p:regular r:id="rId25"/>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99"/>
    <a:srgbClr val="333F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45" d="100"/>
          <a:sy n="145" d="100"/>
        </p:scale>
        <p:origin x="102" y="11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5595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D6F5EE"/>
          </a:solidFill>
          <a:ln/>
        </p:spPr>
        <p:txBody>
          <a:bodyPr/>
          <a:lstStyle/>
          <a:p>
            <a:endParaRPr lang="zh-TW" altLang="en-US"/>
          </a:p>
        </p:txBody>
      </p:sp>
      <p:sp>
        <p:nvSpPr>
          <p:cNvPr id="3" name="Shape 1"/>
          <p:cNvSpPr/>
          <p:nvPr/>
        </p:nvSpPr>
        <p:spPr>
          <a:xfrm>
            <a:off x="0" y="0"/>
            <a:ext cx="9144000" cy="5143500"/>
          </a:xfrm>
          <a:prstGeom prst="rect">
            <a:avLst/>
          </a:prstGeom>
          <a:solidFill>
            <a:srgbClr val="FFFFFF"/>
          </a:solidFill>
          <a:ln/>
        </p:spPr>
        <p:txBody>
          <a:bodyPr/>
          <a:lstStyle/>
          <a:p>
            <a:endParaRPr lang="zh-TW" altLang="en-US"/>
          </a:p>
        </p:txBody>
      </p:sp>
      <p:pic>
        <p:nvPicPr>
          <p:cNvPr id="4" name="Image 0" descr="preencoded.png">
            <a:hlinkClick r:id="rId2"/>
          </p:cNvPr>
          <p:cNvPicPr>
            <a:picLocks noChangeAspect="1"/>
          </p:cNvPicPr>
          <p:nvPr/>
        </p:nvPicPr>
        <p:blipFill>
          <a:blip r:embed="rId3"/>
          <a:stretch>
            <a:fillRect/>
          </a:stretch>
        </p:blipFill>
        <p:spPr>
          <a:xfrm>
            <a:off x="8029180" y="4844491"/>
            <a:ext cx="1071843" cy="25603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8.png"/><Relationship Id="rId2" Type="http://schemas.openxmlformats.org/officeDocument/2006/relationships/image" Target="../media/image19.sv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4.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sv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32.svg"/><Relationship Id="rId5" Type="http://schemas.openxmlformats.org/officeDocument/2006/relationships/image" Target="../media/image31.svg"/><Relationship Id="rId10" Type="http://schemas.openxmlformats.org/officeDocument/2006/relationships/hyperlink" Target="https://github.com/haha-lisa/CreativeSynth" TargetMode="External"/><Relationship Id="rId4" Type="http://schemas.openxmlformats.org/officeDocument/2006/relationships/image" Target="../media/image30.svg"/><Relationship Id="rId9" Type="http://schemas.openxmlformats.org/officeDocument/2006/relationships/image" Target="../media/image35.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sv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image" Target="../media/image15.sv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4.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5715000" y="0"/>
            <a:ext cx="3429000" cy="5143500"/>
          </a:xfrm>
          <a:prstGeom prst="rect">
            <a:avLst/>
          </a:prstGeom>
        </p:spPr>
      </p:pic>
      <p:sp>
        <p:nvSpPr>
          <p:cNvPr id="3" name="Text 0"/>
          <p:cNvSpPr/>
          <p:nvPr/>
        </p:nvSpPr>
        <p:spPr>
          <a:xfrm>
            <a:off x="496119" y="1611064"/>
            <a:ext cx="4001319" cy="442987"/>
          </a:xfrm>
          <a:prstGeom prst="rect">
            <a:avLst/>
          </a:prstGeom>
          <a:noFill/>
          <a:ln/>
        </p:spPr>
        <p:txBody>
          <a:bodyPr wrap="none" lIns="0" tIns="0" rIns="0" bIns="0" rtlCol="0" anchor="t"/>
          <a:lstStyle/>
          <a:p>
            <a:pPr marL="0" indent="0" algn="l">
              <a:lnSpc>
                <a:spcPct val="104000"/>
              </a:lnSpc>
              <a:buNone/>
            </a:pPr>
            <a:r>
              <a:rPr lang="en-US" sz="2750" b="1" dirty="0">
                <a:solidFill>
                  <a:srgbClr val="333F70"/>
                </a:solidFill>
                <a:latin typeface="Unbounded Bold" pitchFamily="34" charset="0"/>
                <a:ea typeface="Unbounded Bold" pitchFamily="34" charset="-122"/>
                <a:cs typeface="Unbounded Bold" pitchFamily="34" charset="-120"/>
              </a:rPr>
              <a:t>CreativeSynth</a:t>
            </a:r>
            <a:endParaRPr lang="en-US" sz="2750" dirty="0"/>
          </a:p>
        </p:txBody>
      </p:sp>
      <p:sp>
        <p:nvSpPr>
          <p:cNvPr id="4" name="Text 1"/>
          <p:cNvSpPr/>
          <p:nvPr/>
        </p:nvSpPr>
        <p:spPr>
          <a:xfrm>
            <a:off x="496119" y="2266652"/>
            <a:ext cx="4722763" cy="839912"/>
          </a:xfrm>
          <a:prstGeom prst="rect">
            <a:avLst/>
          </a:prstGeom>
          <a:noFill/>
          <a:ln/>
        </p:spPr>
        <p:txBody>
          <a:bodyPr wrap="square" lIns="0" tIns="0" rIns="0" bIns="0" rtlCol="0" anchor="t">
            <a:normAutofit fontScale="85000" lnSpcReduction="10000"/>
          </a:bodyPr>
          <a:lstStyle/>
          <a:p>
            <a:pPr marL="0" indent="0" algn="l">
              <a:lnSpc>
                <a:spcPct val="133000"/>
              </a:lnSpc>
              <a:spcAft>
                <a:spcPts val="1250"/>
              </a:spcAft>
              <a:buNone/>
            </a:pPr>
            <a:r>
              <a:rPr lang="en-US" sz="1100" b="1" dirty="0">
                <a:solidFill>
                  <a:srgbClr val="333F70"/>
                </a:solidFill>
                <a:latin typeface="Open Sans Bold" pitchFamily="34" charset="0"/>
                <a:ea typeface="Open Sans Bold" pitchFamily="34" charset="-122"/>
                <a:cs typeface="Open Sans Bold" pitchFamily="34" charset="-120"/>
              </a:rPr>
              <a:t>Cross-Art-Attention for Artistic Image Synthesis With Multimodal Diffusion</a:t>
            </a:r>
            <a:endParaRPr lang="en-US" sz="1100" dirty="0"/>
          </a:p>
          <a:p>
            <a:pPr marL="0" indent="0" algn="l">
              <a:lnSpc>
                <a:spcPct val="133000"/>
              </a:lnSpc>
              <a:buNone/>
            </a:pPr>
            <a:r>
              <a:rPr lang="en-US" altLang="zh-TW" sz="1100" dirty="0">
                <a:solidFill>
                  <a:srgbClr val="333F70"/>
                </a:solidFill>
                <a:latin typeface="Open Sans" pitchFamily="34" charset="0"/>
                <a:ea typeface="Open Sans" pitchFamily="34" charset="-122"/>
                <a:cs typeface="Open Sans" pitchFamily="34" charset="-120"/>
              </a:rPr>
              <a:t>Nisha Huang</a:t>
            </a:r>
            <a:r>
              <a:rPr lang="en-US" sz="1100" dirty="0">
                <a:solidFill>
                  <a:srgbClr val="333F70"/>
                </a:solidFill>
                <a:latin typeface="Open Sans" pitchFamily="34" charset="0"/>
                <a:ea typeface="Open Sans" pitchFamily="34" charset="-122"/>
                <a:cs typeface="Open Sans" pitchFamily="34" charset="-120"/>
              </a:rPr>
              <a:t>, Weiming Dong, Yuxin Zhang, Fan Tang, </a:t>
            </a:r>
            <a:r>
              <a:rPr lang="en-US" sz="1100" dirty="0" err="1">
                <a:solidFill>
                  <a:srgbClr val="333F70"/>
                </a:solidFill>
                <a:latin typeface="Open Sans" pitchFamily="34" charset="0"/>
                <a:ea typeface="Open Sans" pitchFamily="34" charset="-122"/>
                <a:cs typeface="Open Sans" pitchFamily="34" charset="-120"/>
              </a:rPr>
              <a:t>Ronghui</a:t>
            </a:r>
            <a:r>
              <a:rPr lang="en-US" sz="1100" dirty="0">
                <a:solidFill>
                  <a:srgbClr val="333F70"/>
                </a:solidFill>
                <a:latin typeface="Open Sans" pitchFamily="34" charset="0"/>
                <a:ea typeface="Open Sans" pitchFamily="34" charset="-122"/>
                <a:cs typeface="Open Sans" pitchFamily="34" charset="-120"/>
              </a:rPr>
              <a:t> Li, Chongyang Ma, Xiu Li, Tong-Yee Lee, Changsheng Xu — IEEE TVCG 2025</a:t>
            </a:r>
            <a:endParaRPr lang="en-US" sz="1100" dirty="0"/>
          </a:p>
        </p:txBody>
      </p:sp>
      <p:sp>
        <p:nvSpPr>
          <p:cNvPr id="5" name="Shape 2"/>
          <p:cNvSpPr/>
          <p:nvPr/>
        </p:nvSpPr>
        <p:spPr>
          <a:xfrm>
            <a:off x="496119" y="3266033"/>
            <a:ext cx="1236985" cy="266402"/>
          </a:xfrm>
          <a:prstGeom prst="roundRect">
            <a:avLst>
              <a:gd name="adj" fmla="val 17880"/>
            </a:avLst>
          </a:prstGeom>
          <a:solidFill>
            <a:srgbClr val="D6F5EE"/>
          </a:solidFill>
          <a:ln/>
        </p:spPr>
        <p:txBody>
          <a:bodyPr/>
          <a:lstStyle/>
          <a:p>
            <a:endParaRPr lang="zh-TW" altLang="en-US"/>
          </a:p>
        </p:txBody>
      </p:sp>
      <p:sp>
        <p:nvSpPr>
          <p:cNvPr id="6" name="Text 3"/>
          <p:cNvSpPr/>
          <p:nvPr/>
        </p:nvSpPr>
        <p:spPr>
          <a:xfrm>
            <a:off x="581174" y="3308524"/>
            <a:ext cx="1524074" cy="181421"/>
          </a:xfrm>
          <a:prstGeom prst="rect">
            <a:avLst/>
          </a:prstGeom>
          <a:noFill/>
          <a:ln/>
        </p:spPr>
        <p:txBody>
          <a:bodyPr wrap="none" lIns="0" tIns="0" rIns="0" bIns="0" rtlCol="0" anchor="t"/>
          <a:lstStyle/>
          <a:p>
            <a:pPr marL="0" indent="0" algn="l">
              <a:lnSpc>
                <a:spcPct val="133000"/>
              </a:lnSpc>
              <a:buNone/>
            </a:pPr>
            <a:r>
              <a:rPr lang="en-US" sz="850" dirty="0">
                <a:solidFill>
                  <a:srgbClr val="333F70"/>
                </a:solidFill>
                <a:latin typeface="Open Sans" pitchFamily="34" charset="0"/>
                <a:ea typeface="Open Sans" pitchFamily="34" charset="-122"/>
                <a:cs typeface="Open Sans" pitchFamily="34" charset="-120"/>
              </a:rPr>
              <a:t>DIFFUSION MODELS</a:t>
            </a:r>
            <a:endParaRPr lang="en-US" sz="850" dirty="0"/>
          </a:p>
        </p:txBody>
      </p:sp>
      <p:sp>
        <p:nvSpPr>
          <p:cNvPr id="7" name="Shape 4"/>
          <p:cNvSpPr/>
          <p:nvPr/>
        </p:nvSpPr>
        <p:spPr>
          <a:xfrm>
            <a:off x="1803946" y="3266033"/>
            <a:ext cx="1510754" cy="266402"/>
          </a:xfrm>
          <a:prstGeom prst="roundRect">
            <a:avLst>
              <a:gd name="adj" fmla="val 17880"/>
            </a:avLst>
          </a:prstGeom>
          <a:noFill/>
          <a:ln/>
          <a:effectLst>
            <a:outerShdw blurRad="101600" dist="50800" dir="16200000" algn="bl" rotWithShape="0">
              <a:srgbClr val="26A688">
                <a:alpha val="100000"/>
              </a:srgbClr>
            </a:outerShdw>
          </a:effectLst>
        </p:spPr>
        <p:txBody>
          <a:bodyPr/>
          <a:lstStyle/>
          <a:p>
            <a:endParaRPr lang="zh-TW" altLang="en-US"/>
          </a:p>
        </p:txBody>
      </p:sp>
      <p:sp>
        <p:nvSpPr>
          <p:cNvPr id="8" name="Text 5"/>
          <p:cNvSpPr/>
          <p:nvPr/>
        </p:nvSpPr>
        <p:spPr>
          <a:xfrm>
            <a:off x="1889001" y="3308524"/>
            <a:ext cx="1797844" cy="181421"/>
          </a:xfrm>
          <a:prstGeom prst="rect">
            <a:avLst/>
          </a:prstGeom>
          <a:noFill/>
          <a:ln/>
        </p:spPr>
        <p:txBody>
          <a:bodyPr wrap="none" lIns="0" tIns="0" rIns="0" bIns="0" rtlCol="0" anchor="t"/>
          <a:lstStyle/>
          <a:p>
            <a:pPr marL="0" indent="0" algn="l">
              <a:lnSpc>
                <a:spcPct val="133000"/>
              </a:lnSpc>
              <a:buNone/>
            </a:pPr>
            <a:r>
              <a:rPr lang="en-US" sz="850" dirty="0">
                <a:solidFill>
                  <a:srgbClr val="26A688"/>
                </a:solidFill>
                <a:latin typeface="Open Sans" pitchFamily="34" charset="0"/>
                <a:ea typeface="Open Sans" pitchFamily="34" charset="-122"/>
                <a:cs typeface="Open Sans" pitchFamily="34" charset="-120"/>
              </a:rPr>
              <a:t>MULTIMODAL GUIDANCE</a:t>
            </a:r>
            <a:endParaRPr lang="en-US" sz="850" dirty="0"/>
          </a:p>
        </p:txBody>
      </p:sp>
      <p:sp>
        <p:nvSpPr>
          <p:cNvPr id="9" name="Shape 6"/>
          <p:cNvSpPr/>
          <p:nvPr/>
        </p:nvSpPr>
        <p:spPr>
          <a:xfrm>
            <a:off x="3385542" y="3266033"/>
            <a:ext cx="778446" cy="266402"/>
          </a:xfrm>
          <a:prstGeom prst="roundRect">
            <a:avLst>
              <a:gd name="adj" fmla="val 17880"/>
            </a:avLst>
          </a:prstGeom>
          <a:noFill/>
          <a:ln/>
          <a:effectLst>
            <a:outerShdw blurRad="101600" dist="50800" dir="16200000" algn="bl" rotWithShape="0">
              <a:srgbClr val="26A688">
                <a:alpha val="100000"/>
              </a:srgbClr>
            </a:outerShdw>
          </a:effectLst>
        </p:spPr>
        <p:txBody>
          <a:bodyPr/>
          <a:lstStyle/>
          <a:p>
            <a:endParaRPr lang="zh-TW" altLang="en-US"/>
          </a:p>
        </p:txBody>
      </p:sp>
      <p:sp>
        <p:nvSpPr>
          <p:cNvPr id="10" name="Text 7"/>
          <p:cNvSpPr/>
          <p:nvPr/>
        </p:nvSpPr>
        <p:spPr>
          <a:xfrm>
            <a:off x="3470597" y="3308524"/>
            <a:ext cx="1065535" cy="181421"/>
          </a:xfrm>
          <a:prstGeom prst="rect">
            <a:avLst/>
          </a:prstGeom>
          <a:noFill/>
          <a:ln/>
        </p:spPr>
        <p:txBody>
          <a:bodyPr wrap="none" lIns="0" tIns="0" rIns="0" bIns="0" rtlCol="0" anchor="t"/>
          <a:lstStyle/>
          <a:p>
            <a:pPr marL="0" indent="0" algn="l">
              <a:lnSpc>
                <a:spcPct val="133000"/>
              </a:lnSpc>
              <a:buNone/>
            </a:pPr>
            <a:r>
              <a:rPr lang="en-US" sz="850" dirty="0">
                <a:solidFill>
                  <a:srgbClr val="26A688"/>
                </a:solidFill>
                <a:latin typeface="Open Sans" pitchFamily="34" charset="0"/>
                <a:ea typeface="Open Sans" pitchFamily="34" charset="-122"/>
                <a:cs typeface="Open Sans" pitchFamily="34" charset="-120"/>
              </a:rPr>
              <a:t>VISUAL ART</a:t>
            </a:r>
            <a:endParaRPr lang="en-US" sz="850" dirty="0"/>
          </a:p>
        </p:txBody>
      </p:sp>
      <p:sp>
        <p:nvSpPr>
          <p:cNvPr id="11" name="Text 1">
            <a:extLst>
              <a:ext uri="{FF2B5EF4-FFF2-40B4-BE49-F238E27FC236}">
                <a16:creationId xmlns:a16="http://schemas.microsoft.com/office/drawing/2014/main" id="{57A2D890-82A6-9A47-7952-CEC1FB138244}"/>
              </a:ext>
            </a:extLst>
          </p:cNvPr>
          <p:cNvSpPr/>
          <p:nvPr/>
        </p:nvSpPr>
        <p:spPr>
          <a:xfrm>
            <a:off x="496119" y="4171279"/>
            <a:ext cx="2185011" cy="266402"/>
          </a:xfrm>
          <a:prstGeom prst="rect">
            <a:avLst/>
          </a:prstGeom>
          <a:noFill/>
          <a:ln/>
        </p:spPr>
        <p:txBody>
          <a:bodyPr wrap="square" lIns="0" tIns="0" rIns="0" bIns="0" rtlCol="0" anchor="t">
            <a:normAutofit/>
          </a:bodyPr>
          <a:lstStyle/>
          <a:p>
            <a:pPr marL="0" indent="0" algn="l">
              <a:lnSpc>
                <a:spcPct val="133000"/>
              </a:lnSpc>
              <a:spcAft>
                <a:spcPts val="1250"/>
              </a:spcAft>
              <a:buNone/>
            </a:pPr>
            <a:r>
              <a:rPr lang="en-US" sz="1100" b="1" dirty="0">
                <a:solidFill>
                  <a:srgbClr val="333F70"/>
                </a:solidFill>
                <a:latin typeface="Open Sans Bold" pitchFamily="34" charset="0"/>
                <a:ea typeface="Open Sans Bold" pitchFamily="34" charset="-122"/>
                <a:cs typeface="Open Sans Bold" pitchFamily="34" charset="-120"/>
              </a:rPr>
              <a:t>Presenter: </a:t>
            </a:r>
            <a:r>
              <a:rPr lang="en-US" sz="1100" b="1" dirty="0" err="1">
                <a:solidFill>
                  <a:srgbClr val="333F70"/>
                </a:solidFill>
                <a:latin typeface="Open Sans Bold" pitchFamily="34" charset="0"/>
                <a:ea typeface="Open Sans Bold" pitchFamily="34" charset="-122"/>
                <a:cs typeface="Open Sans Bold" pitchFamily="34" charset="-120"/>
              </a:rPr>
              <a:t>Dong-Yi</a:t>
            </a:r>
            <a:r>
              <a:rPr lang="en-US" sz="1100" b="1" dirty="0">
                <a:solidFill>
                  <a:srgbClr val="333F70"/>
                </a:solidFill>
                <a:latin typeface="Open Sans Bold" pitchFamily="34" charset="0"/>
                <a:ea typeface="Open Sans Bold" pitchFamily="34" charset="-122"/>
                <a:cs typeface="Open Sans Bold" pitchFamily="34" charset="-120"/>
              </a:rPr>
              <a:t> </a:t>
            </a:r>
            <a:r>
              <a:rPr lang="en-US" sz="1100" b="1" dirty="0" err="1">
                <a:solidFill>
                  <a:srgbClr val="333F70"/>
                </a:solidFill>
                <a:latin typeface="Open Sans Bold" pitchFamily="34" charset="0"/>
                <a:ea typeface="Open Sans Bold" pitchFamily="34" charset="-122"/>
                <a:cs typeface="Open Sans Bold" pitchFamily="34" charset="-120"/>
              </a:rPr>
              <a:t>Wu,</a:t>
            </a:r>
            <a:r>
              <a:rPr lang="en-US" sz="1100" b="1" dirty="0">
                <a:solidFill>
                  <a:srgbClr val="333F70"/>
                </a:solidFill>
                <a:latin typeface="Open Sans Bold" pitchFamily="34" charset="0"/>
                <a:ea typeface="Open Sans Bold" pitchFamily="34" charset="-122"/>
                <a:cs typeface="Open Sans Bold" pitchFamily="34" charset="-120"/>
              </a:rPr>
              <a:t> NCKU</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2" descr="preencoded.png">
            <a:extLst>
              <a:ext uri="{FF2B5EF4-FFF2-40B4-BE49-F238E27FC236}">
                <a16:creationId xmlns:a16="http://schemas.microsoft.com/office/drawing/2014/main" id="{BDCFD8AC-15C5-A35B-3819-B4B27BA3EC6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910318" y="1372914"/>
            <a:ext cx="354360" cy="354360"/>
          </a:xfrm>
          <a:prstGeom prst="rect">
            <a:avLst/>
          </a:prstGeom>
        </p:spPr>
      </p:pic>
      <p:sp>
        <p:nvSpPr>
          <p:cNvPr id="3" name="Text 5">
            <a:extLst>
              <a:ext uri="{FF2B5EF4-FFF2-40B4-BE49-F238E27FC236}">
                <a16:creationId xmlns:a16="http://schemas.microsoft.com/office/drawing/2014/main" id="{079E34A4-356C-F431-E7D6-CD0421E0953B}"/>
              </a:ext>
            </a:extLst>
          </p:cNvPr>
          <p:cNvSpPr/>
          <p:nvPr/>
        </p:nvSpPr>
        <p:spPr>
          <a:xfrm>
            <a:off x="3910318" y="1904453"/>
            <a:ext cx="1920553" cy="221456"/>
          </a:xfrm>
          <a:prstGeom prst="rect">
            <a:avLst/>
          </a:prstGeom>
          <a:noFill/>
          <a:ln/>
        </p:spPr>
        <p:txBody>
          <a:bodyPr wrap="none" lIns="0" tIns="0" rIns="0" bIns="0" rtlCol="0" anchor="t"/>
          <a:lstStyle/>
          <a:p>
            <a:pPr marL="0" indent="0" algn="l">
              <a:lnSpc>
                <a:spcPct val="104000"/>
              </a:lnSpc>
              <a:buNone/>
            </a:pPr>
            <a:r>
              <a:rPr lang="en-US" sz="1350" b="1" dirty="0">
                <a:solidFill>
                  <a:srgbClr val="333F70"/>
                </a:solidFill>
                <a:latin typeface="Unbounded Bold" pitchFamily="34" charset="0"/>
                <a:ea typeface="Unbounded Bold" pitchFamily="34" charset="-122"/>
                <a:cs typeface="Unbounded Bold" pitchFamily="34" charset="-120"/>
              </a:rPr>
              <a:t>Shared Attention</a:t>
            </a:r>
            <a:endParaRPr lang="en-US" sz="1350" dirty="0"/>
          </a:p>
        </p:txBody>
      </p:sp>
      <p:sp>
        <p:nvSpPr>
          <p:cNvPr id="4" name="Text 6">
            <a:extLst>
              <a:ext uri="{FF2B5EF4-FFF2-40B4-BE49-F238E27FC236}">
                <a16:creationId xmlns:a16="http://schemas.microsoft.com/office/drawing/2014/main" id="{C2078811-8967-F23E-A805-105FD00F2AD1}"/>
              </a:ext>
            </a:extLst>
          </p:cNvPr>
          <p:cNvSpPr/>
          <p:nvPr/>
        </p:nvSpPr>
        <p:spPr>
          <a:xfrm>
            <a:off x="3910318" y="2210965"/>
            <a:ext cx="2220767" cy="680442"/>
          </a:xfrm>
          <a:prstGeom prst="rect">
            <a:avLst/>
          </a:prstGeom>
          <a:noFill/>
          <a:ln/>
        </p:spPr>
        <p:txBody>
          <a:bodyPr wrap="square" lIns="0" tIns="0" rIns="0" bIns="0" rtlCol="0" anchor="t">
            <a:normAutofit/>
          </a:bodyPr>
          <a:lstStyle/>
          <a:p>
            <a:pPr marL="0" indent="0" algn="l">
              <a:lnSpc>
                <a:spcPct val="133000"/>
              </a:lnSpc>
              <a:buNone/>
            </a:pPr>
            <a:r>
              <a:rPr lang="en-US" altLang="zh-TW" sz="1100" dirty="0">
                <a:solidFill>
                  <a:srgbClr val="333F70"/>
                </a:solidFill>
                <a:latin typeface="Open Sans" pitchFamily="34" charset="0"/>
                <a:ea typeface="Open Sans" pitchFamily="34" charset="-122"/>
                <a:cs typeface="Open Sans" pitchFamily="34" charset="-120"/>
              </a:rPr>
              <a:t>A</a:t>
            </a:r>
            <a:r>
              <a:rPr lang="en-US" sz="1100" dirty="0">
                <a:solidFill>
                  <a:srgbClr val="333F70"/>
                </a:solidFill>
                <a:latin typeface="Open Sans" pitchFamily="34" charset="0"/>
                <a:ea typeface="Open Sans" pitchFamily="34" charset="-122"/>
                <a:cs typeface="Open Sans" pitchFamily="34" charset="-120"/>
              </a:rPr>
              <a:t>ggregates keys and values from both target and semantic images</a:t>
            </a:r>
            <a:endParaRPr lang="en-US" sz="1100" dirty="0"/>
          </a:p>
        </p:txBody>
      </p:sp>
      <p:pic>
        <p:nvPicPr>
          <p:cNvPr id="6" name="圖片 5">
            <a:extLst>
              <a:ext uri="{FF2B5EF4-FFF2-40B4-BE49-F238E27FC236}">
                <a16:creationId xmlns:a16="http://schemas.microsoft.com/office/drawing/2014/main" id="{272830D0-9221-5941-6994-36BF7ECF1906}"/>
              </a:ext>
            </a:extLst>
          </p:cNvPr>
          <p:cNvPicPr>
            <a:picLocks noChangeAspect="1"/>
          </p:cNvPicPr>
          <p:nvPr/>
        </p:nvPicPr>
        <p:blipFill>
          <a:blip r:embed="rId3"/>
          <a:stretch>
            <a:fillRect/>
          </a:stretch>
        </p:blipFill>
        <p:spPr>
          <a:xfrm>
            <a:off x="3798529" y="3100228"/>
            <a:ext cx="3766651" cy="1070379"/>
          </a:xfrm>
          <a:prstGeom prst="rect">
            <a:avLst/>
          </a:prstGeom>
        </p:spPr>
      </p:pic>
      <p:pic>
        <p:nvPicPr>
          <p:cNvPr id="7" name="圖片 6">
            <a:extLst>
              <a:ext uri="{FF2B5EF4-FFF2-40B4-BE49-F238E27FC236}">
                <a16:creationId xmlns:a16="http://schemas.microsoft.com/office/drawing/2014/main" id="{B5612AF0-A62A-1D38-CC76-1219FF64B5BF}"/>
              </a:ext>
            </a:extLst>
          </p:cNvPr>
          <p:cNvPicPr>
            <a:picLocks noChangeAspect="1"/>
          </p:cNvPicPr>
          <p:nvPr/>
        </p:nvPicPr>
        <p:blipFill>
          <a:blip r:embed="rId4"/>
          <a:stretch>
            <a:fillRect/>
          </a:stretch>
        </p:blipFill>
        <p:spPr>
          <a:xfrm>
            <a:off x="0" y="2496713"/>
            <a:ext cx="2509100" cy="2549851"/>
          </a:xfrm>
          <a:prstGeom prst="rect">
            <a:avLst/>
          </a:prstGeom>
        </p:spPr>
      </p:pic>
      <p:pic>
        <p:nvPicPr>
          <p:cNvPr id="8" name="圖片 7">
            <a:extLst>
              <a:ext uri="{FF2B5EF4-FFF2-40B4-BE49-F238E27FC236}">
                <a16:creationId xmlns:a16="http://schemas.microsoft.com/office/drawing/2014/main" id="{5BA88FA4-A9F9-E823-A16C-6D50938FBA31}"/>
              </a:ext>
            </a:extLst>
          </p:cNvPr>
          <p:cNvPicPr>
            <a:picLocks noChangeAspect="1"/>
          </p:cNvPicPr>
          <p:nvPr/>
        </p:nvPicPr>
        <p:blipFill>
          <a:blip r:embed="rId5"/>
          <a:stretch>
            <a:fillRect/>
          </a:stretch>
        </p:blipFill>
        <p:spPr>
          <a:xfrm>
            <a:off x="13156" y="91358"/>
            <a:ext cx="2509100" cy="2480392"/>
          </a:xfrm>
          <a:prstGeom prst="rect">
            <a:avLst/>
          </a:prstGeom>
        </p:spPr>
      </p:pic>
      <mc:AlternateContent xmlns:mc="http://schemas.openxmlformats.org/markup-compatibility/2006">
        <mc:Choice xmlns:a14="http://schemas.microsoft.com/office/drawing/2010/main" Requires="a14">
          <p:sp>
            <p:nvSpPr>
              <p:cNvPr id="9" name="文字方塊 8">
                <a:extLst>
                  <a:ext uri="{FF2B5EF4-FFF2-40B4-BE49-F238E27FC236}">
                    <a16:creationId xmlns:a16="http://schemas.microsoft.com/office/drawing/2014/main" id="{E9A18F15-0899-8CE4-7427-82BB50F501ED}"/>
                  </a:ext>
                </a:extLst>
              </p:cNvPr>
              <p:cNvSpPr txBox="1"/>
              <p:nvPr/>
            </p:nvSpPr>
            <p:spPr>
              <a:xfrm>
                <a:off x="2732758" y="3696360"/>
                <a:ext cx="268855" cy="276999"/>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b>
                        <m:sSubPr>
                          <m:ctrlPr>
                            <a:rPr lang="zh-TW" altLang="en-US"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𝑠</m:t>
                          </m:r>
                        </m:sub>
                      </m:sSub>
                    </m:oMath>
                  </m:oMathPara>
                </a14:m>
                <a:endParaRPr lang="zh-TW" altLang="en-US" dirty="0"/>
              </a:p>
            </p:txBody>
          </p:sp>
        </mc:Choice>
        <mc:Fallback>
          <p:sp>
            <p:nvSpPr>
              <p:cNvPr id="9" name="文字方塊 8">
                <a:extLst>
                  <a:ext uri="{FF2B5EF4-FFF2-40B4-BE49-F238E27FC236}">
                    <a16:creationId xmlns:a16="http://schemas.microsoft.com/office/drawing/2014/main" id="{E9A18F15-0899-8CE4-7427-82BB50F501ED}"/>
                  </a:ext>
                </a:extLst>
              </p:cNvPr>
              <p:cNvSpPr txBox="1">
                <a:spLocks noRot="1" noChangeAspect="1" noMove="1" noResize="1" noEditPoints="1" noAdjustHandles="1" noChangeArrowheads="1" noChangeShapeType="1" noTextEdit="1"/>
              </p:cNvSpPr>
              <p:nvPr/>
            </p:nvSpPr>
            <p:spPr>
              <a:xfrm>
                <a:off x="2732758" y="3696360"/>
                <a:ext cx="268855" cy="276999"/>
              </a:xfrm>
              <a:prstGeom prst="rect">
                <a:avLst/>
              </a:prstGeom>
              <a:blipFill>
                <a:blip r:embed="rId6"/>
                <a:stretch>
                  <a:fillRect l="-13636" b="-8696"/>
                </a:stretch>
              </a:blipFill>
            </p:spPr>
            <p:txBody>
              <a:bodyPr/>
              <a:lstStyle/>
              <a:p>
                <a:r>
                  <a:rPr lang="zh-TW" altLang="en-US">
                    <a:noFill/>
                  </a:rPr>
                  <a:t> </a:t>
                </a:r>
              </a:p>
            </p:txBody>
          </p:sp>
        </mc:Fallback>
      </mc:AlternateContent>
      <mc:AlternateContent xmlns:mc="http://schemas.openxmlformats.org/markup-compatibility/2006">
        <mc:Choice xmlns:a14="http://schemas.microsoft.com/office/drawing/2010/main" Requires="a14">
          <p:sp>
            <p:nvSpPr>
              <p:cNvPr id="10" name="文字方塊 9">
                <a:extLst>
                  <a:ext uri="{FF2B5EF4-FFF2-40B4-BE49-F238E27FC236}">
                    <a16:creationId xmlns:a16="http://schemas.microsoft.com/office/drawing/2014/main" id="{ED83EC62-E9E9-7A13-0DB5-839CF810C914}"/>
                  </a:ext>
                </a:extLst>
              </p:cNvPr>
              <p:cNvSpPr txBox="1"/>
              <p:nvPr/>
            </p:nvSpPr>
            <p:spPr>
              <a:xfrm>
                <a:off x="2732757" y="1388293"/>
                <a:ext cx="268855" cy="276999"/>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b>
                        <m:sSubPr>
                          <m:ctrlPr>
                            <a:rPr lang="zh-TW" altLang="en-US"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𝑡</m:t>
                          </m:r>
                        </m:sub>
                      </m:sSub>
                    </m:oMath>
                  </m:oMathPara>
                </a14:m>
                <a:endParaRPr lang="zh-TW" altLang="en-US" dirty="0"/>
              </a:p>
            </p:txBody>
          </p:sp>
        </mc:Choice>
        <mc:Fallback>
          <p:sp>
            <p:nvSpPr>
              <p:cNvPr id="10" name="文字方塊 9">
                <a:extLst>
                  <a:ext uri="{FF2B5EF4-FFF2-40B4-BE49-F238E27FC236}">
                    <a16:creationId xmlns:a16="http://schemas.microsoft.com/office/drawing/2014/main" id="{ED83EC62-E9E9-7A13-0DB5-839CF810C914}"/>
                  </a:ext>
                </a:extLst>
              </p:cNvPr>
              <p:cNvSpPr txBox="1">
                <a:spLocks noRot="1" noChangeAspect="1" noMove="1" noResize="1" noEditPoints="1" noAdjustHandles="1" noChangeArrowheads="1" noChangeShapeType="1" noTextEdit="1"/>
              </p:cNvSpPr>
              <p:nvPr/>
            </p:nvSpPr>
            <p:spPr>
              <a:xfrm>
                <a:off x="2732757" y="1388293"/>
                <a:ext cx="268855" cy="276999"/>
              </a:xfrm>
              <a:prstGeom prst="rect">
                <a:avLst/>
              </a:prstGeom>
              <a:blipFill>
                <a:blip r:embed="rId7"/>
                <a:stretch>
                  <a:fillRect l="-11364" r="-4545" b="-13333"/>
                </a:stretch>
              </a:blipFill>
            </p:spPr>
            <p:txBody>
              <a:bodyPr/>
              <a:lstStyle/>
              <a:p>
                <a:r>
                  <a:rPr lang="zh-TW" altLang="en-US">
                    <a:noFill/>
                  </a:rPr>
                  <a:t> </a:t>
                </a:r>
              </a:p>
            </p:txBody>
          </p:sp>
        </mc:Fallback>
      </mc:AlternateContent>
      <p:sp>
        <p:nvSpPr>
          <p:cNvPr id="11" name="Text 4">
            <a:extLst>
              <a:ext uri="{FF2B5EF4-FFF2-40B4-BE49-F238E27FC236}">
                <a16:creationId xmlns:a16="http://schemas.microsoft.com/office/drawing/2014/main" id="{A420E157-5500-311B-D669-AB6C5D069A4B}"/>
              </a:ext>
            </a:extLst>
          </p:cNvPr>
          <p:cNvSpPr/>
          <p:nvPr/>
        </p:nvSpPr>
        <p:spPr>
          <a:xfrm>
            <a:off x="2642858" y="1144565"/>
            <a:ext cx="517266" cy="680442"/>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333F70"/>
                </a:solidFill>
                <a:latin typeface="Open Sans" pitchFamily="34" charset="0"/>
                <a:ea typeface="Open Sans" pitchFamily="34" charset="-122"/>
                <a:cs typeface="Open Sans" pitchFamily="34" charset="-120"/>
              </a:rPr>
              <a:t>Target</a:t>
            </a:r>
            <a:endParaRPr lang="en-US" sz="1100" dirty="0"/>
          </a:p>
        </p:txBody>
      </p:sp>
      <p:sp>
        <p:nvSpPr>
          <p:cNvPr id="12" name="Text 4">
            <a:extLst>
              <a:ext uri="{FF2B5EF4-FFF2-40B4-BE49-F238E27FC236}">
                <a16:creationId xmlns:a16="http://schemas.microsoft.com/office/drawing/2014/main" id="{DF00CB97-8418-8EBC-715F-56F52F3834BA}"/>
              </a:ext>
            </a:extLst>
          </p:cNvPr>
          <p:cNvSpPr/>
          <p:nvPr/>
        </p:nvSpPr>
        <p:spPr>
          <a:xfrm>
            <a:off x="2564210" y="3494638"/>
            <a:ext cx="877795" cy="680442"/>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333F70"/>
                </a:solidFill>
                <a:latin typeface="Open Sans" pitchFamily="34" charset="0"/>
                <a:ea typeface="Open Sans" pitchFamily="34" charset="-122"/>
                <a:cs typeface="Open Sans" pitchFamily="34" charset="-120"/>
              </a:rPr>
              <a:t>Semantic</a:t>
            </a:r>
            <a:endParaRPr lang="en-US" sz="1100" dirty="0"/>
          </a:p>
        </p:txBody>
      </p:sp>
    </p:spTree>
    <p:extLst>
      <p:ext uri="{BB962C8B-B14F-4D97-AF65-F5344CB8AC3E}">
        <p14:creationId xmlns:p14="http://schemas.microsoft.com/office/powerpoint/2010/main" val="10137007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13E10-939D-25C3-F4A5-569FD6DBD3CB}"/>
            </a:ext>
          </a:extLst>
        </p:cNvPr>
        <p:cNvGrpSpPr/>
        <p:nvPr/>
      </p:nvGrpSpPr>
      <p:grpSpPr>
        <a:xfrm>
          <a:off x="0" y="0"/>
          <a:ext cx="0" cy="0"/>
          <a:chOff x="0" y="0"/>
          <a:chExt cx="0" cy="0"/>
        </a:xfrm>
      </p:grpSpPr>
      <p:pic>
        <p:nvPicPr>
          <p:cNvPr id="2" name="圖片 1">
            <a:extLst>
              <a:ext uri="{FF2B5EF4-FFF2-40B4-BE49-F238E27FC236}">
                <a16:creationId xmlns:a16="http://schemas.microsoft.com/office/drawing/2014/main" id="{6D1B180B-5CE0-6AA0-2940-B1EE9F278090}"/>
              </a:ext>
            </a:extLst>
          </p:cNvPr>
          <p:cNvPicPr>
            <a:picLocks noChangeAspect="1"/>
          </p:cNvPicPr>
          <p:nvPr/>
        </p:nvPicPr>
        <p:blipFill>
          <a:blip r:embed="rId2"/>
          <a:stretch>
            <a:fillRect/>
          </a:stretch>
        </p:blipFill>
        <p:spPr>
          <a:xfrm>
            <a:off x="0" y="396363"/>
            <a:ext cx="9144000" cy="4350774"/>
          </a:xfrm>
          <a:prstGeom prst="rect">
            <a:avLst/>
          </a:prstGeom>
        </p:spPr>
      </p:pic>
      <p:sp>
        <p:nvSpPr>
          <p:cNvPr id="3" name="矩形 2">
            <a:extLst>
              <a:ext uri="{FF2B5EF4-FFF2-40B4-BE49-F238E27FC236}">
                <a16:creationId xmlns:a16="http://schemas.microsoft.com/office/drawing/2014/main" id="{69855BDF-1DFC-E49A-11FC-1B9912D60551}"/>
              </a:ext>
            </a:extLst>
          </p:cNvPr>
          <p:cNvSpPr/>
          <p:nvPr/>
        </p:nvSpPr>
        <p:spPr>
          <a:xfrm>
            <a:off x="7677012" y="668738"/>
            <a:ext cx="1164381" cy="1956050"/>
          </a:xfrm>
          <a:prstGeom prst="rect">
            <a:avLst/>
          </a:prstGeom>
          <a:noFill/>
          <a:ln w="3810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Image 0" descr="preencoded.png">
            <a:extLst>
              <a:ext uri="{FF2B5EF4-FFF2-40B4-BE49-F238E27FC236}">
                <a16:creationId xmlns:a16="http://schemas.microsoft.com/office/drawing/2014/main" id="{D89B9E71-3EA9-5716-B760-9FA5E7E92A7B}"/>
              </a:ext>
            </a:extLst>
          </p:cNvPr>
          <p:cNvPicPr>
            <a:picLocks noChangeAspect="1"/>
          </p:cNvPicPr>
          <p:nvPr/>
        </p:nvPicPr>
        <p:blipFill>
          <a:blip r:embed="rId3"/>
          <a:stretch>
            <a:fillRect/>
          </a:stretch>
        </p:blipFill>
        <p:spPr>
          <a:xfrm>
            <a:off x="8071718" y="17805"/>
            <a:ext cx="1228957" cy="650933"/>
          </a:xfrm>
          <a:prstGeom prst="rect">
            <a:avLst/>
          </a:prstGeom>
        </p:spPr>
      </p:pic>
    </p:spTree>
    <p:extLst>
      <p:ext uri="{BB962C8B-B14F-4D97-AF65-F5344CB8AC3E}">
        <p14:creationId xmlns:p14="http://schemas.microsoft.com/office/powerpoint/2010/main" val="3694182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13778-6F40-F299-400D-212448C5F0F9}"/>
            </a:ext>
          </a:extLst>
        </p:cNvPr>
        <p:cNvGrpSpPr/>
        <p:nvPr/>
      </p:nvGrpSpPr>
      <p:grpSpPr>
        <a:xfrm>
          <a:off x="0" y="0"/>
          <a:ext cx="0" cy="0"/>
          <a:chOff x="0" y="0"/>
          <a:chExt cx="0" cy="0"/>
        </a:xfrm>
      </p:grpSpPr>
      <p:sp>
        <p:nvSpPr>
          <p:cNvPr id="4" name="Text 6">
            <a:extLst>
              <a:ext uri="{FF2B5EF4-FFF2-40B4-BE49-F238E27FC236}">
                <a16:creationId xmlns:a16="http://schemas.microsoft.com/office/drawing/2014/main" id="{1370A134-AF34-4DF1-2C01-1DB213133748}"/>
              </a:ext>
            </a:extLst>
          </p:cNvPr>
          <p:cNvSpPr/>
          <p:nvPr/>
        </p:nvSpPr>
        <p:spPr>
          <a:xfrm>
            <a:off x="2706467" y="2112289"/>
            <a:ext cx="2220767" cy="680442"/>
          </a:xfrm>
          <a:prstGeom prst="rect">
            <a:avLst/>
          </a:prstGeom>
          <a:noFill/>
          <a:ln/>
        </p:spPr>
        <p:txBody>
          <a:bodyPr wrap="square" lIns="0" tIns="0" rIns="0" bIns="0" rtlCol="0" anchor="t">
            <a:normAutofit/>
          </a:bodyPr>
          <a:lstStyle/>
          <a:p>
            <a:pPr marL="0" indent="0" algn="l">
              <a:lnSpc>
                <a:spcPct val="133000"/>
              </a:lnSpc>
              <a:buNone/>
            </a:pPr>
            <a:r>
              <a:rPr lang="en-US" altLang="zh-TW" sz="1100" dirty="0">
                <a:solidFill>
                  <a:srgbClr val="333F70"/>
                </a:solidFill>
                <a:latin typeface="Open Sans" pitchFamily="34" charset="0"/>
                <a:ea typeface="Open Sans" pitchFamily="34" charset="-122"/>
                <a:cs typeface="Open Sans" pitchFamily="34" charset="-120"/>
              </a:rPr>
              <a:t>A</a:t>
            </a:r>
            <a:r>
              <a:rPr lang="en-US" sz="1100" dirty="0">
                <a:solidFill>
                  <a:srgbClr val="333F70"/>
                </a:solidFill>
                <a:latin typeface="Open Sans" pitchFamily="34" charset="0"/>
                <a:ea typeface="Open Sans" pitchFamily="34" charset="-122"/>
                <a:cs typeface="Open Sans" pitchFamily="34" charset="-120"/>
              </a:rPr>
              <a:t>ggregates keys and values from both target and semantic images</a:t>
            </a:r>
            <a:endParaRPr lang="en-US" sz="1100" dirty="0"/>
          </a:p>
        </p:txBody>
      </p:sp>
      <p:pic>
        <p:nvPicPr>
          <p:cNvPr id="5" name="Image 0" descr="preencoded.png">
            <a:extLst>
              <a:ext uri="{FF2B5EF4-FFF2-40B4-BE49-F238E27FC236}">
                <a16:creationId xmlns:a16="http://schemas.microsoft.com/office/drawing/2014/main" id="{23237D1A-CBC2-0523-AD37-1C16FF61542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706467" y="1261200"/>
            <a:ext cx="354360" cy="354360"/>
          </a:xfrm>
          <a:prstGeom prst="rect">
            <a:avLst/>
          </a:prstGeom>
        </p:spPr>
      </p:pic>
      <p:sp>
        <p:nvSpPr>
          <p:cNvPr id="13" name="Text 1">
            <a:extLst>
              <a:ext uri="{FF2B5EF4-FFF2-40B4-BE49-F238E27FC236}">
                <a16:creationId xmlns:a16="http://schemas.microsoft.com/office/drawing/2014/main" id="{36FF80CE-B516-2FF6-9DE0-26701F78C8F1}"/>
              </a:ext>
            </a:extLst>
          </p:cNvPr>
          <p:cNvSpPr/>
          <p:nvPr/>
        </p:nvSpPr>
        <p:spPr>
          <a:xfrm>
            <a:off x="2706467" y="1792740"/>
            <a:ext cx="3026048" cy="221456"/>
          </a:xfrm>
          <a:prstGeom prst="rect">
            <a:avLst/>
          </a:prstGeom>
          <a:noFill/>
          <a:ln/>
        </p:spPr>
        <p:txBody>
          <a:bodyPr wrap="none" lIns="0" tIns="0" rIns="0" bIns="0" rtlCol="0" anchor="t"/>
          <a:lstStyle/>
          <a:p>
            <a:pPr marL="0" indent="0" algn="l">
              <a:lnSpc>
                <a:spcPct val="104000"/>
              </a:lnSpc>
              <a:buNone/>
            </a:pPr>
            <a:r>
              <a:rPr lang="en-US" sz="1350" b="1" dirty="0">
                <a:solidFill>
                  <a:srgbClr val="333F70"/>
                </a:solidFill>
                <a:latin typeface="Unbounded Bold" pitchFamily="34" charset="0"/>
                <a:ea typeface="Unbounded Bold" pitchFamily="34" charset="-122"/>
                <a:cs typeface="Unbounded Bold" pitchFamily="34" charset="-120"/>
              </a:rPr>
              <a:t>Decoupled Cross-Attention</a:t>
            </a:r>
            <a:endParaRPr lang="en-US" sz="1350" dirty="0"/>
          </a:p>
        </p:txBody>
      </p:sp>
      <p:pic>
        <p:nvPicPr>
          <p:cNvPr id="15" name="圖片 14">
            <a:extLst>
              <a:ext uri="{FF2B5EF4-FFF2-40B4-BE49-F238E27FC236}">
                <a16:creationId xmlns:a16="http://schemas.microsoft.com/office/drawing/2014/main" id="{C02B918C-CD6A-166D-9ACA-4FF77D98D3B1}"/>
              </a:ext>
            </a:extLst>
          </p:cNvPr>
          <p:cNvPicPr>
            <a:picLocks noChangeAspect="1"/>
          </p:cNvPicPr>
          <p:nvPr/>
        </p:nvPicPr>
        <p:blipFill>
          <a:blip r:embed="rId3"/>
          <a:stretch>
            <a:fillRect/>
          </a:stretch>
        </p:blipFill>
        <p:spPr>
          <a:xfrm>
            <a:off x="2565582" y="2792731"/>
            <a:ext cx="4197030" cy="996996"/>
          </a:xfrm>
          <a:prstGeom prst="rect">
            <a:avLst/>
          </a:prstGeom>
        </p:spPr>
      </p:pic>
    </p:spTree>
    <p:extLst>
      <p:ext uri="{BB962C8B-B14F-4D97-AF65-F5344CB8AC3E}">
        <p14:creationId xmlns:p14="http://schemas.microsoft.com/office/powerpoint/2010/main" val="35821243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1642A950-90B3-9F79-C82F-45357781F0C7}"/>
              </a:ext>
            </a:extLst>
          </p:cNvPr>
          <p:cNvPicPr>
            <a:picLocks noChangeAspect="1"/>
          </p:cNvPicPr>
          <p:nvPr/>
        </p:nvPicPr>
        <p:blipFill>
          <a:blip r:embed="rId2"/>
          <a:stretch>
            <a:fillRect/>
          </a:stretch>
        </p:blipFill>
        <p:spPr>
          <a:xfrm>
            <a:off x="0" y="1112069"/>
            <a:ext cx="9144000" cy="3603516"/>
          </a:xfrm>
          <a:prstGeom prst="rect">
            <a:avLst/>
          </a:prstGeom>
        </p:spPr>
      </p:pic>
      <p:sp>
        <p:nvSpPr>
          <p:cNvPr id="4" name="Text 0">
            <a:extLst>
              <a:ext uri="{FF2B5EF4-FFF2-40B4-BE49-F238E27FC236}">
                <a16:creationId xmlns:a16="http://schemas.microsoft.com/office/drawing/2014/main" id="{1DA09A12-5F44-16AE-EB49-1C9C65A0FFDC}"/>
              </a:ext>
            </a:extLst>
          </p:cNvPr>
          <p:cNvSpPr/>
          <p:nvPr/>
        </p:nvSpPr>
        <p:spPr>
          <a:xfrm>
            <a:off x="496119" y="393502"/>
            <a:ext cx="5197748" cy="422300"/>
          </a:xfrm>
          <a:prstGeom prst="rect">
            <a:avLst/>
          </a:prstGeom>
          <a:noFill/>
          <a:ln/>
        </p:spPr>
        <p:txBody>
          <a:bodyPr wrap="none" lIns="0" tIns="0" rIns="0" bIns="0" rtlCol="0" anchor="t"/>
          <a:lstStyle/>
          <a:p>
            <a:pPr marL="0" indent="0" algn="l">
              <a:lnSpc>
                <a:spcPct val="104000"/>
              </a:lnSpc>
              <a:buNone/>
            </a:pPr>
            <a:r>
              <a:rPr lang="en-US" sz="2650" b="1" dirty="0">
                <a:solidFill>
                  <a:srgbClr val="333F70"/>
                </a:solidFill>
                <a:latin typeface="Unbounded Bold" pitchFamily="34" charset="0"/>
                <a:ea typeface="Unbounded Bold" pitchFamily="34" charset="-122"/>
                <a:cs typeface="Unbounded Bold" pitchFamily="34" charset="-120"/>
              </a:rPr>
              <a:t>Five Application Tasks</a:t>
            </a:r>
            <a:endParaRPr lang="en-US" sz="2650" dirty="0"/>
          </a:p>
        </p:txBody>
      </p:sp>
    </p:spTree>
    <p:extLst>
      <p:ext uri="{BB962C8B-B14F-4D97-AF65-F5344CB8AC3E}">
        <p14:creationId xmlns:p14="http://schemas.microsoft.com/office/powerpoint/2010/main" val="18241890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581E8763-2215-BC23-EF22-FFEC56E3185B}"/>
              </a:ext>
            </a:extLst>
          </p:cNvPr>
          <p:cNvPicPr>
            <a:picLocks noChangeAspect="1"/>
          </p:cNvPicPr>
          <p:nvPr/>
        </p:nvPicPr>
        <p:blipFill>
          <a:blip r:embed="rId2"/>
          <a:stretch>
            <a:fillRect/>
          </a:stretch>
        </p:blipFill>
        <p:spPr>
          <a:xfrm>
            <a:off x="901211" y="0"/>
            <a:ext cx="8242789" cy="5143500"/>
          </a:xfrm>
          <a:prstGeom prst="rect">
            <a:avLst/>
          </a:prstGeom>
        </p:spPr>
      </p:pic>
      <p:sp>
        <p:nvSpPr>
          <p:cNvPr id="4" name="Text 1">
            <a:extLst>
              <a:ext uri="{FF2B5EF4-FFF2-40B4-BE49-F238E27FC236}">
                <a16:creationId xmlns:a16="http://schemas.microsoft.com/office/drawing/2014/main" id="{51D0147C-E526-CA88-41B1-28536A348A3D}"/>
              </a:ext>
            </a:extLst>
          </p:cNvPr>
          <p:cNvSpPr/>
          <p:nvPr/>
        </p:nvSpPr>
        <p:spPr>
          <a:xfrm rot="16200000">
            <a:off x="-1062966" y="1667751"/>
            <a:ext cx="3026048" cy="221456"/>
          </a:xfrm>
          <a:prstGeom prst="rect">
            <a:avLst/>
          </a:prstGeom>
          <a:noFill/>
          <a:ln/>
        </p:spPr>
        <p:txBody>
          <a:bodyPr wrap="none" lIns="0" tIns="0" rIns="0" bIns="0" rtlCol="0" anchor="t"/>
          <a:lstStyle/>
          <a:p>
            <a:pPr marL="0" indent="0" algn="l">
              <a:lnSpc>
                <a:spcPct val="104000"/>
              </a:lnSpc>
              <a:buNone/>
            </a:pPr>
            <a:r>
              <a:rPr lang="en-US" altLang="zh-TW" sz="1350" b="1" dirty="0">
                <a:solidFill>
                  <a:srgbClr val="333F70"/>
                </a:solidFill>
                <a:latin typeface="Unbounded Bold" pitchFamily="34" charset="0"/>
                <a:ea typeface="Unbounded Bold" pitchFamily="34" charset="-122"/>
                <a:cs typeface="Unbounded Bold" pitchFamily="34" charset="-120"/>
              </a:rPr>
              <a:t>Image Fusion</a:t>
            </a:r>
            <a:endParaRPr lang="en-US" sz="1350" dirty="0"/>
          </a:p>
        </p:txBody>
      </p:sp>
    </p:spTree>
    <p:extLst>
      <p:ext uri="{BB962C8B-B14F-4D97-AF65-F5344CB8AC3E}">
        <p14:creationId xmlns:p14="http://schemas.microsoft.com/office/powerpoint/2010/main" val="3884469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311837F3-5424-0D3A-FCD6-D058C81B0940}"/>
              </a:ext>
            </a:extLst>
          </p:cNvPr>
          <p:cNvPicPr>
            <a:picLocks noChangeAspect="1"/>
          </p:cNvPicPr>
          <p:nvPr/>
        </p:nvPicPr>
        <p:blipFill>
          <a:blip r:embed="rId2"/>
          <a:stretch>
            <a:fillRect/>
          </a:stretch>
        </p:blipFill>
        <p:spPr>
          <a:xfrm>
            <a:off x="1829441" y="0"/>
            <a:ext cx="5485117" cy="5143500"/>
          </a:xfrm>
          <a:prstGeom prst="rect">
            <a:avLst/>
          </a:prstGeom>
        </p:spPr>
      </p:pic>
      <p:sp>
        <p:nvSpPr>
          <p:cNvPr id="4" name="Text 1">
            <a:extLst>
              <a:ext uri="{FF2B5EF4-FFF2-40B4-BE49-F238E27FC236}">
                <a16:creationId xmlns:a16="http://schemas.microsoft.com/office/drawing/2014/main" id="{6350211D-7923-5010-12C5-AB774CBB81F8}"/>
              </a:ext>
            </a:extLst>
          </p:cNvPr>
          <p:cNvSpPr/>
          <p:nvPr/>
        </p:nvSpPr>
        <p:spPr>
          <a:xfrm rot="16200000">
            <a:off x="-1062966" y="1667751"/>
            <a:ext cx="3026048" cy="221456"/>
          </a:xfrm>
          <a:prstGeom prst="rect">
            <a:avLst/>
          </a:prstGeom>
          <a:noFill/>
          <a:ln/>
        </p:spPr>
        <p:txBody>
          <a:bodyPr wrap="none" lIns="0" tIns="0" rIns="0" bIns="0" rtlCol="0" anchor="t"/>
          <a:lstStyle/>
          <a:p>
            <a:pPr marL="0" indent="0" algn="l">
              <a:lnSpc>
                <a:spcPct val="104000"/>
              </a:lnSpc>
              <a:buNone/>
            </a:pPr>
            <a:r>
              <a:rPr lang="en-US" altLang="zh-TW" sz="1350" b="1" dirty="0">
                <a:solidFill>
                  <a:srgbClr val="333F70"/>
                </a:solidFill>
                <a:latin typeface="Unbounded Bold" pitchFamily="34" charset="0"/>
                <a:ea typeface="Unbounded Bold" pitchFamily="34" charset="-122"/>
                <a:cs typeface="Unbounded Bold" pitchFamily="34" charset="-120"/>
              </a:rPr>
              <a:t>Text-guided Editing</a:t>
            </a:r>
            <a:endParaRPr lang="en-US" sz="1350" dirty="0"/>
          </a:p>
        </p:txBody>
      </p:sp>
    </p:spTree>
    <p:extLst>
      <p:ext uri="{BB962C8B-B14F-4D97-AF65-F5344CB8AC3E}">
        <p14:creationId xmlns:p14="http://schemas.microsoft.com/office/powerpoint/2010/main" val="33343239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96119" y="393948"/>
            <a:ext cx="8151763" cy="775097"/>
          </a:xfrm>
          <a:prstGeom prst="rect">
            <a:avLst/>
          </a:prstGeom>
          <a:noFill/>
          <a:ln/>
        </p:spPr>
        <p:txBody>
          <a:bodyPr wrap="square" lIns="0" tIns="0" rIns="0" bIns="0" rtlCol="0" anchor="t">
            <a:normAutofit/>
          </a:bodyPr>
          <a:lstStyle/>
          <a:p>
            <a:pPr marL="0" indent="0" algn="l">
              <a:lnSpc>
                <a:spcPct val="104000"/>
              </a:lnSpc>
              <a:buNone/>
            </a:pPr>
            <a:r>
              <a:rPr lang="en-US" sz="2400" b="1" dirty="0">
                <a:solidFill>
                  <a:srgbClr val="333F70"/>
                </a:solidFill>
                <a:latin typeface="Unbounded Bold" pitchFamily="34" charset="0"/>
                <a:ea typeface="Unbounded Bold" pitchFamily="34" charset="-122"/>
                <a:cs typeface="Unbounded Bold" pitchFamily="34" charset="-120"/>
              </a:rPr>
              <a:t>Quantitative Results: State-of-the-Art Performance</a:t>
            </a:r>
            <a:endParaRPr lang="en-US" sz="2400" dirty="0"/>
          </a:p>
        </p:txBody>
      </p:sp>
      <p:sp>
        <p:nvSpPr>
          <p:cNvPr id="3" name="Text 1"/>
          <p:cNvSpPr/>
          <p:nvPr/>
        </p:nvSpPr>
        <p:spPr>
          <a:xfrm>
            <a:off x="496119" y="1440284"/>
            <a:ext cx="2994645" cy="193849"/>
          </a:xfrm>
          <a:prstGeom prst="rect">
            <a:avLst/>
          </a:prstGeom>
          <a:noFill/>
          <a:ln/>
        </p:spPr>
        <p:txBody>
          <a:bodyPr wrap="none" lIns="0" tIns="0" rIns="0" bIns="0" rtlCol="0" anchor="t"/>
          <a:lstStyle/>
          <a:p>
            <a:pPr marL="0" indent="0" algn="l">
              <a:lnSpc>
                <a:spcPct val="104000"/>
              </a:lnSpc>
              <a:buNone/>
            </a:pPr>
            <a:r>
              <a:rPr lang="en-US" sz="1200" b="1" dirty="0">
                <a:solidFill>
                  <a:srgbClr val="333F70"/>
                </a:solidFill>
                <a:latin typeface="Unbounded Bold" pitchFamily="34" charset="0"/>
                <a:ea typeface="Unbounded Bold" pitchFamily="34" charset="-122"/>
                <a:cs typeface="Unbounded Bold" pitchFamily="34" charset="-120"/>
              </a:rPr>
              <a:t>Text-Guided Image Editing</a:t>
            </a:r>
            <a:endParaRPr lang="en-US" sz="1200" dirty="0"/>
          </a:p>
        </p:txBody>
      </p:sp>
      <p:sp>
        <p:nvSpPr>
          <p:cNvPr id="4" name="Shape 2"/>
          <p:cNvSpPr/>
          <p:nvPr/>
        </p:nvSpPr>
        <p:spPr>
          <a:xfrm>
            <a:off x="496119" y="1756172"/>
            <a:ext cx="3924598" cy="2401639"/>
          </a:xfrm>
          <a:prstGeom prst="roundRect">
            <a:avLst>
              <a:gd name="adj" fmla="val 2169"/>
            </a:avLst>
          </a:prstGeom>
          <a:noFill/>
          <a:ln w="4763">
            <a:solidFill>
              <a:srgbClr val="000000">
                <a:alpha val="8000"/>
              </a:srgbClr>
            </a:solidFill>
            <a:prstDash val="solid"/>
          </a:ln>
        </p:spPr>
        <p:txBody>
          <a:bodyPr/>
          <a:lstStyle/>
          <a:p>
            <a:endParaRPr lang="zh-TW" altLang="en-US"/>
          </a:p>
        </p:txBody>
      </p:sp>
      <p:sp>
        <p:nvSpPr>
          <p:cNvPr id="5" name="Text 3"/>
          <p:cNvSpPr/>
          <p:nvPr/>
        </p:nvSpPr>
        <p:spPr>
          <a:xfrm>
            <a:off x="625004" y="1830809"/>
            <a:ext cx="1775222" cy="186035"/>
          </a:xfrm>
          <a:prstGeom prst="rect">
            <a:avLst/>
          </a:prstGeom>
          <a:noFill/>
          <a:ln/>
        </p:spPr>
        <p:txBody>
          <a:bodyPr wrap="none" lIns="0" tIns="0" rIns="0" bIns="0" rtlCol="0" anchor="t"/>
          <a:lstStyle/>
          <a:p>
            <a:pPr marL="0" indent="0" algn="l">
              <a:lnSpc>
                <a:spcPct val="125000"/>
              </a:lnSpc>
              <a:buNone/>
            </a:pPr>
            <a:r>
              <a:rPr lang="en-US" sz="950" b="1" dirty="0">
                <a:solidFill>
                  <a:srgbClr val="333F70"/>
                </a:solidFill>
                <a:latin typeface="Open Sans Bold" pitchFamily="34" charset="0"/>
                <a:ea typeface="Open Sans Bold" pitchFamily="34" charset="-122"/>
                <a:cs typeface="Open Sans Bold" pitchFamily="34" charset="-120"/>
              </a:rPr>
              <a:t>Metric</a:t>
            </a:r>
            <a:endParaRPr lang="en-US" sz="950" dirty="0"/>
          </a:p>
        </p:txBody>
      </p:sp>
      <p:sp>
        <p:nvSpPr>
          <p:cNvPr id="6" name="Text 4"/>
          <p:cNvSpPr/>
          <p:nvPr/>
        </p:nvSpPr>
        <p:spPr>
          <a:xfrm>
            <a:off x="2190973" y="1830809"/>
            <a:ext cx="1383729" cy="186035"/>
          </a:xfrm>
          <a:prstGeom prst="rect">
            <a:avLst/>
          </a:prstGeom>
          <a:noFill/>
          <a:ln/>
        </p:spPr>
        <p:txBody>
          <a:bodyPr wrap="none" lIns="0" tIns="0" rIns="0" bIns="0" rtlCol="0" anchor="t"/>
          <a:lstStyle/>
          <a:p>
            <a:pPr marL="0" indent="0" algn="l">
              <a:lnSpc>
                <a:spcPct val="125000"/>
              </a:lnSpc>
              <a:buNone/>
            </a:pPr>
            <a:r>
              <a:rPr lang="en-US" sz="950" b="1" dirty="0">
                <a:solidFill>
                  <a:srgbClr val="333F70"/>
                </a:solidFill>
                <a:latin typeface="Open Sans Bold" pitchFamily="34" charset="0"/>
                <a:ea typeface="Open Sans Bold" pitchFamily="34" charset="-122"/>
                <a:cs typeface="Open Sans Bold" pitchFamily="34" charset="-120"/>
              </a:rPr>
              <a:t>CreativeSynth</a:t>
            </a:r>
            <a:endParaRPr lang="en-US" sz="950" dirty="0"/>
          </a:p>
        </p:txBody>
      </p:sp>
      <p:sp>
        <p:nvSpPr>
          <p:cNvPr id="7" name="Text 5"/>
          <p:cNvSpPr/>
          <p:nvPr/>
        </p:nvSpPr>
        <p:spPr>
          <a:xfrm>
            <a:off x="3365450" y="1830809"/>
            <a:ext cx="1383729" cy="186035"/>
          </a:xfrm>
          <a:prstGeom prst="rect">
            <a:avLst/>
          </a:prstGeom>
          <a:noFill/>
          <a:ln/>
        </p:spPr>
        <p:txBody>
          <a:bodyPr wrap="none" lIns="0" tIns="0" rIns="0" bIns="0" rtlCol="0" anchor="t"/>
          <a:lstStyle/>
          <a:p>
            <a:pPr marL="0" indent="0" algn="l">
              <a:lnSpc>
                <a:spcPct val="125000"/>
              </a:lnSpc>
              <a:buNone/>
            </a:pPr>
            <a:r>
              <a:rPr lang="en-US" sz="950" b="1" dirty="0">
                <a:solidFill>
                  <a:srgbClr val="333F70"/>
                </a:solidFill>
                <a:latin typeface="Open Sans Bold" pitchFamily="34" charset="0"/>
                <a:ea typeface="Open Sans Bold" pitchFamily="34" charset="-122"/>
                <a:cs typeface="Open Sans Bold" pitchFamily="34" charset="-120"/>
              </a:rPr>
              <a:t>Best Baseline</a:t>
            </a:r>
            <a:endParaRPr lang="en-US" sz="950" dirty="0"/>
          </a:p>
        </p:txBody>
      </p:sp>
      <p:sp>
        <p:nvSpPr>
          <p:cNvPr id="8" name="Text 6"/>
          <p:cNvSpPr/>
          <p:nvPr/>
        </p:nvSpPr>
        <p:spPr>
          <a:xfrm>
            <a:off x="625004" y="2161356"/>
            <a:ext cx="1775222" cy="186035"/>
          </a:xfrm>
          <a:prstGeom prst="rect">
            <a:avLst/>
          </a:prstGeom>
          <a:noFill/>
          <a:ln/>
        </p:spPr>
        <p:txBody>
          <a:bodyPr wrap="none" lIns="0" tIns="0" rIns="0" bIns="0" rtlCol="0" anchor="t"/>
          <a:lstStyle/>
          <a:p>
            <a:pPr marL="0" indent="0" algn="l">
              <a:lnSpc>
                <a:spcPct val="125000"/>
              </a:lnSpc>
              <a:buNone/>
            </a:pPr>
            <a:r>
              <a:rPr lang="en-US" sz="950" dirty="0">
                <a:solidFill>
                  <a:srgbClr val="333F70"/>
                </a:solidFill>
                <a:latin typeface="Open Sans" pitchFamily="34" charset="0"/>
                <a:ea typeface="Open Sans" pitchFamily="34" charset="-122"/>
                <a:cs typeface="Open Sans" pitchFamily="34" charset="-120"/>
              </a:rPr>
              <a:t>Aesthetic Score ↑</a:t>
            </a:r>
            <a:endParaRPr lang="en-US" sz="950" dirty="0"/>
          </a:p>
        </p:txBody>
      </p:sp>
      <p:sp>
        <p:nvSpPr>
          <p:cNvPr id="9" name="Text 7"/>
          <p:cNvSpPr/>
          <p:nvPr/>
        </p:nvSpPr>
        <p:spPr>
          <a:xfrm>
            <a:off x="2190973" y="2161356"/>
            <a:ext cx="1383729" cy="186035"/>
          </a:xfrm>
          <a:prstGeom prst="rect">
            <a:avLst/>
          </a:prstGeom>
          <a:noFill/>
          <a:ln/>
        </p:spPr>
        <p:txBody>
          <a:bodyPr wrap="none" lIns="0" tIns="0" rIns="0" bIns="0" rtlCol="0" anchor="t"/>
          <a:lstStyle/>
          <a:p>
            <a:pPr marL="0" indent="0" algn="l">
              <a:lnSpc>
                <a:spcPct val="125000"/>
              </a:lnSpc>
              <a:buNone/>
            </a:pPr>
            <a:r>
              <a:rPr lang="en-US" sz="950" b="1" dirty="0">
                <a:solidFill>
                  <a:srgbClr val="333F70"/>
                </a:solidFill>
                <a:latin typeface="Open Sans Bold" pitchFamily="34" charset="0"/>
                <a:ea typeface="Open Sans Bold" pitchFamily="34" charset="-122"/>
                <a:cs typeface="Open Sans Bold" pitchFamily="34" charset="-120"/>
              </a:rPr>
              <a:t>7.563</a:t>
            </a:r>
            <a:endParaRPr lang="en-US" sz="950" dirty="0"/>
          </a:p>
        </p:txBody>
      </p:sp>
      <p:sp>
        <p:nvSpPr>
          <p:cNvPr id="10" name="Text 8"/>
          <p:cNvSpPr/>
          <p:nvPr/>
        </p:nvSpPr>
        <p:spPr>
          <a:xfrm>
            <a:off x="3365450" y="2161356"/>
            <a:ext cx="926529" cy="372070"/>
          </a:xfrm>
          <a:prstGeom prst="rect">
            <a:avLst/>
          </a:prstGeom>
          <a:noFill/>
          <a:ln/>
        </p:spPr>
        <p:txBody>
          <a:bodyPr wrap="square" lIns="0" tIns="0" rIns="0" bIns="0" rtlCol="0" anchor="t">
            <a:normAutofit/>
          </a:bodyPr>
          <a:lstStyle/>
          <a:p>
            <a:pPr marL="0" indent="0" algn="l">
              <a:lnSpc>
                <a:spcPct val="125000"/>
              </a:lnSpc>
              <a:buNone/>
            </a:pPr>
            <a:r>
              <a:rPr lang="en-US" sz="950" dirty="0">
                <a:solidFill>
                  <a:srgbClr val="333F70"/>
                </a:solidFill>
                <a:latin typeface="Open Sans" pitchFamily="34" charset="0"/>
                <a:ea typeface="Open Sans" pitchFamily="34" charset="-122"/>
                <a:cs typeface="Open Sans" pitchFamily="34" charset="-120"/>
              </a:rPr>
              <a:t>7.249 (IP-Adapter)</a:t>
            </a:r>
            <a:endParaRPr lang="en-US" sz="950" dirty="0"/>
          </a:p>
        </p:txBody>
      </p:sp>
      <p:sp>
        <p:nvSpPr>
          <p:cNvPr id="11" name="Text 9"/>
          <p:cNvSpPr/>
          <p:nvPr/>
        </p:nvSpPr>
        <p:spPr>
          <a:xfrm>
            <a:off x="625004" y="2677939"/>
            <a:ext cx="1775222" cy="186035"/>
          </a:xfrm>
          <a:prstGeom prst="rect">
            <a:avLst/>
          </a:prstGeom>
          <a:noFill/>
          <a:ln/>
        </p:spPr>
        <p:txBody>
          <a:bodyPr wrap="none" lIns="0" tIns="0" rIns="0" bIns="0" rtlCol="0" anchor="t"/>
          <a:lstStyle/>
          <a:p>
            <a:pPr marL="0" indent="0" algn="l">
              <a:lnSpc>
                <a:spcPct val="125000"/>
              </a:lnSpc>
              <a:buNone/>
            </a:pPr>
            <a:r>
              <a:rPr lang="en-US" sz="950" dirty="0">
                <a:solidFill>
                  <a:srgbClr val="333F70"/>
                </a:solidFill>
                <a:latin typeface="Open Sans" pitchFamily="34" charset="0"/>
                <a:ea typeface="Open Sans" pitchFamily="34" charset="-122"/>
                <a:cs typeface="Open Sans" pitchFamily="34" charset="-120"/>
              </a:rPr>
              <a:t>NIMA ↑</a:t>
            </a:r>
            <a:endParaRPr lang="en-US" sz="950" dirty="0"/>
          </a:p>
        </p:txBody>
      </p:sp>
      <p:sp>
        <p:nvSpPr>
          <p:cNvPr id="12" name="Text 10"/>
          <p:cNvSpPr/>
          <p:nvPr/>
        </p:nvSpPr>
        <p:spPr>
          <a:xfrm>
            <a:off x="2190973" y="2677939"/>
            <a:ext cx="1383729" cy="186035"/>
          </a:xfrm>
          <a:prstGeom prst="rect">
            <a:avLst/>
          </a:prstGeom>
          <a:noFill/>
          <a:ln/>
        </p:spPr>
        <p:txBody>
          <a:bodyPr wrap="none" lIns="0" tIns="0" rIns="0" bIns="0" rtlCol="0" anchor="t"/>
          <a:lstStyle/>
          <a:p>
            <a:pPr marL="0" indent="0" algn="l">
              <a:lnSpc>
                <a:spcPct val="125000"/>
              </a:lnSpc>
              <a:buNone/>
            </a:pPr>
            <a:r>
              <a:rPr lang="en-US" sz="950" b="1" dirty="0">
                <a:solidFill>
                  <a:srgbClr val="333F70"/>
                </a:solidFill>
                <a:latin typeface="Open Sans Bold" pitchFamily="34" charset="0"/>
                <a:ea typeface="Open Sans Bold" pitchFamily="34" charset="-122"/>
                <a:cs typeface="Open Sans Bold" pitchFamily="34" charset="-120"/>
              </a:rPr>
              <a:t>6.438</a:t>
            </a:r>
            <a:endParaRPr lang="en-US" sz="950" dirty="0"/>
          </a:p>
        </p:txBody>
      </p:sp>
      <p:sp>
        <p:nvSpPr>
          <p:cNvPr id="13" name="Text 11"/>
          <p:cNvSpPr/>
          <p:nvPr/>
        </p:nvSpPr>
        <p:spPr>
          <a:xfrm>
            <a:off x="3365450" y="2677939"/>
            <a:ext cx="926529" cy="372070"/>
          </a:xfrm>
          <a:prstGeom prst="rect">
            <a:avLst/>
          </a:prstGeom>
          <a:noFill/>
          <a:ln/>
        </p:spPr>
        <p:txBody>
          <a:bodyPr wrap="square" lIns="0" tIns="0" rIns="0" bIns="0" rtlCol="0" anchor="t">
            <a:normAutofit/>
          </a:bodyPr>
          <a:lstStyle/>
          <a:p>
            <a:pPr marL="0" indent="0" algn="l">
              <a:lnSpc>
                <a:spcPct val="125000"/>
              </a:lnSpc>
              <a:buNone/>
            </a:pPr>
            <a:r>
              <a:rPr lang="en-US" sz="950" dirty="0">
                <a:solidFill>
                  <a:srgbClr val="333F70"/>
                </a:solidFill>
                <a:latin typeface="Open Sans" pitchFamily="34" charset="0"/>
                <a:ea typeface="Open Sans" pitchFamily="34" charset="-122"/>
                <a:cs typeface="Open Sans" pitchFamily="34" charset="-120"/>
              </a:rPr>
              <a:t>5.971 (IP-Adapter)</a:t>
            </a:r>
            <a:endParaRPr lang="en-US" sz="950" dirty="0"/>
          </a:p>
        </p:txBody>
      </p:sp>
      <p:sp>
        <p:nvSpPr>
          <p:cNvPr id="14" name="Text 12"/>
          <p:cNvSpPr/>
          <p:nvPr/>
        </p:nvSpPr>
        <p:spPr>
          <a:xfrm>
            <a:off x="625004" y="3194521"/>
            <a:ext cx="1775222" cy="186035"/>
          </a:xfrm>
          <a:prstGeom prst="rect">
            <a:avLst/>
          </a:prstGeom>
          <a:noFill/>
          <a:ln/>
        </p:spPr>
        <p:txBody>
          <a:bodyPr wrap="none" lIns="0" tIns="0" rIns="0" bIns="0" rtlCol="0" anchor="t"/>
          <a:lstStyle/>
          <a:p>
            <a:pPr marL="0" indent="0" algn="l">
              <a:lnSpc>
                <a:spcPct val="125000"/>
              </a:lnSpc>
              <a:buNone/>
            </a:pPr>
            <a:r>
              <a:rPr lang="en-US" sz="950" dirty="0">
                <a:solidFill>
                  <a:srgbClr val="333F70"/>
                </a:solidFill>
                <a:latin typeface="Open Sans" pitchFamily="34" charset="0"/>
                <a:ea typeface="Open Sans" pitchFamily="34" charset="-122"/>
                <a:cs typeface="Open Sans" pitchFamily="34" charset="-120"/>
              </a:rPr>
              <a:t>CLIP-T ↑</a:t>
            </a:r>
            <a:endParaRPr lang="en-US" sz="950" dirty="0"/>
          </a:p>
        </p:txBody>
      </p:sp>
      <p:sp>
        <p:nvSpPr>
          <p:cNvPr id="15" name="Text 13"/>
          <p:cNvSpPr/>
          <p:nvPr/>
        </p:nvSpPr>
        <p:spPr>
          <a:xfrm>
            <a:off x="2190973" y="3194521"/>
            <a:ext cx="1383729" cy="186035"/>
          </a:xfrm>
          <a:prstGeom prst="rect">
            <a:avLst/>
          </a:prstGeom>
          <a:noFill/>
          <a:ln/>
        </p:spPr>
        <p:txBody>
          <a:bodyPr wrap="none" lIns="0" tIns="0" rIns="0" bIns="0" rtlCol="0" anchor="t"/>
          <a:lstStyle/>
          <a:p>
            <a:pPr marL="0" indent="0" algn="l">
              <a:lnSpc>
                <a:spcPct val="125000"/>
              </a:lnSpc>
              <a:buNone/>
            </a:pPr>
            <a:r>
              <a:rPr lang="en-US" sz="950" b="1" dirty="0">
                <a:solidFill>
                  <a:srgbClr val="333F70"/>
                </a:solidFill>
                <a:latin typeface="Open Sans Bold" pitchFamily="34" charset="0"/>
                <a:ea typeface="Open Sans Bold" pitchFamily="34" charset="-122"/>
                <a:cs typeface="Open Sans Bold" pitchFamily="34" charset="-120"/>
              </a:rPr>
              <a:t>59.123</a:t>
            </a:r>
            <a:endParaRPr lang="en-US" sz="950" dirty="0"/>
          </a:p>
        </p:txBody>
      </p:sp>
      <p:sp>
        <p:nvSpPr>
          <p:cNvPr id="16" name="Text 14"/>
          <p:cNvSpPr/>
          <p:nvPr/>
        </p:nvSpPr>
        <p:spPr>
          <a:xfrm>
            <a:off x="3365450" y="3194521"/>
            <a:ext cx="926529" cy="372070"/>
          </a:xfrm>
          <a:prstGeom prst="rect">
            <a:avLst/>
          </a:prstGeom>
          <a:noFill/>
          <a:ln/>
        </p:spPr>
        <p:txBody>
          <a:bodyPr wrap="square" lIns="0" tIns="0" rIns="0" bIns="0" rtlCol="0" anchor="t">
            <a:normAutofit/>
          </a:bodyPr>
          <a:lstStyle/>
          <a:p>
            <a:pPr marL="0" indent="0" algn="l">
              <a:lnSpc>
                <a:spcPct val="125000"/>
              </a:lnSpc>
              <a:buNone/>
            </a:pPr>
            <a:r>
              <a:rPr lang="en-US" sz="950" dirty="0">
                <a:solidFill>
                  <a:srgbClr val="333F70"/>
                </a:solidFill>
                <a:latin typeface="Open Sans" pitchFamily="34" charset="0"/>
                <a:ea typeface="Open Sans" pitchFamily="34" charset="-122"/>
                <a:cs typeface="Open Sans" pitchFamily="34" charset="-120"/>
              </a:rPr>
              <a:t>58.004 (ProSpect)</a:t>
            </a:r>
            <a:endParaRPr lang="en-US" sz="950" dirty="0"/>
          </a:p>
        </p:txBody>
      </p:sp>
      <p:sp>
        <p:nvSpPr>
          <p:cNvPr id="17" name="Text 15"/>
          <p:cNvSpPr/>
          <p:nvPr/>
        </p:nvSpPr>
        <p:spPr>
          <a:xfrm>
            <a:off x="625004" y="3711104"/>
            <a:ext cx="1775222" cy="186035"/>
          </a:xfrm>
          <a:prstGeom prst="rect">
            <a:avLst/>
          </a:prstGeom>
          <a:noFill/>
          <a:ln/>
        </p:spPr>
        <p:txBody>
          <a:bodyPr wrap="none" lIns="0" tIns="0" rIns="0" bIns="0" rtlCol="0" anchor="t"/>
          <a:lstStyle/>
          <a:p>
            <a:pPr marL="0" indent="0" algn="l">
              <a:lnSpc>
                <a:spcPct val="125000"/>
              </a:lnSpc>
              <a:buNone/>
            </a:pPr>
            <a:r>
              <a:rPr lang="en-US" sz="950" dirty="0">
                <a:solidFill>
                  <a:srgbClr val="333F70"/>
                </a:solidFill>
                <a:latin typeface="Open Sans" pitchFamily="34" charset="0"/>
                <a:ea typeface="Open Sans" pitchFamily="34" charset="-122"/>
                <a:cs typeface="Open Sans" pitchFamily="34" charset="-120"/>
              </a:rPr>
              <a:t>CLIP-I ↑</a:t>
            </a:r>
            <a:endParaRPr lang="en-US" sz="950" dirty="0"/>
          </a:p>
        </p:txBody>
      </p:sp>
      <p:sp>
        <p:nvSpPr>
          <p:cNvPr id="18" name="Text 16"/>
          <p:cNvSpPr/>
          <p:nvPr/>
        </p:nvSpPr>
        <p:spPr>
          <a:xfrm>
            <a:off x="2190973" y="3711104"/>
            <a:ext cx="1383729" cy="186035"/>
          </a:xfrm>
          <a:prstGeom prst="rect">
            <a:avLst/>
          </a:prstGeom>
          <a:noFill/>
          <a:ln/>
        </p:spPr>
        <p:txBody>
          <a:bodyPr wrap="none" lIns="0" tIns="0" rIns="0" bIns="0" rtlCol="0" anchor="t"/>
          <a:lstStyle/>
          <a:p>
            <a:pPr marL="0" indent="0" algn="l">
              <a:lnSpc>
                <a:spcPct val="125000"/>
              </a:lnSpc>
              <a:buNone/>
            </a:pPr>
            <a:r>
              <a:rPr lang="en-US" sz="950" dirty="0">
                <a:solidFill>
                  <a:srgbClr val="333F70"/>
                </a:solidFill>
                <a:latin typeface="Open Sans" pitchFamily="34" charset="0"/>
                <a:ea typeface="Open Sans" pitchFamily="34" charset="-122"/>
                <a:cs typeface="Open Sans" pitchFamily="34" charset="-120"/>
              </a:rPr>
              <a:t>69.84</a:t>
            </a:r>
            <a:endParaRPr lang="en-US" sz="950" dirty="0"/>
          </a:p>
        </p:txBody>
      </p:sp>
      <p:sp>
        <p:nvSpPr>
          <p:cNvPr id="19" name="Text 17"/>
          <p:cNvSpPr/>
          <p:nvPr/>
        </p:nvSpPr>
        <p:spPr>
          <a:xfrm>
            <a:off x="3365450" y="3711104"/>
            <a:ext cx="926529" cy="372070"/>
          </a:xfrm>
          <a:prstGeom prst="rect">
            <a:avLst/>
          </a:prstGeom>
          <a:noFill/>
          <a:ln/>
        </p:spPr>
        <p:txBody>
          <a:bodyPr wrap="square" lIns="0" tIns="0" rIns="0" bIns="0" rtlCol="0" anchor="t">
            <a:normAutofit/>
          </a:bodyPr>
          <a:lstStyle/>
          <a:p>
            <a:pPr marL="0" indent="0" algn="l">
              <a:lnSpc>
                <a:spcPct val="125000"/>
              </a:lnSpc>
              <a:buNone/>
            </a:pPr>
            <a:r>
              <a:rPr lang="en-US" sz="950" b="1" dirty="0">
                <a:solidFill>
                  <a:srgbClr val="333F70"/>
                </a:solidFill>
                <a:latin typeface="Open Sans Bold" pitchFamily="34" charset="0"/>
                <a:ea typeface="Open Sans Bold" pitchFamily="34" charset="-122"/>
                <a:cs typeface="Open Sans Bold" pitchFamily="34" charset="-120"/>
              </a:rPr>
              <a:t>84.36</a:t>
            </a:r>
            <a:r>
              <a:rPr lang="en-US" sz="950" dirty="0">
                <a:solidFill>
                  <a:srgbClr val="333F70"/>
                </a:solidFill>
                <a:latin typeface="Open Sans" pitchFamily="34" charset="0"/>
                <a:ea typeface="Open Sans" pitchFamily="34" charset="-122"/>
                <a:cs typeface="Open Sans" pitchFamily="34" charset="-120"/>
              </a:rPr>
              <a:t> (DreamBooth)</a:t>
            </a:r>
            <a:endParaRPr lang="en-US" sz="950" dirty="0"/>
          </a:p>
        </p:txBody>
      </p:sp>
      <p:sp>
        <p:nvSpPr>
          <p:cNvPr id="20" name="Text 18"/>
          <p:cNvSpPr/>
          <p:nvPr/>
        </p:nvSpPr>
        <p:spPr>
          <a:xfrm>
            <a:off x="496119" y="4279850"/>
            <a:ext cx="3924598" cy="372070"/>
          </a:xfrm>
          <a:prstGeom prst="rect">
            <a:avLst/>
          </a:prstGeom>
          <a:noFill/>
          <a:ln/>
        </p:spPr>
        <p:txBody>
          <a:bodyPr wrap="square" lIns="0" tIns="0" rIns="0" bIns="0" rtlCol="0" anchor="t">
            <a:normAutofit/>
          </a:bodyPr>
          <a:lstStyle/>
          <a:p>
            <a:pPr marL="0" indent="0" algn="l">
              <a:lnSpc>
                <a:spcPct val="125000"/>
              </a:lnSpc>
              <a:buNone/>
            </a:pPr>
            <a:r>
              <a:rPr lang="en-US" sz="950" dirty="0">
                <a:solidFill>
                  <a:srgbClr val="333F70"/>
                </a:solidFill>
                <a:latin typeface="Open Sans" pitchFamily="34" charset="0"/>
                <a:ea typeface="Open Sans" pitchFamily="34" charset="-122"/>
                <a:cs typeface="Open Sans" pitchFamily="34" charset="-120"/>
              </a:rPr>
              <a:t>DreamBooth leads in CLIP-I but fails to execute text commands. CreativeSynth leads all other metrics.</a:t>
            </a:r>
            <a:endParaRPr lang="en-US" sz="950" dirty="0"/>
          </a:p>
        </p:txBody>
      </p:sp>
      <p:sp>
        <p:nvSpPr>
          <p:cNvPr id="21" name="Text 19"/>
          <p:cNvSpPr/>
          <p:nvPr/>
        </p:nvSpPr>
        <p:spPr>
          <a:xfrm>
            <a:off x="4728046" y="1440284"/>
            <a:ext cx="2007766" cy="193849"/>
          </a:xfrm>
          <a:prstGeom prst="rect">
            <a:avLst/>
          </a:prstGeom>
          <a:noFill/>
          <a:ln/>
        </p:spPr>
        <p:txBody>
          <a:bodyPr wrap="none" lIns="0" tIns="0" rIns="0" bIns="0" rtlCol="0" anchor="t"/>
          <a:lstStyle/>
          <a:p>
            <a:pPr marL="0" indent="0" algn="l">
              <a:lnSpc>
                <a:spcPct val="104000"/>
              </a:lnSpc>
              <a:buNone/>
            </a:pPr>
            <a:r>
              <a:rPr lang="en-US" sz="1200" b="1" dirty="0">
                <a:solidFill>
                  <a:srgbClr val="333F70"/>
                </a:solidFill>
                <a:latin typeface="Unbounded Bold" pitchFamily="34" charset="0"/>
                <a:ea typeface="Unbounded Bold" pitchFamily="34" charset="-122"/>
                <a:cs typeface="Unbounded Bold" pitchFamily="34" charset="-120"/>
              </a:rPr>
              <a:t>Image Fusion</a:t>
            </a:r>
            <a:endParaRPr lang="en-US" sz="1200" dirty="0"/>
          </a:p>
        </p:txBody>
      </p:sp>
      <p:sp>
        <p:nvSpPr>
          <p:cNvPr id="22" name="Shape 20"/>
          <p:cNvSpPr/>
          <p:nvPr/>
        </p:nvSpPr>
        <p:spPr>
          <a:xfrm>
            <a:off x="4728046" y="1756172"/>
            <a:ext cx="3924598" cy="1326952"/>
          </a:xfrm>
          <a:prstGeom prst="roundRect">
            <a:avLst>
              <a:gd name="adj" fmla="val 3926"/>
            </a:avLst>
          </a:prstGeom>
          <a:noFill/>
          <a:ln w="4763">
            <a:solidFill>
              <a:srgbClr val="000000">
                <a:alpha val="8000"/>
              </a:srgbClr>
            </a:solidFill>
            <a:prstDash val="solid"/>
          </a:ln>
        </p:spPr>
        <p:txBody>
          <a:bodyPr/>
          <a:lstStyle/>
          <a:p>
            <a:endParaRPr lang="zh-TW" altLang="en-US"/>
          </a:p>
        </p:txBody>
      </p:sp>
      <p:sp>
        <p:nvSpPr>
          <p:cNvPr id="23" name="Text 21"/>
          <p:cNvSpPr/>
          <p:nvPr/>
        </p:nvSpPr>
        <p:spPr>
          <a:xfrm>
            <a:off x="4856783" y="1830809"/>
            <a:ext cx="2166789" cy="186035"/>
          </a:xfrm>
          <a:prstGeom prst="rect">
            <a:avLst/>
          </a:prstGeom>
          <a:noFill/>
          <a:ln/>
        </p:spPr>
        <p:txBody>
          <a:bodyPr wrap="none" lIns="0" tIns="0" rIns="0" bIns="0" rtlCol="0" anchor="t"/>
          <a:lstStyle/>
          <a:p>
            <a:pPr marL="0" indent="0" algn="l">
              <a:lnSpc>
                <a:spcPct val="125000"/>
              </a:lnSpc>
              <a:buNone/>
            </a:pPr>
            <a:r>
              <a:rPr lang="en-US" sz="950" b="1" dirty="0">
                <a:solidFill>
                  <a:srgbClr val="333F70"/>
                </a:solidFill>
                <a:latin typeface="Open Sans Bold" pitchFamily="34" charset="0"/>
                <a:ea typeface="Open Sans Bold" pitchFamily="34" charset="-122"/>
                <a:cs typeface="Open Sans Bold" pitchFamily="34" charset="-120"/>
              </a:rPr>
              <a:t>Metric</a:t>
            </a:r>
            <a:endParaRPr lang="en-US" sz="950" dirty="0"/>
          </a:p>
        </p:txBody>
      </p:sp>
      <p:sp>
        <p:nvSpPr>
          <p:cNvPr id="24" name="Text 22"/>
          <p:cNvSpPr/>
          <p:nvPr/>
        </p:nvSpPr>
        <p:spPr>
          <a:xfrm>
            <a:off x="6814319" y="1830809"/>
            <a:ext cx="2166789" cy="186035"/>
          </a:xfrm>
          <a:prstGeom prst="rect">
            <a:avLst/>
          </a:prstGeom>
          <a:noFill/>
          <a:ln/>
        </p:spPr>
        <p:txBody>
          <a:bodyPr wrap="none" lIns="0" tIns="0" rIns="0" bIns="0" rtlCol="0" anchor="t"/>
          <a:lstStyle/>
          <a:p>
            <a:pPr marL="0" indent="0" algn="l">
              <a:lnSpc>
                <a:spcPct val="125000"/>
              </a:lnSpc>
              <a:buNone/>
            </a:pPr>
            <a:r>
              <a:rPr lang="en-US" sz="950" b="1" dirty="0">
                <a:solidFill>
                  <a:srgbClr val="333F70"/>
                </a:solidFill>
                <a:latin typeface="Open Sans Bold" pitchFamily="34" charset="0"/>
                <a:ea typeface="Open Sans Bold" pitchFamily="34" charset="-122"/>
                <a:cs typeface="Open Sans Bold" pitchFamily="34" charset="-120"/>
              </a:rPr>
              <a:t>CreativeSynth</a:t>
            </a:r>
            <a:endParaRPr lang="en-US" sz="950" dirty="0"/>
          </a:p>
        </p:txBody>
      </p:sp>
      <p:sp>
        <p:nvSpPr>
          <p:cNvPr id="25" name="Text 23"/>
          <p:cNvSpPr/>
          <p:nvPr/>
        </p:nvSpPr>
        <p:spPr>
          <a:xfrm>
            <a:off x="4856783" y="2161356"/>
            <a:ext cx="2166789" cy="186035"/>
          </a:xfrm>
          <a:prstGeom prst="rect">
            <a:avLst/>
          </a:prstGeom>
          <a:noFill/>
          <a:ln/>
        </p:spPr>
        <p:txBody>
          <a:bodyPr wrap="none" lIns="0" tIns="0" rIns="0" bIns="0" rtlCol="0" anchor="t"/>
          <a:lstStyle/>
          <a:p>
            <a:pPr marL="0" indent="0" algn="l">
              <a:lnSpc>
                <a:spcPct val="125000"/>
              </a:lnSpc>
              <a:buNone/>
            </a:pPr>
            <a:r>
              <a:rPr lang="en-US" sz="950" dirty="0">
                <a:solidFill>
                  <a:srgbClr val="333F70"/>
                </a:solidFill>
                <a:latin typeface="Open Sans" pitchFamily="34" charset="0"/>
                <a:ea typeface="Open Sans" pitchFamily="34" charset="-122"/>
                <a:cs typeface="Open Sans" pitchFamily="34" charset="-120"/>
              </a:rPr>
              <a:t>Aesthetic Score ↑</a:t>
            </a:r>
            <a:endParaRPr lang="en-US" sz="950" dirty="0"/>
          </a:p>
        </p:txBody>
      </p:sp>
      <p:sp>
        <p:nvSpPr>
          <p:cNvPr id="26" name="Text 24"/>
          <p:cNvSpPr/>
          <p:nvPr/>
        </p:nvSpPr>
        <p:spPr>
          <a:xfrm>
            <a:off x="6814319" y="2161356"/>
            <a:ext cx="2166789" cy="186035"/>
          </a:xfrm>
          <a:prstGeom prst="rect">
            <a:avLst/>
          </a:prstGeom>
          <a:noFill/>
          <a:ln/>
        </p:spPr>
        <p:txBody>
          <a:bodyPr wrap="none" lIns="0" tIns="0" rIns="0" bIns="0" rtlCol="0" anchor="t"/>
          <a:lstStyle/>
          <a:p>
            <a:pPr marL="0" indent="0" algn="l">
              <a:lnSpc>
                <a:spcPct val="125000"/>
              </a:lnSpc>
              <a:buNone/>
            </a:pPr>
            <a:r>
              <a:rPr lang="en-US" sz="950" b="1" dirty="0">
                <a:solidFill>
                  <a:srgbClr val="333F70"/>
                </a:solidFill>
                <a:latin typeface="Open Sans Bold" pitchFamily="34" charset="0"/>
                <a:ea typeface="Open Sans Bold" pitchFamily="34" charset="-122"/>
                <a:cs typeface="Open Sans Bold" pitchFamily="34" charset="-120"/>
              </a:rPr>
              <a:t>7.563</a:t>
            </a:r>
            <a:endParaRPr lang="en-US" sz="950" dirty="0"/>
          </a:p>
        </p:txBody>
      </p:sp>
      <p:sp>
        <p:nvSpPr>
          <p:cNvPr id="27" name="Text 25"/>
          <p:cNvSpPr/>
          <p:nvPr/>
        </p:nvSpPr>
        <p:spPr>
          <a:xfrm>
            <a:off x="4856783" y="2491904"/>
            <a:ext cx="2166789" cy="186035"/>
          </a:xfrm>
          <a:prstGeom prst="rect">
            <a:avLst/>
          </a:prstGeom>
          <a:noFill/>
          <a:ln/>
        </p:spPr>
        <p:txBody>
          <a:bodyPr wrap="none" lIns="0" tIns="0" rIns="0" bIns="0" rtlCol="0" anchor="t"/>
          <a:lstStyle/>
          <a:p>
            <a:pPr marL="0" indent="0" algn="l">
              <a:lnSpc>
                <a:spcPct val="125000"/>
              </a:lnSpc>
              <a:buNone/>
            </a:pPr>
            <a:r>
              <a:rPr lang="en-US" sz="950" dirty="0">
                <a:solidFill>
                  <a:srgbClr val="333F70"/>
                </a:solidFill>
                <a:latin typeface="Open Sans" pitchFamily="34" charset="0"/>
                <a:ea typeface="Open Sans" pitchFamily="34" charset="-122"/>
                <a:cs typeface="Open Sans" pitchFamily="34" charset="-120"/>
              </a:rPr>
              <a:t>NIMA ↑</a:t>
            </a:r>
            <a:endParaRPr lang="en-US" sz="950" dirty="0"/>
          </a:p>
        </p:txBody>
      </p:sp>
      <p:sp>
        <p:nvSpPr>
          <p:cNvPr id="28" name="Text 26"/>
          <p:cNvSpPr/>
          <p:nvPr/>
        </p:nvSpPr>
        <p:spPr>
          <a:xfrm>
            <a:off x="6814319" y="2491904"/>
            <a:ext cx="2166789" cy="186035"/>
          </a:xfrm>
          <a:prstGeom prst="rect">
            <a:avLst/>
          </a:prstGeom>
          <a:noFill/>
          <a:ln/>
        </p:spPr>
        <p:txBody>
          <a:bodyPr wrap="none" lIns="0" tIns="0" rIns="0" bIns="0" rtlCol="0" anchor="t"/>
          <a:lstStyle/>
          <a:p>
            <a:pPr marL="0" indent="0" algn="l">
              <a:lnSpc>
                <a:spcPct val="125000"/>
              </a:lnSpc>
              <a:buNone/>
            </a:pPr>
            <a:r>
              <a:rPr lang="en-US" sz="950" b="1" dirty="0">
                <a:solidFill>
                  <a:srgbClr val="333F70"/>
                </a:solidFill>
                <a:latin typeface="Open Sans Bold" pitchFamily="34" charset="0"/>
                <a:ea typeface="Open Sans Bold" pitchFamily="34" charset="-122"/>
                <a:cs typeface="Open Sans Bold" pitchFamily="34" charset="-120"/>
              </a:rPr>
              <a:t>6.365</a:t>
            </a:r>
            <a:endParaRPr lang="en-US" sz="950" dirty="0"/>
          </a:p>
        </p:txBody>
      </p:sp>
      <p:sp>
        <p:nvSpPr>
          <p:cNvPr id="29" name="Text 27"/>
          <p:cNvSpPr/>
          <p:nvPr/>
        </p:nvSpPr>
        <p:spPr>
          <a:xfrm>
            <a:off x="4856783" y="2822451"/>
            <a:ext cx="2166789" cy="186035"/>
          </a:xfrm>
          <a:prstGeom prst="rect">
            <a:avLst/>
          </a:prstGeom>
          <a:noFill/>
          <a:ln/>
        </p:spPr>
        <p:txBody>
          <a:bodyPr wrap="none" lIns="0" tIns="0" rIns="0" bIns="0" rtlCol="0" anchor="t"/>
          <a:lstStyle/>
          <a:p>
            <a:pPr marL="0" indent="0" algn="l">
              <a:lnSpc>
                <a:spcPct val="125000"/>
              </a:lnSpc>
              <a:buNone/>
            </a:pPr>
            <a:r>
              <a:rPr lang="en-US" sz="950" dirty="0">
                <a:solidFill>
                  <a:srgbClr val="333F70"/>
                </a:solidFill>
                <a:latin typeface="Open Sans" pitchFamily="34" charset="0"/>
                <a:ea typeface="Open Sans" pitchFamily="34" charset="-122"/>
                <a:cs typeface="Open Sans" pitchFamily="34" charset="-120"/>
              </a:rPr>
              <a:t>CLIP-I ↑</a:t>
            </a:r>
            <a:endParaRPr lang="en-US" sz="950" dirty="0"/>
          </a:p>
        </p:txBody>
      </p:sp>
      <p:sp>
        <p:nvSpPr>
          <p:cNvPr id="30" name="Text 28"/>
          <p:cNvSpPr/>
          <p:nvPr/>
        </p:nvSpPr>
        <p:spPr>
          <a:xfrm>
            <a:off x="6814319" y="2822451"/>
            <a:ext cx="2166789" cy="186035"/>
          </a:xfrm>
          <a:prstGeom prst="rect">
            <a:avLst/>
          </a:prstGeom>
          <a:noFill/>
          <a:ln/>
        </p:spPr>
        <p:txBody>
          <a:bodyPr wrap="none" lIns="0" tIns="0" rIns="0" bIns="0" rtlCol="0" anchor="t"/>
          <a:lstStyle/>
          <a:p>
            <a:pPr marL="0" indent="0" algn="l">
              <a:lnSpc>
                <a:spcPct val="125000"/>
              </a:lnSpc>
              <a:buNone/>
            </a:pPr>
            <a:r>
              <a:rPr lang="en-US" sz="950" b="1" dirty="0">
                <a:solidFill>
                  <a:srgbClr val="333F70"/>
                </a:solidFill>
                <a:latin typeface="Open Sans Bold" pitchFamily="34" charset="0"/>
                <a:ea typeface="Open Sans Bold" pitchFamily="34" charset="-122"/>
                <a:cs typeface="Open Sans Bold" pitchFamily="34" charset="-120"/>
              </a:rPr>
              <a:t>52.067</a:t>
            </a:r>
            <a:endParaRPr lang="en-US" sz="950" dirty="0"/>
          </a:p>
        </p:txBody>
      </p:sp>
      <p:sp>
        <p:nvSpPr>
          <p:cNvPr id="31" name="Text 29"/>
          <p:cNvSpPr/>
          <p:nvPr/>
        </p:nvSpPr>
        <p:spPr>
          <a:xfrm>
            <a:off x="4728046" y="3205163"/>
            <a:ext cx="3924598" cy="372070"/>
          </a:xfrm>
          <a:prstGeom prst="rect">
            <a:avLst/>
          </a:prstGeom>
          <a:noFill/>
          <a:ln/>
        </p:spPr>
        <p:txBody>
          <a:bodyPr wrap="square" lIns="0" tIns="0" rIns="0" bIns="0" rtlCol="0" anchor="t">
            <a:normAutofit/>
          </a:bodyPr>
          <a:lstStyle/>
          <a:p>
            <a:pPr marL="0" indent="0" algn="l">
              <a:lnSpc>
                <a:spcPct val="125000"/>
              </a:lnSpc>
              <a:buNone/>
            </a:pPr>
            <a:r>
              <a:rPr lang="en-US" sz="950" dirty="0">
                <a:solidFill>
                  <a:srgbClr val="333F70"/>
                </a:solidFill>
                <a:latin typeface="Open Sans" pitchFamily="34" charset="0"/>
                <a:ea typeface="Open Sans" pitchFamily="34" charset="-122"/>
                <a:cs typeface="Open Sans" pitchFamily="34" charset="-120"/>
              </a:rPr>
              <a:t>CreativeSynth outperforms VD, Image Mixer, and Kosmos-G across all fusion metrics.</a:t>
            </a:r>
            <a:endParaRPr lang="en-US" sz="950" dirty="0"/>
          </a:p>
        </p:txBody>
      </p:sp>
      <p:sp>
        <p:nvSpPr>
          <p:cNvPr id="32" name="Shape 30"/>
          <p:cNvSpPr/>
          <p:nvPr/>
        </p:nvSpPr>
        <p:spPr>
          <a:xfrm>
            <a:off x="4728046" y="3699272"/>
            <a:ext cx="3924598" cy="629245"/>
          </a:xfrm>
          <a:prstGeom prst="roundRect">
            <a:avLst>
              <a:gd name="adj" fmla="val 8280"/>
            </a:avLst>
          </a:prstGeom>
          <a:solidFill>
            <a:srgbClr val="D6F5EE"/>
          </a:solidFill>
          <a:ln/>
        </p:spPr>
        <p:txBody>
          <a:bodyPr/>
          <a:lstStyle/>
          <a:p>
            <a:endParaRPr lang="zh-TW" altLang="en-US"/>
          </a:p>
        </p:txBody>
      </p:sp>
      <p:pic>
        <p:nvPicPr>
          <p:cNvPr id="33" name="Image 0" descr="preencoded.png"/>
          <p:cNvPicPr>
            <a:picLocks noChangeAspect="1"/>
          </p:cNvPicPr>
          <p:nvPr/>
        </p:nvPicPr>
        <p:blipFill>
          <a:blip r:embed="rId3"/>
          <a:stretch>
            <a:fillRect/>
          </a:stretch>
        </p:blipFill>
        <p:spPr>
          <a:xfrm>
            <a:off x="4852020" y="3883819"/>
            <a:ext cx="155004" cy="123974"/>
          </a:xfrm>
          <a:prstGeom prst="rect">
            <a:avLst/>
          </a:prstGeom>
        </p:spPr>
      </p:pic>
      <p:sp>
        <p:nvSpPr>
          <p:cNvPr id="34" name="Text 31"/>
          <p:cNvSpPr/>
          <p:nvPr/>
        </p:nvSpPr>
        <p:spPr>
          <a:xfrm>
            <a:off x="5130998" y="3827859"/>
            <a:ext cx="3397672" cy="372070"/>
          </a:xfrm>
          <a:prstGeom prst="rect">
            <a:avLst/>
          </a:prstGeom>
          <a:noFill/>
          <a:ln/>
        </p:spPr>
        <p:txBody>
          <a:bodyPr wrap="square" lIns="0" tIns="0" rIns="0" bIns="0" rtlCol="0" anchor="t">
            <a:normAutofit/>
          </a:bodyPr>
          <a:lstStyle/>
          <a:p>
            <a:pPr marL="0" indent="0" algn="l">
              <a:lnSpc>
                <a:spcPct val="125000"/>
              </a:lnSpc>
              <a:buNone/>
            </a:pPr>
            <a:r>
              <a:rPr lang="en-US" sz="950" dirty="0">
                <a:solidFill>
                  <a:srgbClr val="000000"/>
                </a:solidFill>
                <a:latin typeface="Open Sans" pitchFamily="34" charset="0"/>
                <a:ea typeface="Open Sans" pitchFamily="34" charset="-122"/>
                <a:cs typeface="Open Sans" pitchFamily="34" charset="-120"/>
              </a:rPr>
              <a:t>Generation time: ~5s on NVIDIA L40, ~2s on RTX 4090 (1024×1024, 30 steps)</a:t>
            </a:r>
            <a:endParaRPr lang="en-US" sz="9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496119" y="486073"/>
            <a:ext cx="6132165" cy="366861"/>
          </a:xfrm>
          <a:prstGeom prst="rect">
            <a:avLst/>
          </a:prstGeom>
          <a:noFill/>
          <a:ln/>
        </p:spPr>
        <p:txBody>
          <a:bodyPr wrap="none" lIns="0" tIns="0" rIns="0" bIns="0" rtlCol="0" anchor="t"/>
          <a:lstStyle/>
          <a:p>
            <a:pPr marL="0" indent="0" algn="l">
              <a:lnSpc>
                <a:spcPct val="104000"/>
              </a:lnSpc>
              <a:buNone/>
            </a:pPr>
            <a:r>
              <a:rPr lang="en-US" sz="2300" b="1" dirty="0">
                <a:solidFill>
                  <a:srgbClr val="333F70"/>
                </a:solidFill>
                <a:latin typeface="Unbounded Bold" pitchFamily="34" charset="0"/>
                <a:ea typeface="Unbounded Bold" pitchFamily="34" charset="-122"/>
                <a:cs typeface="Unbounded Bold" pitchFamily="34" charset="-120"/>
              </a:rPr>
              <a:t>User Study &amp; Ablation Analysis</a:t>
            </a:r>
            <a:endParaRPr lang="en-US" sz="2300" dirty="0"/>
          </a:p>
        </p:txBody>
      </p:sp>
      <p:sp>
        <p:nvSpPr>
          <p:cNvPr id="3" name="Text 1"/>
          <p:cNvSpPr/>
          <p:nvPr/>
        </p:nvSpPr>
        <p:spPr>
          <a:xfrm>
            <a:off x="496119" y="1095896"/>
            <a:ext cx="2203177" cy="183431"/>
          </a:xfrm>
          <a:prstGeom prst="rect">
            <a:avLst/>
          </a:prstGeom>
          <a:noFill/>
          <a:ln/>
        </p:spPr>
        <p:txBody>
          <a:bodyPr wrap="none" lIns="0" tIns="0" rIns="0" bIns="0" rtlCol="0" anchor="t"/>
          <a:lstStyle/>
          <a:p>
            <a:pPr marL="0" indent="0" algn="l">
              <a:lnSpc>
                <a:spcPct val="104000"/>
              </a:lnSpc>
              <a:buNone/>
            </a:pPr>
            <a:r>
              <a:rPr lang="en-US" sz="1150" b="1" dirty="0">
                <a:solidFill>
                  <a:srgbClr val="333F70"/>
                </a:solidFill>
                <a:latin typeface="Unbounded Bold" pitchFamily="34" charset="0"/>
                <a:ea typeface="Unbounded Bold" pitchFamily="34" charset="-122"/>
                <a:cs typeface="Unbounded Bold" pitchFamily="34" charset="-120"/>
              </a:rPr>
              <a:t>User Study Results</a:t>
            </a:r>
            <a:endParaRPr lang="en-US" sz="1150" dirty="0"/>
          </a:p>
        </p:txBody>
      </p:sp>
      <p:sp>
        <p:nvSpPr>
          <p:cNvPr id="4" name="Text 2"/>
          <p:cNvSpPr/>
          <p:nvPr/>
        </p:nvSpPr>
        <p:spPr>
          <a:xfrm>
            <a:off x="496119" y="1376511"/>
            <a:ext cx="3932709" cy="774129"/>
          </a:xfrm>
          <a:prstGeom prst="rect">
            <a:avLst/>
          </a:prstGeom>
          <a:noFill/>
          <a:ln/>
        </p:spPr>
        <p:txBody>
          <a:bodyPr wrap="square" lIns="0" tIns="0" rIns="0" bIns="0" rtlCol="0" anchor="t">
            <a:normAutofit/>
          </a:bodyPr>
          <a:lstStyle/>
          <a:p>
            <a:pPr marL="0" indent="0" algn="l">
              <a:lnSpc>
                <a:spcPct val="122000"/>
              </a:lnSpc>
              <a:buNone/>
            </a:pPr>
            <a:r>
              <a:rPr lang="en-US" sz="900" b="1" dirty="0">
                <a:solidFill>
                  <a:srgbClr val="333F70"/>
                </a:solidFill>
                <a:latin typeface="Open Sans Bold" pitchFamily="34" charset="0"/>
                <a:ea typeface="Open Sans Bold" pitchFamily="34" charset="-122"/>
                <a:cs typeface="Open Sans Bold" pitchFamily="34" charset="-120"/>
              </a:rPr>
              <a:t>79 participants</a:t>
            </a:r>
            <a:r>
              <a:rPr lang="en-US" sz="900" dirty="0">
                <a:solidFill>
                  <a:srgbClr val="333F70"/>
                </a:solidFill>
                <a:latin typeface="Open Sans" pitchFamily="34" charset="0"/>
                <a:ea typeface="Open Sans" pitchFamily="34" charset="-122"/>
                <a:cs typeface="Open Sans" pitchFamily="34" charset="-120"/>
              </a:rPr>
              <a:t>, 11,850 votes across 50 result sets. CreativeSynth was compared against 10 leading methods.</a:t>
            </a:r>
            <a:endParaRPr lang="en-US" sz="900" dirty="0"/>
          </a:p>
          <a:p>
            <a:pPr marL="0" indent="0" algn="l">
              <a:lnSpc>
                <a:spcPct val="122000"/>
              </a:lnSpc>
              <a:buNone/>
            </a:pPr>
            <a:r>
              <a:rPr lang="en-US" sz="900" dirty="0">
                <a:solidFill>
                  <a:srgbClr val="333F70"/>
                </a:solidFill>
                <a:latin typeface="Open Sans" pitchFamily="34" charset="0"/>
                <a:ea typeface="Open Sans" pitchFamily="34" charset="-122"/>
                <a:cs typeface="Open Sans" pitchFamily="34" charset="-120"/>
              </a:rPr>
              <a:t>Particularly popular in </a:t>
            </a:r>
            <a:r>
              <a:rPr lang="en-US" sz="900" b="1" dirty="0">
                <a:solidFill>
                  <a:srgbClr val="333F70"/>
                </a:solidFill>
                <a:latin typeface="Open Sans Bold" pitchFamily="34" charset="0"/>
                <a:ea typeface="Open Sans Bold" pitchFamily="34" charset="-122"/>
                <a:cs typeface="Open Sans Bold" pitchFamily="34" charset="-120"/>
              </a:rPr>
              <a:t>ink drawing, oil painting, and digital art</a:t>
            </a:r>
            <a:r>
              <a:rPr lang="en-US" sz="900" dirty="0">
                <a:solidFill>
                  <a:srgbClr val="333F70"/>
                </a:solidFill>
                <a:latin typeface="Open Sans" pitchFamily="34" charset="0"/>
                <a:ea typeface="Open Sans" pitchFamily="34" charset="-122"/>
                <a:cs typeface="Open Sans" pitchFamily="34" charset="-120"/>
              </a:rPr>
              <a:t> categories.</a:t>
            </a:r>
            <a:endParaRPr lang="en-US" sz="900" dirty="0"/>
          </a:p>
        </p:txBody>
      </p:sp>
      <p:sp>
        <p:nvSpPr>
          <p:cNvPr id="5" name="Text 3"/>
          <p:cNvSpPr/>
          <p:nvPr/>
        </p:nvSpPr>
        <p:spPr>
          <a:xfrm>
            <a:off x="4719935" y="1095896"/>
            <a:ext cx="2666926" cy="183431"/>
          </a:xfrm>
          <a:prstGeom prst="rect">
            <a:avLst/>
          </a:prstGeom>
          <a:noFill/>
          <a:ln/>
        </p:spPr>
        <p:txBody>
          <a:bodyPr wrap="none" lIns="0" tIns="0" rIns="0" bIns="0" rtlCol="0" anchor="t"/>
          <a:lstStyle/>
          <a:p>
            <a:pPr marL="0" indent="0" algn="l">
              <a:lnSpc>
                <a:spcPct val="104000"/>
              </a:lnSpc>
              <a:buNone/>
            </a:pPr>
            <a:r>
              <a:rPr lang="en-US" sz="1150" b="1" dirty="0">
                <a:solidFill>
                  <a:srgbClr val="333F70"/>
                </a:solidFill>
                <a:latin typeface="Unbounded Bold" pitchFamily="34" charset="0"/>
                <a:ea typeface="Unbounded Bold" pitchFamily="34" charset="-122"/>
                <a:cs typeface="Unbounded Bold" pitchFamily="34" charset="-120"/>
              </a:rPr>
              <a:t>Ablation Study Findings</a:t>
            </a:r>
            <a:endParaRPr lang="en-US" sz="1150" dirty="0"/>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63914" y="1392250"/>
            <a:ext cx="176064" cy="176064"/>
          </a:xfrm>
          <a:prstGeom prst="rect">
            <a:avLst/>
          </a:prstGeom>
        </p:spPr>
      </p:pic>
      <p:sp>
        <p:nvSpPr>
          <p:cNvPr id="7" name="Text 4"/>
          <p:cNvSpPr/>
          <p:nvPr/>
        </p:nvSpPr>
        <p:spPr>
          <a:xfrm>
            <a:off x="5101382" y="1388641"/>
            <a:ext cx="2169542" cy="183431"/>
          </a:xfrm>
          <a:prstGeom prst="rect">
            <a:avLst/>
          </a:prstGeom>
          <a:noFill/>
          <a:ln/>
        </p:spPr>
        <p:txBody>
          <a:bodyPr wrap="none" lIns="0" tIns="0" rIns="0" bIns="0" rtlCol="0" anchor="t"/>
          <a:lstStyle/>
          <a:p>
            <a:pPr marL="0" indent="0" algn="l">
              <a:lnSpc>
                <a:spcPct val="104000"/>
              </a:lnSpc>
              <a:buNone/>
            </a:pPr>
            <a:r>
              <a:rPr lang="en-US" sz="1150" b="1" dirty="0">
                <a:solidFill>
                  <a:srgbClr val="333F70"/>
                </a:solidFill>
                <a:latin typeface="Unbounded Bold" pitchFamily="34" charset="0"/>
                <a:ea typeface="Unbounded Bold" pitchFamily="34" charset="-122"/>
                <a:cs typeface="Unbounded Bold" pitchFamily="34" charset="-120"/>
              </a:rPr>
              <a:t>Aesthetic Maintenance</a:t>
            </a:r>
            <a:endParaRPr lang="en-US" sz="1150" dirty="0"/>
          </a:p>
        </p:txBody>
      </p:sp>
      <p:sp>
        <p:nvSpPr>
          <p:cNvPr id="8" name="Text 5"/>
          <p:cNvSpPr/>
          <p:nvPr/>
        </p:nvSpPr>
        <p:spPr>
          <a:xfrm>
            <a:off x="5101382" y="1669256"/>
            <a:ext cx="3551262" cy="171673"/>
          </a:xfrm>
          <a:prstGeom prst="rect">
            <a:avLst/>
          </a:prstGeom>
          <a:noFill/>
          <a:ln/>
        </p:spPr>
        <p:txBody>
          <a:bodyPr wrap="none" lIns="0" tIns="0" rIns="0" bIns="0" rtlCol="0" anchor="t"/>
          <a:lstStyle/>
          <a:p>
            <a:pPr marL="0" indent="0" algn="l">
              <a:lnSpc>
                <a:spcPct val="122000"/>
              </a:lnSpc>
              <a:buNone/>
            </a:pPr>
            <a:r>
              <a:rPr lang="en-US" sz="900" dirty="0">
                <a:solidFill>
                  <a:srgbClr val="333F70"/>
                </a:solidFill>
                <a:latin typeface="Open Sans" pitchFamily="34" charset="0"/>
                <a:ea typeface="Open Sans" pitchFamily="34" charset="-122"/>
                <a:cs typeface="Open Sans" pitchFamily="34" charset="-120"/>
              </a:rPr>
              <a:t>Without it: oversaturated colors, loss of stylistic consistency</a:t>
            </a:r>
            <a:endParaRPr lang="en-US" sz="900" dirty="0"/>
          </a:p>
        </p:txBody>
      </p:sp>
      <p:pic>
        <p:nvPicPr>
          <p:cNvPr id="9"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63914" y="2038983"/>
            <a:ext cx="176064" cy="176064"/>
          </a:xfrm>
          <a:prstGeom prst="rect">
            <a:avLst/>
          </a:prstGeom>
        </p:spPr>
      </p:pic>
      <p:sp>
        <p:nvSpPr>
          <p:cNvPr id="10" name="Text 6"/>
          <p:cNvSpPr/>
          <p:nvPr/>
        </p:nvSpPr>
        <p:spPr>
          <a:xfrm>
            <a:off x="5101382" y="2035373"/>
            <a:ext cx="1467445" cy="183431"/>
          </a:xfrm>
          <a:prstGeom prst="rect">
            <a:avLst/>
          </a:prstGeom>
          <a:noFill/>
          <a:ln/>
        </p:spPr>
        <p:txBody>
          <a:bodyPr wrap="none" lIns="0" tIns="0" rIns="0" bIns="0" rtlCol="0" anchor="t"/>
          <a:lstStyle/>
          <a:p>
            <a:pPr marL="0" indent="0" algn="l">
              <a:lnSpc>
                <a:spcPct val="104000"/>
              </a:lnSpc>
              <a:buNone/>
            </a:pPr>
            <a:r>
              <a:rPr lang="en-US" sz="1150" b="1" dirty="0">
                <a:solidFill>
                  <a:srgbClr val="333F70"/>
                </a:solidFill>
                <a:latin typeface="Unbounded Bold" pitchFamily="34" charset="0"/>
                <a:ea typeface="Unbounded Bold" pitchFamily="34" charset="-122"/>
                <a:cs typeface="Unbounded Bold" pitchFamily="34" charset="-120"/>
              </a:rPr>
              <a:t>Image Inversion</a:t>
            </a:r>
            <a:endParaRPr lang="en-US" sz="1150" dirty="0"/>
          </a:p>
        </p:txBody>
      </p:sp>
      <p:sp>
        <p:nvSpPr>
          <p:cNvPr id="11" name="Text 7"/>
          <p:cNvSpPr/>
          <p:nvPr/>
        </p:nvSpPr>
        <p:spPr>
          <a:xfrm>
            <a:off x="5101382" y="2315989"/>
            <a:ext cx="3551262" cy="171673"/>
          </a:xfrm>
          <a:prstGeom prst="rect">
            <a:avLst/>
          </a:prstGeom>
          <a:noFill/>
          <a:ln/>
        </p:spPr>
        <p:txBody>
          <a:bodyPr wrap="none" lIns="0" tIns="0" rIns="0" bIns="0" rtlCol="0" anchor="t"/>
          <a:lstStyle/>
          <a:p>
            <a:pPr marL="0" indent="0" algn="l">
              <a:lnSpc>
                <a:spcPct val="122000"/>
              </a:lnSpc>
              <a:buNone/>
            </a:pPr>
            <a:r>
              <a:rPr lang="en-US" sz="900" dirty="0">
                <a:solidFill>
                  <a:srgbClr val="333F70"/>
                </a:solidFill>
                <a:latin typeface="Open Sans" pitchFamily="34" charset="0"/>
                <a:ea typeface="Open Sans" pitchFamily="34" charset="-122"/>
                <a:cs typeface="Open Sans" pitchFamily="34" charset="-120"/>
              </a:rPr>
              <a:t>Without it: reduced detail retention and visual coherence</a:t>
            </a:r>
            <a:endParaRPr lang="en-US" sz="900" dirty="0"/>
          </a:p>
        </p:txBody>
      </p:sp>
      <p:pic>
        <p:nvPicPr>
          <p:cNvPr id="12"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63914" y="2685715"/>
            <a:ext cx="176064" cy="176064"/>
          </a:xfrm>
          <a:prstGeom prst="rect">
            <a:avLst/>
          </a:prstGeom>
        </p:spPr>
      </p:pic>
      <p:sp>
        <p:nvSpPr>
          <p:cNvPr id="13" name="Text 8"/>
          <p:cNvSpPr/>
          <p:nvPr/>
        </p:nvSpPr>
        <p:spPr>
          <a:xfrm>
            <a:off x="5101382" y="2682106"/>
            <a:ext cx="2125861" cy="183431"/>
          </a:xfrm>
          <a:prstGeom prst="rect">
            <a:avLst/>
          </a:prstGeom>
          <a:noFill/>
          <a:ln/>
        </p:spPr>
        <p:txBody>
          <a:bodyPr wrap="none" lIns="0" tIns="0" rIns="0" bIns="0" rtlCol="0" anchor="t"/>
          <a:lstStyle/>
          <a:p>
            <a:pPr marL="0" indent="0" algn="l">
              <a:lnSpc>
                <a:spcPct val="104000"/>
              </a:lnSpc>
              <a:buNone/>
            </a:pPr>
            <a:r>
              <a:rPr lang="en-US" sz="1150" b="1" dirty="0">
                <a:solidFill>
                  <a:srgbClr val="333F70"/>
                </a:solidFill>
                <a:latin typeface="Unbounded Bold" pitchFamily="34" charset="0"/>
                <a:ea typeface="Unbounded Bold" pitchFamily="34" charset="-122"/>
                <a:cs typeface="Unbounded Bold" pitchFamily="34" charset="-120"/>
              </a:rPr>
              <a:t>Semantic Preservation</a:t>
            </a:r>
            <a:endParaRPr lang="en-US" sz="1150" dirty="0"/>
          </a:p>
        </p:txBody>
      </p:sp>
      <p:sp>
        <p:nvSpPr>
          <p:cNvPr id="14" name="Text 9"/>
          <p:cNvSpPr/>
          <p:nvPr/>
        </p:nvSpPr>
        <p:spPr>
          <a:xfrm>
            <a:off x="5101382" y="2962721"/>
            <a:ext cx="3551262" cy="171673"/>
          </a:xfrm>
          <a:prstGeom prst="rect">
            <a:avLst/>
          </a:prstGeom>
          <a:noFill/>
          <a:ln/>
        </p:spPr>
        <p:txBody>
          <a:bodyPr wrap="none" lIns="0" tIns="0" rIns="0" bIns="0" rtlCol="0" anchor="t"/>
          <a:lstStyle/>
          <a:p>
            <a:pPr marL="0" indent="0" algn="l">
              <a:lnSpc>
                <a:spcPct val="122000"/>
              </a:lnSpc>
              <a:buNone/>
            </a:pPr>
            <a:r>
              <a:rPr lang="en-US" sz="900" dirty="0">
                <a:solidFill>
                  <a:srgbClr val="333F70"/>
                </a:solidFill>
                <a:latin typeface="Open Sans" pitchFamily="34" charset="0"/>
                <a:ea typeface="Open Sans" pitchFamily="34" charset="-122"/>
                <a:cs typeface="Open Sans" pitchFamily="34" charset="-120"/>
              </a:rPr>
              <a:t>Without it: confused semantic structure, incomplete information</a:t>
            </a:r>
            <a:endParaRPr lang="en-US" sz="900" dirty="0"/>
          </a:p>
        </p:txBody>
      </p:sp>
      <p:pic>
        <p:nvPicPr>
          <p:cNvPr id="15"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763914" y="3332448"/>
            <a:ext cx="176064" cy="176064"/>
          </a:xfrm>
          <a:prstGeom prst="rect">
            <a:avLst/>
          </a:prstGeom>
        </p:spPr>
      </p:pic>
      <p:sp>
        <p:nvSpPr>
          <p:cNvPr id="16" name="Text 10"/>
          <p:cNvSpPr/>
          <p:nvPr/>
        </p:nvSpPr>
        <p:spPr>
          <a:xfrm>
            <a:off x="5101382" y="3328839"/>
            <a:ext cx="1467445" cy="183431"/>
          </a:xfrm>
          <a:prstGeom prst="rect">
            <a:avLst/>
          </a:prstGeom>
          <a:noFill/>
          <a:ln/>
        </p:spPr>
        <p:txBody>
          <a:bodyPr wrap="none" lIns="0" tIns="0" rIns="0" bIns="0" rtlCol="0" anchor="t"/>
          <a:lstStyle/>
          <a:p>
            <a:pPr marL="0" indent="0" algn="l">
              <a:lnSpc>
                <a:spcPct val="104000"/>
              </a:lnSpc>
              <a:buNone/>
            </a:pPr>
            <a:r>
              <a:rPr lang="en-US" sz="1150" b="1" dirty="0">
                <a:solidFill>
                  <a:srgbClr val="333F70"/>
                </a:solidFill>
                <a:latin typeface="Unbounded Bold" pitchFamily="34" charset="0"/>
                <a:ea typeface="Unbounded Bold" pitchFamily="34" charset="-122"/>
                <a:cs typeface="Unbounded Bold" pitchFamily="34" charset="-120"/>
              </a:rPr>
              <a:t>Guidance Scale</a:t>
            </a:r>
            <a:endParaRPr lang="en-US" sz="1150" dirty="0"/>
          </a:p>
        </p:txBody>
      </p:sp>
      <p:sp>
        <p:nvSpPr>
          <p:cNvPr id="17" name="Text 11"/>
          <p:cNvSpPr/>
          <p:nvPr/>
        </p:nvSpPr>
        <p:spPr>
          <a:xfrm>
            <a:off x="5101382" y="3609454"/>
            <a:ext cx="3551262" cy="171673"/>
          </a:xfrm>
          <a:prstGeom prst="rect">
            <a:avLst/>
          </a:prstGeom>
          <a:noFill/>
          <a:ln/>
        </p:spPr>
        <p:txBody>
          <a:bodyPr wrap="none" lIns="0" tIns="0" rIns="0" bIns="0" rtlCol="0" anchor="t"/>
          <a:lstStyle/>
          <a:p>
            <a:pPr marL="0" indent="0" algn="l">
              <a:lnSpc>
                <a:spcPct val="122000"/>
              </a:lnSpc>
              <a:buNone/>
            </a:pPr>
            <a:r>
              <a:rPr lang="en-US" sz="900" dirty="0">
                <a:solidFill>
                  <a:srgbClr val="333F70"/>
                </a:solidFill>
                <a:latin typeface="Open Sans" pitchFamily="34" charset="0"/>
                <a:ea typeface="Open Sans" pitchFamily="34" charset="-122"/>
                <a:cs typeface="Open Sans" pitchFamily="34" charset="-120"/>
              </a:rPr>
              <a:t>Higher scale → richer details, closer alignment to target style</a:t>
            </a:r>
            <a:endParaRPr lang="en-US" sz="900" dirty="0"/>
          </a:p>
        </p:txBody>
      </p:sp>
      <p:sp>
        <p:nvSpPr>
          <p:cNvPr id="18" name="Shape 12"/>
          <p:cNvSpPr/>
          <p:nvPr/>
        </p:nvSpPr>
        <p:spPr>
          <a:xfrm>
            <a:off x="496119" y="3999756"/>
            <a:ext cx="2652415" cy="657597"/>
          </a:xfrm>
          <a:prstGeom prst="roundRect">
            <a:avLst>
              <a:gd name="adj" fmla="val 7498"/>
            </a:avLst>
          </a:prstGeom>
          <a:solidFill>
            <a:srgbClr val="D6F5EE"/>
          </a:solidFill>
          <a:ln w="4763">
            <a:solidFill>
              <a:srgbClr val="BCDBD4"/>
            </a:solidFill>
            <a:prstDash val="solid"/>
          </a:ln>
        </p:spPr>
        <p:txBody>
          <a:bodyPr/>
          <a:lstStyle/>
          <a:p>
            <a:endParaRPr lang="zh-TW" altLang="en-US"/>
          </a:p>
        </p:txBody>
      </p:sp>
      <p:sp>
        <p:nvSpPr>
          <p:cNvPr id="19" name="Text 13"/>
          <p:cNvSpPr/>
          <p:nvPr/>
        </p:nvSpPr>
        <p:spPr>
          <a:xfrm>
            <a:off x="618232" y="4121869"/>
            <a:ext cx="1467445" cy="183431"/>
          </a:xfrm>
          <a:prstGeom prst="rect">
            <a:avLst/>
          </a:prstGeom>
          <a:noFill/>
          <a:ln/>
        </p:spPr>
        <p:txBody>
          <a:bodyPr wrap="none" lIns="0" tIns="0" rIns="0" bIns="0" rtlCol="0" anchor="t"/>
          <a:lstStyle/>
          <a:p>
            <a:pPr marL="0" indent="0" algn="l">
              <a:lnSpc>
                <a:spcPct val="104000"/>
              </a:lnSpc>
              <a:buNone/>
            </a:pPr>
            <a:r>
              <a:rPr lang="en-US" sz="1150" b="1" dirty="0">
                <a:solidFill>
                  <a:srgbClr val="333F70"/>
                </a:solidFill>
                <a:latin typeface="Unbounded Bold" pitchFamily="34" charset="0"/>
                <a:ea typeface="Unbounded Bold" pitchFamily="34" charset="-122"/>
                <a:cs typeface="Unbounded Bold" pitchFamily="34" charset="-120"/>
              </a:rPr>
              <a:t>94.9%</a:t>
            </a:r>
            <a:endParaRPr lang="en-US" sz="1150" dirty="0"/>
          </a:p>
        </p:txBody>
      </p:sp>
      <p:sp>
        <p:nvSpPr>
          <p:cNvPr id="20" name="Text 14"/>
          <p:cNvSpPr/>
          <p:nvPr/>
        </p:nvSpPr>
        <p:spPr>
          <a:xfrm>
            <a:off x="618232" y="4363566"/>
            <a:ext cx="2408188" cy="171673"/>
          </a:xfrm>
          <a:prstGeom prst="rect">
            <a:avLst/>
          </a:prstGeom>
          <a:noFill/>
          <a:ln/>
        </p:spPr>
        <p:txBody>
          <a:bodyPr wrap="none" lIns="0" tIns="0" rIns="0" bIns="0" rtlCol="0" anchor="t"/>
          <a:lstStyle/>
          <a:p>
            <a:pPr marL="0" indent="0" algn="l">
              <a:lnSpc>
                <a:spcPct val="122000"/>
              </a:lnSpc>
              <a:buNone/>
            </a:pPr>
            <a:r>
              <a:rPr lang="en-US" sz="900" dirty="0">
                <a:solidFill>
                  <a:srgbClr val="333F70"/>
                </a:solidFill>
                <a:latin typeface="Open Sans" pitchFamily="34" charset="0"/>
                <a:ea typeface="Open Sans" pitchFamily="34" charset="-122"/>
                <a:cs typeface="Open Sans" pitchFamily="34" charset="-120"/>
              </a:rPr>
              <a:t>Supported necessity and practical potential</a:t>
            </a:r>
            <a:endParaRPr lang="en-US" sz="900" dirty="0"/>
          </a:p>
        </p:txBody>
      </p:sp>
      <p:sp>
        <p:nvSpPr>
          <p:cNvPr id="21" name="Shape 15"/>
          <p:cNvSpPr/>
          <p:nvPr/>
        </p:nvSpPr>
        <p:spPr>
          <a:xfrm>
            <a:off x="3245718" y="3999756"/>
            <a:ext cx="2652489" cy="657597"/>
          </a:xfrm>
          <a:prstGeom prst="roundRect">
            <a:avLst>
              <a:gd name="adj" fmla="val 7498"/>
            </a:avLst>
          </a:prstGeom>
          <a:solidFill>
            <a:srgbClr val="D6F5EE"/>
          </a:solidFill>
          <a:ln w="4763">
            <a:solidFill>
              <a:srgbClr val="BCDBD4"/>
            </a:solidFill>
            <a:prstDash val="solid"/>
          </a:ln>
        </p:spPr>
        <p:txBody>
          <a:bodyPr/>
          <a:lstStyle/>
          <a:p>
            <a:endParaRPr lang="zh-TW" altLang="en-US"/>
          </a:p>
        </p:txBody>
      </p:sp>
      <p:sp>
        <p:nvSpPr>
          <p:cNvPr id="22" name="Text 16"/>
          <p:cNvSpPr/>
          <p:nvPr/>
        </p:nvSpPr>
        <p:spPr>
          <a:xfrm>
            <a:off x="3367832" y="4121869"/>
            <a:ext cx="1467445" cy="183431"/>
          </a:xfrm>
          <a:prstGeom prst="rect">
            <a:avLst/>
          </a:prstGeom>
          <a:noFill/>
          <a:ln/>
        </p:spPr>
        <p:txBody>
          <a:bodyPr wrap="none" lIns="0" tIns="0" rIns="0" bIns="0" rtlCol="0" anchor="t"/>
          <a:lstStyle/>
          <a:p>
            <a:pPr marL="0" indent="0" algn="l">
              <a:lnSpc>
                <a:spcPct val="104000"/>
              </a:lnSpc>
              <a:buNone/>
            </a:pPr>
            <a:r>
              <a:rPr lang="en-US" sz="1150" b="1" dirty="0">
                <a:solidFill>
                  <a:srgbClr val="333F70"/>
                </a:solidFill>
                <a:latin typeface="Unbounded Bold" pitchFamily="34" charset="0"/>
                <a:ea typeface="Unbounded Bold" pitchFamily="34" charset="-122"/>
                <a:cs typeface="Unbounded Bold" pitchFamily="34" charset="-120"/>
              </a:rPr>
              <a:t>96.2%</a:t>
            </a:r>
            <a:endParaRPr lang="en-US" sz="1150" dirty="0"/>
          </a:p>
        </p:txBody>
      </p:sp>
      <p:sp>
        <p:nvSpPr>
          <p:cNvPr id="23" name="Text 17"/>
          <p:cNvSpPr/>
          <p:nvPr/>
        </p:nvSpPr>
        <p:spPr>
          <a:xfrm>
            <a:off x="3367832" y="4363566"/>
            <a:ext cx="2408262" cy="171673"/>
          </a:xfrm>
          <a:prstGeom prst="rect">
            <a:avLst/>
          </a:prstGeom>
          <a:noFill/>
          <a:ln/>
        </p:spPr>
        <p:txBody>
          <a:bodyPr wrap="none" lIns="0" tIns="0" rIns="0" bIns="0" rtlCol="0" anchor="t"/>
          <a:lstStyle/>
          <a:p>
            <a:pPr marL="0" indent="0" algn="l">
              <a:lnSpc>
                <a:spcPct val="122000"/>
              </a:lnSpc>
              <a:buNone/>
            </a:pPr>
            <a:r>
              <a:rPr lang="en-US" sz="900" dirty="0">
                <a:solidFill>
                  <a:srgbClr val="333F70"/>
                </a:solidFill>
                <a:latin typeface="Open Sans" pitchFamily="34" charset="0"/>
                <a:ea typeface="Open Sans" pitchFamily="34" charset="-122"/>
                <a:cs typeface="Open Sans" pitchFamily="34" charset="-120"/>
              </a:rPr>
              <a:t>Found outputs innovative and appealing</a:t>
            </a:r>
            <a:endParaRPr lang="en-US" sz="900" dirty="0"/>
          </a:p>
        </p:txBody>
      </p:sp>
      <p:sp>
        <p:nvSpPr>
          <p:cNvPr id="24" name="Shape 18"/>
          <p:cNvSpPr/>
          <p:nvPr/>
        </p:nvSpPr>
        <p:spPr>
          <a:xfrm>
            <a:off x="5995392" y="3999756"/>
            <a:ext cx="2652415" cy="657597"/>
          </a:xfrm>
          <a:prstGeom prst="roundRect">
            <a:avLst>
              <a:gd name="adj" fmla="val 7498"/>
            </a:avLst>
          </a:prstGeom>
          <a:solidFill>
            <a:srgbClr val="D6F5EE"/>
          </a:solidFill>
          <a:ln w="4763">
            <a:solidFill>
              <a:srgbClr val="BCDBD4"/>
            </a:solidFill>
            <a:prstDash val="solid"/>
          </a:ln>
        </p:spPr>
        <p:txBody>
          <a:bodyPr/>
          <a:lstStyle/>
          <a:p>
            <a:endParaRPr lang="zh-TW" altLang="en-US"/>
          </a:p>
        </p:txBody>
      </p:sp>
      <p:sp>
        <p:nvSpPr>
          <p:cNvPr id="25" name="Text 19"/>
          <p:cNvSpPr/>
          <p:nvPr/>
        </p:nvSpPr>
        <p:spPr>
          <a:xfrm>
            <a:off x="6117506" y="4121869"/>
            <a:ext cx="1467445" cy="183431"/>
          </a:xfrm>
          <a:prstGeom prst="rect">
            <a:avLst/>
          </a:prstGeom>
          <a:noFill/>
          <a:ln/>
        </p:spPr>
        <p:txBody>
          <a:bodyPr wrap="none" lIns="0" tIns="0" rIns="0" bIns="0" rtlCol="0" anchor="t"/>
          <a:lstStyle/>
          <a:p>
            <a:pPr marL="0" indent="0" algn="l">
              <a:lnSpc>
                <a:spcPct val="104000"/>
              </a:lnSpc>
              <a:buNone/>
            </a:pPr>
            <a:r>
              <a:rPr lang="en-US" sz="1150" b="1" dirty="0">
                <a:solidFill>
                  <a:srgbClr val="333F70"/>
                </a:solidFill>
                <a:latin typeface="Unbounded Bold" pitchFamily="34" charset="0"/>
                <a:ea typeface="Unbounded Bold" pitchFamily="34" charset="-122"/>
                <a:cs typeface="Unbounded Bold" pitchFamily="34" charset="-120"/>
              </a:rPr>
              <a:t>91.1%</a:t>
            </a:r>
            <a:endParaRPr lang="en-US" sz="1150" dirty="0"/>
          </a:p>
        </p:txBody>
      </p:sp>
      <p:sp>
        <p:nvSpPr>
          <p:cNvPr id="26" name="Text 20"/>
          <p:cNvSpPr/>
          <p:nvPr/>
        </p:nvSpPr>
        <p:spPr>
          <a:xfrm>
            <a:off x="6117506" y="4363566"/>
            <a:ext cx="2408188" cy="171673"/>
          </a:xfrm>
          <a:prstGeom prst="rect">
            <a:avLst/>
          </a:prstGeom>
          <a:noFill/>
          <a:ln/>
        </p:spPr>
        <p:txBody>
          <a:bodyPr wrap="none" lIns="0" tIns="0" rIns="0" bIns="0" rtlCol="0" anchor="t"/>
          <a:lstStyle/>
          <a:p>
            <a:pPr marL="0" indent="0" algn="l">
              <a:lnSpc>
                <a:spcPct val="122000"/>
              </a:lnSpc>
              <a:buNone/>
            </a:pPr>
            <a:r>
              <a:rPr lang="en-US" sz="900" dirty="0">
                <a:solidFill>
                  <a:srgbClr val="333F70"/>
                </a:solidFill>
                <a:latin typeface="Open Sans" pitchFamily="34" charset="0"/>
                <a:ea typeface="Open Sans" pitchFamily="34" charset="-122"/>
                <a:cs typeface="Open Sans" pitchFamily="34" charset="-120"/>
              </a:rPr>
              <a:t>Believed realistic art creation is achievable</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a:extLst>
              <a:ext uri="{FF2B5EF4-FFF2-40B4-BE49-F238E27FC236}">
                <a16:creationId xmlns:a16="http://schemas.microsoft.com/office/drawing/2014/main" id="{A31C27C7-EF7B-7571-2BF9-FE5F88AB4DDE}"/>
              </a:ext>
            </a:extLst>
          </p:cNvPr>
          <p:cNvSpPr/>
          <p:nvPr/>
        </p:nvSpPr>
        <p:spPr>
          <a:xfrm>
            <a:off x="496119" y="486073"/>
            <a:ext cx="6132165" cy="366861"/>
          </a:xfrm>
          <a:prstGeom prst="rect">
            <a:avLst/>
          </a:prstGeom>
          <a:noFill/>
          <a:ln/>
        </p:spPr>
        <p:txBody>
          <a:bodyPr wrap="none" lIns="0" tIns="0" rIns="0" bIns="0" rtlCol="0" anchor="t"/>
          <a:lstStyle/>
          <a:p>
            <a:pPr marL="0" indent="0" algn="l">
              <a:lnSpc>
                <a:spcPct val="104000"/>
              </a:lnSpc>
              <a:buNone/>
            </a:pPr>
            <a:r>
              <a:rPr lang="en-US" altLang="zh-TW" sz="2300" b="1" dirty="0">
                <a:solidFill>
                  <a:srgbClr val="333F70"/>
                </a:solidFill>
                <a:latin typeface="Unbounded Bold" pitchFamily="34" charset="0"/>
                <a:ea typeface="Unbounded Bold" pitchFamily="34" charset="-122"/>
                <a:cs typeface="Unbounded Bold" pitchFamily="34" charset="-120"/>
              </a:rPr>
              <a:t>Failure Case</a:t>
            </a:r>
            <a:endParaRPr lang="en-US" sz="2300" dirty="0"/>
          </a:p>
        </p:txBody>
      </p:sp>
      <p:pic>
        <p:nvPicPr>
          <p:cNvPr id="4" name="圖片 3">
            <a:extLst>
              <a:ext uri="{FF2B5EF4-FFF2-40B4-BE49-F238E27FC236}">
                <a16:creationId xmlns:a16="http://schemas.microsoft.com/office/drawing/2014/main" id="{EF820026-3D91-E202-3400-D8AE64206460}"/>
              </a:ext>
            </a:extLst>
          </p:cNvPr>
          <p:cNvPicPr>
            <a:picLocks noChangeAspect="1"/>
          </p:cNvPicPr>
          <p:nvPr/>
        </p:nvPicPr>
        <p:blipFill>
          <a:blip r:embed="rId2"/>
          <a:stretch>
            <a:fillRect/>
          </a:stretch>
        </p:blipFill>
        <p:spPr>
          <a:xfrm>
            <a:off x="0" y="1014362"/>
            <a:ext cx="9144000" cy="3114776"/>
          </a:xfrm>
          <a:prstGeom prst="rect">
            <a:avLst/>
          </a:prstGeom>
        </p:spPr>
      </p:pic>
    </p:spTree>
    <p:extLst>
      <p:ext uri="{BB962C8B-B14F-4D97-AF65-F5344CB8AC3E}">
        <p14:creationId xmlns:p14="http://schemas.microsoft.com/office/powerpoint/2010/main" val="18205072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6675448" y="-434355"/>
            <a:ext cx="3429000" cy="5143500"/>
          </a:xfrm>
          <a:prstGeom prst="rect">
            <a:avLst/>
          </a:prstGeom>
        </p:spPr>
      </p:pic>
      <p:sp>
        <p:nvSpPr>
          <p:cNvPr id="3" name="Text 0"/>
          <p:cNvSpPr/>
          <p:nvPr/>
        </p:nvSpPr>
        <p:spPr>
          <a:xfrm>
            <a:off x="496119" y="451842"/>
            <a:ext cx="4722763" cy="664518"/>
          </a:xfrm>
          <a:prstGeom prst="rect">
            <a:avLst/>
          </a:prstGeom>
          <a:noFill/>
          <a:ln/>
        </p:spPr>
        <p:txBody>
          <a:bodyPr wrap="square" lIns="0" tIns="0" rIns="0" bIns="0" rtlCol="0" anchor="t">
            <a:normAutofit/>
          </a:bodyPr>
          <a:lstStyle/>
          <a:p>
            <a:pPr marL="0" indent="0" algn="l">
              <a:lnSpc>
                <a:spcPct val="104000"/>
              </a:lnSpc>
              <a:buNone/>
            </a:pPr>
            <a:r>
              <a:rPr lang="en-US" sz="2050" b="1" dirty="0">
                <a:solidFill>
                  <a:srgbClr val="333F70"/>
                </a:solidFill>
                <a:latin typeface="Unbounded Bold" pitchFamily="34" charset="0"/>
                <a:ea typeface="Unbounded Bold" pitchFamily="34" charset="-122"/>
                <a:cs typeface="Unbounded Bold" pitchFamily="34" charset="-120"/>
              </a:rPr>
              <a:t>Conclusions &amp; Future Directions</a:t>
            </a:r>
            <a:endParaRPr lang="en-US" sz="2050" dirty="0"/>
          </a:p>
        </p:txBody>
      </p:sp>
      <p:pic>
        <p:nvPicPr>
          <p:cNvPr id="4"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6119" y="1235943"/>
            <a:ext cx="4722763" cy="901452"/>
          </a:xfrm>
          <a:prstGeom prst="rect">
            <a:avLst/>
          </a:prstGeom>
        </p:spPr>
      </p:pic>
      <p:pic>
        <p:nvPicPr>
          <p:cNvPr id="5"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0928" y="1606897"/>
            <a:ext cx="159469" cy="159469"/>
          </a:xfrm>
          <a:prstGeom prst="rect">
            <a:avLst/>
          </a:prstGeom>
        </p:spPr>
      </p:pic>
      <p:sp>
        <p:nvSpPr>
          <p:cNvPr id="6" name="Text 1"/>
          <p:cNvSpPr/>
          <p:nvPr/>
        </p:nvSpPr>
        <p:spPr>
          <a:xfrm>
            <a:off x="1015380" y="1356494"/>
            <a:ext cx="2509317" cy="166092"/>
          </a:xfrm>
          <a:prstGeom prst="rect">
            <a:avLst/>
          </a:prstGeom>
          <a:noFill/>
          <a:ln/>
        </p:spPr>
        <p:txBody>
          <a:bodyPr wrap="none" lIns="0" tIns="0" rIns="0" bIns="0" rtlCol="0" anchor="t"/>
          <a:lstStyle/>
          <a:p>
            <a:pPr marL="0" indent="0" algn="l">
              <a:lnSpc>
                <a:spcPct val="104000"/>
              </a:lnSpc>
              <a:buNone/>
            </a:pPr>
            <a:r>
              <a:rPr lang="en-US" sz="1000" b="1" dirty="0">
                <a:solidFill>
                  <a:srgbClr val="333F70"/>
                </a:solidFill>
                <a:latin typeface="Unbounded Bold" pitchFamily="34" charset="0"/>
                <a:ea typeface="Unbounded Bold" pitchFamily="34" charset="-122"/>
                <a:cs typeface="Unbounded Bold" pitchFamily="34" charset="-120"/>
              </a:rPr>
              <a:t>What CreativeSynth Achieves</a:t>
            </a:r>
            <a:endParaRPr lang="en-US" sz="1000" dirty="0"/>
          </a:p>
        </p:txBody>
      </p:sp>
      <p:sp>
        <p:nvSpPr>
          <p:cNvPr id="7" name="Text 2"/>
          <p:cNvSpPr/>
          <p:nvPr/>
        </p:nvSpPr>
        <p:spPr>
          <a:xfrm>
            <a:off x="1015380" y="1570360"/>
            <a:ext cx="4082951" cy="446484"/>
          </a:xfrm>
          <a:prstGeom prst="rect">
            <a:avLst/>
          </a:prstGeom>
          <a:noFill/>
          <a:ln/>
        </p:spPr>
        <p:txBody>
          <a:bodyPr wrap="square" lIns="0" tIns="0" rIns="0" bIns="0" rtlCol="0" anchor="t">
            <a:normAutofit/>
          </a:bodyPr>
          <a:lstStyle/>
          <a:p>
            <a:pPr marL="0" indent="0" algn="l">
              <a:lnSpc>
                <a:spcPct val="117000"/>
              </a:lnSpc>
              <a:buNone/>
            </a:pPr>
            <a:r>
              <a:rPr lang="en-US" sz="800" dirty="0">
                <a:solidFill>
                  <a:srgbClr val="333F70"/>
                </a:solidFill>
                <a:latin typeface="Open Sans" pitchFamily="34" charset="0"/>
                <a:ea typeface="Open Sans" pitchFamily="34" charset="-122"/>
                <a:cs typeface="Open Sans" pitchFamily="34" charset="-120"/>
              </a:rPr>
              <a:t>A unified, training-free framework that bridges generative models and artistic expression via Cross-Art-Attention — integrating multimodal semantic information into artworks while preserving aesthetic integrity, theme, and narrative.</a:t>
            </a:r>
            <a:endParaRPr lang="en-US" sz="800" dirty="0"/>
          </a:p>
        </p:txBody>
      </p:sp>
      <p:pic>
        <p:nvPicPr>
          <p:cNvPr id="8"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96119" y="2217093"/>
            <a:ext cx="4722763" cy="1050280"/>
          </a:xfrm>
          <a:prstGeom prst="rect">
            <a:avLst/>
          </a:prstGeom>
        </p:spPr>
      </p:pic>
      <p:pic>
        <p:nvPicPr>
          <p:cNvPr id="9"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40928" y="2662461"/>
            <a:ext cx="159469" cy="159469"/>
          </a:xfrm>
          <a:prstGeom prst="rect">
            <a:avLst/>
          </a:prstGeom>
        </p:spPr>
      </p:pic>
      <p:sp>
        <p:nvSpPr>
          <p:cNvPr id="10" name="Text 3"/>
          <p:cNvSpPr/>
          <p:nvPr/>
        </p:nvSpPr>
        <p:spPr>
          <a:xfrm>
            <a:off x="1015380" y="2337643"/>
            <a:ext cx="1575643" cy="166092"/>
          </a:xfrm>
          <a:prstGeom prst="rect">
            <a:avLst/>
          </a:prstGeom>
          <a:noFill/>
          <a:ln/>
        </p:spPr>
        <p:txBody>
          <a:bodyPr wrap="none" lIns="0" tIns="0" rIns="0" bIns="0" rtlCol="0" anchor="t"/>
          <a:lstStyle/>
          <a:p>
            <a:pPr marL="0" indent="0" algn="l">
              <a:lnSpc>
                <a:spcPct val="104000"/>
              </a:lnSpc>
              <a:buNone/>
            </a:pPr>
            <a:r>
              <a:rPr lang="en-US" sz="1000" b="1" dirty="0">
                <a:solidFill>
                  <a:srgbClr val="333F70"/>
                </a:solidFill>
                <a:latin typeface="Unbounded Bold" pitchFamily="34" charset="0"/>
                <a:ea typeface="Unbounded Bold" pitchFamily="34" charset="-122"/>
                <a:cs typeface="Unbounded Bold" pitchFamily="34" charset="-120"/>
              </a:rPr>
              <a:t>Known Limitations</a:t>
            </a:r>
            <a:endParaRPr lang="en-US" sz="1000" dirty="0"/>
          </a:p>
        </p:txBody>
      </p:sp>
      <p:sp>
        <p:nvSpPr>
          <p:cNvPr id="11" name="Text 4"/>
          <p:cNvSpPr/>
          <p:nvPr/>
        </p:nvSpPr>
        <p:spPr>
          <a:xfrm>
            <a:off x="1015380" y="2551509"/>
            <a:ext cx="4082951" cy="595313"/>
          </a:xfrm>
          <a:prstGeom prst="rect">
            <a:avLst/>
          </a:prstGeom>
          <a:noFill/>
          <a:ln/>
        </p:spPr>
        <p:txBody>
          <a:bodyPr wrap="square" lIns="0" tIns="0" rIns="0" bIns="0" rtlCol="0" anchor="t">
            <a:normAutofit/>
          </a:bodyPr>
          <a:lstStyle/>
          <a:p>
            <a:pPr marL="0" indent="0" algn="l">
              <a:lnSpc>
                <a:spcPct val="117000"/>
              </a:lnSpc>
              <a:buNone/>
            </a:pPr>
            <a:r>
              <a:rPr lang="en-US" sz="800" dirty="0">
                <a:solidFill>
                  <a:srgbClr val="333F70"/>
                </a:solidFill>
                <a:latin typeface="Open Sans" pitchFamily="34" charset="0"/>
                <a:ea typeface="Open Sans" pitchFamily="34" charset="-122"/>
                <a:cs typeface="Open Sans" pitchFamily="34" charset="-120"/>
              </a:rPr>
              <a:t>May produce overly smooth results for styles with complex brushstrokes (e.g., Impressionism). Realism in face generation from artistic inputs remains challenging. Semantic conflicts between text and image require careful parameter balancing.</a:t>
            </a:r>
            <a:endParaRPr lang="en-US" sz="800" dirty="0"/>
          </a:p>
        </p:txBody>
      </p:sp>
      <p:pic>
        <p:nvPicPr>
          <p:cNvPr id="12" name="Image 5"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6119" y="3347070"/>
            <a:ext cx="4722763" cy="901452"/>
          </a:xfrm>
          <a:prstGeom prst="rect">
            <a:avLst/>
          </a:prstGeom>
        </p:spPr>
      </p:pic>
      <p:pic>
        <p:nvPicPr>
          <p:cNvPr id="13" name="Image 6"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40928" y="3718024"/>
            <a:ext cx="159469" cy="159469"/>
          </a:xfrm>
          <a:prstGeom prst="rect">
            <a:avLst/>
          </a:prstGeom>
        </p:spPr>
      </p:pic>
      <p:sp>
        <p:nvSpPr>
          <p:cNvPr id="14" name="Text 5"/>
          <p:cNvSpPr/>
          <p:nvPr/>
        </p:nvSpPr>
        <p:spPr>
          <a:xfrm>
            <a:off x="1015380" y="3467621"/>
            <a:ext cx="1329035" cy="166092"/>
          </a:xfrm>
          <a:prstGeom prst="rect">
            <a:avLst/>
          </a:prstGeom>
          <a:noFill/>
          <a:ln/>
        </p:spPr>
        <p:txBody>
          <a:bodyPr wrap="none" lIns="0" tIns="0" rIns="0" bIns="0" rtlCol="0" anchor="t"/>
          <a:lstStyle/>
          <a:p>
            <a:pPr marL="0" indent="0" algn="l">
              <a:lnSpc>
                <a:spcPct val="104000"/>
              </a:lnSpc>
              <a:buNone/>
            </a:pPr>
            <a:r>
              <a:rPr lang="en-US" sz="1000" b="1" dirty="0">
                <a:solidFill>
                  <a:srgbClr val="333F70"/>
                </a:solidFill>
                <a:latin typeface="Unbounded Bold" pitchFamily="34" charset="0"/>
                <a:ea typeface="Unbounded Bold" pitchFamily="34" charset="-122"/>
                <a:cs typeface="Unbounded Bold" pitchFamily="34" charset="-120"/>
              </a:rPr>
              <a:t>Future Work</a:t>
            </a:r>
            <a:endParaRPr lang="en-US" sz="1000" dirty="0"/>
          </a:p>
        </p:txBody>
      </p:sp>
      <p:sp>
        <p:nvSpPr>
          <p:cNvPr id="15" name="Text 6"/>
          <p:cNvSpPr/>
          <p:nvPr/>
        </p:nvSpPr>
        <p:spPr>
          <a:xfrm>
            <a:off x="1015380" y="3681487"/>
            <a:ext cx="4082951" cy="446484"/>
          </a:xfrm>
          <a:prstGeom prst="rect">
            <a:avLst/>
          </a:prstGeom>
          <a:noFill/>
          <a:ln/>
        </p:spPr>
        <p:txBody>
          <a:bodyPr wrap="square" lIns="0" tIns="0" rIns="0" bIns="0" rtlCol="0" anchor="t">
            <a:normAutofit/>
          </a:bodyPr>
          <a:lstStyle/>
          <a:p>
            <a:pPr marL="0" indent="0" algn="l">
              <a:lnSpc>
                <a:spcPct val="117000"/>
              </a:lnSpc>
              <a:buNone/>
            </a:pPr>
            <a:r>
              <a:rPr lang="en-US" sz="800" dirty="0">
                <a:solidFill>
                  <a:srgbClr val="333F70"/>
                </a:solidFill>
                <a:latin typeface="Open Sans" pitchFamily="34" charset="0"/>
                <a:ea typeface="Open Sans" pitchFamily="34" charset="-122"/>
                <a:cs typeface="Open Sans" pitchFamily="34" charset="-120"/>
              </a:rPr>
              <a:t>Extend to different diffusion architectures, broaden to video and other media forms, and develop refined techniques for capturing detailed brushstroke textures and complex style characteristics.</a:t>
            </a:r>
            <a:endParaRPr lang="en-US" sz="800" dirty="0"/>
          </a:p>
        </p:txBody>
      </p:sp>
      <p:sp>
        <p:nvSpPr>
          <p:cNvPr id="16" name="Shape 7"/>
          <p:cNvSpPr/>
          <p:nvPr/>
        </p:nvSpPr>
        <p:spPr>
          <a:xfrm>
            <a:off x="496119" y="4338191"/>
            <a:ext cx="4722763" cy="353392"/>
          </a:xfrm>
          <a:prstGeom prst="roundRect">
            <a:avLst>
              <a:gd name="adj" fmla="val 12637"/>
            </a:avLst>
          </a:prstGeom>
          <a:solidFill>
            <a:srgbClr val="D6F5EE"/>
          </a:solidFill>
          <a:ln/>
        </p:spPr>
        <p:txBody>
          <a:bodyPr/>
          <a:lstStyle/>
          <a:p>
            <a:endParaRPr lang="zh-TW" altLang="en-US"/>
          </a:p>
        </p:txBody>
      </p:sp>
      <p:pic>
        <p:nvPicPr>
          <p:cNvPr id="17" name="Image 7" descr="preencoded.png"/>
          <p:cNvPicPr>
            <a:picLocks noChangeAspect="1"/>
          </p:cNvPicPr>
          <p:nvPr/>
        </p:nvPicPr>
        <p:blipFill>
          <a:blip r:embed="rId9"/>
          <a:stretch>
            <a:fillRect/>
          </a:stretch>
        </p:blipFill>
        <p:spPr>
          <a:xfrm>
            <a:off x="602382" y="4482778"/>
            <a:ext cx="132904" cy="106263"/>
          </a:xfrm>
          <a:prstGeom prst="rect">
            <a:avLst/>
          </a:prstGeom>
        </p:spPr>
      </p:pic>
      <p:sp>
        <p:nvSpPr>
          <p:cNvPr id="18" name="Text 8"/>
          <p:cNvSpPr/>
          <p:nvPr/>
        </p:nvSpPr>
        <p:spPr>
          <a:xfrm>
            <a:off x="841549" y="4444454"/>
            <a:ext cx="4728270" cy="148828"/>
          </a:xfrm>
          <a:prstGeom prst="rect">
            <a:avLst/>
          </a:prstGeom>
          <a:noFill/>
          <a:ln/>
        </p:spPr>
        <p:txBody>
          <a:bodyPr wrap="none" lIns="0" tIns="0" rIns="0" bIns="0" rtlCol="0" anchor="t"/>
          <a:lstStyle/>
          <a:p>
            <a:pPr marL="0" indent="0" algn="l">
              <a:lnSpc>
                <a:spcPct val="117000"/>
              </a:lnSpc>
              <a:buNone/>
            </a:pPr>
            <a:r>
              <a:rPr lang="en-US" sz="800" dirty="0">
                <a:solidFill>
                  <a:srgbClr val="000000"/>
                </a:solidFill>
                <a:latin typeface="Open Sans" pitchFamily="34" charset="0"/>
                <a:ea typeface="Open Sans" pitchFamily="34" charset="-122"/>
                <a:cs typeface="Open Sans" pitchFamily="34" charset="-120"/>
              </a:rPr>
              <a:t>Code and results available at: </a:t>
            </a:r>
            <a:r>
              <a:rPr lang="en-US" sz="800" b="1" u="sng" dirty="0">
                <a:solidFill>
                  <a:srgbClr val="26A688"/>
                </a:solidFill>
                <a:latin typeface="Open Sans Bold" pitchFamily="34" charset="0"/>
                <a:ea typeface="Open Sans Bold" pitchFamily="34" charset="-122"/>
                <a:cs typeface="Open Sans Bold" pitchFamily="34" charset="-120"/>
                <a:hlinkClick r:id="rId10">
                  <a:extLst>
                    <a:ext uri="{A12FA001-AC4F-418D-AE19-62706E023703}">
                      <ahyp:hlinkClr xmlns:ahyp="http://schemas.microsoft.com/office/drawing/2018/hyperlinkcolor" val="tx"/>
                    </a:ext>
                  </a:extLst>
                </a:hlinkClick>
              </a:rPr>
              <a:t>github.com/haha-lisa/CreativeSynth</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使用TensorFlow Lite 进行艺术风格迁移">
            <a:extLst>
              <a:ext uri="{FF2B5EF4-FFF2-40B4-BE49-F238E27FC236}">
                <a16:creationId xmlns:a16="http://schemas.microsoft.com/office/drawing/2014/main" id="{2C751C3A-3659-DCDA-C889-6243D202C100}"/>
              </a:ext>
            </a:extLst>
          </p:cNvPr>
          <p:cNvPicPr>
            <a:picLocks noChangeAspect="1"/>
          </p:cNvPicPr>
          <p:nvPr/>
        </p:nvPicPr>
        <p:blipFill>
          <a:blip r:embed="rId2"/>
          <a:stretch>
            <a:fillRect/>
          </a:stretch>
        </p:blipFill>
        <p:spPr>
          <a:xfrm>
            <a:off x="1541979" y="531053"/>
            <a:ext cx="6424483" cy="4266257"/>
          </a:xfrm>
          <a:prstGeom prst="rect">
            <a:avLst/>
          </a:prstGeom>
        </p:spPr>
      </p:pic>
    </p:spTree>
    <p:extLst>
      <p:ext uri="{BB962C8B-B14F-4D97-AF65-F5344CB8AC3E}">
        <p14:creationId xmlns:p14="http://schemas.microsoft.com/office/powerpoint/2010/main" val="17870757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F232AD45-940D-A661-B64B-BE5C7CC596B0}"/>
              </a:ext>
            </a:extLst>
          </p:cNvPr>
          <p:cNvPicPr>
            <a:picLocks noChangeAspect="1"/>
          </p:cNvPicPr>
          <p:nvPr/>
        </p:nvPicPr>
        <p:blipFill>
          <a:blip r:embed="rId2"/>
          <a:stretch>
            <a:fillRect/>
          </a:stretch>
        </p:blipFill>
        <p:spPr>
          <a:xfrm>
            <a:off x="201208" y="1331554"/>
            <a:ext cx="2509100" cy="2480392"/>
          </a:xfrm>
          <a:prstGeom prst="rect">
            <a:avLst/>
          </a:prstGeom>
        </p:spPr>
      </p:pic>
      <p:pic>
        <p:nvPicPr>
          <p:cNvPr id="5" name="圖片 4">
            <a:extLst>
              <a:ext uri="{FF2B5EF4-FFF2-40B4-BE49-F238E27FC236}">
                <a16:creationId xmlns:a16="http://schemas.microsoft.com/office/drawing/2014/main" id="{A3A40BF7-03F8-D441-71C0-F24E72833936}"/>
              </a:ext>
            </a:extLst>
          </p:cNvPr>
          <p:cNvPicPr>
            <a:picLocks noChangeAspect="1"/>
          </p:cNvPicPr>
          <p:nvPr/>
        </p:nvPicPr>
        <p:blipFill>
          <a:blip r:embed="rId3"/>
          <a:stretch>
            <a:fillRect/>
          </a:stretch>
        </p:blipFill>
        <p:spPr>
          <a:xfrm>
            <a:off x="3006337" y="1290803"/>
            <a:ext cx="2509100" cy="2549851"/>
          </a:xfrm>
          <a:prstGeom prst="rect">
            <a:avLst/>
          </a:prstGeom>
        </p:spPr>
      </p:pic>
      <p:pic>
        <p:nvPicPr>
          <p:cNvPr id="7" name="圖片 6">
            <a:extLst>
              <a:ext uri="{FF2B5EF4-FFF2-40B4-BE49-F238E27FC236}">
                <a16:creationId xmlns:a16="http://schemas.microsoft.com/office/drawing/2014/main" id="{8A680076-CDAF-AE76-2F9B-702621881D79}"/>
              </a:ext>
            </a:extLst>
          </p:cNvPr>
          <p:cNvPicPr>
            <a:picLocks noChangeAspect="1"/>
          </p:cNvPicPr>
          <p:nvPr/>
        </p:nvPicPr>
        <p:blipFill>
          <a:blip r:embed="rId4"/>
          <a:stretch>
            <a:fillRect/>
          </a:stretch>
        </p:blipFill>
        <p:spPr>
          <a:xfrm>
            <a:off x="6239512" y="1331554"/>
            <a:ext cx="2509100" cy="2509100"/>
          </a:xfrm>
          <a:prstGeom prst="rect">
            <a:avLst/>
          </a:prstGeom>
        </p:spPr>
      </p:pic>
      <p:sp>
        <p:nvSpPr>
          <p:cNvPr id="8" name="Text 2">
            <a:extLst>
              <a:ext uri="{FF2B5EF4-FFF2-40B4-BE49-F238E27FC236}">
                <a16:creationId xmlns:a16="http://schemas.microsoft.com/office/drawing/2014/main" id="{0B2DADCE-B527-A391-B87D-5B3968477587}"/>
              </a:ext>
            </a:extLst>
          </p:cNvPr>
          <p:cNvSpPr/>
          <p:nvPr/>
        </p:nvSpPr>
        <p:spPr>
          <a:xfrm>
            <a:off x="1144407" y="3907107"/>
            <a:ext cx="615201" cy="416877"/>
          </a:xfrm>
          <a:prstGeom prst="rect">
            <a:avLst/>
          </a:prstGeom>
          <a:noFill/>
          <a:ln/>
        </p:spPr>
        <p:txBody>
          <a:bodyPr wrap="square" lIns="0" tIns="0" rIns="0" bIns="0" rtlCol="0" anchor="t">
            <a:normAutofit/>
          </a:bodyPr>
          <a:lstStyle/>
          <a:p>
            <a:pPr marL="0" indent="0" algn="ctr">
              <a:lnSpc>
                <a:spcPct val="79000"/>
              </a:lnSpc>
              <a:buNone/>
            </a:pPr>
            <a:r>
              <a:rPr lang="en-US" altLang="zh-TW" sz="1150" dirty="0">
                <a:solidFill>
                  <a:srgbClr val="333F70"/>
                </a:solidFill>
                <a:latin typeface="Open Sans" pitchFamily="34" charset="0"/>
                <a:ea typeface="Open Sans" pitchFamily="34" charset="-122"/>
                <a:cs typeface="Open Sans" pitchFamily="34" charset="-120"/>
              </a:rPr>
              <a:t>Target</a:t>
            </a:r>
            <a:endParaRPr lang="en-US" sz="1150" dirty="0"/>
          </a:p>
        </p:txBody>
      </p:sp>
      <p:sp>
        <p:nvSpPr>
          <p:cNvPr id="9" name="Text 2">
            <a:extLst>
              <a:ext uri="{FF2B5EF4-FFF2-40B4-BE49-F238E27FC236}">
                <a16:creationId xmlns:a16="http://schemas.microsoft.com/office/drawing/2014/main" id="{46925D44-B9DF-8737-C367-E8B9A18FB594}"/>
              </a:ext>
            </a:extLst>
          </p:cNvPr>
          <p:cNvSpPr/>
          <p:nvPr/>
        </p:nvSpPr>
        <p:spPr>
          <a:xfrm>
            <a:off x="3813984" y="3900613"/>
            <a:ext cx="893806" cy="416877"/>
          </a:xfrm>
          <a:prstGeom prst="rect">
            <a:avLst/>
          </a:prstGeom>
          <a:noFill/>
          <a:ln/>
        </p:spPr>
        <p:txBody>
          <a:bodyPr wrap="square" lIns="0" tIns="0" rIns="0" bIns="0" rtlCol="0" anchor="t">
            <a:normAutofit/>
          </a:bodyPr>
          <a:lstStyle/>
          <a:p>
            <a:pPr marL="0" indent="0" algn="ctr">
              <a:lnSpc>
                <a:spcPct val="79000"/>
              </a:lnSpc>
              <a:buNone/>
            </a:pPr>
            <a:r>
              <a:rPr lang="en-US" altLang="zh-TW" sz="1150" dirty="0">
                <a:solidFill>
                  <a:srgbClr val="333F70"/>
                </a:solidFill>
                <a:latin typeface="Open Sans" pitchFamily="34" charset="0"/>
                <a:ea typeface="Open Sans" pitchFamily="34" charset="-122"/>
                <a:cs typeface="Open Sans" pitchFamily="34" charset="-120"/>
              </a:rPr>
              <a:t>Semantic</a:t>
            </a:r>
            <a:endParaRPr lang="en-US" sz="1150" dirty="0"/>
          </a:p>
        </p:txBody>
      </p:sp>
      <p:sp>
        <p:nvSpPr>
          <p:cNvPr id="10" name="Text 2">
            <a:extLst>
              <a:ext uri="{FF2B5EF4-FFF2-40B4-BE49-F238E27FC236}">
                <a16:creationId xmlns:a16="http://schemas.microsoft.com/office/drawing/2014/main" id="{7480C2DC-F52A-EC2C-B597-F2B6F0681861}"/>
              </a:ext>
            </a:extLst>
          </p:cNvPr>
          <p:cNvSpPr/>
          <p:nvPr/>
        </p:nvSpPr>
        <p:spPr>
          <a:xfrm>
            <a:off x="2411420" y="2377665"/>
            <a:ext cx="893806" cy="416877"/>
          </a:xfrm>
          <a:prstGeom prst="rect">
            <a:avLst/>
          </a:prstGeom>
          <a:noFill/>
          <a:ln/>
        </p:spPr>
        <p:txBody>
          <a:bodyPr wrap="square" lIns="0" tIns="0" rIns="0" bIns="0" rtlCol="0" anchor="t">
            <a:noAutofit/>
          </a:bodyPr>
          <a:lstStyle/>
          <a:p>
            <a:pPr marL="0" indent="0" algn="ctr">
              <a:lnSpc>
                <a:spcPct val="79000"/>
              </a:lnSpc>
              <a:buNone/>
            </a:pPr>
            <a:r>
              <a:rPr lang="en-US" altLang="zh-TW" sz="4400" dirty="0">
                <a:solidFill>
                  <a:srgbClr val="333F70"/>
                </a:solidFill>
                <a:latin typeface="Open Sans" pitchFamily="34" charset="0"/>
                <a:ea typeface="Open Sans" pitchFamily="34" charset="-122"/>
                <a:cs typeface="Open Sans" pitchFamily="34" charset="-120"/>
              </a:rPr>
              <a:t>+</a:t>
            </a:r>
            <a:endParaRPr lang="en-US" sz="4400" dirty="0"/>
          </a:p>
        </p:txBody>
      </p:sp>
      <p:cxnSp>
        <p:nvCxnSpPr>
          <p:cNvPr id="12" name="直線單箭頭接點 11">
            <a:extLst>
              <a:ext uri="{FF2B5EF4-FFF2-40B4-BE49-F238E27FC236}">
                <a16:creationId xmlns:a16="http://schemas.microsoft.com/office/drawing/2014/main" id="{9D34FB22-78F8-65AD-84BD-0E6DD9EA2DA3}"/>
              </a:ext>
            </a:extLst>
          </p:cNvPr>
          <p:cNvCxnSpPr/>
          <p:nvPr/>
        </p:nvCxnSpPr>
        <p:spPr>
          <a:xfrm>
            <a:off x="5716644" y="2586103"/>
            <a:ext cx="320415" cy="0"/>
          </a:xfrm>
          <a:prstGeom prst="straightConnector1">
            <a:avLst/>
          </a:prstGeom>
          <a:ln w="38100">
            <a:solidFill>
              <a:srgbClr val="333F70"/>
            </a:solidFill>
            <a:tailEnd type="triangle"/>
          </a:ln>
        </p:spPr>
        <p:style>
          <a:lnRef idx="1">
            <a:schemeClr val="accent1"/>
          </a:lnRef>
          <a:fillRef idx="0">
            <a:schemeClr val="accent1"/>
          </a:fillRef>
          <a:effectRef idx="0">
            <a:schemeClr val="accent1"/>
          </a:effectRef>
          <a:fontRef idx="minor">
            <a:schemeClr val="tx1"/>
          </a:fontRef>
        </p:style>
      </p:cxnSp>
      <p:sp>
        <p:nvSpPr>
          <p:cNvPr id="15" name="Text 2">
            <a:extLst>
              <a:ext uri="{FF2B5EF4-FFF2-40B4-BE49-F238E27FC236}">
                <a16:creationId xmlns:a16="http://schemas.microsoft.com/office/drawing/2014/main" id="{21EDA6F0-53B8-B6E9-1073-FDEB518AFC04}"/>
              </a:ext>
            </a:extLst>
          </p:cNvPr>
          <p:cNvSpPr/>
          <p:nvPr/>
        </p:nvSpPr>
        <p:spPr>
          <a:xfrm>
            <a:off x="6239513" y="3927635"/>
            <a:ext cx="2509099" cy="416877"/>
          </a:xfrm>
          <a:prstGeom prst="rect">
            <a:avLst/>
          </a:prstGeom>
          <a:noFill/>
          <a:ln/>
        </p:spPr>
        <p:txBody>
          <a:bodyPr wrap="square" lIns="0" tIns="0" rIns="0" bIns="0" rtlCol="0" anchor="t">
            <a:normAutofit/>
          </a:bodyPr>
          <a:lstStyle/>
          <a:p>
            <a:pPr marL="0" indent="0" algn="ctr">
              <a:lnSpc>
                <a:spcPct val="79000"/>
              </a:lnSpc>
              <a:buNone/>
            </a:pPr>
            <a:r>
              <a:rPr lang="en-US" sz="1150" dirty="0">
                <a:solidFill>
                  <a:srgbClr val="333F70"/>
                </a:solidFill>
                <a:latin typeface="Open Sans" pitchFamily="34" charset="0"/>
                <a:ea typeface="Open Sans" pitchFamily="34" charset="-122"/>
                <a:cs typeface="Open Sans" pitchFamily="34" charset="-120"/>
              </a:rPr>
              <a:t>Artistic Image Synthesis</a:t>
            </a:r>
            <a:endParaRPr lang="en-US" sz="1150" dirty="0"/>
          </a:p>
        </p:txBody>
      </p:sp>
    </p:spTree>
    <p:extLst>
      <p:ext uri="{BB962C8B-B14F-4D97-AF65-F5344CB8AC3E}">
        <p14:creationId xmlns:p14="http://schemas.microsoft.com/office/powerpoint/2010/main" val="40606671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3" name="Text 0"/>
          <p:cNvSpPr/>
          <p:nvPr/>
        </p:nvSpPr>
        <p:spPr>
          <a:xfrm>
            <a:off x="3925119" y="460549"/>
            <a:ext cx="4722763" cy="872133"/>
          </a:xfrm>
          <a:prstGeom prst="rect">
            <a:avLst/>
          </a:prstGeom>
          <a:noFill/>
          <a:ln/>
        </p:spPr>
        <p:txBody>
          <a:bodyPr wrap="square" lIns="0" tIns="0" rIns="0" bIns="0" rtlCol="0" anchor="t">
            <a:normAutofit/>
          </a:bodyPr>
          <a:lstStyle/>
          <a:p>
            <a:pPr marL="0" indent="0" algn="l">
              <a:lnSpc>
                <a:spcPct val="104000"/>
              </a:lnSpc>
              <a:buNone/>
            </a:pPr>
            <a:r>
              <a:rPr lang="en-US" sz="2700" b="1" dirty="0">
                <a:solidFill>
                  <a:srgbClr val="333F70"/>
                </a:solidFill>
                <a:latin typeface="Unbounded Bold" pitchFamily="34" charset="0"/>
                <a:ea typeface="Unbounded Bold" pitchFamily="34" charset="-122"/>
                <a:cs typeface="Unbounded Bold" pitchFamily="34" charset="-120"/>
              </a:rPr>
              <a:t>The Problem: Beyond Simple Style Transfer</a:t>
            </a:r>
            <a:endParaRPr lang="en-US" sz="2700" dirty="0"/>
          </a:p>
        </p:txBody>
      </p:sp>
      <p:pic>
        <p:nvPicPr>
          <p:cNvPr id="4"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925119" y="1538734"/>
            <a:ext cx="4722763" cy="1503387"/>
          </a:xfrm>
          <a:prstGeom prst="rect">
            <a:avLst/>
          </a:prstGeom>
        </p:spPr>
      </p:pic>
      <p:sp>
        <p:nvSpPr>
          <p:cNvPr id="5" name="Text 1"/>
          <p:cNvSpPr/>
          <p:nvPr/>
        </p:nvSpPr>
        <p:spPr>
          <a:xfrm>
            <a:off x="4159895" y="1697310"/>
            <a:ext cx="2789337" cy="218033"/>
          </a:xfrm>
          <a:prstGeom prst="rect">
            <a:avLst/>
          </a:prstGeom>
          <a:noFill/>
          <a:ln/>
        </p:spPr>
        <p:txBody>
          <a:bodyPr wrap="none" lIns="0" tIns="0" rIns="0" bIns="0" rtlCol="0" anchor="t"/>
          <a:lstStyle/>
          <a:p>
            <a:pPr marL="0" indent="0" algn="l">
              <a:lnSpc>
                <a:spcPct val="104000"/>
              </a:lnSpc>
              <a:buNone/>
            </a:pPr>
            <a:r>
              <a:rPr lang="en-US" sz="1350" b="1" dirty="0">
                <a:solidFill>
                  <a:srgbClr val="333F70"/>
                </a:solidFill>
                <a:latin typeface="Unbounded Bold" pitchFamily="34" charset="0"/>
                <a:ea typeface="Unbounded Bold" pitchFamily="34" charset="-122"/>
                <a:cs typeface="Unbounded Bold" pitchFamily="34" charset="-120"/>
              </a:rPr>
              <a:t>Style Transfer Falls Short</a:t>
            </a:r>
            <a:endParaRPr lang="en-US" sz="1350" dirty="0"/>
          </a:p>
        </p:txBody>
      </p:sp>
      <p:sp>
        <p:nvSpPr>
          <p:cNvPr id="6" name="Text 2"/>
          <p:cNvSpPr/>
          <p:nvPr/>
        </p:nvSpPr>
        <p:spPr>
          <a:xfrm>
            <a:off x="4159895" y="1997720"/>
            <a:ext cx="4329410" cy="885825"/>
          </a:xfrm>
          <a:prstGeom prst="rect">
            <a:avLst/>
          </a:prstGeom>
          <a:noFill/>
          <a:ln/>
        </p:spPr>
        <p:txBody>
          <a:bodyPr wrap="square" lIns="0" tIns="0" rIns="0" bIns="0" rtlCol="0" anchor="t">
            <a:normAutofit/>
          </a:bodyPr>
          <a:lstStyle/>
          <a:p>
            <a:pPr marL="0" indent="0" algn="l">
              <a:lnSpc>
                <a:spcPct val="132000"/>
              </a:lnSpc>
              <a:buNone/>
            </a:pPr>
            <a:r>
              <a:rPr lang="en-US" sz="1050" dirty="0">
                <a:solidFill>
                  <a:srgbClr val="333F70"/>
                </a:solidFill>
                <a:latin typeface="Open Sans" pitchFamily="34" charset="0"/>
                <a:ea typeface="Open Sans" pitchFamily="34" charset="-122"/>
                <a:cs typeface="Open Sans" pitchFamily="34" charset="-120"/>
              </a:rPr>
              <a:t>Directly transferring extracted style features to natural images creates obvious synthetic traces. Key painting attributes — layout, perspective, shape, semantics — cannot be conveyed through style transfer alone.</a:t>
            </a:r>
            <a:endParaRPr lang="en-US" sz="1050" dirty="0"/>
          </a:p>
        </p:txBody>
      </p:sp>
      <p:pic>
        <p:nvPicPr>
          <p:cNvPr id="7"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925120" y="3179490"/>
            <a:ext cx="4722763" cy="1503387"/>
          </a:xfrm>
          <a:prstGeom prst="rect">
            <a:avLst/>
          </a:prstGeom>
        </p:spPr>
      </p:pic>
      <p:sp>
        <p:nvSpPr>
          <p:cNvPr id="8" name="Text 3"/>
          <p:cNvSpPr/>
          <p:nvPr/>
        </p:nvSpPr>
        <p:spPr>
          <a:xfrm>
            <a:off x="4159896" y="3338066"/>
            <a:ext cx="3711476" cy="218033"/>
          </a:xfrm>
          <a:prstGeom prst="rect">
            <a:avLst/>
          </a:prstGeom>
          <a:noFill/>
          <a:ln/>
        </p:spPr>
        <p:txBody>
          <a:bodyPr wrap="none" lIns="0" tIns="0" rIns="0" bIns="0" rtlCol="0" anchor="t"/>
          <a:lstStyle/>
          <a:p>
            <a:pPr marL="0" indent="0" algn="l">
              <a:lnSpc>
                <a:spcPct val="104000"/>
              </a:lnSpc>
              <a:buNone/>
            </a:pPr>
            <a:r>
              <a:rPr lang="en-US" altLang="zh-TW" sz="1350" b="1" dirty="0">
                <a:solidFill>
                  <a:srgbClr val="333F70"/>
                </a:solidFill>
                <a:latin typeface="Unbounded Bold" pitchFamily="34" charset="0"/>
                <a:ea typeface="Unbounded Bold" pitchFamily="34" charset="-122"/>
                <a:cs typeface="Unbounded Bold" pitchFamily="34" charset="-120"/>
              </a:rPr>
              <a:t>Image Fusion</a:t>
            </a:r>
            <a:r>
              <a:rPr lang="en-US" sz="1350" b="1" dirty="0">
                <a:solidFill>
                  <a:srgbClr val="333F70"/>
                </a:solidFill>
                <a:latin typeface="Unbounded Bold" pitchFamily="34" charset="0"/>
                <a:ea typeface="Unbounded Bold" pitchFamily="34" charset="-122"/>
                <a:cs typeface="Unbounded Bold" pitchFamily="34" charset="-120"/>
              </a:rPr>
              <a:t> Models Have Limits</a:t>
            </a:r>
            <a:endParaRPr lang="en-US" sz="1350" dirty="0"/>
          </a:p>
        </p:txBody>
      </p:sp>
      <p:sp>
        <p:nvSpPr>
          <p:cNvPr id="9" name="Text 4"/>
          <p:cNvSpPr/>
          <p:nvPr/>
        </p:nvSpPr>
        <p:spPr>
          <a:xfrm>
            <a:off x="4159896" y="3638476"/>
            <a:ext cx="4329410" cy="885825"/>
          </a:xfrm>
          <a:prstGeom prst="rect">
            <a:avLst/>
          </a:prstGeom>
          <a:noFill/>
          <a:ln/>
        </p:spPr>
        <p:txBody>
          <a:bodyPr wrap="square" lIns="0" tIns="0" rIns="0" bIns="0" rtlCol="0" anchor="t">
            <a:normAutofit/>
          </a:bodyPr>
          <a:lstStyle/>
          <a:p>
            <a:pPr marL="0" indent="0" algn="l">
              <a:lnSpc>
                <a:spcPct val="132000"/>
              </a:lnSpc>
              <a:buNone/>
            </a:pPr>
            <a:r>
              <a:rPr lang="en-US" sz="1050" dirty="0">
                <a:solidFill>
                  <a:srgbClr val="333F70"/>
                </a:solidFill>
                <a:latin typeface="Open Sans" pitchFamily="34" charset="0"/>
                <a:ea typeface="Open Sans" pitchFamily="34" charset="-122"/>
                <a:cs typeface="Open Sans" pitchFamily="34" charset="-120"/>
              </a:rPr>
              <a:t>They can combine content from two images, but the output often either becomes too realistic, loses the target artwork’s specific style, or disrupts the original composition.</a:t>
            </a:r>
            <a:endParaRPr lang="en-US" sz="1050" dirty="0"/>
          </a:p>
        </p:txBody>
      </p:sp>
      <p:pic>
        <p:nvPicPr>
          <p:cNvPr id="13" name="圖片 12">
            <a:extLst>
              <a:ext uri="{FF2B5EF4-FFF2-40B4-BE49-F238E27FC236}">
                <a16:creationId xmlns:a16="http://schemas.microsoft.com/office/drawing/2014/main" id="{BF9EC076-ED40-6867-69D7-E4C50DC12648}"/>
              </a:ext>
            </a:extLst>
          </p:cNvPr>
          <p:cNvPicPr>
            <a:picLocks noChangeAspect="1"/>
          </p:cNvPicPr>
          <p:nvPr/>
        </p:nvPicPr>
        <p:blipFill>
          <a:blip r:embed="rId4"/>
          <a:stretch>
            <a:fillRect/>
          </a:stretch>
        </p:blipFill>
        <p:spPr>
          <a:xfrm>
            <a:off x="0" y="-1"/>
            <a:ext cx="3295787" cy="2473387"/>
          </a:xfrm>
          <a:prstGeom prst="rect">
            <a:avLst/>
          </a:prstGeom>
        </p:spPr>
      </p:pic>
      <p:pic>
        <p:nvPicPr>
          <p:cNvPr id="15" name="圖片 14">
            <a:extLst>
              <a:ext uri="{FF2B5EF4-FFF2-40B4-BE49-F238E27FC236}">
                <a16:creationId xmlns:a16="http://schemas.microsoft.com/office/drawing/2014/main" id="{D79606D6-7E74-F207-8EDB-D0A61CB2667B}"/>
              </a:ext>
            </a:extLst>
          </p:cNvPr>
          <p:cNvPicPr>
            <a:picLocks noChangeAspect="1"/>
          </p:cNvPicPr>
          <p:nvPr/>
        </p:nvPicPr>
        <p:blipFill>
          <a:blip r:embed="rId5"/>
          <a:stretch>
            <a:fillRect/>
          </a:stretch>
        </p:blipFill>
        <p:spPr>
          <a:xfrm>
            <a:off x="0" y="2474291"/>
            <a:ext cx="1273556" cy="1284535"/>
          </a:xfrm>
          <a:prstGeom prst="rect">
            <a:avLst/>
          </a:prstGeom>
        </p:spPr>
      </p:pic>
      <p:pic>
        <p:nvPicPr>
          <p:cNvPr id="17" name="圖片 16">
            <a:extLst>
              <a:ext uri="{FF2B5EF4-FFF2-40B4-BE49-F238E27FC236}">
                <a16:creationId xmlns:a16="http://schemas.microsoft.com/office/drawing/2014/main" id="{24914A60-A24D-A935-4F22-E29A7C09569A}"/>
              </a:ext>
            </a:extLst>
          </p:cNvPr>
          <p:cNvPicPr>
            <a:picLocks noChangeAspect="1"/>
          </p:cNvPicPr>
          <p:nvPr/>
        </p:nvPicPr>
        <p:blipFill>
          <a:blip r:embed="rId6"/>
          <a:stretch>
            <a:fillRect/>
          </a:stretch>
        </p:blipFill>
        <p:spPr>
          <a:xfrm>
            <a:off x="0" y="3863098"/>
            <a:ext cx="1273557" cy="1264834"/>
          </a:xfrm>
          <a:prstGeom prst="rect">
            <a:avLst/>
          </a:prstGeom>
        </p:spPr>
      </p:pic>
      <p:pic>
        <p:nvPicPr>
          <p:cNvPr id="19" name="圖片 18">
            <a:extLst>
              <a:ext uri="{FF2B5EF4-FFF2-40B4-BE49-F238E27FC236}">
                <a16:creationId xmlns:a16="http://schemas.microsoft.com/office/drawing/2014/main" id="{CE809B4F-CDF5-9094-975A-FA2970825D1F}"/>
              </a:ext>
            </a:extLst>
          </p:cNvPr>
          <p:cNvPicPr>
            <a:picLocks noChangeAspect="1"/>
          </p:cNvPicPr>
          <p:nvPr/>
        </p:nvPicPr>
        <p:blipFill>
          <a:blip r:embed="rId7"/>
          <a:stretch>
            <a:fillRect/>
          </a:stretch>
        </p:blipFill>
        <p:spPr>
          <a:xfrm>
            <a:off x="1567496" y="2953580"/>
            <a:ext cx="1815889" cy="181903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429000" cy="5143500"/>
          </a:xfrm>
          <a:prstGeom prst="rect">
            <a:avLst/>
          </a:prstGeom>
        </p:spPr>
      </p:pic>
      <p:sp>
        <p:nvSpPr>
          <p:cNvPr id="3" name="Text 0"/>
          <p:cNvSpPr/>
          <p:nvPr/>
        </p:nvSpPr>
        <p:spPr>
          <a:xfrm>
            <a:off x="3925119" y="432569"/>
            <a:ext cx="4722763" cy="775097"/>
          </a:xfrm>
          <a:prstGeom prst="rect">
            <a:avLst/>
          </a:prstGeom>
          <a:noFill/>
          <a:ln/>
        </p:spPr>
        <p:txBody>
          <a:bodyPr wrap="square" lIns="0" tIns="0" rIns="0" bIns="0" rtlCol="0" anchor="t">
            <a:normAutofit/>
          </a:bodyPr>
          <a:lstStyle/>
          <a:p>
            <a:pPr marL="0" indent="0" algn="l">
              <a:lnSpc>
                <a:spcPct val="104000"/>
              </a:lnSpc>
              <a:buNone/>
            </a:pPr>
            <a:r>
              <a:rPr lang="en-US" sz="2400" b="1" dirty="0">
                <a:solidFill>
                  <a:srgbClr val="333F70"/>
                </a:solidFill>
                <a:latin typeface="Unbounded Bold" pitchFamily="34" charset="0"/>
                <a:ea typeface="Unbounded Bold" pitchFamily="34" charset="-122"/>
                <a:cs typeface="Unbounded Bold" pitchFamily="34" charset="-120"/>
              </a:rPr>
              <a:t>CreativeSynth: Unified Framework Overview</a:t>
            </a:r>
            <a:endParaRPr lang="en-US" sz="2400" dirty="0"/>
          </a:p>
        </p:txBody>
      </p:sp>
      <p:sp>
        <p:nvSpPr>
          <p:cNvPr id="4" name="Shape 1"/>
          <p:cNvSpPr/>
          <p:nvPr/>
        </p:nvSpPr>
        <p:spPr>
          <a:xfrm>
            <a:off x="3925119" y="1370409"/>
            <a:ext cx="4722763" cy="707231"/>
          </a:xfrm>
          <a:prstGeom prst="roundRect">
            <a:avLst>
              <a:gd name="adj" fmla="val 7367"/>
            </a:avLst>
          </a:prstGeom>
          <a:solidFill>
            <a:srgbClr val="D6F5EE"/>
          </a:solidFill>
          <a:ln w="4763">
            <a:solidFill>
              <a:srgbClr val="BCDBD4"/>
            </a:solidFill>
            <a:prstDash val="solid"/>
          </a:ln>
        </p:spPr>
        <p:txBody>
          <a:bodyPr/>
          <a:lstStyle/>
          <a:p>
            <a:endParaRPr lang="zh-TW" altLang="en-US"/>
          </a:p>
        </p:txBody>
      </p:sp>
      <p:sp>
        <p:nvSpPr>
          <p:cNvPr id="5" name="Text 2"/>
          <p:cNvSpPr/>
          <p:nvPr/>
        </p:nvSpPr>
        <p:spPr>
          <a:xfrm>
            <a:off x="4053855" y="1499146"/>
            <a:ext cx="1912813" cy="198611"/>
          </a:xfrm>
          <a:prstGeom prst="rect">
            <a:avLst/>
          </a:prstGeom>
          <a:noFill/>
          <a:ln/>
        </p:spPr>
        <p:txBody>
          <a:bodyPr wrap="none" lIns="0" tIns="0" rIns="0" bIns="0" rtlCol="0" anchor="t"/>
          <a:lstStyle/>
          <a:p>
            <a:pPr marL="0" indent="0" algn="l">
              <a:lnSpc>
                <a:spcPct val="104000"/>
              </a:lnSpc>
              <a:buNone/>
            </a:pPr>
            <a:r>
              <a:rPr lang="en-US" sz="1200" b="1" dirty="0">
                <a:solidFill>
                  <a:srgbClr val="000000"/>
                </a:solidFill>
                <a:latin typeface="Twemoji Mozilla" pitchFamily="34" charset="0"/>
                <a:ea typeface="Twemoji Mozilla" pitchFamily="34" charset="-122"/>
                <a:cs typeface="Twemoji Mozilla" pitchFamily="34" charset="-120"/>
              </a:rPr>
              <a:t>🎨</a:t>
            </a:r>
            <a:r>
              <a:rPr lang="en-US" sz="1200" b="1" dirty="0">
                <a:solidFill>
                  <a:srgbClr val="333F70"/>
                </a:solidFill>
                <a:latin typeface="Unbounded Bold" pitchFamily="34" charset="0"/>
                <a:ea typeface="Unbounded Bold" pitchFamily="34" charset="-122"/>
                <a:cs typeface="Unbounded Bold" pitchFamily="34" charset="-120"/>
              </a:rPr>
              <a:t> No Extra Training</a:t>
            </a:r>
            <a:endParaRPr lang="en-US" sz="1200" dirty="0"/>
          </a:p>
        </p:txBody>
      </p:sp>
      <p:sp>
        <p:nvSpPr>
          <p:cNvPr id="6" name="Text 3"/>
          <p:cNvSpPr/>
          <p:nvPr/>
        </p:nvSpPr>
        <p:spPr>
          <a:xfrm>
            <a:off x="4053855" y="1762869"/>
            <a:ext cx="4465290" cy="186035"/>
          </a:xfrm>
          <a:prstGeom prst="rect">
            <a:avLst/>
          </a:prstGeom>
          <a:noFill/>
          <a:ln/>
        </p:spPr>
        <p:txBody>
          <a:bodyPr wrap="none" lIns="0" tIns="0" rIns="0" bIns="0" rtlCol="0" anchor="t"/>
          <a:lstStyle/>
          <a:p>
            <a:pPr marL="0" indent="0" algn="l">
              <a:lnSpc>
                <a:spcPct val="125000"/>
              </a:lnSpc>
              <a:buNone/>
            </a:pPr>
            <a:r>
              <a:rPr lang="en-US" sz="950" dirty="0">
                <a:solidFill>
                  <a:srgbClr val="333F70"/>
                </a:solidFill>
                <a:latin typeface="Open Sans" pitchFamily="34" charset="0"/>
                <a:ea typeface="Open Sans" pitchFamily="34" charset="-122"/>
                <a:cs typeface="Open Sans" pitchFamily="34" charset="-120"/>
              </a:rPr>
              <a:t>Works with pre-trained SDXL without fine-tuning model parameters</a:t>
            </a:r>
            <a:endParaRPr lang="en-US" sz="950" dirty="0"/>
          </a:p>
        </p:txBody>
      </p:sp>
      <p:sp>
        <p:nvSpPr>
          <p:cNvPr id="7" name="Shape 4"/>
          <p:cNvSpPr/>
          <p:nvPr/>
        </p:nvSpPr>
        <p:spPr>
          <a:xfrm>
            <a:off x="3925119" y="2186136"/>
            <a:ext cx="4722763" cy="707231"/>
          </a:xfrm>
          <a:prstGeom prst="roundRect">
            <a:avLst>
              <a:gd name="adj" fmla="val 7367"/>
            </a:avLst>
          </a:prstGeom>
          <a:solidFill>
            <a:srgbClr val="D6F5EE"/>
          </a:solidFill>
          <a:ln w="4763">
            <a:solidFill>
              <a:srgbClr val="BCDBD4"/>
            </a:solidFill>
            <a:prstDash val="solid"/>
          </a:ln>
        </p:spPr>
        <p:txBody>
          <a:bodyPr/>
          <a:lstStyle/>
          <a:p>
            <a:endParaRPr lang="zh-TW" altLang="en-US"/>
          </a:p>
        </p:txBody>
      </p:sp>
      <p:sp>
        <p:nvSpPr>
          <p:cNvPr id="8" name="Text 5"/>
          <p:cNvSpPr/>
          <p:nvPr/>
        </p:nvSpPr>
        <p:spPr>
          <a:xfrm>
            <a:off x="4053855" y="2314873"/>
            <a:ext cx="2018109" cy="198611"/>
          </a:xfrm>
          <a:prstGeom prst="rect">
            <a:avLst/>
          </a:prstGeom>
          <a:noFill/>
          <a:ln/>
        </p:spPr>
        <p:txBody>
          <a:bodyPr wrap="none" lIns="0" tIns="0" rIns="0" bIns="0" rtlCol="0" anchor="t"/>
          <a:lstStyle/>
          <a:p>
            <a:pPr marL="0" indent="0" algn="l">
              <a:lnSpc>
                <a:spcPct val="104000"/>
              </a:lnSpc>
              <a:buNone/>
            </a:pPr>
            <a:r>
              <a:rPr lang="en-US" sz="1200" b="1" dirty="0">
                <a:solidFill>
                  <a:srgbClr val="000000"/>
                </a:solidFill>
                <a:latin typeface="Twemoji Mozilla" pitchFamily="34" charset="0"/>
                <a:ea typeface="Twemoji Mozilla" pitchFamily="34" charset="-122"/>
                <a:cs typeface="Twemoji Mozilla" pitchFamily="34" charset="-120"/>
              </a:rPr>
              <a:t>🔀</a:t>
            </a:r>
            <a:r>
              <a:rPr lang="en-US" sz="1200" b="1" dirty="0">
                <a:solidFill>
                  <a:srgbClr val="333F70"/>
                </a:solidFill>
                <a:latin typeface="Unbounded Bold" pitchFamily="34" charset="0"/>
                <a:ea typeface="Unbounded Bold" pitchFamily="34" charset="-122"/>
                <a:cs typeface="Unbounded Bold" pitchFamily="34" charset="-120"/>
              </a:rPr>
              <a:t> Multimodal Inputs</a:t>
            </a:r>
            <a:endParaRPr lang="en-US" sz="1200" dirty="0"/>
          </a:p>
        </p:txBody>
      </p:sp>
      <p:sp>
        <p:nvSpPr>
          <p:cNvPr id="9" name="Text 6"/>
          <p:cNvSpPr/>
          <p:nvPr/>
        </p:nvSpPr>
        <p:spPr>
          <a:xfrm>
            <a:off x="4053855" y="2578596"/>
            <a:ext cx="4465290" cy="186035"/>
          </a:xfrm>
          <a:prstGeom prst="rect">
            <a:avLst/>
          </a:prstGeom>
          <a:noFill/>
          <a:ln/>
        </p:spPr>
        <p:txBody>
          <a:bodyPr wrap="none" lIns="0" tIns="0" rIns="0" bIns="0" rtlCol="0" anchor="t"/>
          <a:lstStyle/>
          <a:p>
            <a:pPr marL="0" indent="0" algn="l">
              <a:lnSpc>
                <a:spcPct val="125000"/>
              </a:lnSpc>
              <a:buNone/>
            </a:pPr>
            <a:r>
              <a:rPr lang="en-US" sz="950" dirty="0">
                <a:solidFill>
                  <a:srgbClr val="333F70"/>
                </a:solidFill>
                <a:latin typeface="Open Sans" pitchFamily="34" charset="0"/>
                <a:ea typeface="Open Sans" pitchFamily="34" charset="-122"/>
                <a:cs typeface="Open Sans" pitchFamily="34" charset="-120"/>
              </a:rPr>
              <a:t>Accepts target images, semantic images, and text prompts simultaneously</a:t>
            </a:r>
            <a:endParaRPr lang="en-US" sz="950" dirty="0"/>
          </a:p>
        </p:txBody>
      </p:sp>
      <p:sp>
        <p:nvSpPr>
          <p:cNvPr id="10" name="Shape 7"/>
          <p:cNvSpPr/>
          <p:nvPr/>
        </p:nvSpPr>
        <p:spPr>
          <a:xfrm>
            <a:off x="3925119" y="3001863"/>
            <a:ext cx="4722763" cy="893266"/>
          </a:xfrm>
          <a:prstGeom prst="roundRect">
            <a:avLst>
              <a:gd name="adj" fmla="val 5832"/>
            </a:avLst>
          </a:prstGeom>
          <a:solidFill>
            <a:srgbClr val="D6F5EE"/>
          </a:solidFill>
          <a:ln w="4763">
            <a:solidFill>
              <a:srgbClr val="BCDBD4"/>
            </a:solidFill>
            <a:prstDash val="solid"/>
          </a:ln>
        </p:spPr>
        <p:txBody>
          <a:bodyPr/>
          <a:lstStyle/>
          <a:p>
            <a:endParaRPr lang="zh-TW" altLang="en-US"/>
          </a:p>
        </p:txBody>
      </p:sp>
      <p:sp>
        <p:nvSpPr>
          <p:cNvPr id="11" name="Text 8"/>
          <p:cNvSpPr/>
          <p:nvPr/>
        </p:nvSpPr>
        <p:spPr>
          <a:xfrm>
            <a:off x="4053855" y="3130600"/>
            <a:ext cx="1697682" cy="198611"/>
          </a:xfrm>
          <a:prstGeom prst="rect">
            <a:avLst/>
          </a:prstGeom>
          <a:noFill/>
          <a:ln/>
        </p:spPr>
        <p:txBody>
          <a:bodyPr wrap="none" lIns="0" tIns="0" rIns="0" bIns="0" rtlCol="0" anchor="t"/>
          <a:lstStyle/>
          <a:p>
            <a:pPr marL="0" indent="0" algn="l">
              <a:lnSpc>
                <a:spcPct val="104000"/>
              </a:lnSpc>
              <a:buNone/>
            </a:pPr>
            <a:r>
              <a:rPr lang="en-US" sz="1200" b="1" dirty="0">
                <a:solidFill>
                  <a:srgbClr val="000000"/>
                </a:solidFill>
                <a:latin typeface="Twemoji Mozilla" pitchFamily="34" charset="0"/>
                <a:ea typeface="Twemoji Mozilla" pitchFamily="34" charset="-122"/>
                <a:cs typeface="Twemoji Mozilla" pitchFamily="34" charset="-120"/>
              </a:rPr>
              <a:t>⚡</a:t>
            </a:r>
            <a:r>
              <a:rPr lang="en-US" sz="1200" b="1" dirty="0">
                <a:solidFill>
                  <a:srgbClr val="333F70"/>
                </a:solidFill>
                <a:latin typeface="Unbounded Bold" pitchFamily="34" charset="0"/>
                <a:ea typeface="Unbounded Bold" pitchFamily="34" charset="-122"/>
                <a:cs typeface="Unbounded Bold" pitchFamily="34" charset="-120"/>
              </a:rPr>
              <a:t> 5 Unified Tasks</a:t>
            </a:r>
            <a:endParaRPr lang="en-US" sz="1200" dirty="0"/>
          </a:p>
        </p:txBody>
      </p:sp>
      <p:sp>
        <p:nvSpPr>
          <p:cNvPr id="12" name="Text 9"/>
          <p:cNvSpPr/>
          <p:nvPr/>
        </p:nvSpPr>
        <p:spPr>
          <a:xfrm>
            <a:off x="4053855" y="3394323"/>
            <a:ext cx="4465290" cy="372070"/>
          </a:xfrm>
          <a:prstGeom prst="rect">
            <a:avLst/>
          </a:prstGeom>
          <a:noFill/>
          <a:ln/>
        </p:spPr>
        <p:txBody>
          <a:bodyPr wrap="square" lIns="0" tIns="0" rIns="0" bIns="0" rtlCol="0" anchor="t">
            <a:normAutofit/>
          </a:bodyPr>
          <a:lstStyle/>
          <a:p>
            <a:pPr marL="0" indent="0" algn="l">
              <a:lnSpc>
                <a:spcPct val="125000"/>
              </a:lnSpc>
              <a:buNone/>
            </a:pPr>
            <a:r>
              <a:rPr lang="en-US" sz="950" dirty="0">
                <a:solidFill>
                  <a:srgbClr val="333F70"/>
                </a:solidFill>
                <a:latin typeface="Open Sans" pitchFamily="34" charset="0"/>
                <a:ea typeface="Open Sans" pitchFamily="34" charset="-122"/>
                <a:cs typeface="Open Sans" pitchFamily="34" charset="-120"/>
              </a:rPr>
              <a:t>Image variation, editing, style transfer, image fusion, and multimodal blending</a:t>
            </a:r>
            <a:endParaRPr lang="en-US" sz="950" dirty="0"/>
          </a:p>
        </p:txBody>
      </p:sp>
      <p:sp>
        <p:nvSpPr>
          <p:cNvPr id="13" name="Shape 10"/>
          <p:cNvSpPr/>
          <p:nvPr/>
        </p:nvSpPr>
        <p:spPr>
          <a:xfrm>
            <a:off x="3925119" y="4003625"/>
            <a:ext cx="4722763" cy="707231"/>
          </a:xfrm>
          <a:prstGeom prst="roundRect">
            <a:avLst>
              <a:gd name="adj" fmla="val 7367"/>
            </a:avLst>
          </a:prstGeom>
          <a:solidFill>
            <a:srgbClr val="D6F5EE"/>
          </a:solidFill>
          <a:ln w="4763">
            <a:solidFill>
              <a:srgbClr val="BCDBD4"/>
            </a:solidFill>
            <a:prstDash val="solid"/>
          </a:ln>
        </p:spPr>
        <p:txBody>
          <a:bodyPr/>
          <a:lstStyle/>
          <a:p>
            <a:endParaRPr lang="zh-TW" altLang="en-US"/>
          </a:p>
        </p:txBody>
      </p:sp>
      <p:sp>
        <p:nvSpPr>
          <p:cNvPr id="14" name="Text 11"/>
          <p:cNvSpPr/>
          <p:nvPr/>
        </p:nvSpPr>
        <p:spPr>
          <a:xfrm>
            <a:off x="4053855" y="4132362"/>
            <a:ext cx="2181151" cy="198611"/>
          </a:xfrm>
          <a:prstGeom prst="rect">
            <a:avLst/>
          </a:prstGeom>
          <a:noFill/>
          <a:ln/>
        </p:spPr>
        <p:txBody>
          <a:bodyPr wrap="none" lIns="0" tIns="0" rIns="0" bIns="0" rtlCol="0" anchor="t"/>
          <a:lstStyle/>
          <a:p>
            <a:pPr marL="0" indent="0" algn="l">
              <a:lnSpc>
                <a:spcPct val="104000"/>
              </a:lnSpc>
              <a:buNone/>
            </a:pPr>
            <a:r>
              <a:rPr lang="en-US" sz="1200" b="1" dirty="0">
                <a:solidFill>
                  <a:srgbClr val="000000"/>
                </a:solidFill>
                <a:latin typeface="Twemoji Mozilla" pitchFamily="34" charset="0"/>
                <a:ea typeface="Twemoji Mozilla" pitchFamily="34" charset="-122"/>
                <a:cs typeface="Twemoji Mozilla" pitchFamily="34" charset="-120"/>
              </a:rPr>
              <a:t>🎯</a:t>
            </a:r>
            <a:r>
              <a:rPr lang="en-US" sz="1200" b="1" dirty="0">
                <a:solidFill>
                  <a:srgbClr val="333F70"/>
                </a:solidFill>
                <a:latin typeface="Unbounded Bold" pitchFamily="34" charset="0"/>
                <a:ea typeface="Unbounded Bold" pitchFamily="34" charset="-122"/>
                <a:cs typeface="Unbounded Bold" pitchFamily="34" charset="-120"/>
              </a:rPr>
              <a:t> Cross-Art-Attention</a:t>
            </a:r>
            <a:endParaRPr lang="en-US" sz="1200" dirty="0"/>
          </a:p>
        </p:txBody>
      </p:sp>
      <p:sp>
        <p:nvSpPr>
          <p:cNvPr id="15" name="Text 12"/>
          <p:cNvSpPr/>
          <p:nvPr/>
        </p:nvSpPr>
        <p:spPr>
          <a:xfrm>
            <a:off x="4053855" y="4396085"/>
            <a:ext cx="4465290" cy="186035"/>
          </a:xfrm>
          <a:prstGeom prst="rect">
            <a:avLst/>
          </a:prstGeom>
          <a:noFill/>
          <a:ln/>
        </p:spPr>
        <p:txBody>
          <a:bodyPr wrap="none" lIns="0" tIns="0" rIns="0" bIns="0" rtlCol="0" anchor="t"/>
          <a:lstStyle/>
          <a:p>
            <a:pPr marL="0" indent="0" algn="l">
              <a:lnSpc>
                <a:spcPct val="125000"/>
              </a:lnSpc>
              <a:buNone/>
            </a:pPr>
            <a:r>
              <a:rPr lang="en-US" sz="950" dirty="0">
                <a:solidFill>
                  <a:srgbClr val="333F70"/>
                </a:solidFill>
                <a:latin typeface="Open Sans" pitchFamily="34" charset="0"/>
                <a:ea typeface="Open Sans" pitchFamily="34" charset="-122"/>
                <a:cs typeface="Open Sans" pitchFamily="34" charset="-120"/>
              </a:rPr>
              <a:t>Novel mechanism aligning semantic content with artistic style at feature level</a:t>
            </a:r>
            <a:endParaRPr lang="en-US" sz="9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197DFF47-BBE7-1049-6509-49C01C3A48B5}"/>
              </a:ext>
            </a:extLst>
          </p:cNvPr>
          <p:cNvPicPr>
            <a:picLocks noChangeAspect="1"/>
          </p:cNvPicPr>
          <p:nvPr/>
        </p:nvPicPr>
        <p:blipFill>
          <a:blip r:embed="rId2"/>
          <a:stretch>
            <a:fillRect/>
          </a:stretch>
        </p:blipFill>
        <p:spPr>
          <a:xfrm>
            <a:off x="0" y="396363"/>
            <a:ext cx="9144000" cy="4350774"/>
          </a:xfrm>
          <a:prstGeom prst="rect">
            <a:avLst/>
          </a:prstGeom>
        </p:spPr>
      </p:pic>
      <p:grpSp>
        <p:nvGrpSpPr>
          <p:cNvPr id="9" name="群組 8">
            <a:extLst>
              <a:ext uri="{FF2B5EF4-FFF2-40B4-BE49-F238E27FC236}">
                <a16:creationId xmlns:a16="http://schemas.microsoft.com/office/drawing/2014/main" id="{AAB992F7-2A19-DE9B-CC40-2101CB8A8699}"/>
              </a:ext>
            </a:extLst>
          </p:cNvPr>
          <p:cNvGrpSpPr/>
          <p:nvPr/>
        </p:nvGrpSpPr>
        <p:grpSpPr>
          <a:xfrm>
            <a:off x="52626" y="328921"/>
            <a:ext cx="9091374" cy="4418216"/>
            <a:chOff x="52626" y="328921"/>
            <a:chExt cx="9091374" cy="4418216"/>
          </a:xfrm>
        </p:grpSpPr>
        <p:sp>
          <p:nvSpPr>
            <p:cNvPr id="6" name="矩形 5">
              <a:extLst>
                <a:ext uri="{FF2B5EF4-FFF2-40B4-BE49-F238E27FC236}">
                  <a16:creationId xmlns:a16="http://schemas.microsoft.com/office/drawing/2014/main" id="{A53B6501-A026-9593-2DA9-4D169B807EA6}"/>
                </a:ext>
              </a:extLst>
            </p:cNvPr>
            <p:cNvSpPr/>
            <p:nvPr/>
          </p:nvSpPr>
          <p:spPr>
            <a:xfrm>
              <a:off x="52626" y="328921"/>
              <a:ext cx="9091373" cy="29997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a:extLst>
                <a:ext uri="{FF2B5EF4-FFF2-40B4-BE49-F238E27FC236}">
                  <a16:creationId xmlns:a16="http://schemas.microsoft.com/office/drawing/2014/main" id="{BDB884C2-07BA-E086-3EEB-682B63028FE8}"/>
                </a:ext>
              </a:extLst>
            </p:cNvPr>
            <p:cNvSpPr/>
            <p:nvPr/>
          </p:nvSpPr>
          <p:spPr>
            <a:xfrm>
              <a:off x="214346" y="2811575"/>
              <a:ext cx="3127489" cy="19355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矩形 7">
              <a:extLst>
                <a:ext uri="{FF2B5EF4-FFF2-40B4-BE49-F238E27FC236}">
                  <a16:creationId xmlns:a16="http://schemas.microsoft.com/office/drawing/2014/main" id="{F0C26438-FC50-4BA0-901A-4631E1F55AEC}"/>
                </a:ext>
              </a:extLst>
            </p:cNvPr>
            <p:cNvSpPr/>
            <p:nvPr/>
          </p:nvSpPr>
          <p:spPr>
            <a:xfrm>
              <a:off x="6999436" y="2519534"/>
              <a:ext cx="2144564" cy="105254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15" name="群組 14">
            <a:extLst>
              <a:ext uri="{FF2B5EF4-FFF2-40B4-BE49-F238E27FC236}">
                <a16:creationId xmlns:a16="http://schemas.microsoft.com/office/drawing/2014/main" id="{7AA894FC-C636-8109-43DF-8FFD7AC1AECA}"/>
              </a:ext>
            </a:extLst>
          </p:cNvPr>
          <p:cNvGrpSpPr/>
          <p:nvPr/>
        </p:nvGrpSpPr>
        <p:grpSpPr>
          <a:xfrm>
            <a:off x="970316" y="370051"/>
            <a:ext cx="8183549" cy="3296760"/>
            <a:chOff x="822302" y="275321"/>
            <a:chExt cx="8183549" cy="3296760"/>
          </a:xfrm>
        </p:grpSpPr>
        <p:grpSp>
          <p:nvGrpSpPr>
            <p:cNvPr id="14" name="群組 13">
              <a:extLst>
                <a:ext uri="{FF2B5EF4-FFF2-40B4-BE49-F238E27FC236}">
                  <a16:creationId xmlns:a16="http://schemas.microsoft.com/office/drawing/2014/main" id="{7193519B-E32E-DF12-7707-0D8E1C09A2C8}"/>
                </a:ext>
              </a:extLst>
            </p:cNvPr>
            <p:cNvGrpSpPr/>
            <p:nvPr/>
          </p:nvGrpSpPr>
          <p:grpSpPr>
            <a:xfrm>
              <a:off x="822302" y="275321"/>
              <a:ext cx="8183549" cy="2971540"/>
              <a:chOff x="960449" y="376751"/>
              <a:chExt cx="8183549" cy="2971540"/>
            </a:xfrm>
          </p:grpSpPr>
          <p:sp>
            <p:nvSpPr>
              <p:cNvPr id="10" name="矩形 9">
                <a:extLst>
                  <a:ext uri="{FF2B5EF4-FFF2-40B4-BE49-F238E27FC236}">
                    <a16:creationId xmlns:a16="http://schemas.microsoft.com/office/drawing/2014/main" id="{BFBFBA34-5A4C-4A66-6666-270AF2AF614E}"/>
                  </a:ext>
                </a:extLst>
              </p:cNvPr>
              <p:cNvSpPr/>
              <p:nvPr/>
            </p:nvSpPr>
            <p:spPr>
              <a:xfrm>
                <a:off x="960449" y="1269635"/>
                <a:ext cx="2683994" cy="20104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矩形 10">
                <a:extLst>
                  <a:ext uri="{FF2B5EF4-FFF2-40B4-BE49-F238E27FC236}">
                    <a16:creationId xmlns:a16="http://schemas.microsoft.com/office/drawing/2014/main" id="{4B881484-A009-8E3F-8E97-A36C58B7732B}"/>
                  </a:ext>
                </a:extLst>
              </p:cNvPr>
              <p:cNvSpPr/>
              <p:nvPr/>
            </p:nvSpPr>
            <p:spPr>
              <a:xfrm>
                <a:off x="3053483" y="376751"/>
                <a:ext cx="2683994" cy="290334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矩形 11">
                <a:extLst>
                  <a:ext uri="{FF2B5EF4-FFF2-40B4-BE49-F238E27FC236}">
                    <a16:creationId xmlns:a16="http://schemas.microsoft.com/office/drawing/2014/main" id="{637EDE4E-E6EC-0871-19C2-BA98020CD3EE}"/>
                  </a:ext>
                </a:extLst>
              </p:cNvPr>
              <p:cNvSpPr/>
              <p:nvPr/>
            </p:nvSpPr>
            <p:spPr>
              <a:xfrm>
                <a:off x="5748987" y="444948"/>
                <a:ext cx="3395011" cy="290334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3" name="矩形 12">
              <a:extLst>
                <a:ext uri="{FF2B5EF4-FFF2-40B4-BE49-F238E27FC236}">
                  <a16:creationId xmlns:a16="http://schemas.microsoft.com/office/drawing/2014/main" id="{FA98B314-7D22-C701-B68F-578208DE6424}"/>
                </a:ext>
              </a:extLst>
            </p:cNvPr>
            <p:cNvSpPr/>
            <p:nvPr/>
          </p:nvSpPr>
          <p:spPr>
            <a:xfrm>
              <a:off x="6861287" y="668738"/>
              <a:ext cx="2144564" cy="290334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pic>
        <p:nvPicPr>
          <p:cNvPr id="16" name="Image 0" descr="preencoded.png">
            <a:extLst>
              <a:ext uri="{FF2B5EF4-FFF2-40B4-BE49-F238E27FC236}">
                <a16:creationId xmlns:a16="http://schemas.microsoft.com/office/drawing/2014/main" id="{61B518B6-CCB3-8652-B221-BB98E95E1B98}"/>
              </a:ext>
            </a:extLst>
          </p:cNvPr>
          <p:cNvPicPr>
            <a:picLocks noChangeAspect="1"/>
          </p:cNvPicPr>
          <p:nvPr/>
        </p:nvPicPr>
        <p:blipFill>
          <a:blip r:embed="rId3"/>
          <a:stretch>
            <a:fillRect/>
          </a:stretch>
        </p:blipFill>
        <p:spPr>
          <a:xfrm>
            <a:off x="8071718" y="17805"/>
            <a:ext cx="1228957" cy="650933"/>
          </a:xfrm>
          <a:prstGeom prst="rect">
            <a:avLst/>
          </a:prstGeom>
        </p:spPr>
      </p:pic>
    </p:spTree>
    <p:extLst>
      <p:ext uri="{BB962C8B-B14F-4D97-AF65-F5344CB8AC3E}">
        <p14:creationId xmlns:p14="http://schemas.microsoft.com/office/powerpoint/2010/main" val="2392309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12A29AD9-E890-842A-4FF8-58D5733F45DF}"/>
              </a:ext>
            </a:extLst>
          </p:cNvPr>
          <p:cNvPicPr>
            <a:picLocks noChangeAspect="1"/>
          </p:cNvPicPr>
          <p:nvPr/>
        </p:nvPicPr>
        <p:blipFill>
          <a:blip r:embed="rId2"/>
          <a:stretch>
            <a:fillRect/>
          </a:stretch>
        </p:blipFill>
        <p:spPr>
          <a:xfrm>
            <a:off x="0" y="396363"/>
            <a:ext cx="9144000" cy="4350774"/>
          </a:xfrm>
          <a:prstGeom prst="rect">
            <a:avLst/>
          </a:prstGeom>
        </p:spPr>
      </p:pic>
      <p:sp>
        <p:nvSpPr>
          <p:cNvPr id="3" name="矩形 2">
            <a:extLst>
              <a:ext uri="{FF2B5EF4-FFF2-40B4-BE49-F238E27FC236}">
                <a16:creationId xmlns:a16="http://schemas.microsoft.com/office/drawing/2014/main" id="{99882C8C-6912-1033-F5BD-ECB501705313}"/>
              </a:ext>
            </a:extLst>
          </p:cNvPr>
          <p:cNvSpPr/>
          <p:nvPr/>
        </p:nvSpPr>
        <p:spPr>
          <a:xfrm>
            <a:off x="4920656" y="1960368"/>
            <a:ext cx="763097" cy="1243321"/>
          </a:xfrm>
          <a:prstGeom prst="rect">
            <a:avLst/>
          </a:prstGeom>
          <a:noFill/>
          <a:ln w="3810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Image 0" descr="preencoded.png">
            <a:extLst>
              <a:ext uri="{FF2B5EF4-FFF2-40B4-BE49-F238E27FC236}">
                <a16:creationId xmlns:a16="http://schemas.microsoft.com/office/drawing/2014/main" id="{0FBE8359-F837-E390-A3E3-9C838E3DA45A}"/>
              </a:ext>
            </a:extLst>
          </p:cNvPr>
          <p:cNvPicPr>
            <a:picLocks noChangeAspect="1"/>
          </p:cNvPicPr>
          <p:nvPr/>
        </p:nvPicPr>
        <p:blipFill>
          <a:blip r:embed="rId3"/>
          <a:stretch>
            <a:fillRect/>
          </a:stretch>
        </p:blipFill>
        <p:spPr>
          <a:xfrm>
            <a:off x="8071718" y="17805"/>
            <a:ext cx="1228957" cy="650933"/>
          </a:xfrm>
          <a:prstGeom prst="rect">
            <a:avLst/>
          </a:prstGeom>
        </p:spPr>
      </p:pic>
    </p:spTree>
    <p:extLst>
      <p:ext uri="{BB962C8B-B14F-4D97-AF65-F5344CB8AC3E}">
        <p14:creationId xmlns:p14="http://schemas.microsoft.com/office/powerpoint/2010/main" val="2759371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preencoded.png">
            <a:extLst>
              <a:ext uri="{FF2B5EF4-FFF2-40B4-BE49-F238E27FC236}">
                <a16:creationId xmlns:a16="http://schemas.microsoft.com/office/drawing/2014/main" id="{61CB80FC-39BE-823E-B35C-469B8AFD836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797993" y="968202"/>
            <a:ext cx="354360" cy="354360"/>
          </a:xfrm>
          <a:prstGeom prst="rect">
            <a:avLst/>
          </a:prstGeom>
        </p:spPr>
      </p:pic>
      <p:sp>
        <p:nvSpPr>
          <p:cNvPr id="3" name="Text 3">
            <a:extLst>
              <a:ext uri="{FF2B5EF4-FFF2-40B4-BE49-F238E27FC236}">
                <a16:creationId xmlns:a16="http://schemas.microsoft.com/office/drawing/2014/main" id="{A66318BA-3DDD-1D99-31A6-82BEBBD6826C}"/>
              </a:ext>
            </a:extLst>
          </p:cNvPr>
          <p:cNvSpPr/>
          <p:nvPr/>
        </p:nvSpPr>
        <p:spPr>
          <a:xfrm>
            <a:off x="3797993" y="1499742"/>
            <a:ext cx="3609305" cy="221456"/>
          </a:xfrm>
          <a:prstGeom prst="rect">
            <a:avLst/>
          </a:prstGeom>
          <a:noFill/>
          <a:ln/>
        </p:spPr>
        <p:txBody>
          <a:bodyPr wrap="none" lIns="0" tIns="0" rIns="0" bIns="0" rtlCol="0" anchor="t"/>
          <a:lstStyle/>
          <a:p>
            <a:pPr marL="0" indent="0" algn="l">
              <a:lnSpc>
                <a:spcPct val="104000"/>
              </a:lnSpc>
              <a:buNone/>
            </a:pPr>
            <a:r>
              <a:rPr lang="en-US" sz="1350" b="1" dirty="0">
                <a:solidFill>
                  <a:srgbClr val="333F70"/>
                </a:solidFill>
                <a:latin typeface="Unbounded Bold" pitchFamily="34" charset="0"/>
                <a:ea typeface="Unbounded Bold" pitchFamily="34" charset="-122"/>
                <a:cs typeface="Unbounded Bold" pitchFamily="34" charset="-120"/>
              </a:rPr>
              <a:t>ArtBN (Art Batch Normalization)</a:t>
            </a:r>
            <a:endParaRPr lang="en-US" sz="1350" dirty="0"/>
          </a:p>
        </p:txBody>
      </p:sp>
      <p:sp>
        <p:nvSpPr>
          <p:cNvPr id="4" name="Text 4">
            <a:extLst>
              <a:ext uri="{FF2B5EF4-FFF2-40B4-BE49-F238E27FC236}">
                <a16:creationId xmlns:a16="http://schemas.microsoft.com/office/drawing/2014/main" id="{E720B559-7432-A5B5-C9AB-01F511B14E92}"/>
              </a:ext>
            </a:extLst>
          </p:cNvPr>
          <p:cNvSpPr/>
          <p:nvPr/>
        </p:nvSpPr>
        <p:spPr>
          <a:xfrm>
            <a:off x="3797993" y="1806253"/>
            <a:ext cx="3987329" cy="680442"/>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333F70"/>
                </a:solidFill>
                <a:latin typeface="Open Sans" pitchFamily="34" charset="0"/>
                <a:ea typeface="Open Sans" pitchFamily="34" charset="-122"/>
                <a:cs typeface="Open Sans" pitchFamily="34" charset="-120"/>
              </a:rPr>
              <a:t>Channel-wise feature. </a:t>
            </a:r>
            <a:endParaRPr lang="en-US" sz="1100" dirty="0"/>
          </a:p>
        </p:txBody>
      </p:sp>
      <p:pic>
        <p:nvPicPr>
          <p:cNvPr id="6" name="圖片 5">
            <a:extLst>
              <a:ext uri="{FF2B5EF4-FFF2-40B4-BE49-F238E27FC236}">
                <a16:creationId xmlns:a16="http://schemas.microsoft.com/office/drawing/2014/main" id="{1E6F33D5-B78C-E523-94BE-87BBDCFF3683}"/>
              </a:ext>
            </a:extLst>
          </p:cNvPr>
          <p:cNvPicPr>
            <a:picLocks noChangeAspect="1"/>
          </p:cNvPicPr>
          <p:nvPr/>
        </p:nvPicPr>
        <p:blipFill>
          <a:blip r:embed="rId3"/>
          <a:stretch>
            <a:fillRect/>
          </a:stretch>
        </p:blipFill>
        <p:spPr>
          <a:xfrm>
            <a:off x="3797993" y="2571750"/>
            <a:ext cx="3915262" cy="726285"/>
          </a:xfrm>
          <a:prstGeom prst="rect">
            <a:avLst/>
          </a:prstGeom>
        </p:spPr>
      </p:pic>
      <p:pic>
        <p:nvPicPr>
          <p:cNvPr id="7" name="圖片 6">
            <a:extLst>
              <a:ext uri="{FF2B5EF4-FFF2-40B4-BE49-F238E27FC236}">
                <a16:creationId xmlns:a16="http://schemas.microsoft.com/office/drawing/2014/main" id="{1EBE20A1-B968-9D47-8FAE-E9139BEE5138}"/>
              </a:ext>
            </a:extLst>
          </p:cNvPr>
          <p:cNvPicPr>
            <a:picLocks noChangeAspect="1"/>
          </p:cNvPicPr>
          <p:nvPr/>
        </p:nvPicPr>
        <p:blipFill>
          <a:blip r:embed="rId4"/>
          <a:stretch>
            <a:fillRect/>
          </a:stretch>
        </p:blipFill>
        <p:spPr>
          <a:xfrm>
            <a:off x="0" y="2496713"/>
            <a:ext cx="2509100" cy="2549851"/>
          </a:xfrm>
          <a:prstGeom prst="rect">
            <a:avLst/>
          </a:prstGeom>
        </p:spPr>
      </p:pic>
      <p:pic>
        <p:nvPicPr>
          <p:cNvPr id="8" name="圖片 7">
            <a:extLst>
              <a:ext uri="{FF2B5EF4-FFF2-40B4-BE49-F238E27FC236}">
                <a16:creationId xmlns:a16="http://schemas.microsoft.com/office/drawing/2014/main" id="{3DD13B39-6178-2A11-1A58-194198D05D85}"/>
              </a:ext>
            </a:extLst>
          </p:cNvPr>
          <p:cNvPicPr>
            <a:picLocks noChangeAspect="1"/>
          </p:cNvPicPr>
          <p:nvPr/>
        </p:nvPicPr>
        <p:blipFill>
          <a:blip r:embed="rId5"/>
          <a:stretch>
            <a:fillRect/>
          </a:stretch>
        </p:blipFill>
        <p:spPr>
          <a:xfrm>
            <a:off x="13156" y="91358"/>
            <a:ext cx="2509100" cy="2480392"/>
          </a:xfrm>
          <a:prstGeom prst="rect">
            <a:avLst/>
          </a:prstGeom>
        </p:spPr>
      </p:pic>
      <mc:AlternateContent xmlns:mc="http://schemas.openxmlformats.org/markup-compatibility/2006">
        <mc:Choice xmlns:a14="http://schemas.microsoft.com/office/drawing/2010/main" Requires="a14">
          <p:sp>
            <p:nvSpPr>
              <p:cNvPr id="9" name="文字方塊 8">
                <a:extLst>
                  <a:ext uri="{FF2B5EF4-FFF2-40B4-BE49-F238E27FC236}">
                    <a16:creationId xmlns:a16="http://schemas.microsoft.com/office/drawing/2014/main" id="{1D386CD6-00EF-1DB0-B67A-E2D1E1CB1108}"/>
                  </a:ext>
                </a:extLst>
              </p:cNvPr>
              <p:cNvSpPr txBox="1"/>
              <p:nvPr/>
            </p:nvSpPr>
            <p:spPr>
              <a:xfrm>
                <a:off x="2732758" y="3696360"/>
                <a:ext cx="268855" cy="276999"/>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b>
                        <m:sSubPr>
                          <m:ctrlPr>
                            <a:rPr lang="zh-TW" altLang="en-US"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𝑠</m:t>
                          </m:r>
                        </m:sub>
                      </m:sSub>
                    </m:oMath>
                  </m:oMathPara>
                </a14:m>
                <a:endParaRPr lang="zh-TW" altLang="en-US" dirty="0"/>
              </a:p>
            </p:txBody>
          </p:sp>
        </mc:Choice>
        <mc:Fallback>
          <p:sp>
            <p:nvSpPr>
              <p:cNvPr id="9" name="文字方塊 8">
                <a:extLst>
                  <a:ext uri="{FF2B5EF4-FFF2-40B4-BE49-F238E27FC236}">
                    <a16:creationId xmlns:a16="http://schemas.microsoft.com/office/drawing/2014/main" id="{1D386CD6-00EF-1DB0-B67A-E2D1E1CB1108}"/>
                  </a:ext>
                </a:extLst>
              </p:cNvPr>
              <p:cNvSpPr txBox="1">
                <a:spLocks noRot="1" noChangeAspect="1" noMove="1" noResize="1" noEditPoints="1" noAdjustHandles="1" noChangeArrowheads="1" noChangeShapeType="1" noTextEdit="1"/>
              </p:cNvSpPr>
              <p:nvPr/>
            </p:nvSpPr>
            <p:spPr>
              <a:xfrm>
                <a:off x="2732758" y="3696360"/>
                <a:ext cx="268855" cy="276999"/>
              </a:xfrm>
              <a:prstGeom prst="rect">
                <a:avLst/>
              </a:prstGeom>
              <a:blipFill>
                <a:blip r:embed="rId6"/>
                <a:stretch>
                  <a:fillRect l="-13636" b="-8696"/>
                </a:stretch>
              </a:blipFill>
            </p:spPr>
            <p:txBody>
              <a:bodyPr/>
              <a:lstStyle/>
              <a:p>
                <a:r>
                  <a:rPr lang="zh-TW" altLang="en-US">
                    <a:noFill/>
                  </a:rPr>
                  <a:t> </a:t>
                </a:r>
              </a:p>
            </p:txBody>
          </p:sp>
        </mc:Fallback>
      </mc:AlternateContent>
      <mc:AlternateContent xmlns:mc="http://schemas.openxmlformats.org/markup-compatibility/2006">
        <mc:Choice xmlns:a14="http://schemas.microsoft.com/office/drawing/2010/main" Requires="a14">
          <p:sp>
            <p:nvSpPr>
              <p:cNvPr id="10" name="文字方塊 9">
                <a:extLst>
                  <a:ext uri="{FF2B5EF4-FFF2-40B4-BE49-F238E27FC236}">
                    <a16:creationId xmlns:a16="http://schemas.microsoft.com/office/drawing/2014/main" id="{764DAB70-081F-08C2-D5CE-CF3EC9122584}"/>
                  </a:ext>
                </a:extLst>
              </p:cNvPr>
              <p:cNvSpPr txBox="1"/>
              <p:nvPr/>
            </p:nvSpPr>
            <p:spPr>
              <a:xfrm>
                <a:off x="2732757" y="1388293"/>
                <a:ext cx="268855" cy="276999"/>
              </a:xfrm>
              <a:prstGeom prst="rect">
                <a:avLst/>
              </a:prstGeom>
              <a:noFill/>
            </p:spPr>
            <p:txBody>
              <a:bodyPr wrap="none" lIns="0" tIns="0" rIns="0" bIns="0" rtlCol="0">
                <a:spAutoFit/>
              </a:bodyPr>
              <a:lstStyle/>
              <a:p>
                <a14:m>
                  <m:oMathPara xmlns:m="http://schemas.openxmlformats.org/officeDocument/2006/math">
                    <m:oMathParaPr>
                      <m:jc m:val="centerGroup"/>
                    </m:oMathParaPr>
                    <m:oMath xmlns:m="http://schemas.openxmlformats.org/officeDocument/2006/math">
                      <m:sSub>
                        <m:sSubPr>
                          <m:ctrlPr>
                            <a:rPr lang="zh-TW" altLang="en-US" b="0" i="1" smtClean="0">
                              <a:latin typeface="Cambria Math" panose="02040503050406030204" pitchFamily="18" charset="0"/>
                            </a:rPr>
                          </m:ctrlPr>
                        </m:sSubPr>
                        <m:e>
                          <m:r>
                            <a:rPr lang="en-US" altLang="zh-TW" b="0" i="1" smtClean="0">
                              <a:latin typeface="Cambria Math" panose="02040503050406030204" pitchFamily="18" charset="0"/>
                            </a:rPr>
                            <m:t>𝑥</m:t>
                          </m:r>
                        </m:e>
                        <m:sub>
                          <m:r>
                            <a:rPr lang="en-US" altLang="zh-TW" b="0" i="1" smtClean="0">
                              <a:latin typeface="Cambria Math" panose="02040503050406030204" pitchFamily="18" charset="0"/>
                            </a:rPr>
                            <m:t>𝑡</m:t>
                          </m:r>
                        </m:sub>
                      </m:sSub>
                    </m:oMath>
                  </m:oMathPara>
                </a14:m>
                <a:endParaRPr lang="zh-TW" altLang="en-US" dirty="0"/>
              </a:p>
            </p:txBody>
          </p:sp>
        </mc:Choice>
        <mc:Fallback>
          <p:sp>
            <p:nvSpPr>
              <p:cNvPr id="10" name="文字方塊 9">
                <a:extLst>
                  <a:ext uri="{FF2B5EF4-FFF2-40B4-BE49-F238E27FC236}">
                    <a16:creationId xmlns:a16="http://schemas.microsoft.com/office/drawing/2014/main" id="{764DAB70-081F-08C2-D5CE-CF3EC9122584}"/>
                  </a:ext>
                </a:extLst>
              </p:cNvPr>
              <p:cNvSpPr txBox="1">
                <a:spLocks noRot="1" noChangeAspect="1" noMove="1" noResize="1" noEditPoints="1" noAdjustHandles="1" noChangeArrowheads="1" noChangeShapeType="1" noTextEdit="1"/>
              </p:cNvSpPr>
              <p:nvPr/>
            </p:nvSpPr>
            <p:spPr>
              <a:xfrm>
                <a:off x="2732757" y="1388293"/>
                <a:ext cx="268855" cy="276999"/>
              </a:xfrm>
              <a:prstGeom prst="rect">
                <a:avLst/>
              </a:prstGeom>
              <a:blipFill>
                <a:blip r:embed="rId7"/>
                <a:stretch>
                  <a:fillRect l="-11364" r="-4545" b="-13333"/>
                </a:stretch>
              </a:blipFill>
            </p:spPr>
            <p:txBody>
              <a:bodyPr/>
              <a:lstStyle/>
              <a:p>
                <a:r>
                  <a:rPr lang="zh-TW" altLang="en-US">
                    <a:noFill/>
                  </a:rPr>
                  <a:t> </a:t>
                </a:r>
              </a:p>
            </p:txBody>
          </p:sp>
        </mc:Fallback>
      </mc:AlternateContent>
      <p:sp>
        <p:nvSpPr>
          <p:cNvPr id="12" name="Text 4">
            <a:extLst>
              <a:ext uri="{FF2B5EF4-FFF2-40B4-BE49-F238E27FC236}">
                <a16:creationId xmlns:a16="http://schemas.microsoft.com/office/drawing/2014/main" id="{A0F9D518-F48B-4B32-9D3C-DD15CC55F9B3}"/>
              </a:ext>
            </a:extLst>
          </p:cNvPr>
          <p:cNvSpPr/>
          <p:nvPr/>
        </p:nvSpPr>
        <p:spPr>
          <a:xfrm>
            <a:off x="2642858" y="1144565"/>
            <a:ext cx="517266" cy="680442"/>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333F70"/>
                </a:solidFill>
                <a:latin typeface="Open Sans" pitchFamily="34" charset="0"/>
                <a:ea typeface="Open Sans" pitchFamily="34" charset="-122"/>
                <a:cs typeface="Open Sans" pitchFamily="34" charset="-120"/>
              </a:rPr>
              <a:t>Target</a:t>
            </a:r>
            <a:endParaRPr lang="en-US" sz="1100" dirty="0"/>
          </a:p>
        </p:txBody>
      </p:sp>
      <p:sp>
        <p:nvSpPr>
          <p:cNvPr id="13" name="Text 4">
            <a:extLst>
              <a:ext uri="{FF2B5EF4-FFF2-40B4-BE49-F238E27FC236}">
                <a16:creationId xmlns:a16="http://schemas.microsoft.com/office/drawing/2014/main" id="{AE101FBD-DAF9-093D-EE6A-FC6FFA6FD56B}"/>
              </a:ext>
            </a:extLst>
          </p:cNvPr>
          <p:cNvSpPr/>
          <p:nvPr/>
        </p:nvSpPr>
        <p:spPr>
          <a:xfrm>
            <a:off x="2564210" y="3494638"/>
            <a:ext cx="877795" cy="680442"/>
          </a:xfrm>
          <a:prstGeom prst="rect">
            <a:avLst/>
          </a:prstGeom>
          <a:noFill/>
          <a:ln/>
        </p:spPr>
        <p:txBody>
          <a:bodyPr wrap="square" lIns="0" tIns="0" rIns="0" bIns="0" rtlCol="0" anchor="t">
            <a:normAutofit/>
          </a:bodyPr>
          <a:lstStyle/>
          <a:p>
            <a:pPr marL="0" indent="0" algn="l">
              <a:lnSpc>
                <a:spcPct val="133000"/>
              </a:lnSpc>
              <a:buNone/>
            </a:pPr>
            <a:r>
              <a:rPr lang="en-US" sz="1100" dirty="0">
                <a:solidFill>
                  <a:srgbClr val="333F70"/>
                </a:solidFill>
                <a:latin typeface="Open Sans" pitchFamily="34" charset="0"/>
                <a:ea typeface="Open Sans" pitchFamily="34" charset="-122"/>
                <a:cs typeface="Open Sans" pitchFamily="34" charset="-120"/>
              </a:rPr>
              <a:t>Semantic</a:t>
            </a:r>
            <a:endParaRPr lang="en-US" sz="1100" dirty="0"/>
          </a:p>
        </p:txBody>
      </p:sp>
    </p:spTree>
    <p:extLst>
      <p:ext uri="{BB962C8B-B14F-4D97-AF65-F5344CB8AC3E}">
        <p14:creationId xmlns:p14="http://schemas.microsoft.com/office/powerpoint/2010/main" val="101495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3C63B-A2A8-EAF4-D155-527D518382E4}"/>
            </a:ext>
          </a:extLst>
        </p:cNvPr>
        <p:cNvGrpSpPr/>
        <p:nvPr/>
      </p:nvGrpSpPr>
      <p:grpSpPr>
        <a:xfrm>
          <a:off x="0" y="0"/>
          <a:ext cx="0" cy="0"/>
          <a:chOff x="0" y="0"/>
          <a:chExt cx="0" cy="0"/>
        </a:xfrm>
      </p:grpSpPr>
      <p:pic>
        <p:nvPicPr>
          <p:cNvPr id="2" name="圖片 1">
            <a:extLst>
              <a:ext uri="{FF2B5EF4-FFF2-40B4-BE49-F238E27FC236}">
                <a16:creationId xmlns:a16="http://schemas.microsoft.com/office/drawing/2014/main" id="{BAEFF3EA-FF38-68EA-28B0-A0956056DFCE}"/>
              </a:ext>
            </a:extLst>
          </p:cNvPr>
          <p:cNvPicPr>
            <a:picLocks noChangeAspect="1"/>
          </p:cNvPicPr>
          <p:nvPr/>
        </p:nvPicPr>
        <p:blipFill>
          <a:blip r:embed="rId2"/>
          <a:stretch>
            <a:fillRect/>
          </a:stretch>
        </p:blipFill>
        <p:spPr>
          <a:xfrm>
            <a:off x="0" y="396363"/>
            <a:ext cx="9144000" cy="4350774"/>
          </a:xfrm>
          <a:prstGeom prst="rect">
            <a:avLst/>
          </a:prstGeom>
        </p:spPr>
      </p:pic>
      <p:sp>
        <p:nvSpPr>
          <p:cNvPr id="3" name="矩形 2">
            <a:extLst>
              <a:ext uri="{FF2B5EF4-FFF2-40B4-BE49-F238E27FC236}">
                <a16:creationId xmlns:a16="http://schemas.microsoft.com/office/drawing/2014/main" id="{8052A5CB-5EEC-1DA0-ADEE-E527D220E22B}"/>
              </a:ext>
            </a:extLst>
          </p:cNvPr>
          <p:cNvSpPr/>
          <p:nvPr/>
        </p:nvSpPr>
        <p:spPr>
          <a:xfrm>
            <a:off x="6394221" y="1440673"/>
            <a:ext cx="1111753" cy="1664340"/>
          </a:xfrm>
          <a:prstGeom prst="rect">
            <a:avLst/>
          </a:prstGeom>
          <a:noFill/>
          <a:ln w="3810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4" name="Image 0" descr="preencoded.png">
            <a:extLst>
              <a:ext uri="{FF2B5EF4-FFF2-40B4-BE49-F238E27FC236}">
                <a16:creationId xmlns:a16="http://schemas.microsoft.com/office/drawing/2014/main" id="{FBC503E1-B4EF-B196-A32C-7E906AD55587}"/>
              </a:ext>
            </a:extLst>
          </p:cNvPr>
          <p:cNvPicPr>
            <a:picLocks noChangeAspect="1"/>
          </p:cNvPicPr>
          <p:nvPr/>
        </p:nvPicPr>
        <p:blipFill>
          <a:blip r:embed="rId3"/>
          <a:stretch>
            <a:fillRect/>
          </a:stretch>
        </p:blipFill>
        <p:spPr>
          <a:xfrm>
            <a:off x="8071718" y="17805"/>
            <a:ext cx="1228957" cy="650933"/>
          </a:xfrm>
          <a:prstGeom prst="rect">
            <a:avLst/>
          </a:prstGeom>
        </p:spPr>
      </p:pic>
    </p:spTree>
    <p:extLst>
      <p:ext uri="{BB962C8B-B14F-4D97-AF65-F5344CB8AC3E}">
        <p14:creationId xmlns:p14="http://schemas.microsoft.com/office/powerpoint/2010/main" val="9742917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26A688"/>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321</TotalTime>
  <Words>593</Words>
  <Application>Microsoft Office PowerPoint</Application>
  <PresentationFormat>如螢幕大小 (16:9)</PresentationFormat>
  <Paragraphs>105</Paragraphs>
  <Slides>19</Slides>
  <Notes>6</Notes>
  <HiddenSlides>0</HiddenSlides>
  <MMClips>0</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19</vt:i4>
      </vt:variant>
    </vt:vector>
  </HeadingPairs>
  <TitlesOfParts>
    <vt:vector size="26" baseType="lpstr">
      <vt:lpstr>Open Sans Bold</vt:lpstr>
      <vt:lpstr>Twemoji Mozilla</vt:lpstr>
      <vt:lpstr>Cambria Math</vt:lpstr>
      <vt:lpstr>Arial</vt:lpstr>
      <vt:lpstr>Unbounded Bold</vt:lpstr>
      <vt:lpstr>Open Sans</vt:lpstr>
      <vt:lpstr>Office Theme</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吳東逸 WU, DONG-YI</cp:lastModifiedBy>
  <cp:revision>15</cp:revision>
  <dcterms:created xsi:type="dcterms:W3CDTF">2026-06-30T08:54:35Z</dcterms:created>
  <dcterms:modified xsi:type="dcterms:W3CDTF">2026-07-01T08:33:36Z</dcterms:modified>
</cp:coreProperties>
</file>